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notesSlide4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_rels/notesSlide40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.xml.rels" ContentType="application/vnd.openxmlformats-package.relationships+xml"/>
  <Override PartName="/ppt/notesSlides/notesSlide3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5.jpeg" ContentType="image/jpe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EE8CD0A-747D-48D5-8EAF-AF83EFCE93C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718800" y="8650440"/>
            <a:ext cx="313488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2920" rIns="142920" tIns="142920" bIns="14292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230400" y="4308480"/>
            <a:ext cx="6394680" cy="4077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7320" cy="3426480"/>
          </a:xfrm>
          <a:prstGeom prst="rect">
            <a:avLst/>
          </a:prstGeom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3718800" y="8650440"/>
            <a:ext cx="313488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2920" rIns="142920" tIns="142920" bIns="14292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230400" y="4308480"/>
            <a:ext cx="6394680" cy="4077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7320" cy="3426480"/>
          </a:xfrm>
          <a:prstGeom prst="rect">
            <a:avLst/>
          </a:prstGeom>
        </p:spPr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718800" y="8650440"/>
            <a:ext cx="313488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2920" rIns="142920" tIns="142920" bIns="14292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230400" y="4308480"/>
            <a:ext cx="6394680" cy="4077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7320" cy="3426480"/>
          </a:xfrm>
          <a:prstGeom prst="rect">
            <a:avLst/>
          </a:prstGeom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718800" y="8650440"/>
            <a:ext cx="313488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2920" rIns="142920" tIns="142920" bIns="14292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230400" y="4308480"/>
            <a:ext cx="6394680" cy="4077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7320" cy="3426480"/>
          </a:xfrm>
          <a:prstGeom prst="rect">
            <a:avLst/>
          </a:prstGeom>
        </p:spPr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3718800" y="8650440"/>
            <a:ext cx="313488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2920" rIns="142920" tIns="142920" bIns="14292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230400" y="4308480"/>
            <a:ext cx="6394680" cy="4077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7320" cy="3426480"/>
          </a:xfrm>
          <a:prstGeom prst="rect">
            <a:avLst/>
          </a:prstGeom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230040" y="4308840"/>
            <a:ext cx="6395040" cy="4076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3718800" y="8650440"/>
            <a:ext cx="313488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2920" rIns="142920" tIns="142920" bIns="14292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7320" cy="3426480"/>
          </a:xfrm>
          <a:prstGeom prst="rect">
            <a:avLst/>
          </a:prstGeom>
        </p:spPr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3718800" y="8650440"/>
            <a:ext cx="313488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2920" rIns="142920" tIns="142920" bIns="14292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230400" y="4308480"/>
            <a:ext cx="6394680" cy="4077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7320" cy="3426480"/>
          </a:xfrm>
          <a:prstGeom prst="rect">
            <a:avLst/>
          </a:prstGeom>
        </p:spPr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3718800" y="8650440"/>
            <a:ext cx="313488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2920" rIns="142920" tIns="142920" bIns="14292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230400" y="4308480"/>
            <a:ext cx="6394680" cy="4077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7320" cy="3426480"/>
          </a:xfrm>
          <a:prstGeom prst="rect">
            <a:avLst/>
          </a:prstGeom>
        </p:spPr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230040" y="4308840"/>
            <a:ext cx="6395040" cy="4076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3718800" y="8650440"/>
            <a:ext cx="313488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2920" rIns="142920" tIns="142920" bIns="14292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Notes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7320" cy="3426480"/>
          </a:xfrm>
          <a:prstGeom prst="rect">
            <a:avLst/>
          </a:prstGeom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3718800" y="8650440"/>
            <a:ext cx="313488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2920" rIns="142920" tIns="142920" bIns="14292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230400" y="4308480"/>
            <a:ext cx="6394680" cy="4077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7320" cy="342648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387480"/>
            <a:ext cx="12189600" cy="46800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oogle Shape;100;p17" descr=""/>
          <p:cNvPicPr/>
          <p:nvPr/>
        </p:nvPicPr>
        <p:blipFill>
          <a:blip r:embed="rId2"/>
          <a:stretch/>
        </p:blipFill>
        <p:spPr>
          <a:xfrm>
            <a:off x="9884520" y="5493600"/>
            <a:ext cx="1467000" cy="7858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3957480" y="6387480"/>
            <a:ext cx="644832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1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© 2016-2018 Siemens AG, Linux Foundation -  CC-BY-SA 4.0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410760" y="6387480"/>
            <a:ext cx="432792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9818640" y="5286600"/>
            <a:ext cx="1679760" cy="10450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Google Shape;108;p18" descr=""/>
          <p:cNvPicPr/>
          <p:nvPr/>
        </p:nvPicPr>
        <p:blipFill>
          <a:blip r:embed="rId3"/>
          <a:stretch/>
        </p:blipFill>
        <p:spPr>
          <a:xfrm>
            <a:off x="460080" y="355680"/>
            <a:ext cx="11269080" cy="368568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387480"/>
            <a:ext cx="12189600" cy="46800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Google Shape;100;p17" descr=""/>
          <p:cNvPicPr/>
          <p:nvPr/>
        </p:nvPicPr>
        <p:blipFill>
          <a:blip r:embed="rId2"/>
          <a:stretch/>
        </p:blipFill>
        <p:spPr>
          <a:xfrm>
            <a:off x="9884520" y="5493600"/>
            <a:ext cx="1467000" cy="78588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10557000" y="6387480"/>
            <a:ext cx="160344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CDA7D873-7F9C-47CA-9248-B7E6DBE6A655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3957480" y="6387480"/>
            <a:ext cx="644832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1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© 2016-2018 Siemens AG, Linux Foundation -  CC-BY-SA 4.0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410760" y="6387480"/>
            <a:ext cx="432792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9" name="Google Shape;126;p23" descr=""/>
          <p:cNvPicPr/>
          <p:nvPr/>
        </p:nvPicPr>
        <p:blipFill>
          <a:blip r:embed="rId3"/>
          <a:srcRect l="0" t="88194" r="0" b="-88194"/>
          <a:stretch/>
        </p:blipFill>
        <p:spPr>
          <a:xfrm>
            <a:off x="-41400" y="-64800"/>
            <a:ext cx="12396600" cy="4054320"/>
          </a:xfrm>
          <a:prstGeom prst="rect">
            <a:avLst/>
          </a:prstGeom>
          <a:ln>
            <a:noFill/>
          </a:ln>
        </p:spPr>
      </p:pic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drive.google.com/file/d/0B-KX3xvGmNDOTHJacHpLYmRiR2M/view?usp=sharing" TargetMode="External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drive.google.com/file/d/0B-KX3xvGmNDOTHJacHpLYmRiR2M/view?usp=sharing" TargetMode="External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://www.fossology.org" TargetMode="External"/><Relationship Id="rId2" Type="http://schemas.openxmlformats.org/officeDocument/2006/relationships/hyperlink" Target="mailto:fossology-steering@fossology.org" TargetMode="External"/><Relationship Id="rId3" Type="http://schemas.openxmlformats.org/officeDocument/2006/relationships/hyperlink" Target="https://github.com/fossology/fossology" TargetMode="External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fossology.org" TargetMode="External"/><Relationship Id="rId3" Type="http://schemas.openxmlformats.org/officeDocument/2006/relationships/hyperlink" Target="https://github.com/fossology/fossology" TargetMode="External"/><Relationship Id="rId4" Type="http://schemas.openxmlformats.org/officeDocument/2006/relationships/hyperlink" Target="https://www.spdx.org" TargetMode="External"/><Relationship Id="rId5" Type="http://schemas.openxmlformats.org/officeDocument/2006/relationships/hyperlink" Target="https://www.openchainproject.org" TargetMode="External"/><Relationship Id="rId6" Type="http://schemas.openxmlformats.org/officeDocument/2006/relationships/hyperlink" Target="https://github.com/sw360/sw360portal" TargetMode="External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07800" y="4501080"/>
            <a:ext cx="11269080" cy="10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FOSSology: Hands On - Becoming Efficient 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-101520"/>
            <a:ext cx="1409976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Feature: Bulk Scan – A few Things to Consider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26760" y="1496880"/>
            <a:ext cx="2205360" cy="869400"/>
          </a:xfrm>
          <a:prstGeom prst="rect">
            <a:avLst/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Scoping Bulk Scan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626760" y="4812120"/>
            <a:ext cx="2205360" cy="869400"/>
          </a:xfrm>
          <a:prstGeom prst="rect">
            <a:avLst/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No characteristic text phrase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626760" y="2601000"/>
            <a:ext cx="2205360" cy="869400"/>
          </a:xfrm>
          <a:prstGeom prst="rect">
            <a:avLst/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Larger bulk scan sections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626760" y="3705120"/>
            <a:ext cx="2205360" cy="869400"/>
          </a:xfrm>
          <a:prstGeom prst="rect">
            <a:avLst/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Comment characters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2967840" y="2625120"/>
            <a:ext cx="8694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lvl="1" marL="190440" indent="-1944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Prefer larger text portion instead of smaller ones, this increases the precision</a:t>
            </a:r>
            <a:endParaRPr b="0" lang="en-US" sz="19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However, do not consider copyright statements for example, as they usually vary within an upload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2967840" y="3729240"/>
            <a:ext cx="8694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lvl="1" marL="190440" indent="-1944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Comment characters such as  #, //, * , /* are filtered out anyway, copying them in does not matter</a:t>
            </a:r>
            <a:endParaRPr b="0" lang="en-US" sz="19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But other characters are not filtered out („%“). They will make a difference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63" name="CustomShape 8"/>
          <p:cNvSpPr/>
          <p:nvPr/>
        </p:nvSpPr>
        <p:spPr>
          <a:xfrm>
            <a:off x="2967840" y="4836960"/>
            <a:ext cx="899892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lvl="1" marL="190440" indent="-1944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Consider correcting license scan results directly using the edit feature</a:t>
            </a:r>
            <a:endParaRPr b="0" lang="en-US" sz="19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With the edit feature available in the license browser view, no text phrase is defined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64" name="CustomShape 9"/>
          <p:cNvSpPr/>
          <p:nvPr/>
        </p:nvSpPr>
        <p:spPr>
          <a:xfrm>
            <a:off x="2967840" y="1658160"/>
            <a:ext cx="869472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lvl="1" marL="190440" indent="-1818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Bulk scan can be applied on folders but also an entire uploads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609480"/>
            <a:ext cx="1409976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Features: Processing Copyright Statements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Feature: Processing Copyright Statements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34760" y="1413000"/>
            <a:ext cx="1108008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Edit is about a short cut at license review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713120" y="1773360"/>
            <a:ext cx="7000560" cy="547200"/>
          </a:xfrm>
          <a:prstGeom prst="rect">
            <a:avLst/>
          </a:prstGeom>
          <a:solidFill>
            <a:srgbClr val="abc969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Solution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4713120" y="2323440"/>
            <a:ext cx="7000560" cy="3480840"/>
          </a:xfrm>
          <a:prstGeom prst="rect">
            <a:avLst/>
          </a:prstGeom>
          <a:noFill/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FOSSology scans based on regular expressions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Copyright statements (yes, also </a:t>
            </a:r>
            <a:r>
              <a:rPr b="0" lang="en-US" sz="1900" spc="-1" strike="noStrike">
                <a:solidFill>
                  <a:srgbClr val="000000"/>
                </a:solidFill>
                <a:latin typeface="Noto Sans Symbols"/>
                <a:ea typeface="Noto Sans Symbols"/>
              </a:rPr>
              <a:t>©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 in UTF-8, 1152, …)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Authored by, contributed by, e-mail addresses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E-Mail addresses and http/https URLs</a:t>
            </a:r>
            <a:endParaRPr b="0" lang="en-US" sz="19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Stored on file level!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Maintained by hashes of the file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Editing the copyright of a file, edits it also for future uploads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Recovery of deleted copyright statements possible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Table-sheet editing up to come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734760" y="1774800"/>
            <a:ext cx="3975840" cy="4029480"/>
          </a:xfrm>
          <a:prstGeom prst="homePlate">
            <a:avLst>
              <a:gd name="adj" fmla="val 7764"/>
            </a:avLst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432000" bIns="72000">
            <a:noAutofit/>
          </a:bodyPr>
          <a:p>
            <a:pPr marL="190440" indent="-18792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Many license obligations ask for listing the copyrights at distribution.</a:t>
            </a:r>
            <a:endParaRPr b="0" lang="en-US" sz="19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Example form BSD: </a:t>
            </a:r>
            <a:r>
              <a:rPr b="0" i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“Redistributions in binary form must reproduce the above copyright notice,…”</a:t>
            </a:r>
            <a:endParaRPr b="0" lang="en-US" sz="19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How do I find out all relevant copyright statements of an upload?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734760" y="1773360"/>
            <a:ext cx="3749400" cy="5472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18448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b900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Use Case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31160" y="1413000"/>
            <a:ext cx="11457720" cy="48625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Feature: Processing Copyright Statements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1094400" y="1773360"/>
            <a:ext cx="5538600" cy="40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4"/>
          <p:cNvSpPr/>
          <p:nvPr/>
        </p:nvSpPr>
        <p:spPr>
          <a:xfrm>
            <a:off x="1096560" y="2190960"/>
            <a:ext cx="5163120" cy="39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2160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Copyright findings are presented in an aggregated view</a:t>
            </a:r>
            <a:endParaRPr b="0" lang="en-US" sz="1900" spc="-1" strike="noStrike">
              <a:latin typeface="Arial"/>
            </a:endParaRPr>
          </a:p>
          <a:p>
            <a:pPr lvl="2" marL="6732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For single files</a:t>
            </a:r>
            <a:endParaRPr b="0" lang="en-US" sz="1900" spc="-1" strike="noStrike">
              <a:latin typeface="Arial"/>
            </a:endParaRPr>
          </a:p>
          <a:p>
            <a:pPr lvl="2" marL="6732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All found items at folder level</a:t>
            </a:r>
            <a:endParaRPr b="0" lang="en-US" sz="1900" spc="-1" strike="noStrike">
              <a:latin typeface="Arial"/>
            </a:endParaRPr>
          </a:p>
          <a:p>
            <a:pPr lvl="2" marL="6732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All items of the upload</a:t>
            </a:r>
            <a:endParaRPr b="0" lang="en-US" sz="1900" spc="-1" strike="noStrike">
              <a:latin typeface="Arial"/>
            </a:endParaRPr>
          </a:p>
          <a:p>
            <a:pPr lvl="1" marL="2160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Copyright statements can be deleted</a:t>
            </a:r>
            <a:endParaRPr b="0" lang="en-US" sz="1900" spc="-1" strike="noStrike">
              <a:latin typeface="Arial"/>
            </a:endParaRPr>
          </a:p>
          <a:p>
            <a:pPr lvl="2" marL="6732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false positives</a:t>
            </a:r>
            <a:endParaRPr b="0" lang="en-US" sz="1900" spc="-1" strike="noStrike">
              <a:latin typeface="Arial"/>
            </a:endParaRPr>
          </a:p>
          <a:p>
            <a:pPr lvl="1" marL="2160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Copyright statements can be tracked back to the referring files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1124280" y="1700640"/>
            <a:ext cx="24094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5f87"/>
                </a:solidFill>
                <a:uFillTx/>
                <a:latin typeface="Arial"/>
                <a:ea typeface="Arial"/>
              </a:rPr>
              <a:t>User Interface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7" name="Google Shape;293;p37" descr=""/>
          <p:cNvPicPr/>
          <p:nvPr/>
        </p:nvPicPr>
        <p:blipFill>
          <a:blip r:embed="rId1"/>
          <a:stretch/>
        </p:blipFill>
        <p:spPr>
          <a:xfrm>
            <a:off x="6635880" y="1699920"/>
            <a:ext cx="5097240" cy="415332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609480"/>
            <a:ext cx="1409976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Feature: Edit License Conclusions in License Browser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0"/>
            <a:ext cx="1409976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Feature: Edit License Conclusions in License Browser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34760" y="1413000"/>
            <a:ext cx="1108008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Edit is about a short cut at license review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713120" y="1773360"/>
            <a:ext cx="7000200" cy="547200"/>
          </a:xfrm>
          <a:prstGeom prst="rect">
            <a:avLst/>
          </a:prstGeom>
          <a:solidFill>
            <a:srgbClr val="abc969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Solution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734760" y="1774800"/>
            <a:ext cx="3975840" cy="4029480"/>
          </a:xfrm>
          <a:prstGeom prst="homePlate">
            <a:avLst>
              <a:gd name="adj" fmla="val 7764"/>
            </a:avLst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432000" bIns="72000">
            <a:noAutofit/>
          </a:bodyPr>
          <a:p>
            <a:pPr marL="190440" indent="-18792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Within a software component, I know files / folders already.</a:t>
            </a:r>
            <a:endParaRPr b="0" lang="en-US" sz="19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With a software component, I know that files are irrelevant.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Unused architecture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Test files, code examples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Build infrastructure </a:t>
            </a:r>
            <a:endParaRPr b="0" lang="en-US" sz="19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Do I need to look at the files?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734760" y="1773360"/>
            <a:ext cx="3749400" cy="5472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18448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b900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Use Case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9703800" y="5458320"/>
            <a:ext cx="1723680" cy="837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7"/>
          <p:cNvSpPr/>
          <p:nvPr/>
        </p:nvSpPr>
        <p:spPr>
          <a:xfrm>
            <a:off x="4713120" y="2323440"/>
            <a:ext cx="7000200" cy="3480840"/>
          </a:xfrm>
          <a:prstGeom prst="rect">
            <a:avLst/>
          </a:prstGeom>
          <a:noFill/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FOSSology allow to set / unset license on folder level</a:t>
            </a:r>
            <a:endParaRPr b="0" lang="en-US" sz="19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In license browser, the user can set the licenses on folders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Set or confirm licenses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Remove scan results from the clearing decision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Mark files as irrelevant</a:t>
            </a:r>
            <a:endParaRPr b="0" lang="en-US" sz="19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What happens actually?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The “Edit” creates clearing decisions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The scan results are not touched (and preserved)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No clearing decision final on scan result conflicts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31160" y="1413000"/>
            <a:ext cx="11457720" cy="48625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0" y="0"/>
            <a:ext cx="1384236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Feature: Using License Conclusions in License Browser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094400" y="1773360"/>
            <a:ext cx="5538600" cy="40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1096560" y="2190960"/>
            <a:ext cx="4742280" cy="10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2160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At aggregated license browser view select link [Edit]</a:t>
            </a:r>
            <a:endParaRPr b="0" lang="en-US" sz="1900" spc="-1" strike="noStrike">
              <a:latin typeface="Arial"/>
            </a:endParaRPr>
          </a:p>
          <a:p>
            <a:pPr lvl="1" marL="216000" indent="-2325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Select either licenses for decision …</a:t>
            </a:r>
            <a:endParaRPr b="0" lang="en-US" sz="1900" spc="-1" strike="noStrike">
              <a:latin typeface="Arial"/>
            </a:endParaRPr>
          </a:p>
          <a:p>
            <a:pPr lvl="1" marL="216000" indent="-2325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or mark file trees irrelevant (for distribution)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  <a:spcAft>
                <a:spcPts val="1301"/>
              </a:spcAft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1080000" y="1693440"/>
            <a:ext cx="29552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5f87"/>
                </a:solidFill>
                <a:uFillTx/>
                <a:latin typeface="Arial"/>
                <a:ea typeface="Arial"/>
              </a:rPr>
              <a:t>User Interface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91" name="Google Shape;327;p40" descr=""/>
          <p:cNvPicPr/>
          <p:nvPr/>
        </p:nvPicPr>
        <p:blipFill>
          <a:blip r:embed="rId1"/>
          <a:stretch/>
        </p:blipFill>
        <p:spPr>
          <a:xfrm>
            <a:off x="6635880" y="1773360"/>
            <a:ext cx="5246280" cy="422640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sp>
        <p:nvSpPr>
          <p:cNvPr id="192" name="CustomShape 6"/>
          <p:cNvSpPr/>
          <p:nvPr/>
        </p:nvSpPr>
        <p:spPr>
          <a:xfrm flipH="1" rot="10800000">
            <a:off x="12704760" y="15033960"/>
            <a:ext cx="1129680" cy="173232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7"/>
          <p:cNvSpPr/>
          <p:nvPr/>
        </p:nvSpPr>
        <p:spPr>
          <a:xfrm flipH="1" rot="10800000">
            <a:off x="13446720" y="5870160"/>
            <a:ext cx="520920" cy="24912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8"/>
          <p:cNvSpPr/>
          <p:nvPr/>
        </p:nvSpPr>
        <p:spPr>
          <a:xfrm>
            <a:off x="7996680" y="2716920"/>
            <a:ext cx="370080" cy="361440"/>
          </a:xfrm>
          <a:prstGeom prst="ellipse">
            <a:avLst/>
          </a:prstGeom>
          <a:solidFill>
            <a:srgbClr val="becdd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54000" bIns="54000" anchor="ctr">
            <a:noAutofit/>
          </a:bodyPr>
          <a:p>
            <a:pPr algn="ctr">
              <a:lnSpc>
                <a:spcPct val="11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95" name="CustomShape 9"/>
          <p:cNvSpPr/>
          <p:nvPr/>
        </p:nvSpPr>
        <p:spPr>
          <a:xfrm>
            <a:off x="11109240" y="4714560"/>
            <a:ext cx="370080" cy="361440"/>
          </a:xfrm>
          <a:prstGeom prst="ellipse">
            <a:avLst/>
          </a:prstGeom>
          <a:solidFill>
            <a:srgbClr val="becdd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54000" bIns="54000" anchor="ctr">
            <a:noAutofit/>
          </a:bodyPr>
          <a:p>
            <a:pPr algn="ctr">
              <a:lnSpc>
                <a:spcPct val="11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0" y="2286000"/>
            <a:ext cx="1409976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Features: </a:t>
            </a:r>
            <a:endParaRPr b="0" lang="en-US" sz="3200" spc="-1" strike="noStrike">
              <a:latin typeface="Arial"/>
            </a:endParaRPr>
          </a:p>
          <a:p>
            <a:pPr marL="457200" indent="-4291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Reuse of License Corrections </a:t>
            </a:r>
            <a:endParaRPr b="0" lang="en-US" sz="3200" spc="-1" strike="noStrike">
              <a:latin typeface="Arial"/>
            </a:endParaRPr>
          </a:p>
          <a:p>
            <a:pPr marL="457200" indent="-4291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Candidate License Handling</a:t>
            </a:r>
            <a:endParaRPr b="0" lang="en-US" sz="3200" spc="-1" strike="noStrike">
              <a:latin typeface="Arial"/>
            </a:endParaRPr>
          </a:p>
          <a:p>
            <a:pPr marL="457200" indent="-4291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Custom License Text</a:t>
            </a:r>
            <a:endParaRPr b="0" lang="en-US" sz="3200" spc="-1" strike="noStrike">
              <a:latin typeface="Arial"/>
            </a:endParaRPr>
          </a:p>
          <a:p>
            <a:pPr marL="457200" indent="-4291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License Set Handling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01520" y="0"/>
            <a:ext cx="1218924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Feature: Reuse of License Corrections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734760" y="1413000"/>
            <a:ext cx="1108008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Reuse is about reusing already done work.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713120" y="1773360"/>
            <a:ext cx="7000200" cy="547200"/>
          </a:xfrm>
          <a:prstGeom prst="rect">
            <a:avLst/>
          </a:prstGeom>
          <a:solidFill>
            <a:srgbClr val="abc969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Solution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734760" y="1774800"/>
            <a:ext cx="3975840" cy="4029480"/>
          </a:xfrm>
          <a:prstGeom prst="homePlate">
            <a:avLst>
              <a:gd name="adj" fmla="val 7764"/>
            </a:avLst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432000" bIns="72000">
            <a:noAutofit/>
          </a:bodyPr>
          <a:p>
            <a:pPr marL="190440" indent="-18792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Upload and clearing of a component: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Going file-based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Maybe using bulk phrase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Reviewing copyrights</a:t>
            </a:r>
            <a:endParaRPr b="0" lang="en-US" sz="19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1" i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Uploading a newer version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Do I need to go through all files again?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734760" y="1773360"/>
            <a:ext cx="3749400" cy="5472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18448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b900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Use Case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2" name="CustomShape 6"/>
          <p:cNvSpPr/>
          <p:nvPr/>
        </p:nvSpPr>
        <p:spPr>
          <a:xfrm>
            <a:off x="9486000" y="5318280"/>
            <a:ext cx="2034720" cy="96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7"/>
          <p:cNvSpPr/>
          <p:nvPr/>
        </p:nvSpPr>
        <p:spPr>
          <a:xfrm>
            <a:off x="4713120" y="2323440"/>
            <a:ext cx="7000200" cy="3480840"/>
          </a:xfrm>
          <a:prstGeom prst="rect">
            <a:avLst/>
          </a:prstGeom>
          <a:noFill/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○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FOSSology maintains hash values of every file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■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It already reuses scans (rescan possible for new agent)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■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Users want to reuse clearing decisions = what the user has decided</a:t>
            </a:r>
            <a:endParaRPr b="0" lang="en-US" sz="19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○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Three different reuse functions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000000"/>
              </a:buClr>
              <a:buFont typeface="Noto Sans Symbols"/>
              <a:buChar char="■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Reuse clearing based on same file hashes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000000"/>
              </a:buClr>
              <a:buFont typeface="Noto Sans Symbols"/>
              <a:buChar char="■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Reuse bulk scan operation = individual text phrases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000000"/>
              </a:buClr>
              <a:buFont typeface="Noto Sans Symbols"/>
              <a:buChar char="■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Reuse where file differs by one line (using diff-tool = slow!)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731160" y="1413000"/>
            <a:ext cx="11457720" cy="484524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Feature: Using Reuse of License Corrections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1094400" y="1773360"/>
            <a:ext cx="5538600" cy="40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4"/>
          <p:cNvSpPr/>
          <p:nvPr/>
        </p:nvSpPr>
        <p:spPr>
          <a:xfrm>
            <a:off x="1096560" y="2190960"/>
            <a:ext cx="5163480" cy="26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2160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At upload you can select another existing package on server for reusing license review data</a:t>
            </a:r>
            <a:endParaRPr b="0" lang="en-US" sz="1900" spc="-1" strike="noStrike">
              <a:latin typeface="Arial"/>
            </a:endParaRPr>
          </a:p>
          <a:p>
            <a:pPr lvl="1" marL="216000" indent="-2325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Three main reuse options given:</a:t>
            </a:r>
            <a:endParaRPr b="0" lang="en-US" sz="1900" spc="-1" strike="noStrike">
              <a:latin typeface="Arial"/>
            </a:endParaRPr>
          </a:p>
          <a:p>
            <a:pPr lvl="2" marL="6732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Reuse license review data at same hash value calculated for files (1)</a:t>
            </a:r>
            <a:endParaRPr b="0" lang="en-US" sz="1900" spc="-1" strike="noStrike">
              <a:latin typeface="Arial"/>
            </a:endParaRPr>
          </a:p>
          <a:p>
            <a:pPr lvl="2" marL="6732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Reuse license review data at one-line tolerance using the diff tool (2)</a:t>
            </a:r>
            <a:endParaRPr b="0" lang="en-US" sz="1900" spc="-1" strike="noStrike">
              <a:latin typeface="Arial"/>
            </a:endParaRPr>
          </a:p>
          <a:p>
            <a:pPr lvl="2" marL="6732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Reuse bulk scan tasks entered for selected existing package also for new package (3)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1124280" y="1700640"/>
            <a:ext cx="26100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5f87"/>
                </a:solidFill>
                <a:uFillTx/>
                <a:latin typeface="Arial"/>
                <a:ea typeface="Arial"/>
              </a:rPr>
              <a:t>User Interface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9" name="Google Shape;364;p43" descr=""/>
          <p:cNvPicPr/>
          <p:nvPr/>
        </p:nvPicPr>
        <p:blipFill>
          <a:blip r:embed="rId1"/>
          <a:stretch/>
        </p:blipFill>
        <p:spPr>
          <a:xfrm>
            <a:off x="6432120" y="1699920"/>
            <a:ext cx="5246280" cy="422208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sp>
        <p:nvSpPr>
          <p:cNvPr id="210" name="CustomShape 6"/>
          <p:cNvSpPr/>
          <p:nvPr/>
        </p:nvSpPr>
        <p:spPr>
          <a:xfrm>
            <a:off x="8696160" y="4845600"/>
            <a:ext cx="2112120" cy="773280"/>
          </a:xfrm>
          <a:prstGeom prst="wedgeRoundRectCallout">
            <a:avLst>
              <a:gd name="adj1" fmla="val -71915"/>
              <a:gd name="adj2" fmla="val -33104"/>
              <a:gd name="adj3" fmla="val 16667"/>
            </a:avLst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 marL="165240" indent="-16272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 Select existing upload from where to reuse license decisions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1" name="CustomShape 7"/>
          <p:cNvSpPr/>
          <p:nvPr/>
        </p:nvSpPr>
        <p:spPr>
          <a:xfrm>
            <a:off x="9566280" y="2967480"/>
            <a:ext cx="2112120" cy="773280"/>
          </a:xfrm>
          <a:prstGeom prst="wedgeRoundRectCallout">
            <a:avLst>
              <a:gd name="adj1" fmla="val -112178"/>
              <a:gd name="adj2" fmla="val 100758"/>
              <a:gd name="adj3" fmla="val 16667"/>
            </a:avLst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 marL="165240" indent="-16272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3. Choose not only clearing decision from same files, but also identified text phrases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" name="CustomShape 8"/>
          <p:cNvSpPr/>
          <p:nvPr/>
        </p:nvSpPr>
        <p:spPr>
          <a:xfrm>
            <a:off x="9566280" y="3917520"/>
            <a:ext cx="2112120" cy="773280"/>
          </a:xfrm>
          <a:prstGeom prst="wedgeRoundRectCallout">
            <a:avLst>
              <a:gd name="adj1" fmla="val -113651"/>
              <a:gd name="adj2" fmla="val 23118"/>
              <a:gd name="adj3" fmla="val 16667"/>
            </a:avLst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 marL="165240" indent="-16272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2. Choose same files either by hash-match or by diff-tool with 1-line tolerance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1218924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What is FOSSology?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26760" y="1413000"/>
            <a:ext cx="1108008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 Web server application for license and copyright compliance of software components.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26760" y="1861920"/>
            <a:ext cx="5466240" cy="931320"/>
          </a:xfrm>
          <a:prstGeom prst="rect">
            <a:avLst/>
          </a:prstGeom>
          <a:solidFill>
            <a:srgbClr val="becdd7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FOSSology Project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 Narrow"/>
                <a:ea typeface="Arial Narrow"/>
              </a:rPr>
              <a:t>https://www.fossology.org/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626760" y="2796120"/>
            <a:ext cx="5466240" cy="3462120"/>
          </a:xfrm>
          <a:prstGeom prst="rect">
            <a:avLst/>
          </a:prstGeom>
          <a:noFill/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20052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Published first in 2008, GPL-2.0</a:t>
            </a:r>
            <a:endParaRPr b="0" lang="en-US" sz="2000" spc="-1" strike="noStrike">
              <a:latin typeface="Arial"/>
            </a:endParaRPr>
          </a:p>
          <a:p>
            <a:pPr lvl="1" marL="190440" indent="-20052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2015: Linux Foundation collaboration project</a:t>
            </a:r>
            <a:endParaRPr b="0" lang="en-US" sz="2000" spc="-1" strike="noStrike">
              <a:latin typeface="Arial"/>
            </a:endParaRPr>
          </a:p>
          <a:p>
            <a:pPr lvl="1" marL="190440" indent="-20052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Web server based and command line interfaces</a:t>
            </a:r>
            <a:endParaRPr b="0" lang="en-US" sz="2000" spc="-1" strike="noStrike">
              <a:latin typeface="Arial"/>
            </a:endParaRPr>
          </a:p>
          <a:p>
            <a:pPr lvl="1" marL="190440" indent="-20052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Scanning agents searching for license and copyright relevant hits (and more …)</a:t>
            </a:r>
            <a:endParaRPr b="0" lang="en-US" sz="2000" spc="-1" strike="noStrike">
              <a:latin typeface="Arial"/>
            </a:endParaRPr>
          </a:p>
          <a:p>
            <a:pPr lvl="1" marL="190440" indent="-20052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 multi-user / multi-tenant Web UI for review organizing clearing job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6240240" y="1861920"/>
            <a:ext cx="5466240" cy="931320"/>
          </a:xfrm>
          <a:prstGeom prst="rect">
            <a:avLst/>
          </a:prstGeom>
          <a:solidFill>
            <a:srgbClr val="becdd7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FOSSology Development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 Narrow"/>
                <a:ea typeface="Arial Narrow"/>
              </a:rPr>
              <a:t>https://www.github.com/fossology/fossology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6240240" y="2796120"/>
            <a:ext cx="5466240" cy="3462120"/>
          </a:xfrm>
          <a:prstGeom prst="rect">
            <a:avLst/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254160" indent="-26424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Standard Web application stack:</a:t>
            </a:r>
            <a:endParaRPr b="0" lang="en-US" sz="2000" spc="-1" strike="noStrike">
              <a:latin typeface="Arial"/>
            </a:endParaRPr>
          </a:p>
          <a:p>
            <a:pPr lvl="2" marL="444600" indent="-26424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Linux, Apache 2, PostgreSQL, PHP, </a:t>
            </a:r>
            <a:endParaRPr b="0" lang="en-US" sz="2000" spc="-1" strike="noStrike">
              <a:latin typeface="Arial"/>
            </a:endParaRPr>
          </a:p>
          <a:p>
            <a:pPr lvl="1" marL="254160" indent="-26424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Web-based UI in PHP, but scanners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written in C / C++</a:t>
            </a:r>
            <a:endParaRPr b="0" lang="en-US" sz="2000" spc="-1" strike="noStrike">
              <a:latin typeface="Arial"/>
            </a:endParaRPr>
          </a:p>
          <a:p>
            <a:pPr lvl="1" marL="254160" indent="-26424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Besides Web UI:</a:t>
            </a:r>
            <a:endParaRPr b="0" lang="en-US" sz="2000" spc="-1" strike="noStrike">
              <a:latin typeface="Arial"/>
            </a:endParaRPr>
          </a:p>
          <a:p>
            <a:pPr lvl="2" marL="444600" indent="-26424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Command line utilities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Hands-On: Reuse of License Corrections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31080" y="1532520"/>
            <a:ext cx="7092360" cy="455616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343080" indent="-359280">
              <a:lnSpc>
                <a:spcPct val="100000"/>
              </a:lnSpc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Upload open source package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Do the clearing work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or just some examples</a:t>
            </a:r>
            <a:endParaRPr b="0" lang="en-US" sz="1900" spc="-1" strike="noStrike">
              <a:latin typeface="Arial"/>
            </a:endParaRPr>
          </a:p>
          <a:p>
            <a:pPr lvl="1" marL="343080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Upload a newer version of the package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(it works actually with an older version as well)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Assumption: using text phrases within an upload appears safe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Select the appropriate reuse settings</a:t>
            </a:r>
            <a:endParaRPr b="0" lang="en-US" sz="1900" spc="-1" strike="noStrike">
              <a:latin typeface="Arial"/>
            </a:endParaRPr>
          </a:p>
          <a:p>
            <a:pPr lvl="3" marL="698400" indent="-35928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Select the existing upload</a:t>
            </a:r>
            <a:endParaRPr b="0" lang="en-US" sz="1900" spc="-1" strike="noStrike">
              <a:latin typeface="Arial"/>
            </a:endParaRPr>
          </a:p>
          <a:p>
            <a:pPr lvl="3" marL="698400" indent="-35928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Select the bulk phrases if appropriate</a:t>
            </a:r>
            <a:endParaRPr b="0" lang="en-US" sz="1900" spc="-1" strike="noStrike">
              <a:latin typeface="Arial"/>
            </a:endParaRPr>
          </a:p>
          <a:p>
            <a:pPr lvl="3" marL="698400" indent="-35928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Select the extended reuse if appropriate</a:t>
            </a:r>
            <a:endParaRPr b="0" lang="en-US" sz="1900" spc="-1" strike="noStrike">
              <a:latin typeface="Arial"/>
            </a:endParaRPr>
          </a:p>
          <a:p>
            <a:pPr lvl="1" marL="343080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Check the reuse ratio in aggregated view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It should be possible to reuse from multiple uploads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8022960" y="1194120"/>
            <a:ext cx="370404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631080" y="1194120"/>
            <a:ext cx="709236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Functionality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9766080" y="5411880"/>
            <a:ext cx="1723680" cy="94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6"/>
          <p:cNvSpPr/>
          <p:nvPr/>
        </p:nvSpPr>
        <p:spPr>
          <a:xfrm>
            <a:off x="8022960" y="1532520"/>
            <a:ext cx="3704040" cy="455616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zlib 1.2.7 source was uploaded</a:t>
            </a:r>
            <a:endParaRPr b="0" lang="en-US" sz="1700" spc="-1" strike="noStrike">
              <a:latin typeface="Arial"/>
            </a:endParaRPr>
          </a:p>
          <a:p>
            <a:pPr lvl="2" marL="35568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Some clearing work was done</a:t>
            </a:r>
            <a:endParaRPr b="0" lang="en-US" sz="1700" spc="-1" strike="noStrike">
              <a:latin typeface="Arial"/>
            </a:endParaRPr>
          </a:p>
          <a:p>
            <a:pPr lvl="2" marL="35568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From the previous part</a:t>
            </a:r>
            <a:endParaRPr b="0" lang="en-US" sz="1700" spc="-1" strike="noStrike">
              <a:latin typeface="Arial"/>
            </a:endParaRPr>
          </a:p>
          <a:p>
            <a:pPr lvl="1" marL="190440" indent="-2070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Upload “From File” zlib 1.2.8 source </a:t>
            </a:r>
            <a:endParaRPr b="0" lang="en-US" sz="1700" spc="-1" strike="noStrike">
              <a:latin typeface="Arial"/>
            </a:endParaRPr>
          </a:p>
          <a:p>
            <a:pPr lvl="2" marL="35568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Select reuse uploaded package 1.2.7</a:t>
            </a:r>
            <a:endParaRPr b="0" lang="en-US" sz="1700" spc="-1" strike="noStrike">
              <a:latin typeface="Arial"/>
            </a:endParaRPr>
          </a:p>
          <a:p>
            <a:pPr lvl="2" marL="35568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Nothing else</a:t>
            </a:r>
            <a:endParaRPr b="0" lang="en-US" sz="1700" spc="-1" strike="noStrike">
              <a:latin typeface="Arial"/>
            </a:endParaRPr>
          </a:p>
          <a:p>
            <a:pPr lvl="2" marL="35568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Review the files reused</a:t>
            </a:r>
            <a:endParaRPr b="0" lang="en-US" sz="1700" spc="-1" strike="noStrike">
              <a:latin typeface="Arial"/>
            </a:endParaRPr>
          </a:p>
          <a:p>
            <a:pPr lvl="1" marL="190440" indent="-2070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Upload “From File” zlib 1.2.8 source again</a:t>
            </a:r>
            <a:endParaRPr b="0" lang="en-US" sz="1700" spc="-1" strike="noStrike">
              <a:latin typeface="Arial"/>
            </a:endParaRPr>
          </a:p>
          <a:p>
            <a:pPr lvl="2" marL="35568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Select reuse package …</a:t>
            </a:r>
            <a:endParaRPr b="0" lang="en-US" sz="1700" spc="-1" strike="noStrike">
              <a:latin typeface="Arial"/>
            </a:endParaRPr>
          </a:p>
          <a:p>
            <a:pPr lvl="2" marL="35568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Select bulk phrases reuse too</a:t>
            </a:r>
            <a:endParaRPr b="0" lang="en-US" sz="1700" spc="-1" strike="noStrike">
              <a:latin typeface="Arial"/>
            </a:endParaRPr>
          </a:p>
          <a:p>
            <a:pPr lvl="1" marL="190440" indent="-2070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Upload … again</a:t>
            </a:r>
            <a:endParaRPr b="0" lang="en-US" sz="1700" spc="-1" strike="noStrike">
              <a:latin typeface="Arial"/>
            </a:endParaRPr>
          </a:p>
          <a:p>
            <a:pPr lvl="2" marL="35568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Select also extended reuse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2286000"/>
            <a:ext cx="1409976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Features: </a:t>
            </a:r>
            <a:endParaRPr b="0" lang="en-US" sz="3200" spc="-1" strike="noStrike">
              <a:latin typeface="Arial"/>
            </a:endParaRPr>
          </a:p>
          <a:p>
            <a:pPr marL="457200" indent="-4291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Candidate License Handling</a:t>
            </a:r>
            <a:endParaRPr b="0" lang="en-US" sz="3200" spc="-1" strike="noStrike">
              <a:latin typeface="Arial"/>
            </a:endParaRPr>
          </a:p>
          <a:p>
            <a:pPr marL="457200" indent="-4291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Custom License Text</a:t>
            </a:r>
            <a:endParaRPr b="0" lang="en-US" sz="3200" spc="-1" strike="noStrike">
              <a:latin typeface="Arial"/>
            </a:endParaRPr>
          </a:p>
          <a:p>
            <a:pPr marL="457200" indent="-4291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License Set Handling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60" y="0"/>
            <a:ext cx="1218924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Hands-On: Custom License Text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8010000" y="1634040"/>
            <a:ext cx="3651480" cy="4663080"/>
          </a:xfrm>
          <a:prstGeom prst="rect">
            <a:avLst/>
          </a:prstGeom>
          <a:solidFill>
            <a:srgbClr val="ffffff"/>
          </a:solidFill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207000">
              <a:lnSpc>
                <a:spcPct val="115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Zlib 1.2.7 source was uploaded</a:t>
            </a:r>
            <a:endParaRPr b="0" lang="en-US" sz="1600" spc="-1" strike="noStrike">
              <a:latin typeface="Arial"/>
            </a:endParaRPr>
          </a:p>
          <a:p>
            <a:pPr lvl="2" marL="355680" indent="-19440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Go to license browser</a:t>
            </a:r>
            <a:endParaRPr b="0" lang="en-US" sz="1600" spc="-1" strike="noStrike">
              <a:latin typeface="Arial"/>
            </a:endParaRPr>
          </a:p>
          <a:p>
            <a:pPr lvl="2" marL="355680" indent="-19440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From the license histogram, select the public domain license occurrences: click on number</a:t>
            </a:r>
            <a:endParaRPr b="0" lang="en-US" sz="1600" spc="-1" strike="noStrike">
              <a:latin typeface="Arial"/>
            </a:endParaRPr>
          </a:p>
          <a:p>
            <a:pPr lvl="2" marL="355680" indent="-19440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Select one file, optionally: select multiple files with tabs</a:t>
            </a:r>
            <a:endParaRPr b="0" lang="en-US" sz="1600" spc="-1" strike="noStrike">
              <a:latin typeface="Arial"/>
            </a:endParaRPr>
          </a:p>
          <a:p>
            <a:pPr lvl="1" marL="190440" indent="-207000">
              <a:lnSpc>
                <a:spcPct val="115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Adding a text finding</a:t>
            </a:r>
            <a:endParaRPr b="0" lang="en-US" sz="1600" spc="-1" strike="noStrike">
              <a:latin typeface="Arial"/>
            </a:endParaRPr>
          </a:p>
          <a:p>
            <a:pPr lvl="2" marL="355680" indent="-19440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Review public domain license text</a:t>
            </a:r>
            <a:endParaRPr b="0" lang="en-US" sz="1600" spc="-1" strike="noStrike">
              <a:latin typeface="Arial"/>
            </a:endParaRPr>
          </a:p>
          <a:p>
            <a:pPr lvl="2" marL="355680" indent="-19440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Select the appropriate text phrase</a:t>
            </a:r>
            <a:endParaRPr b="0" lang="en-US" sz="1600" spc="-1" strike="noStrike">
              <a:latin typeface="Arial"/>
            </a:endParaRPr>
          </a:p>
          <a:p>
            <a:pPr lvl="2" marL="355680" indent="-19440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Add text in the license table</a:t>
            </a:r>
            <a:endParaRPr b="0" lang="en-US" sz="1600" spc="-1" strike="noStrike">
              <a:latin typeface="Arial"/>
            </a:endParaRPr>
          </a:p>
          <a:p>
            <a:pPr lvl="2" marL="355680" indent="-19440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Save decision</a:t>
            </a:r>
            <a:endParaRPr b="0" lang="en-US" sz="1600" spc="-1" strike="noStrike">
              <a:latin typeface="Arial"/>
            </a:endParaRPr>
          </a:p>
          <a:p>
            <a:pPr lvl="1" marL="190440" indent="-207000">
              <a:lnSpc>
                <a:spcPct val="115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Check output</a:t>
            </a:r>
            <a:endParaRPr b="0" lang="en-US" sz="1600" spc="-1" strike="noStrike">
              <a:latin typeface="Arial"/>
            </a:endParaRPr>
          </a:p>
          <a:p>
            <a:pPr lvl="2" marL="355680" indent="-19440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Go back to browse view</a:t>
            </a:r>
            <a:endParaRPr b="0" lang="en-US" sz="1600" spc="-1" strike="noStrike">
              <a:latin typeface="Arial"/>
            </a:endParaRPr>
          </a:p>
          <a:p>
            <a:pPr lvl="2" marL="355680" indent="-19440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Generate readme to review file result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618120" y="1634040"/>
            <a:ext cx="7092360" cy="466308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marL="609480" indent="-42300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During clearing you see a new license text</a:t>
            </a:r>
            <a:endParaRPr b="0" lang="en-US" sz="1600" spc="-1" strike="noStrike">
              <a:latin typeface="Arial"/>
            </a:endParaRPr>
          </a:p>
          <a:p>
            <a:pPr marL="609480">
              <a:lnSpc>
                <a:spcPct val="115000"/>
              </a:lnSpc>
              <a:spcBef>
                <a:spcPts val="70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Overriding the standard text is required</a:t>
            </a:r>
            <a:endParaRPr b="0" lang="en-US" sz="1600" spc="-1" strike="noStrike">
              <a:latin typeface="Arial"/>
            </a:endParaRPr>
          </a:p>
          <a:p>
            <a:pPr marL="609480">
              <a:lnSpc>
                <a:spcPct val="115000"/>
              </a:lnSpc>
              <a:spcBef>
                <a:spcPts val="70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For some licenses, the provided text in FOSSology is not helpful</a:t>
            </a:r>
            <a:endParaRPr b="0" lang="en-US" sz="1600" spc="-1" strike="noStrike">
              <a:latin typeface="Arial"/>
            </a:endParaRPr>
          </a:p>
          <a:p>
            <a:pPr marL="609480" indent="-42300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Adding text replacement for license</a:t>
            </a:r>
            <a:endParaRPr b="0" lang="en-US" sz="1600" spc="-1" strike="noStrike">
              <a:latin typeface="Arial"/>
            </a:endParaRPr>
          </a:p>
          <a:p>
            <a:pPr marL="609480">
              <a:lnSpc>
                <a:spcPct val="115000"/>
              </a:lnSpc>
              <a:spcBef>
                <a:spcPts val="70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Candidate licenses are valid for clearing</a:t>
            </a:r>
            <a:endParaRPr b="0" lang="en-US" sz="1600" spc="-1" strike="noStrike">
              <a:latin typeface="Arial"/>
            </a:endParaRPr>
          </a:p>
          <a:p>
            <a:pPr marL="609480">
              <a:lnSpc>
                <a:spcPct val="115000"/>
              </a:lnSpc>
              <a:spcBef>
                <a:spcPts val="70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But not scanning – important for not altering scans</a:t>
            </a:r>
            <a:endParaRPr b="0" lang="en-US" sz="1600" spc="-1" strike="noStrike">
              <a:latin typeface="Arial"/>
            </a:endParaRPr>
          </a:p>
          <a:p>
            <a:pPr marL="609480">
              <a:lnSpc>
                <a:spcPct val="115000"/>
              </a:lnSpc>
              <a:spcBef>
                <a:spcPts val="70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Create a candidate entry with a merge request</a:t>
            </a:r>
            <a:endParaRPr b="0" lang="en-US" sz="1600" spc="-1" strike="noStrike">
              <a:latin typeface="Arial"/>
            </a:endParaRPr>
          </a:p>
          <a:p>
            <a:pPr marL="609480" indent="-42300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Check the output of the report</a:t>
            </a:r>
            <a:endParaRPr b="0" lang="en-US" sz="1600" spc="-1" strike="noStrike">
              <a:latin typeface="Arial"/>
            </a:endParaRPr>
          </a:p>
          <a:p>
            <a:pPr marL="609480">
              <a:lnSpc>
                <a:spcPct val="115000"/>
              </a:lnSpc>
              <a:spcBef>
                <a:spcPts val="70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Create a report to review the license output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8010000" y="1295640"/>
            <a:ext cx="365148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618120" y="1295640"/>
            <a:ext cx="709236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Functionality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60" y="0"/>
            <a:ext cx="1218924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Hands-On: Candidate License Handling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618120" y="1634040"/>
            <a:ext cx="7092360" cy="441936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343080" indent="-359280">
              <a:lnSpc>
                <a:spcPct val="100000"/>
              </a:lnSpc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During clearing you see a new license text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There is the possibility of saving that license text in the license entry for that file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Good, but only for that file</a:t>
            </a:r>
            <a:endParaRPr b="0" lang="en-US" sz="1900" spc="-1" strike="noStrike">
              <a:latin typeface="Arial"/>
            </a:endParaRPr>
          </a:p>
          <a:p>
            <a:pPr lvl="1" marL="343080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Create a license candidate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Candidate licenses are valid for clearing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But not scanning – important for not altering scans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Create a candidate entry with a merge request</a:t>
            </a:r>
            <a:endParaRPr b="0" lang="en-US" sz="1900" spc="-1" strike="noStrike">
              <a:latin typeface="Arial"/>
            </a:endParaRPr>
          </a:p>
          <a:p>
            <a:pPr lvl="1" marL="343080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Admins can add candidate licenses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Candidate licenses can be transferred into normal licenses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Will be considered for full text matches by Monk agent, but not regular expressions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UI allows for text comparison with exiting licenses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8010000" y="1295640"/>
            <a:ext cx="365148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618120" y="1295640"/>
            <a:ext cx="709236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Functionality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9766080" y="5411880"/>
            <a:ext cx="1723680" cy="94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6"/>
          <p:cNvSpPr/>
          <p:nvPr/>
        </p:nvSpPr>
        <p:spPr>
          <a:xfrm>
            <a:off x="8010000" y="1634040"/>
            <a:ext cx="3651480" cy="441936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zlib 1.2.7 source was uploaded</a:t>
            </a:r>
            <a:endParaRPr b="0" lang="en-US" sz="1700" spc="-1" strike="noStrike">
              <a:latin typeface="Arial"/>
            </a:endParaRPr>
          </a:p>
          <a:p>
            <a:pPr lvl="2" marL="35568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Checking the ada example in contrib</a:t>
            </a:r>
            <a:endParaRPr b="0" lang="en-US" sz="1700" spc="-1" strike="noStrike">
              <a:latin typeface="Arial"/>
            </a:endParaRPr>
          </a:p>
          <a:p>
            <a:pPr lvl="2" marL="35568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Reviewing the ada exception text</a:t>
            </a:r>
            <a:endParaRPr b="0" lang="en-US" sz="1700" spc="-1" strike="noStrike">
              <a:latin typeface="Arial"/>
            </a:endParaRPr>
          </a:p>
          <a:p>
            <a:pPr lvl="1" marL="190440" indent="-2070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Create a candidate license</a:t>
            </a:r>
            <a:endParaRPr b="0" lang="en-US" sz="1700" spc="-1" strike="noStrike">
              <a:latin typeface="Arial"/>
            </a:endParaRPr>
          </a:p>
          <a:p>
            <a:pPr lvl="2" marL="35568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Filling out the entry</a:t>
            </a:r>
            <a:endParaRPr b="0" lang="en-US" sz="1700" spc="-1" strike="noStrike">
              <a:latin typeface="Arial"/>
            </a:endParaRPr>
          </a:p>
          <a:p>
            <a:pPr lvl="2" marL="35568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Clean the text before</a:t>
            </a:r>
            <a:endParaRPr b="0" lang="en-US" sz="1700" spc="-1" strike="noStrike">
              <a:latin typeface="Arial"/>
            </a:endParaRPr>
          </a:p>
          <a:p>
            <a:pPr lvl="2" marL="35568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Go back to the file occurrence</a:t>
            </a:r>
            <a:endParaRPr b="0" lang="en-US" sz="1700" spc="-1" strike="noStrike">
              <a:latin typeface="Arial"/>
            </a:endParaRPr>
          </a:p>
          <a:p>
            <a:pPr lvl="2" marL="35568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Select from the candidate license</a:t>
            </a:r>
            <a:endParaRPr b="0" lang="en-US" sz="1700" spc="-1" strike="noStrike">
              <a:latin typeface="Arial"/>
            </a:endParaRPr>
          </a:p>
          <a:p>
            <a:pPr lvl="1" marL="190440" indent="-2070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Admin login</a:t>
            </a:r>
            <a:endParaRPr b="0" lang="en-US" sz="1700" spc="-1" strike="noStrike">
              <a:latin typeface="Arial"/>
            </a:endParaRPr>
          </a:p>
          <a:p>
            <a:pPr lvl="2" marL="35568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See the candidate license</a:t>
            </a:r>
            <a:endParaRPr b="0" lang="en-US" sz="1700" spc="-1" strike="noStrike">
              <a:latin typeface="Arial"/>
            </a:endParaRPr>
          </a:p>
          <a:p>
            <a:pPr lvl="2" marL="35568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Do the merge request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0" y="0"/>
            <a:ext cx="1218924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Hands-On: License Set Handling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618120" y="1634040"/>
            <a:ext cx="7092360" cy="440964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343080" indent="-359280">
              <a:lnSpc>
                <a:spcPct val="100000"/>
              </a:lnSpc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FOSSology can actually handle a larger set of licenses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Can be imported by CSV-files</a:t>
            </a:r>
            <a:endParaRPr b="0" lang="en-US" sz="1900" spc="-1" strike="noStrike">
              <a:latin typeface="Arial"/>
            </a:endParaRPr>
          </a:p>
          <a:p>
            <a:pPr lvl="1" marL="343080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Implemented is both: export and import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Export is useful for actual format definition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Import works vice versa</a:t>
            </a:r>
            <a:endParaRPr b="0" lang="en-US" sz="1900" spc="-1" strike="noStrike">
              <a:latin typeface="Arial"/>
            </a:endParaRPr>
          </a:p>
          <a:p>
            <a:pPr lvl="3" marL="698400" indent="-35928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Importer checks for existing texts by the way using an FOSSology scanner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Import can distinguish between three things</a:t>
            </a:r>
            <a:endParaRPr b="0" lang="en-US" sz="1900" spc="-1" strike="noStrike">
              <a:latin typeface="Arial"/>
            </a:endParaRPr>
          </a:p>
          <a:p>
            <a:pPr lvl="3" marL="698400" indent="-35928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License text in file or just reference</a:t>
            </a:r>
            <a:endParaRPr b="0" lang="en-US" sz="1900" spc="-1" strike="noStrike">
              <a:latin typeface="Arial"/>
            </a:endParaRPr>
          </a:p>
          <a:p>
            <a:pPr lvl="3" marL="698400" indent="-35928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License variant or same – for deciding</a:t>
            </a:r>
            <a:endParaRPr b="0" lang="en-US" sz="1900" spc="-1" strike="noStrike">
              <a:latin typeface="Arial"/>
            </a:endParaRPr>
          </a:p>
          <a:p>
            <a:pPr lvl="1" marL="343080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Import adds provisioning functionality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8111520" y="1295640"/>
            <a:ext cx="328752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618120" y="1295640"/>
            <a:ext cx="709236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Functionality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9766080" y="5411880"/>
            <a:ext cx="1723680" cy="94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6"/>
          <p:cNvSpPr/>
          <p:nvPr/>
        </p:nvSpPr>
        <p:spPr>
          <a:xfrm>
            <a:off x="8111520" y="1634040"/>
            <a:ext cx="3287520" cy="440964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207000">
              <a:lnSpc>
                <a:spcPct val="115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Login with admin account</a:t>
            </a:r>
            <a:endParaRPr b="0" lang="en-US" sz="1700" spc="-1" strike="noStrike">
              <a:latin typeface="Arial"/>
            </a:endParaRPr>
          </a:p>
          <a:p>
            <a:pPr lvl="1" marL="190440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Review the license export to learn about the format</a:t>
            </a:r>
            <a:endParaRPr b="0" lang="en-US" sz="1700" spc="-1" strike="noStrike">
              <a:latin typeface="Arial"/>
            </a:endParaRPr>
          </a:p>
          <a:p>
            <a:pPr lvl="1" marL="190440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Add your own license text to it: Apache-2.0 header</a:t>
            </a:r>
            <a:endParaRPr b="0" lang="en-US" sz="1700" spc="-1" strike="noStrike">
              <a:latin typeface="Arial"/>
            </a:endParaRPr>
          </a:p>
          <a:p>
            <a:pPr lvl="1" marL="190440" indent="-207000">
              <a:lnSpc>
                <a:spcPct val="115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Upload the licenses</a:t>
            </a:r>
            <a:endParaRPr b="0" lang="en-US" sz="1700" spc="-1" strike="noStrike">
              <a:latin typeface="Arial"/>
            </a:endParaRPr>
          </a:p>
          <a:p>
            <a:pPr lvl="1" marL="190440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Run an upload which is Apache-2.0 licensed, for example </a:t>
            </a:r>
            <a:r>
              <a:rPr b="0" lang="en-US" sz="17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commons-collections-4-4-1-src.zip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, to see that header is matched</a:t>
            </a:r>
            <a:endParaRPr b="0" lang="en-US" sz="1700" spc="-1" strike="noStrike">
              <a:latin typeface="Arial"/>
            </a:endParaRPr>
          </a:p>
          <a:p>
            <a:pPr lvl="1" marL="190440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Use the example CSV-file from the WIKI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0" y="609480"/>
            <a:ext cx="1409976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Feature: Auto Deciding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Feature: Auto Deciding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734760" y="1413000"/>
            <a:ext cx="1108008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Review work can be tedious, if there are two scanner, why not letting them do the work?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4713120" y="1773360"/>
            <a:ext cx="7000560" cy="547200"/>
          </a:xfrm>
          <a:prstGeom prst="rect">
            <a:avLst/>
          </a:prstGeom>
          <a:solidFill>
            <a:srgbClr val="abc969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Solution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734760" y="1774800"/>
            <a:ext cx="3975840" cy="4029480"/>
          </a:xfrm>
          <a:prstGeom prst="homePlate">
            <a:avLst>
              <a:gd name="adj" fmla="val 7764"/>
            </a:avLst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432000" bIns="72000">
            <a:noAutofit/>
          </a:bodyPr>
          <a:p>
            <a:pPr marL="190440" indent="-18792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There are several scanners, Nomos with regular expressions, Monk with text similarity.</a:t>
            </a:r>
            <a:endParaRPr b="0" lang="en-US" sz="19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If both scanners find the same license, do I need to check?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734760" y="1773360"/>
            <a:ext cx="3749400" cy="5472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18448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b900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User Case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>
            <a:off x="9766080" y="5411880"/>
            <a:ext cx="1723680" cy="94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"/>
          <p:cNvSpPr/>
          <p:nvPr/>
        </p:nvSpPr>
        <p:spPr>
          <a:xfrm>
            <a:off x="4713120" y="2323440"/>
            <a:ext cx="7000560" cy="3480840"/>
          </a:xfrm>
          <a:prstGeom prst="rect">
            <a:avLst/>
          </a:prstGeom>
          <a:noFill/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216000" indent="-2196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Decider agent reviews licenses found for this file</a:t>
            </a:r>
            <a:endParaRPr b="0" lang="en-US" sz="1900" spc="-1" strike="noStrike">
              <a:latin typeface="Arial"/>
            </a:endParaRPr>
          </a:p>
          <a:p>
            <a:pPr lvl="1" marL="216000" indent="-2196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If there are no conflicts in the identified licenses from the two different scanners, you can apply automatically apply decisions</a:t>
            </a:r>
            <a:endParaRPr b="0" lang="en-US" sz="1900" spc="-1" strike="noStrike">
              <a:latin typeface="Arial"/>
            </a:endParaRPr>
          </a:p>
          <a:p>
            <a:pPr lvl="1" marL="216000" indent="-2196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Example for “no conflict situations” for a decider</a:t>
            </a:r>
            <a:endParaRPr b="0" lang="en-US" sz="1900" spc="-1" strike="noStrike">
              <a:latin typeface="Arial"/>
            </a:endParaRPr>
          </a:p>
          <a:p>
            <a:pPr lvl="2" marL="40644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regular expression and text comparison the same license</a:t>
            </a:r>
            <a:endParaRPr b="0" lang="en-US" sz="1900" spc="-1" strike="noStrike">
              <a:latin typeface="Arial"/>
            </a:endParaRPr>
          </a:p>
          <a:p>
            <a:pPr lvl="2" marL="40644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and all regex matches are inside a text match</a:t>
            </a:r>
            <a:endParaRPr b="0" lang="en-US" sz="1900" spc="-1" strike="noStrike">
              <a:latin typeface="Arial"/>
            </a:endParaRPr>
          </a:p>
          <a:p>
            <a:pPr lvl="2" marL="40644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no other license information detected in file -&gt; no review necessary</a:t>
            </a:r>
            <a:endParaRPr b="0" lang="en-US" sz="1900" spc="-1" strike="noStrike">
              <a:latin typeface="Arial"/>
            </a:endParaRPr>
          </a:p>
          <a:p>
            <a:pPr lvl="1" marL="216000" indent="-2196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It works with the third Ninka scanner as well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521280" y="1489680"/>
            <a:ext cx="11457720" cy="474948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6" name="Google Shape;448;p51" descr=""/>
          <p:cNvPicPr/>
          <p:nvPr/>
        </p:nvPicPr>
        <p:blipFill>
          <a:blip r:embed="rId1"/>
          <a:stretch/>
        </p:blipFill>
        <p:spPr>
          <a:xfrm>
            <a:off x="6508080" y="1729440"/>
            <a:ext cx="4995720" cy="402552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sp>
        <p:nvSpPr>
          <p:cNvPr id="247" name="CustomShape 2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Feature: Using Auto Deciding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1094400" y="1763640"/>
            <a:ext cx="5538960" cy="40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4"/>
          <p:cNvSpPr/>
          <p:nvPr/>
        </p:nvSpPr>
        <p:spPr>
          <a:xfrm>
            <a:off x="1096560" y="2190960"/>
            <a:ext cx="5163120" cy="15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2160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At upload you can select auto deciding</a:t>
            </a:r>
            <a:endParaRPr b="0" lang="en-US" sz="1900" spc="-1" strike="noStrike">
              <a:latin typeface="Arial"/>
            </a:endParaRPr>
          </a:p>
          <a:p>
            <a:pPr lvl="1" marL="216000" indent="-2325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Select the checkbox for the setting auto deciding for Nomos and Monk</a:t>
            </a:r>
            <a:endParaRPr b="0" lang="en-US" sz="1900" spc="-1" strike="noStrike">
              <a:latin typeface="Arial"/>
            </a:endParaRPr>
          </a:p>
          <a:p>
            <a:pPr lvl="1" marL="216000" indent="-2325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If you have installed Ninka, you can select auto deciding considering result from all three scanners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1124280" y="1690920"/>
            <a:ext cx="22809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5f87"/>
                </a:solidFill>
                <a:uFillTx/>
                <a:latin typeface="Arial"/>
                <a:ea typeface="Arial"/>
              </a:rPr>
              <a:t>User Interface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1" name="CustomShape 6"/>
          <p:cNvSpPr/>
          <p:nvPr/>
        </p:nvSpPr>
        <p:spPr>
          <a:xfrm>
            <a:off x="9390960" y="3865320"/>
            <a:ext cx="2112120" cy="773280"/>
          </a:xfrm>
          <a:prstGeom prst="wedgeRoundRectCallout">
            <a:avLst>
              <a:gd name="adj1" fmla="val -71915"/>
              <a:gd name="adj2" fmla="val -33104"/>
              <a:gd name="adj3" fmla="val 16667"/>
            </a:avLst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 marL="165240" indent="-16272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 Select existing upload from where to reuse license decisions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CustomShape 7"/>
          <p:cNvSpPr/>
          <p:nvPr/>
        </p:nvSpPr>
        <p:spPr>
          <a:xfrm>
            <a:off x="6559920" y="3865320"/>
            <a:ext cx="2649960" cy="18432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0" y="0"/>
            <a:ext cx="1218924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Hands-On: Auto Deciding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18120" y="1634040"/>
            <a:ext cx="7092360" cy="440964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marL="609480" indent="-4230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Automated license conclusions are selected at upload</a:t>
            </a:r>
            <a:endParaRPr b="0" lang="en-US" sz="1900" spc="-1" strike="noStrike">
              <a:latin typeface="Arial"/>
            </a:endParaRPr>
          </a:p>
          <a:p>
            <a:pPr marL="609480"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At upload form, when selecting options for upload, the file automated license decider can be selected</a:t>
            </a:r>
            <a:endParaRPr b="0" lang="en-US" sz="1900" spc="-1" strike="noStrike">
              <a:latin typeface="Arial"/>
            </a:endParaRPr>
          </a:p>
          <a:p>
            <a:pPr marL="609480" indent="-4230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Two modes are available</a:t>
            </a:r>
            <a:endParaRPr b="0" lang="en-US" sz="1900" spc="-1" strike="noStrike">
              <a:latin typeface="Arial"/>
            </a:endParaRPr>
          </a:p>
          <a:p>
            <a:pPr marL="609480">
              <a:lnSpc>
                <a:spcPct val="115000"/>
              </a:lnSpc>
            </a:pPr>
            <a:r>
              <a:rPr b="0" i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First: 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Monk text license match and Nomos regular expression matches are in same area.</a:t>
            </a:r>
            <a:endParaRPr b="0" lang="en-US" sz="1900" spc="-1" strike="noStrike">
              <a:latin typeface="Arial"/>
            </a:endParaRPr>
          </a:p>
          <a:p>
            <a:pPr marL="609480">
              <a:lnSpc>
                <a:spcPct val="115000"/>
              </a:lnSpc>
            </a:pPr>
            <a:r>
              <a:rPr b="0" i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Second: 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Monk and Ninka and Nomos agents have identified the same license</a:t>
            </a:r>
            <a:endParaRPr b="0" lang="en-US" sz="1900" spc="-1" strike="noStrike">
              <a:latin typeface="Arial"/>
            </a:endParaRPr>
          </a:p>
          <a:p>
            <a:pPr marL="609480"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In case of conflicts (= on agents finds another different license), no decision is applied to this file</a:t>
            </a:r>
            <a:endParaRPr b="0" lang="en-US" sz="1900" spc="-1" strike="noStrike">
              <a:latin typeface="Arial"/>
            </a:endParaRPr>
          </a:p>
          <a:p>
            <a:pPr marL="609480" indent="-4230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Review license results by picking examples</a:t>
            </a:r>
            <a:endParaRPr b="0" lang="en-US" sz="1900" spc="-1" strike="noStrike">
              <a:latin typeface="Arial"/>
            </a:endParaRPr>
          </a:p>
          <a:p>
            <a:pPr marL="609480"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Get experience and understanding about this feature by reviewing individual results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8111520" y="1295640"/>
            <a:ext cx="328752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618120" y="1295640"/>
            <a:ext cx="709236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Functionality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9766080" y="5411880"/>
            <a:ext cx="1723680" cy="94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6"/>
          <p:cNvSpPr/>
          <p:nvPr/>
        </p:nvSpPr>
        <p:spPr>
          <a:xfrm>
            <a:off x="8111520" y="1634040"/>
            <a:ext cx="3287520" cy="440964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marL="609480" indent="-40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(Assume license set including Apache 2.0 header has been uploaded</a:t>
            </a:r>
            <a:endParaRPr b="0" lang="en-US" sz="1600" spc="-1" strike="noStrike">
              <a:latin typeface="Arial"/>
            </a:endParaRPr>
          </a:p>
          <a:p>
            <a:pPr marL="609480" indent="-40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Go to upload file</a:t>
            </a:r>
            <a:endParaRPr b="0" lang="en-US" sz="1600" spc="-1" strike="noStrike">
              <a:latin typeface="Arial"/>
            </a:endParaRPr>
          </a:p>
          <a:p>
            <a:pPr marL="609480" indent="-40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Select </a:t>
            </a:r>
            <a:r>
              <a:rPr b="0" lang="en-US" sz="17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commons-collections-4-4-1-src.zip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b="0" lang="en-US" sz="1700" spc="-1" strike="noStrike">
              <a:latin typeface="Arial"/>
            </a:endParaRPr>
          </a:p>
          <a:p>
            <a:pPr marL="609480" indent="-40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Upload with automated license conclusions on, for Nomos and Monk combination</a:t>
            </a:r>
            <a:endParaRPr b="0" lang="en-US" sz="1600" spc="-1" strike="noStrike">
              <a:latin typeface="Arial"/>
            </a:endParaRPr>
          </a:p>
          <a:p>
            <a:pPr marL="609480" indent="-40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Upload</a:t>
            </a:r>
            <a:endParaRPr b="0" lang="en-US" sz="1600" spc="-1" strike="noStrike">
              <a:latin typeface="Arial"/>
            </a:endParaRPr>
          </a:p>
          <a:p>
            <a:pPr marL="609480" indent="-40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Review result in license file browser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0" y="609480"/>
            <a:ext cx="1409976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Feature: Reporting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How does FOSSology work?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2798280" y="1941840"/>
            <a:ext cx="86367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190440" indent="-2005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Uploading source code archive (*.zip, *.tar.gz, etc)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798280" y="2558880"/>
            <a:ext cx="863676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190440" indent="-2005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Agents scan for license relevant text</a:t>
            </a:r>
            <a:endParaRPr b="0" lang="en-US" sz="2000" spc="-1" strike="noStrike">
              <a:latin typeface="Arial"/>
            </a:endParaRPr>
          </a:p>
          <a:p>
            <a:pPr marL="190440" indent="-2005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Copyrights, ECC, your keywords to look for etc.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2798280" y="3436200"/>
            <a:ext cx="863676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190440" indent="-2005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Review scanner results for wrong license classification</a:t>
            </a:r>
            <a:endParaRPr b="0" lang="en-US" sz="2000" spc="-1" strike="noStrike">
              <a:latin typeface="Arial"/>
            </a:endParaRPr>
          </a:p>
          <a:p>
            <a:pPr marL="190440" indent="-2005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Review other scanner findings (copyrights, ECC)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2798280" y="4417200"/>
            <a:ext cx="8636760" cy="13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190440" indent="-2005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Result of the “clearing”</a:t>
            </a:r>
            <a:endParaRPr b="0" lang="en-US" sz="2000" spc="-1" strike="noStrike">
              <a:latin typeface="Arial"/>
            </a:endParaRPr>
          </a:p>
          <a:p>
            <a:pPr lvl="1" marL="647640" indent="-2005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SPDX reporting</a:t>
            </a:r>
            <a:endParaRPr b="0" lang="en-US" sz="2000" spc="-1" strike="noStrike">
              <a:latin typeface="Arial"/>
            </a:endParaRPr>
          </a:p>
          <a:p>
            <a:pPr lvl="1" marL="647640" indent="-2005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Generated notice or readme file</a:t>
            </a:r>
            <a:endParaRPr b="0" lang="en-US" sz="2000" spc="-1" strike="noStrike">
              <a:latin typeface="Arial"/>
            </a:endParaRPr>
          </a:p>
          <a:p>
            <a:pPr lvl="1" marL="647640" indent="-2005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debian-copyright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 rot="5400000">
            <a:off x="1191240" y="1209240"/>
            <a:ext cx="886320" cy="2009880"/>
          </a:xfrm>
          <a:prstGeom prst="homePlate">
            <a:avLst>
              <a:gd name="adj" fmla="val 2396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7"/>
          <p:cNvSpPr/>
          <p:nvPr/>
        </p:nvSpPr>
        <p:spPr>
          <a:xfrm rot="5400000">
            <a:off x="1092240" y="2861640"/>
            <a:ext cx="1084680" cy="2009880"/>
          </a:xfrm>
          <a:prstGeom prst="chevron">
            <a:avLst>
              <a:gd name="adj" fmla="val 1958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8"/>
          <p:cNvSpPr/>
          <p:nvPr/>
        </p:nvSpPr>
        <p:spPr>
          <a:xfrm rot="5400000">
            <a:off x="1087200" y="1986120"/>
            <a:ext cx="1094760" cy="2009880"/>
          </a:xfrm>
          <a:prstGeom prst="chevron">
            <a:avLst>
              <a:gd name="adj" fmla="val 1940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9"/>
          <p:cNvSpPr/>
          <p:nvPr/>
        </p:nvSpPr>
        <p:spPr>
          <a:xfrm rot="5400000">
            <a:off x="1092240" y="3732840"/>
            <a:ext cx="1084680" cy="2009880"/>
          </a:xfrm>
          <a:prstGeom prst="chevron">
            <a:avLst>
              <a:gd name="adj" fmla="val 1958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0"/>
          <p:cNvSpPr/>
          <p:nvPr/>
        </p:nvSpPr>
        <p:spPr>
          <a:xfrm rot="5400000">
            <a:off x="1092240" y="4606560"/>
            <a:ext cx="1084680" cy="2009880"/>
          </a:xfrm>
          <a:prstGeom prst="chevron">
            <a:avLst>
              <a:gd name="adj" fmla="val 19583"/>
            </a:avLst>
          </a:prstGeom>
          <a:solidFill>
            <a:srgbClr val="becdd7"/>
          </a:solidFill>
          <a:ln w="1908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1"/>
          <p:cNvSpPr/>
          <p:nvPr/>
        </p:nvSpPr>
        <p:spPr>
          <a:xfrm>
            <a:off x="627120" y="1849320"/>
            <a:ext cx="2009880" cy="6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Upload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Component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112" name="CustomShape 12"/>
          <p:cNvSpPr/>
          <p:nvPr/>
        </p:nvSpPr>
        <p:spPr>
          <a:xfrm>
            <a:off x="627120" y="2746800"/>
            <a:ext cx="2009880" cy="6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Agents</a:t>
            </a:r>
            <a:br/>
            <a:r>
              <a:rPr b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Scanning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113" name="CustomShape 13"/>
          <p:cNvSpPr/>
          <p:nvPr/>
        </p:nvSpPr>
        <p:spPr>
          <a:xfrm>
            <a:off x="627120" y="3619080"/>
            <a:ext cx="2009880" cy="6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Review</a:t>
            </a:r>
            <a:br/>
            <a:r>
              <a:rPr b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Results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14" name="CustomShape 14"/>
          <p:cNvSpPr/>
          <p:nvPr/>
        </p:nvSpPr>
        <p:spPr>
          <a:xfrm>
            <a:off x="627120" y="4491360"/>
            <a:ext cx="2009880" cy="6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Generate</a:t>
            </a:r>
            <a:br/>
            <a:r>
              <a:rPr b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115" name="CustomShape 15"/>
          <p:cNvSpPr/>
          <p:nvPr/>
        </p:nvSpPr>
        <p:spPr>
          <a:xfrm>
            <a:off x="627120" y="5262480"/>
            <a:ext cx="2009880" cy="6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Pass Report</a:t>
            </a:r>
            <a:br/>
            <a:r>
              <a:rPr b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to Client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Features: Reporting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734760" y="1413000"/>
            <a:ext cx="1108008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For distribution of OSS, the license relevant information must be provided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713120" y="1773360"/>
            <a:ext cx="7123320" cy="547200"/>
          </a:xfrm>
          <a:prstGeom prst="rect">
            <a:avLst/>
          </a:prstGeom>
          <a:solidFill>
            <a:srgbClr val="abc969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Solution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734760" y="1774800"/>
            <a:ext cx="3975840" cy="4029480"/>
          </a:xfrm>
          <a:prstGeom prst="homePlate">
            <a:avLst>
              <a:gd name="adj" fmla="val 7764"/>
            </a:avLst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432000" bIns="72000">
            <a:noAutofit/>
          </a:bodyPr>
          <a:p>
            <a:pPr marL="190440" indent="-18792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All the package has been analyzed, but to get the notice file contents: how do I get my results?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734760" y="1773360"/>
            <a:ext cx="3749400" cy="5472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18448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b900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Use Case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9766080" y="5411880"/>
            <a:ext cx="1723680" cy="94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7"/>
          <p:cNvSpPr/>
          <p:nvPr/>
        </p:nvSpPr>
        <p:spPr>
          <a:xfrm>
            <a:off x="4713120" y="2323440"/>
            <a:ext cx="7123320" cy="3480840"/>
          </a:xfrm>
          <a:prstGeom prst="rect">
            <a:avLst/>
          </a:prstGeom>
          <a:noFill/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FOSSology allows for exporting license and copyright information about the open source package in various formats:</a:t>
            </a:r>
            <a:endParaRPr b="0" lang="en-US" sz="1900" spc="-1" strike="noStrike">
              <a:latin typeface="Arial"/>
            </a:endParaRPr>
          </a:p>
          <a:p>
            <a:pPr lvl="2" marL="355680" indent="-1818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1" lang="en-US" sz="1900" spc="-1" strike="noStrike">
                <a:solidFill>
                  <a:srgbClr val="0070c0"/>
                </a:solidFill>
                <a:latin typeface="Arial"/>
                <a:ea typeface="Arial"/>
              </a:rPr>
              <a:t>The Linux Foundation / OpenChain:</a:t>
            </a:r>
            <a:endParaRPr b="0" lang="en-US" sz="1900" spc="-1" strike="noStrike">
              <a:latin typeface="Arial"/>
            </a:endParaRPr>
          </a:p>
          <a:p>
            <a:pPr lvl="3" marL="54612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SPDX 2.0 reporting in both Tag:Value and RDF/XML notations</a:t>
            </a:r>
            <a:endParaRPr b="0" lang="en-US" sz="1900" spc="-1" strike="noStrike">
              <a:latin typeface="Arial"/>
            </a:endParaRPr>
          </a:p>
          <a:p>
            <a:pPr lvl="2" marL="355680" indent="-1818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1" lang="en-US" sz="1900" spc="-1" strike="noStrike">
                <a:solidFill>
                  <a:srgbClr val="0070c0"/>
                </a:solidFill>
                <a:latin typeface="Arial"/>
                <a:ea typeface="Arial"/>
              </a:rPr>
              <a:t>Debian ecosystem: 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Debian-copyright (a.k.a. DEP5) files</a:t>
            </a:r>
            <a:endParaRPr b="0" lang="en-US" sz="1900" spc="-1" strike="noStrike">
              <a:latin typeface="Arial"/>
            </a:endParaRPr>
          </a:p>
          <a:p>
            <a:pPr lvl="2" marL="355680" indent="-1818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1" lang="en-US" sz="1900" spc="-1" strike="noStrike">
                <a:solidFill>
                  <a:srgbClr val="0070c0"/>
                </a:solidFill>
                <a:latin typeface="Arial"/>
                <a:ea typeface="Arial"/>
              </a:rPr>
              <a:t>For your use:</a:t>
            </a:r>
            <a:endParaRPr b="0" lang="en-US" sz="1900" spc="-1" strike="noStrike">
              <a:latin typeface="Arial"/>
            </a:endParaRPr>
          </a:p>
          <a:p>
            <a:pPr lvl="3" marL="54612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Plain listing of licenses with files</a:t>
            </a:r>
            <a:endParaRPr b="0" lang="en-US" sz="1900" spc="-1" strike="noStrike">
              <a:latin typeface="Arial"/>
            </a:endParaRPr>
          </a:p>
          <a:p>
            <a:pPr lvl="3" marL="54612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Generation of contents for Readme or notice files</a:t>
            </a:r>
            <a:endParaRPr b="0" lang="en-US" sz="1900" spc="-1" strike="noStrike">
              <a:latin typeface="Arial"/>
            </a:endParaRPr>
          </a:p>
          <a:p>
            <a:pPr lvl="3" marL="54612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Template based (using twig): extend with your own report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731160" y="1413000"/>
            <a:ext cx="11457720" cy="474948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8" name="Google Shape;494;p55" descr=""/>
          <p:cNvPicPr/>
          <p:nvPr/>
        </p:nvPicPr>
        <p:blipFill>
          <a:blip r:embed="rId1"/>
          <a:stretch/>
        </p:blipFill>
        <p:spPr>
          <a:xfrm>
            <a:off x="6126480" y="1415520"/>
            <a:ext cx="6125400" cy="493596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sp>
        <p:nvSpPr>
          <p:cNvPr id="269" name="CustomShape 2"/>
          <p:cNvSpPr/>
          <p:nvPr/>
        </p:nvSpPr>
        <p:spPr>
          <a:xfrm>
            <a:off x="101520" y="0"/>
            <a:ext cx="1218924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Features: Using Reporting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1096560" y="2190960"/>
            <a:ext cx="5163480" cy="245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2160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All upload items are listed in browser</a:t>
            </a:r>
            <a:endParaRPr b="0" lang="en-US" sz="1900" spc="-1" strike="noStrike">
              <a:latin typeface="Arial"/>
            </a:endParaRPr>
          </a:p>
          <a:p>
            <a:pPr lvl="1" marL="2160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Selection of different report items in pop-up menu at every uploaded item, export</a:t>
            </a:r>
            <a:endParaRPr b="0" lang="en-US" sz="1900" spc="-1" strike="noStrike">
              <a:latin typeface="Arial"/>
            </a:endParaRPr>
          </a:p>
          <a:p>
            <a:pPr lvl="2" marL="6732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Debian-copyright, DEP5</a:t>
            </a:r>
            <a:endParaRPr b="0" lang="en-US" sz="1900" spc="-1" strike="noStrike">
              <a:latin typeface="Arial"/>
            </a:endParaRPr>
          </a:p>
          <a:p>
            <a:pPr lvl="2" marL="6732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Readme, notice file</a:t>
            </a:r>
            <a:endParaRPr b="0" lang="en-US" sz="1900" spc="-1" strike="noStrike">
              <a:latin typeface="Arial"/>
            </a:endParaRPr>
          </a:p>
          <a:p>
            <a:pPr lvl="2" marL="6732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SPDX RDF/XML</a:t>
            </a:r>
            <a:endParaRPr b="0" lang="en-US" sz="1900" spc="-1" strike="noStrike">
              <a:latin typeface="Arial"/>
            </a:endParaRPr>
          </a:p>
          <a:p>
            <a:pPr lvl="2" marL="6732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SPDX Tag:Value</a:t>
            </a:r>
            <a:endParaRPr b="0" lang="en-US" sz="1900" spc="-1" strike="noStrike">
              <a:latin typeface="Arial"/>
            </a:endParaRPr>
          </a:p>
          <a:p>
            <a:pPr lvl="2" marL="6732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LibreOffice: Writer Report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1124280" y="1700640"/>
            <a:ext cx="27104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5f87"/>
                </a:solidFill>
                <a:uFillTx/>
                <a:latin typeface="Arial"/>
                <a:ea typeface="Arial"/>
              </a:rPr>
              <a:t>User Interface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2" name="CustomShape 5"/>
          <p:cNvSpPr/>
          <p:nvPr/>
        </p:nvSpPr>
        <p:spPr>
          <a:xfrm>
            <a:off x="8710920" y="2757960"/>
            <a:ext cx="2112120" cy="773280"/>
          </a:xfrm>
          <a:prstGeom prst="wedgeRoundRectCallout">
            <a:avLst>
              <a:gd name="adj1" fmla="val -71915"/>
              <a:gd name="adj2" fmla="val -33104"/>
              <a:gd name="adj3" fmla="val 16667"/>
            </a:avLst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 marL="165240" indent="-16272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 Select existing upload from where to reuse license decisions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0" y="609480"/>
            <a:ext cx="1409976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Feature: Administering FOSSology Server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0" y="0"/>
            <a:ext cx="1291176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Hands-On: Organizing Uploads, Users and Groups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618120" y="1532520"/>
            <a:ext cx="7092360" cy="440964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343080" indent="-359280">
              <a:lnSpc>
                <a:spcPct val="100000"/>
              </a:lnSpc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Creating folders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Folders allow to organize your uploads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You could create folders by software groups (e.g. all Apache projects)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Or by your products or projects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Or by your teams and involved persons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i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Long term perspective: 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create a repository of reusable cleared components</a:t>
            </a:r>
            <a:endParaRPr b="0" lang="en-US" sz="1900" spc="-1" strike="noStrike">
              <a:latin typeface="Arial"/>
            </a:endParaRPr>
          </a:p>
          <a:p>
            <a:pPr lvl="1" marL="343080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Create users and groups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User creation (and modify existing users)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Creating groups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Groups cannot see other groups’ clearing decisions</a:t>
            </a:r>
            <a:endParaRPr b="0" lang="en-US" sz="1900" spc="-1" strike="noStrike">
              <a:latin typeface="Arial"/>
            </a:endParaRPr>
          </a:p>
          <a:p>
            <a:pPr lvl="1" marL="343080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Move uploads and folders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Access rights copying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8111520" y="1194120"/>
            <a:ext cx="328752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618120" y="1194120"/>
            <a:ext cx="709236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Functionality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9766080" y="5411880"/>
            <a:ext cx="1723680" cy="94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6"/>
          <p:cNvSpPr/>
          <p:nvPr/>
        </p:nvSpPr>
        <p:spPr>
          <a:xfrm>
            <a:off x="8111520" y="1532520"/>
            <a:ext cx="3287520" cy="440964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2196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Create folders</a:t>
            </a:r>
            <a:endParaRPr b="0" lang="en-US" sz="1900" spc="-1" strike="noStrike">
              <a:latin typeface="Arial"/>
            </a:endParaRPr>
          </a:p>
          <a:p>
            <a:pPr lvl="2" marL="355680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Trains</a:t>
            </a:r>
            <a:endParaRPr b="0" lang="en-US" sz="1900" spc="-1" strike="noStrike">
              <a:latin typeface="Arial"/>
            </a:endParaRPr>
          </a:p>
          <a:p>
            <a:pPr lvl="2" marL="355680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Wind</a:t>
            </a:r>
            <a:endParaRPr b="0" lang="en-US" sz="1900" spc="-1" strike="noStrike">
              <a:latin typeface="Arial"/>
            </a:endParaRPr>
          </a:p>
          <a:p>
            <a:pPr lvl="1" marL="190440" indent="-2196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Create groups</a:t>
            </a:r>
            <a:endParaRPr b="0" lang="en-US" sz="1900" spc="-1" strike="noStrike">
              <a:latin typeface="Arial"/>
            </a:endParaRPr>
          </a:p>
          <a:p>
            <a:pPr lvl="2" marL="355680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Train group</a:t>
            </a:r>
            <a:endParaRPr b="0" lang="en-US" sz="1900" spc="-1" strike="noStrike">
              <a:latin typeface="Arial"/>
            </a:endParaRPr>
          </a:p>
          <a:p>
            <a:pPr lvl="2" marL="355680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Wind group</a:t>
            </a:r>
            <a:endParaRPr b="0" lang="en-US" sz="1900" spc="-1" strike="noStrike">
              <a:latin typeface="Arial"/>
            </a:endParaRPr>
          </a:p>
          <a:p>
            <a:pPr lvl="1" marL="190440" indent="-2196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Create users</a:t>
            </a:r>
            <a:endParaRPr b="0" lang="en-US" sz="1900" spc="-1" strike="noStrike">
              <a:latin typeface="Arial"/>
            </a:endParaRPr>
          </a:p>
          <a:p>
            <a:pPr lvl="2" marL="355680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Robert (trains)</a:t>
            </a:r>
            <a:endParaRPr b="0" lang="en-US" sz="1900" spc="-1" strike="noStrike">
              <a:latin typeface="Arial"/>
            </a:endParaRPr>
          </a:p>
          <a:p>
            <a:pPr lvl="2" marL="355680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Dan (trains)</a:t>
            </a:r>
            <a:endParaRPr b="0" lang="en-US" sz="1900" spc="-1" strike="noStrike">
              <a:latin typeface="Arial"/>
            </a:endParaRPr>
          </a:p>
          <a:p>
            <a:pPr lvl="2" marL="355680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Andreas (wind)</a:t>
            </a:r>
            <a:endParaRPr b="0" lang="en-US" sz="1900" spc="-1" strike="noStrike">
              <a:latin typeface="Arial"/>
            </a:endParaRPr>
          </a:p>
          <a:p>
            <a:pPr lvl="2" marL="355680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Daniele (wind)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What is FOSSology?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626760" y="1413000"/>
            <a:ext cx="1108008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 Web server application for license and copyright compliance of software components.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626760" y="1844640"/>
            <a:ext cx="5466240" cy="931320"/>
          </a:xfrm>
          <a:prstGeom prst="rect">
            <a:avLst/>
          </a:prstGeom>
          <a:solidFill>
            <a:srgbClr val="becdd7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FOSSology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 Narrow"/>
                <a:ea typeface="Arial Narrow"/>
              </a:rPr>
              <a:t>https://www.fossology.org/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626760" y="2778840"/>
            <a:ext cx="5466240" cy="3070800"/>
          </a:xfrm>
          <a:prstGeom prst="rect">
            <a:avLst/>
          </a:prstGeom>
          <a:noFill/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Published first in 2008, GPL-2.0</a:t>
            </a:r>
            <a:endParaRPr b="0" lang="en-US" sz="19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2015: Linux Foundation collaboration project</a:t>
            </a:r>
            <a:endParaRPr b="0" lang="en-US" sz="19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Web server based and command line interfaces</a:t>
            </a:r>
            <a:endParaRPr b="0" lang="en-US" sz="19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Scanning agents searching for license and copyright relevant hits (and more …)</a:t>
            </a:r>
            <a:endParaRPr b="0" lang="en-US" sz="19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spcBef>
                <a:spcPts val="1301"/>
              </a:spcBef>
              <a:spcAft>
                <a:spcPts val="1301"/>
              </a:spcAft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 multi-user / multi-tenant Web UI for review organizing clearing job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84" name="CustomShape 5"/>
          <p:cNvSpPr/>
          <p:nvPr/>
        </p:nvSpPr>
        <p:spPr>
          <a:xfrm>
            <a:off x="6240240" y="1844640"/>
            <a:ext cx="5466240" cy="931320"/>
          </a:xfrm>
          <a:prstGeom prst="rect">
            <a:avLst/>
          </a:prstGeom>
          <a:solidFill>
            <a:srgbClr val="becdd7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FOSSology Development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 Narrow"/>
                <a:ea typeface="Arial Narrow"/>
              </a:rPr>
              <a:t>https://www.github.com/fossology/fossology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5" name="CustomShape 6"/>
          <p:cNvSpPr/>
          <p:nvPr/>
        </p:nvSpPr>
        <p:spPr>
          <a:xfrm>
            <a:off x="9766080" y="5411880"/>
            <a:ext cx="1723680" cy="94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7"/>
          <p:cNvSpPr/>
          <p:nvPr/>
        </p:nvSpPr>
        <p:spPr>
          <a:xfrm>
            <a:off x="6240240" y="2778840"/>
            <a:ext cx="5466240" cy="3070800"/>
          </a:xfrm>
          <a:prstGeom prst="rect">
            <a:avLst/>
          </a:prstGeom>
          <a:noFill/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254160" indent="-25776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Standard Web application stack:</a:t>
            </a:r>
            <a:endParaRPr b="0" lang="en-US" sz="1900" spc="-1" strike="noStrike">
              <a:latin typeface="Arial"/>
            </a:endParaRPr>
          </a:p>
          <a:p>
            <a:pPr lvl="2" marL="444600" indent="-25776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Linux, Apache 2, PostgreSQL, PHP, </a:t>
            </a:r>
            <a:endParaRPr b="0" lang="en-US" sz="1900" spc="-1" strike="noStrike">
              <a:latin typeface="Arial"/>
            </a:endParaRPr>
          </a:p>
          <a:p>
            <a:pPr lvl="1" marL="254160" indent="-2577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Web-based UI in PHP, but scanners</a:t>
            </a:r>
            <a:br/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written in C / C++</a:t>
            </a:r>
            <a:endParaRPr b="0" lang="en-US" sz="1900" spc="-1" strike="noStrike">
              <a:latin typeface="Arial"/>
            </a:endParaRPr>
          </a:p>
          <a:p>
            <a:pPr lvl="1" marL="254160" indent="-2577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Besides Web UI:</a:t>
            </a:r>
            <a:endParaRPr b="0" lang="en-US" sz="1900" spc="-1" strike="noStrike">
              <a:latin typeface="Arial"/>
            </a:endParaRPr>
          </a:p>
          <a:p>
            <a:pPr lvl="2" marL="444600" indent="-25776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Command line utilities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Basic End-to-End Workflow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721800" y="1413000"/>
            <a:ext cx="10940400" cy="45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The summary of the basic way how to use FOSSology</a:t>
            </a:r>
            <a:endParaRPr b="0" lang="en-US" sz="3000" spc="-1" strike="noStrike">
              <a:latin typeface="Arial"/>
            </a:endParaRPr>
          </a:p>
          <a:p>
            <a:pPr marL="609480" indent="-45468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Upload the open source package</a:t>
            </a:r>
            <a:endParaRPr b="0" lang="en-US" sz="2400" spc="-1" strike="noStrike">
              <a:latin typeface="Arial"/>
            </a:endParaRPr>
          </a:p>
          <a:p>
            <a:pPr marL="609480" indent="-454680">
              <a:lnSpc>
                <a:spcPct val="200000"/>
              </a:lnSpc>
              <a:buClr>
                <a:srgbClr val="000000"/>
              </a:buClr>
              <a:buFont typeface="Arial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Do the licenses until all files are clarified (= green dots)</a:t>
            </a:r>
            <a:endParaRPr b="0" lang="en-US" sz="2400" spc="-1" strike="noStrike">
              <a:latin typeface="Arial"/>
            </a:endParaRPr>
          </a:p>
          <a:p>
            <a:pPr marL="609480" indent="-454680">
              <a:lnSpc>
                <a:spcPct val="200000"/>
              </a:lnSpc>
              <a:buClr>
                <a:srgbClr val="000000"/>
              </a:buClr>
              <a:buFont typeface="Arial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Correct the copyrights, check authorship statements </a:t>
            </a:r>
            <a:endParaRPr b="0" lang="en-US" sz="2400" spc="-1" strike="noStrike">
              <a:latin typeface="Arial"/>
            </a:endParaRPr>
          </a:p>
          <a:p>
            <a:pPr marL="609480" indent="-454680">
              <a:lnSpc>
                <a:spcPct val="200000"/>
              </a:lnSpc>
              <a:buClr>
                <a:srgbClr val="000000"/>
              </a:buClr>
              <a:buFont typeface="Arial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Check the ECC findings</a:t>
            </a:r>
            <a:endParaRPr b="0" lang="en-US" sz="2400" spc="-1" strike="noStrike">
              <a:latin typeface="Arial"/>
            </a:endParaRPr>
          </a:p>
          <a:p>
            <a:pPr marL="609480" indent="-454680">
              <a:lnSpc>
                <a:spcPct val="200000"/>
              </a:lnSpc>
              <a:buClr>
                <a:srgbClr val="000000"/>
              </a:buClr>
              <a:buFont typeface="Arial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Generate an output reporting (SPDX, Debian Copyright, Readme)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0" y="0"/>
            <a:ext cx="1312740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Hands-On: “Not-So-Basic” End-to-End Workflow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618120" y="1634040"/>
            <a:ext cx="7092360" cy="440964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343080" indent="-359280">
              <a:lnSpc>
                <a:spcPct val="100000"/>
              </a:lnSpc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Using FOSSology End-to-End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From uploading …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to generating report: SPDX</a:t>
            </a:r>
            <a:endParaRPr b="0" lang="en-US" sz="1900" spc="-1" strike="noStrike">
              <a:latin typeface="Arial"/>
            </a:endParaRPr>
          </a:p>
          <a:p>
            <a:pPr lvl="1" marL="343080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Uploading - offers a variety of selections</a:t>
            </a:r>
            <a:endParaRPr b="0" lang="en-US" sz="1900" spc="-1" strike="noStrike">
              <a:latin typeface="Arial"/>
            </a:endParaRPr>
          </a:p>
          <a:p>
            <a:pPr lvl="1" marL="343080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Review the uploaded file in the license browser</a:t>
            </a:r>
            <a:endParaRPr b="0" lang="en-US" sz="1900" spc="-1" strike="noStrike">
              <a:latin typeface="Arial"/>
            </a:endParaRPr>
          </a:p>
          <a:p>
            <a:pPr lvl="1" marL="343080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Review the found licenses in the aggregated view</a:t>
            </a:r>
            <a:endParaRPr b="0" lang="en-US" sz="1900" spc="-1" strike="noStrike">
              <a:latin typeface="Arial"/>
            </a:endParaRPr>
          </a:p>
          <a:p>
            <a:pPr lvl="1" marL="343080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Do the clearing work</a:t>
            </a:r>
            <a:endParaRPr b="0" lang="en-US" sz="1900" spc="-1" strike="noStrike">
              <a:latin typeface="Arial"/>
            </a:endParaRPr>
          </a:p>
          <a:p>
            <a:pPr lvl="1" marL="343080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Review the copyrights</a:t>
            </a:r>
            <a:endParaRPr b="0" lang="en-US" sz="1900" spc="-1" strike="noStrike">
              <a:latin typeface="Arial"/>
            </a:endParaRPr>
          </a:p>
          <a:p>
            <a:pPr lvl="1" marL="343080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Review the Export Control and Customs (ECC)</a:t>
            </a:r>
            <a:endParaRPr b="0" lang="en-US" sz="1900" spc="-1" strike="noStrike">
              <a:latin typeface="Arial"/>
            </a:endParaRPr>
          </a:p>
          <a:p>
            <a:pPr lvl="1" marL="343080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Generate desired report output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8010000" y="1295640"/>
            <a:ext cx="356004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618120" y="1295640"/>
            <a:ext cx="709236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Functionality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9766080" y="5411880"/>
            <a:ext cx="1723680" cy="94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6"/>
          <p:cNvSpPr/>
          <p:nvPr/>
        </p:nvSpPr>
        <p:spPr>
          <a:xfrm>
            <a:off x="8010000" y="1634040"/>
            <a:ext cx="3560040" cy="440964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Upload the example file, time-1.7.tar.gz</a:t>
            </a:r>
            <a:endParaRPr b="0" lang="en-US" sz="1700" spc="-1" strike="noStrike">
              <a:latin typeface="Arial"/>
            </a:endParaRPr>
          </a:p>
          <a:p>
            <a:pPr lvl="1" marL="190440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Select the options in the upload menu</a:t>
            </a:r>
            <a:endParaRPr b="0" lang="en-US" sz="1700" spc="-1" strike="noStrike">
              <a:latin typeface="Arial"/>
            </a:endParaRPr>
          </a:p>
          <a:p>
            <a:pPr lvl="1" marL="190440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Go to browse and review the UI there</a:t>
            </a:r>
            <a:endParaRPr b="0" lang="en-US" sz="1700" spc="-1" strike="noStrike">
              <a:latin typeface="Arial"/>
            </a:endParaRPr>
          </a:p>
          <a:p>
            <a:pPr lvl="1" marL="190440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Select licenses from drop-down menu at upload</a:t>
            </a:r>
            <a:endParaRPr b="0" lang="en-US" sz="1700" spc="-1" strike="noStrike">
              <a:latin typeface="Arial"/>
            </a:endParaRPr>
          </a:p>
          <a:p>
            <a:pPr lvl="1" marL="190440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See the aggregated views and single file view: create decisions</a:t>
            </a:r>
            <a:endParaRPr b="0" lang="en-US" sz="1700" spc="-1" strike="noStrike">
              <a:latin typeface="Arial"/>
            </a:endParaRPr>
          </a:p>
          <a:p>
            <a:pPr lvl="2" marL="35568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First use of the bulk</a:t>
            </a:r>
            <a:endParaRPr b="0" lang="en-US" sz="1700" spc="-1" strike="noStrike">
              <a:latin typeface="Arial"/>
            </a:endParaRPr>
          </a:p>
          <a:p>
            <a:pPr lvl="1" marL="190440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Go to copyrights and correct found matches</a:t>
            </a:r>
            <a:endParaRPr b="0" lang="en-US" sz="1700" spc="-1" strike="noStrike">
              <a:latin typeface="Arial"/>
            </a:endParaRPr>
          </a:p>
          <a:p>
            <a:pPr lvl="2" marL="355680" indent="-194400">
              <a:lnSpc>
                <a:spcPct val="100000"/>
              </a:lnSpc>
              <a:buClr>
                <a:srgbClr val="879baa"/>
              </a:buClr>
              <a:buFont typeface="Arial"/>
              <a:buChar char="∙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ECC will be the same</a:t>
            </a:r>
            <a:endParaRPr b="0" lang="en-US" sz="1700" spc="-1" strike="noStrike">
              <a:latin typeface="Arial"/>
            </a:endParaRPr>
          </a:p>
          <a:p>
            <a:pPr lvl="1" marL="190440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Select output from drop-down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FOSSology Major Takeaways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721800" y="1413000"/>
            <a:ext cx="10940400" cy="48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216000" indent="-289440">
              <a:lnSpc>
                <a:spcPct val="100000"/>
              </a:lnSpc>
              <a:spcBef>
                <a:spcPts val="1001"/>
              </a:spcBef>
              <a:buClr>
                <a:srgbClr val="879baa"/>
              </a:buClr>
              <a:buFont typeface="Noto Sans Symbols"/>
              <a:buChar char="∙"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It is open source software</a:t>
            </a:r>
            <a:endParaRPr b="0" lang="en-US" sz="3000" spc="-1" strike="noStrike">
              <a:latin typeface="Arial"/>
            </a:endParaRPr>
          </a:p>
          <a:p>
            <a:pPr lvl="2" marL="406440" indent="-302400">
              <a:lnSpc>
                <a:spcPct val="100000"/>
              </a:lnSpc>
              <a:spcBef>
                <a:spcPts val="10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No vendor lock-in, it can be shared among partners</a:t>
            </a:r>
            <a:endParaRPr b="0" lang="en-US" sz="3000" spc="-1" strike="noStrike">
              <a:latin typeface="Arial"/>
            </a:endParaRPr>
          </a:p>
          <a:p>
            <a:pPr lvl="1" marL="216000" indent="-289440">
              <a:lnSpc>
                <a:spcPct val="100000"/>
              </a:lnSpc>
              <a:spcBef>
                <a:spcPts val="1001"/>
              </a:spcBef>
              <a:buClr>
                <a:srgbClr val="879baa"/>
              </a:buClr>
              <a:buFont typeface="Noto Sans Symbols"/>
              <a:buChar char="∙"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It is a server-based Web application</a:t>
            </a:r>
            <a:endParaRPr b="0" lang="en-US" sz="3000" spc="-1" strike="noStrike">
              <a:latin typeface="Arial"/>
            </a:endParaRPr>
          </a:p>
          <a:p>
            <a:pPr lvl="2" marL="406440" indent="-302400">
              <a:lnSpc>
                <a:spcPct val="100000"/>
              </a:lnSpc>
              <a:spcBef>
                <a:spcPts val="10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Allowing for multi user operations, allowing for reuse </a:t>
            </a:r>
            <a:endParaRPr b="0" lang="en-US" sz="3000" spc="-1" strike="noStrike">
              <a:latin typeface="Arial"/>
            </a:endParaRPr>
          </a:p>
          <a:p>
            <a:pPr lvl="1" marL="216000" indent="-289440">
              <a:lnSpc>
                <a:spcPct val="100000"/>
              </a:lnSpc>
              <a:spcBef>
                <a:spcPts val="1001"/>
              </a:spcBef>
              <a:buClr>
                <a:srgbClr val="879baa"/>
              </a:buClr>
              <a:buFont typeface="Noto Sans Symbols"/>
              <a:buChar char="∙"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It is many features for efficiency</a:t>
            </a:r>
            <a:endParaRPr b="0" lang="en-US" sz="3000" spc="-1" strike="noStrike">
              <a:latin typeface="Arial"/>
            </a:endParaRPr>
          </a:p>
          <a:p>
            <a:pPr lvl="2" marL="406440" indent="-302400">
              <a:lnSpc>
                <a:spcPct val="100000"/>
              </a:lnSpc>
              <a:spcBef>
                <a:spcPts val="10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Reducing the actual efforts for analyzing OSS components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731160" y="1565280"/>
            <a:ext cx="11457720" cy="474948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"/>
          <p:cNvSpPr/>
          <p:nvPr/>
        </p:nvSpPr>
        <p:spPr>
          <a:xfrm>
            <a:off x="0" y="0"/>
            <a:ext cx="1218924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You like it, and would like to contribute?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1096560" y="1810080"/>
            <a:ext cx="4624560" cy="41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216000" indent="-2386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See the </a:t>
            </a:r>
            <a:r>
              <a:rPr b="0" lang="en-US" sz="20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FOSSology.org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website for the most recent list of public supporters.</a:t>
            </a:r>
            <a:endParaRPr b="0" lang="en-US" sz="2000" spc="-1" strike="noStrike">
              <a:latin typeface="Arial"/>
            </a:endParaRPr>
          </a:p>
          <a:p>
            <a:pPr lvl="1" marL="216000" indent="-2386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Not on this list?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– Consider supporting the project with putting your logo there.  To be included, send email to </a:t>
            </a:r>
            <a:r>
              <a:rPr b="0" lang="en-US" sz="20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fossology-steering@fossology.org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pPr lvl="1" marL="216000" indent="-238680">
              <a:lnSpc>
                <a:spcPct val="100000"/>
              </a:lnSpc>
              <a:spcBef>
                <a:spcPts val="10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Report issues on Github: </a:t>
            </a:r>
            <a:r>
              <a:rPr b="0" lang="en-US" sz="20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3"/>
              </a:rPr>
              <a:t>https://github.com/fossology/fossology</a:t>
            </a:r>
            <a:endParaRPr b="0" lang="en-US" sz="2000" spc="-1" strike="noStrike">
              <a:latin typeface="Arial"/>
            </a:endParaRPr>
          </a:p>
          <a:p>
            <a:pPr lvl="1" marL="216000" indent="-238680">
              <a:lnSpc>
                <a:spcPct val="100000"/>
              </a:lnSpc>
              <a:spcBef>
                <a:spcPts val="10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And of course… code contributions to extend and improve FOSSology are welcome! 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00" name="Google Shape;570;p62" descr=""/>
          <p:cNvPicPr/>
          <p:nvPr/>
        </p:nvPicPr>
        <p:blipFill>
          <a:blip r:embed="rId4"/>
          <a:stretch/>
        </p:blipFill>
        <p:spPr>
          <a:xfrm>
            <a:off x="6168240" y="1852200"/>
            <a:ext cx="5487480" cy="3877200"/>
          </a:xfrm>
          <a:prstGeom prst="rect">
            <a:avLst/>
          </a:prstGeom>
          <a:ln w="19080">
            <a:solidFill>
              <a:srgbClr val="434343"/>
            </a:solidFill>
            <a:round/>
          </a:ln>
          <a:effectLst>
            <a:outerShdw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0" y="152280"/>
            <a:ext cx="1307196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And Help us Improve this FOSSology training :-)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468720" y="1628280"/>
            <a:ext cx="11000160" cy="48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Please fill out survey to help us improve this course: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3000" spc="-1" strike="noStrike" u="sng">
                <a:solidFill>
                  <a:srgbClr val="0563c1"/>
                </a:solidFill>
                <a:uFillTx/>
                <a:latin typeface="Arial"/>
                <a:ea typeface="Arial"/>
              </a:rPr>
              <a:t>https://tobe.creat.ed/newsurvey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If you include your email address,  we will mail you back these slides from today.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31160" y="1267920"/>
            <a:ext cx="11457720" cy="474948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Features: Efficient User Interface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44280" y="1962360"/>
            <a:ext cx="5172120" cy="15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2160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Most work intensive part: review and correction</a:t>
            </a:r>
            <a:endParaRPr b="0" lang="en-US" sz="1900" spc="-1" strike="noStrike">
              <a:latin typeface="Arial"/>
            </a:endParaRPr>
          </a:p>
          <a:p>
            <a:pPr lvl="1" marL="216000" indent="-2325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User interface went over many iterations the past years</a:t>
            </a:r>
            <a:endParaRPr b="0" lang="en-US" sz="1900" spc="-1" strike="noStrike">
              <a:latin typeface="Arial"/>
            </a:endParaRPr>
          </a:p>
          <a:p>
            <a:pPr lvl="1" marL="216000" indent="-2325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Support for large packages</a:t>
            </a:r>
            <a:br/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(&gt; 10.000 files, such as Boost, Linux Kernel,…)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  <a:spcAft>
                <a:spcPts val="1301"/>
              </a:spcAft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968400" y="1472040"/>
            <a:ext cx="21229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5f87"/>
                </a:solidFill>
                <a:uFillTx/>
                <a:latin typeface="Arial"/>
                <a:ea typeface="Arial"/>
              </a:rPr>
              <a:t>Evolution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0" name="Google Shape;179;p28" descr=""/>
          <p:cNvPicPr/>
          <p:nvPr/>
        </p:nvPicPr>
        <p:blipFill>
          <a:blip r:embed="rId1"/>
          <a:stretch/>
        </p:blipFill>
        <p:spPr>
          <a:xfrm>
            <a:off x="6271560" y="1976400"/>
            <a:ext cx="2882520" cy="189108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pic>
        <p:nvPicPr>
          <p:cNvPr id="121" name="Google Shape;180;p28" descr=""/>
          <p:cNvPicPr/>
          <p:nvPr/>
        </p:nvPicPr>
        <p:blipFill>
          <a:blip r:embed="rId2"/>
          <a:stretch/>
        </p:blipFill>
        <p:spPr>
          <a:xfrm>
            <a:off x="9297000" y="2001240"/>
            <a:ext cx="2882520" cy="189108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pic>
        <p:nvPicPr>
          <p:cNvPr id="122" name="Google Shape;181;p28" descr=""/>
          <p:cNvPicPr/>
          <p:nvPr/>
        </p:nvPicPr>
        <p:blipFill>
          <a:blip r:embed="rId3"/>
          <a:stretch/>
        </p:blipFill>
        <p:spPr>
          <a:xfrm>
            <a:off x="6271560" y="4089600"/>
            <a:ext cx="2882520" cy="189108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pic>
        <p:nvPicPr>
          <p:cNvPr id="123" name="Google Shape;182;p28" descr=""/>
          <p:cNvPicPr/>
          <p:nvPr/>
        </p:nvPicPr>
        <p:blipFill>
          <a:blip r:embed="rId4"/>
          <a:stretch/>
        </p:blipFill>
        <p:spPr>
          <a:xfrm>
            <a:off x="3246120" y="4089600"/>
            <a:ext cx="2882520" cy="189108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pic>
        <p:nvPicPr>
          <p:cNvPr id="124" name="Google Shape;183;p28" descr=""/>
          <p:cNvPicPr/>
          <p:nvPr/>
        </p:nvPicPr>
        <p:blipFill>
          <a:blip r:embed="rId5"/>
          <a:stretch/>
        </p:blipFill>
        <p:spPr>
          <a:xfrm>
            <a:off x="9297000" y="4089600"/>
            <a:ext cx="2882520" cy="190764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0" y="203040"/>
            <a:ext cx="1291860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Thank you for your attention!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626760" y="1413000"/>
            <a:ext cx="1108008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3"/>
          <p:cNvSpPr/>
          <p:nvPr/>
        </p:nvSpPr>
        <p:spPr>
          <a:xfrm>
            <a:off x="721080" y="1774440"/>
            <a:ext cx="10883880" cy="370944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72000" tIns="108000" bIns="108000">
            <a:noAutofit/>
          </a:bodyPr>
          <a:p>
            <a:pPr marL="228600" indent="-226080">
              <a:lnSpc>
                <a:spcPct val="9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© 2016-2018 Siemens AG, The Linux Foundation</a:t>
            </a:r>
            <a:endParaRPr b="0" lang="en-US" sz="16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</a:pPr>
            <a:endParaRPr b="0" lang="en-US" sz="16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CC-BY-SA 4.0</a:t>
            </a:r>
            <a:br/>
            <a:r>
              <a:rPr b="0" lang="en-US" sz="16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1"/>
              </a:rPr>
              <a:t>https://creativecommons.org/licenses/by-sa/4.0/</a:t>
            </a:r>
            <a:endParaRPr b="0" lang="en-US" sz="16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Internet</a:t>
            </a:r>
            <a:br/>
            <a:r>
              <a:rPr b="1" lang="en-US" sz="16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2"/>
              </a:rPr>
              <a:t>https://www.fossology.org</a:t>
            </a:r>
            <a:endParaRPr b="0" lang="en-US" sz="16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Github</a:t>
            </a:r>
            <a:br/>
            <a:r>
              <a:rPr b="1" lang="en-US" sz="16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3"/>
              </a:rPr>
              <a:t>https://github.com/fossology/fossology</a:t>
            </a:r>
            <a:endParaRPr b="0" lang="en-US" sz="16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</a:pPr>
            <a:endParaRPr b="0" lang="en-US" sz="16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Further Links</a:t>
            </a:r>
            <a:br/>
            <a:r>
              <a:rPr b="1" lang="en-US" sz="16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4"/>
              </a:rPr>
              <a:t>https://www.spdx.org</a:t>
            </a:r>
            <a:endParaRPr b="0" lang="en-US" sz="16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    </a:t>
            </a:r>
            <a:r>
              <a:rPr b="1" lang="en-US" sz="16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5"/>
              </a:rPr>
              <a:t>https://www.openchainproject.org</a:t>
            </a:r>
            <a:endParaRPr b="0" lang="en-US" sz="16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    </a:t>
            </a:r>
            <a:r>
              <a:rPr b="1" lang="en-US" sz="16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6"/>
              </a:rPr>
              <a:t>https://github.com/sw360/sw360portal</a:t>
            </a:r>
            <a:endParaRPr b="0" lang="en-US" sz="1600" spc="-1" strike="noStrike">
              <a:latin typeface="Arial"/>
            </a:endParaRPr>
          </a:p>
          <a:p>
            <a:pPr marL="228600" indent="-22608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Hands-On: Basic End-to-End Workflow (Again)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010000" y="1634040"/>
            <a:ext cx="3560040" cy="4663080"/>
          </a:xfrm>
          <a:prstGeom prst="rect">
            <a:avLst/>
          </a:prstGeom>
          <a:solidFill>
            <a:srgbClr val="ffffff"/>
          </a:solidFill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Upload an example file, jakarta-oro-2.0.7</a:t>
            </a:r>
            <a:endParaRPr b="0" lang="en-US" sz="1700" spc="-1" strike="noStrike">
              <a:latin typeface="Arial"/>
            </a:endParaRPr>
          </a:p>
          <a:p>
            <a:pPr lvl="1" marL="190440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Select the options in the upload menu</a:t>
            </a:r>
            <a:endParaRPr b="0" lang="en-US" sz="1700" spc="-1" strike="noStrike">
              <a:latin typeface="Arial"/>
            </a:endParaRPr>
          </a:p>
          <a:p>
            <a:pPr lvl="1" marL="190440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Go to browse and review the UI there</a:t>
            </a:r>
            <a:endParaRPr b="0" lang="en-US" sz="1700" spc="-1" strike="noStrike">
              <a:latin typeface="Arial"/>
            </a:endParaRPr>
          </a:p>
          <a:p>
            <a:pPr lvl="1" marL="190440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Select licenses from drop-down menu at upload</a:t>
            </a:r>
            <a:endParaRPr b="0" lang="en-US" sz="1700" spc="-1" strike="noStrike">
              <a:latin typeface="Arial"/>
            </a:endParaRPr>
          </a:p>
          <a:p>
            <a:pPr lvl="1" marL="190440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See the aggregated views and single file view: create decisions</a:t>
            </a:r>
            <a:endParaRPr b="0" lang="en-US" sz="1700" spc="-1" strike="noStrike">
              <a:latin typeface="Arial"/>
            </a:endParaRPr>
          </a:p>
          <a:p>
            <a:pPr lvl="2" marL="35568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First use of the bulk</a:t>
            </a:r>
            <a:endParaRPr b="0" lang="en-US" sz="1700" spc="-1" strike="noStrike">
              <a:latin typeface="Arial"/>
            </a:endParaRPr>
          </a:p>
          <a:p>
            <a:pPr lvl="1" marL="190440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Go to copyrights and correct found matches</a:t>
            </a:r>
            <a:endParaRPr b="0" lang="en-US" sz="1700" spc="-1" strike="noStrike">
              <a:latin typeface="Arial"/>
            </a:endParaRPr>
          </a:p>
          <a:p>
            <a:pPr lvl="2" marL="355680" indent="-194400">
              <a:lnSpc>
                <a:spcPct val="100000"/>
              </a:lnSpc>
              <a:buClr>
                <a:srgbClr val="879baa"/>
              </a:buClr>
              <a:buFont typeface="Arial"/>
              <a:buChar char="∙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ECC will be the same</a:t>
            </a:r>
            <a:endParaRPr b="0" lang="en-US" sz="1700" spc="-1" strike="noStrike">
              <a:latin typeface="Arial"/>
            </a:endParaRPr>
          </a:p>
          <a:p>
            <a:pPr lvl="1" marL="190440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Select SPDX output from drop-down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18120" y="1634040"/>
            <a:ext cx="7092360" cy="466308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343080" indent="-359280">
              <a:lnSpc>
                <a:spcPct val="100000"/>
              </a:lnSpc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Using FOSSology End-to-End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From uploading …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to generating report: SPDX</a:t>
            </a:r>
            <a:endParaRPr b="0" lang="en-US" sz="1900" spc="-1" strike="noStrike">
              <a:latin typeface="Arial"/>
            </a:endParaRPr>
          </a:p>
          <a:p>
            <a:pPr lvl="1" marL="343080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Uploading - offers a variety of selections</a:t>
            </a:r>
            <a:endParaRPr b="0" lang="en-US" sz="1900" spc="-1" strike="noStrike">
              <a:latin typeface="Arial"/>
            </a:endParaRPr>
          </a:p>
          <a:p>
            <a:pPr lvl="1" marL="343080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Review the uploaded file in the license browser</a:t>
            </a:r>
            <a:endParaRPr b="0" lang="en-US" sz="1900" spc="-1" strike="noStrike">
              <a:latin typeface="Arial"/>
            </a:endParaRPr>
          </a:p>
          <a:p>
            <a:pPr lvl="1" marL="343080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Review the found licenses in the aggregated view</a:t>
            </a:r>
            <a:endParaRPr b="0" lang="en-US" sz="1900" spc="-1" strike="noStrike">
              <a:latin typeface="Arial"/>
            </a:endParaRPr>
          </a:p>
          <a:p>
            <a:pPr lvl="1" marL="343080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Do the clearing work</a:t>
            </a:r>
            <a:endParaRPr b="0" lang="en-US" sz="1900" spc="-1" strike="noStrike">
              <a:latin typeface="Arial"/>
            </a:endParaRPr>
          </a:p>
          <a:p>
            <a:pPr lvl="1" marL="343080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Review the copyrights</a:t>
            </a:r>
            <a:endParaRPr b="0" lang="en-US" sz="1900" spc="-1" strike="noStrike">
              <a:latin typeface="Arial"/>
            </a:endParaRPr>
          </a:p>
          <a:p>
            <a:pPr lvl="1" marL="343080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Review the Export Control and Customs (ECC)</a:t>
            </a:r>
            <a:endParaRPr b="0" lang="en-US" sz="1900" spc="-1" strike="noStrike">
              <a:latin typeface="Arial"/>
            </a:endParaRPr>
          </a:p>
          <a:p>
            <a:pPr lvl="1" marL="343080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Generate desired SPDX report output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8010000" y="1295640"/>
            <a:ext cx="356004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618120" y="1295640"/>
            <a:ext cx="709236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Functionality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1143000"/>
            <a:ext cx="1296936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Feature:  Reviewing Many Files at Once,  Bulk Scan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1296900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Feature: Reviewing Many Files at Once: Bulk Scan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734760" y="1413000"/>
            <a:ext cx="1108008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The FOSSology software cannot know all possible license relevant text phrases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35800" y="1773000"/>
            <a:ext cx="6980760" cy="547200"/>
          </a:xfrm>
          <a:prstGeom prst="rect">
            <a:avLst/>
          </a:prstGeom>
          <a:solidFill>
            <a:srgbClr val="abc969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Solution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34760" y="1774800"/>
            <a:ext cx="3996360" cy="4029480"/>
          </a:xfrm>
          <a:prstGeom prst="homePlate">
            <a:avLst>
              <a:gd name="adj" fmla="val 7764"/>
            </a:avLst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432000" bIns="72000">
            <a:noAutofit/>
          </a:bodyPr>
          <a:p>
            <a:pPr marL="190440" indent="-18792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Finding standard and known license texts is straightforward</a:t>
            </a:r>
            <a:endParaRPr b="0" lang="en-US" sz="19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1" i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Do I need to create a clearing decision for every file?</a:t>
            </a:r>
            <a:endParaRPr b="0" lang="en-US" sz="19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1" i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If the scanner yields wrong results, do I need to go into every file and correct then?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734760" y="1773360"/>
            <a:ext cx="3774240" cy="5472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18448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b900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Use Case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9719280" y="5334120"/>
            <a:ext cx="1723680" cy="94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7"/>
          <p:cNvSpPr/>
          <p:nvPr/>
        </p:nvSpPr>
        <p:spPr>
          <a:xfrm>
            <a:off x="4733640" y="2323440"/>
            <a:ext cx="6980760" cy="3480840"/>
          </a:xfrm>
          <a:prstGeom prst="rect">
            <a:avLst/>
          </a:prstGeom>
          <a:noFill/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FOSSology allows the user to define text phases …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For confirmation …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or correction</a:t>
            </a:r>
            <a:endParaRPr b="0" lang="en-US" sz="19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And assign license confirmations or corrections to it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Every time a file is found with this text phrase (100%) …</a:t>
            </a:r>
            <a:endParaRPr b="0" lang="en-US" sz="1900" spc="-1" strike="noStrike">
              <a:latin typeface="Arial"/>
            </a:endParaRPr>
          </a:p>
          <a:p>
            <a:pPr lvl="2" marL="355680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the confirmation or correction is applied to it.</a:t>
            </a:r>
            <a:endParaRPr b="0" lang="en-US" sz="19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No need to go through every file again.</a:t>
            </a:r>
            <a:endParaRPr b="0" lang="en-US" sz="1900" spc="-1" strike="noStrike">
              <a:latin typeface="Arial"/>
            </a:endParaRPr>
          </a:p>
          <a:p>
            <a:pPr lvl="1" marL="190440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Does not apply with scan result conflicts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082200" y="1413000"/>
            <a:ext cx="6106680" cy="484524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Feature: Using Bulk Scan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094400" y="1773360"/>
            <a:ext cx="5538600" cy="40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"/>
          <p:cNvSpPr/>
          <p:nvPr/>
        </p:nvSpPr>
        <p:spPr>
          <a:xfrm>
            <a:off x="690480" y="2089440"/>
            <a:ext cx="4828320" cy="29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2160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Copy a characteristic text phrase from file view left (1)</a:t>
            </a:r>
            <a:endParaRPr b="0" lang="en-US" sz="1900" spc="-1" strike="noStrike">
              <a:latin typeface="Arial"/>
            </a:endParaRPr>
          </a:p>
          <a:p>
            <a:pPr lvl="1" marL="216000" indent="-2325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Paste into the bulk scan text field (2)</a:t>
            </a:r>
            <a:endParaRPr b="0" lang="en-US" sz="1900" spc="-1" strike="noStrike">
              <a:latin typeface="Arial"/>
            </a:endParaRPr>
          </a:p>
          <a:p>
            <a:pPr lvl="2" marL="6732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The application will search for file with this text</a:t>
            </a:r>
            <a:endParaRPr b="0" lang="en-US" sz="1900" spc="-1" strike="noStrike">
              <a:latin typeface="Arial"/>
            </a:endParaRPr>
          </a:p>
          <a:p>
            <a:pPr lvl="1" marL="216000" indent="-2325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Define scanner license findings (3)</a:t>
            </a:r>
            <a:endParaRPr b="0" lang="en-US" sz="1900" spc="-1" strike="noStrike">
              <a:latin typeface="Arial"/>
            </a:endParaRPr>
          </a:p>
          <a:p>
            <a:pPr lvl="2" marL="6732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For correction / removal</a:t>
            </a:r>
            <a:endParaRPr b="0" lang="en-US" sz="1900" spc="-1" strike="noStrike">
              <a:latin typeface="Arial"/>
            </a:endParaRPr>
          </a:p>
          <a:p>
            <a:pPr lvl="2" marL="673200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For confirmation, creating a clearing decision</a:t>
            </a:r>
            <a:endParaRPr b="0" lang="en-US" sz="1900" spc="-1" strike="noStrike">
              <a:latin typeface="Arial"/>
            </a:endParaRPr>
          </a:p>
          <a:p>
            <a:pPr lvl="1" marL="216000" indent="-2325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Bulk scan will run over all files of the package and apply clearing decisions or scanner corrections where matching (4)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717840" y="1599120"/>
            <a:ext cx="22809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5f87"/>
                </a:solidFill>
                <a:uFillTx/>
                <a:latin typeface="Arial"/>
                <a:ea typeface="Arial"/>
              </a:rPr>
              <a:t>User Interface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3" name="Google Shape;227;p32" descr=""/>
          <p:cNvPicPr/>
          <p:nvPr/>
        </p:nvPicPr>
        <p:blipFill>
          <a:blip r:embed="rId1"/>
          <a:stretch/>
        </p:blipFill>
        <p:spPr>
          <a:xfrm>
            <a:off x="6449760" y="1668240"/>
            <a:ext cx="5246280" cy="422856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sp>
        <p:nvSpPr>
          <p:cNvPr id="144" name="CustomShape 6"/>
          <p:cNvSpPr/>
          <p:nvPr/>
        </p:nvSpPr>
        <p:spPr>
          <a:xfrm>
            <a:off x="6449760" y="2621160"/>
            <a:ext cx="2603880" cy="31644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7"/>
          <p:cNvSpPr/>
          <p:nvPr/>
        </p:nvSpPr>
        <p:spPr>
          <a:xfrm>
            <a:off x="9209160" y="4395240"/>
            <a:ext cx="2487240" cy="31644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8"/>
          <p:cNvSpPr/>
          <p:nvPr/>
        </p:nvSpPr>
        <p:spPr>
          <a:xfrm>
            <a:off x="9209160" y="3772080"/>
            <a:ext cx="2487240" cy="62064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9"/>
          <p:cNvSpPr/>
          <p:nvPr/>
        </p:nvSpPr>
        <p:spPr>
          <a:xfrm>
            <a:off x="6262920" y="2439000"/>
            <a:ext cx="370080" cy="361440"/>
          </a:xfrm>
          <a:prstGeom prst="ellipse">
            <a:avLst/>
          </a:prstGeom>
          <a:solidFill>
            <a:srgbClr val="becdd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54000" bIns="54000" anchor="ctr">
            <a:noAutofit/>
          </a:bodyPr>
          <a:p>
            <a:pPr algn="ctr">
              <a:lnSpc>
                <a:spcPct val="11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9022320" y="4532400"/>
            <a:ext cx="370080" cy="361440"/>
          </a:xfrm>
          <a:prstGeom prst="ellipse">
            <a:avLst/>
          </a:prstGeom>
          <a:solidFill>
            <a:srgbClr val="becdd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54000" bIns="54000" anchor="ctr">
            <a:noAutofit/>
          </a:bodyPr>
          <a:p>
            <a:pPr algn="ctr">
              <a:lnSpc>
                <a:spcPct val="11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9022320" y="3589560"/>
            <a:ext cx="370080" cy="361440"/>
          </a:xfrm>
          <a:prstGeom prst="ellipse">
            <a:avLst/>
          </a:prstGeom>
          <a:solidFill>
            <a:srgbClr val="becdd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54000" bIns="54000" anchor="ctr">
            <a:noAutofit/>
          </a:bodyPr>
          <a:p>
            <a:pPr algn="ctr">
              <a:lnSpc>
                <a:spcPct val="11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10196280" y="5535000"/>
            <a:ext cx="370080" cy="361440"/>
          </a:xfrm>
          <a:prstGeom prst="ellipse">
            <a:avLst/>
          </a:prstGeom>
          <a:solidFill>
            <a:srgbClr val="becdd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54000" bIns="54000" anchor="ctr">
            <a:noAutofit/>
          </a:bodyPr>
          <a:p>
            <a:pPr algn="ctr">
              <a:lnSpc>
                <a:spcPct val="11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Hands-On: Accelerate File Handling: Bulk Scan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124480" y="1532520"/>
            <a:ext cx="3638160" cy="4705920"/>
          </a:xfrm>
          <a:prstGeom prst="rect">
            <a:avLst/>
          </a:prstGeom>
          <a:solidFill>
            <a:srgbClr val="ffffff"/>
          </a:solidFill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2196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Upload zlib sources 1.2.7</a:t>
            </a:r>
            <a:endParaRPr b="0" lang="en-US" sz="1900" spc="-1" strike="noStrike">
              <a:latin typeface="Arial"/>
            </a:endParaRPr>
          </a:p>
          <a:p>
            <a:pPr lvl="2" marL="355680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Go to first file in list</a:t>
            </a:r>
            <a:endParaRPr b="0" lang="en-US" sz="1900" spc="-1" strike="noStrike">
              <a:latin typeface="Arial"/>
            </a:endParaRPr>
          </a:p>
          <a:p>
            <a:pPr lvl="2" marL="355680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(some zlib-possibility)</a:t>
            </a:r>
            <a:endParaRPr b="0" lang="en-US" sz="1900" spc="-1" strike="noStrike">
              <a:latin typeface="Arial"/>
            </a:endParaRPr>
          </a:p>
          <a:p>
            <a:pPr lvl="2" marL="355680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Select zlib, remove zlib possibility, go next</a:t>
            </a:r>
            <a:endParaRPr b="0" lang="en-US" sz="1900" spc="-1" strike="noStrike">
              <a:latin typeface="Arial"/>
            </a:endParaRPr>
          </a:p>
          <a:p>
            <a:pPr lvl="1" marL="190440" indent="-2196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Go to another file</a:t>
            </a:r>
            <a:endParaRPr b="0" lang="en-US" sz="1900" spc="-1" strike="noStrike">
              <a:latin typeface="Arial"/>
            </a:endParaRPr>
          </a:p>
          <a:p>
            <a:pPr lvl="2" marL="355680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Select zlib possibility</a:t>
            </a:r>
            <a:endParaRPr b="0" lang="en-US" sz="1900" spc="-1" strike="noStrike">
              <a:latin typeface="Arial"/>
            </a:endParaRPr>
          </a:p>
          <a:p>
            <a:pPr lvl="2" marL="355680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Define bulk item: removing zlib possibility</a:t>
            </a:r>
            <a:endParaRPr b="0" lang="en-US" sz="1900" spc="-1" strike="noStrike">
              <a:latin typeface="Arial"/>
            </a:endParaRPr>
          </a:p>
          <a:p>
            <a:pPr lvl="2" marL="355680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Define bulk item adding zlib</a:t>
            </a:r>
            <a:endParaRPr b="0" lang="en-US" sz="1900" spc="-1" strike="noStrike">
              <a:latin typeface="Arial"/>
            </a:endParaRPr>
          </a:p>
          <a:p>
            <a:pPr lvl="2" marL="355680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See that decision is created</a:t>
            </a:r>
            <a:endParaRPr b="0" lang="en-US" sz="1900" spc="-1" strike="noStrike">
              <a:latin typeface="Arial"/>
            </a:endParaRPr>
          </a:p>
          <a:p>
            <a:pPr lvl="1" marL="190440" indent="-2196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Again</a:t>
            </a:r>
            <a:endParaRPr b="0" lang="en-US" sz="1900" spc="-1" strike="noStrike">
              <a:latin typeface="Arial"/>
            </a:endParaRPr>
          </a:p>
          <a:p>
            <a:pPr lvl="2" marL="355680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Same story, another example: BSL-case in contrib of zlib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31080" y="1532520"/>
            <a:ext cx="7092360" cy="470592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343080" indent="-359280">
              <a:lnSpc>
                <a:spcPct val="100000"/>
              </a:lnSpc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Upload open source package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Based on scan results: what the scanner found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Scanner found a license: either conform or correct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Going file by file: select, identify, next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Good, but not feasible for larger packages</a:t>
            </a:r>
            <a:endParaRPr b="0" lang="en-US" sz="1900" spc="-1" strike="noStrike">
              <a:latin typeface="Arial"/>
            </a:endParaRPr>
          </a:p>
          <a:p>
            <a:pPr lvl="1" marL="343080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Use bulk scan to accelerate it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Within an upload: select the text phrase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Assumption: using text phrases within an upload appears safe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Define a license for the text phrase – </a:t>
            </a:r>
            <a:r>
              <a:rPr b="0" i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or a removal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For every finding where scanner found the same license confirmation</a:t>
            </a:r>
            <a:endParaRPr b="0" lang="en-US" sz="1900" spc="-1" strike="noStrike">
              <a:latin typeface="Arial"/>
            </a:endParaRPr>
          </a:p>
          <a:p>
            <a:pPr lvl="1" marL="343080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More edits on files at once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Edit and bulk from aggregated view</a:t>
            </a:r>
            <a:endParaRPr b="0" lang="en-US" sz="1900" spc="-1" strike="noStrike">
              <a:latin typeface="Arial"/>
            </a:endParaRPr>
          </a:p>
          <a:p>
            <a:pPr lvl="2" marL="520560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Edit is for irrelevant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8124480" y="1194120"/>
            <a:ext cx="363816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631080" y="1194120"/>
            <a:ext cx="709236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Functionality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LibreOffice/6.1.5.2$MacOSX_X86_64 LibreOffice_project/90f8dcf33c87b3705e78202e3df5142b201bd805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2019-08-11T20:42:01Z</dcterms:modified>
  <cp:revision>14</cp:revision>
  <dc:subject/>
  <dc:title/>
</cp:coreProperties>
</file>