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9" d="100"/>
          <a:sy n="109" d="100"/>
        </p:scale>
        <p:origin x="6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482859" y="6413108"/>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3" name="CustomShape 3"/>
          <p:cNvSpPr/>
          <p:nvPr/>
        </p:nvSpPr>
        <p:spPr>
          <a:xfrm>
            <a:off x="3635724" y="6362874"/>
            <a:ext cx="769082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371048" y="6386760"/>
            <a:ext cx="1318443"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48" name="CustomShape 3"/>
          <p:cNvSpPr/>
          <p:nvPr/>
        </p:nvSpPr>
        <p:spPr>
          <a:xfrm>
            <a:off x="2742715" y="6388200"/>
            <a:ext cx="75376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  CC-BY-SA </a:t>
            </a:r>
            <a:r>
              <a:rPr lang="en-US" sz="1400" b="0" strike="noStrike" spc="-1" dirty="0" smtClean="0">
                <a:solidFill>
                  <a:srgbClr val="FFFFFF"/>
                </a:solidFill>
                <a:latin typeface="Arial"/>
                <a:ea typeface="Arial"/>
              </a:rPr>
              <a:t>4.0</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 </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19;p3"/>
          <p:cNvPicPr/>
          <p:nvPr/>
        </p:nvPicPr>
        <p:blipFill>
          <a:blip r:embed="rId15"/>
          <a:srcRect t="88194" b="-88194"/>
          <a:stretch/>
        </p:blipFill>
        <p:spPr>
          <a:xfrm>
            <a:off x="-41400" y="-64800"/>
            <a:ext cx="12398040" cy="4056120"/>
          </a:xfrm>
          <a:prstGeom prst="rect">
            <a:avLst/>
          </a:prstGeom>
          <a:ln>
            <a:noFill/>
          </a:ln>
        </p:spPr>
      </p:pic>
      <p:sp>
        <p:nvSpPr>
          <p:cNvPr id="51" name="PlaceHolder 5"/>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52" name="PlaceHolder 6"/>
          <p:cNvSpPr>
            <a:spLocks noGrp="1"/>
          </p:cNvSpPr>
          <p:nvPr>
            <p:ph type="body"/>
          </p:nvPr>
        </p:nvSpPr>
        <p:spPr>
          <a:xfrm>
            <a:off x="83808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3" name="PlaceHolder 7"/>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1" name="テキスト ボックス 10"/>
          <p:cNvSpPr txBox="1"/>
          <p:nvPr userDrawn="1"/>
        </p:nvSpPr>
        <p:spPr>
          <a:xfrm>
            <a:off x="11467070" y="6386760"/>
            <a:ext cx="72538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1" name="Google Shape;9;p1"/>
          <p:cNvPicPr/>
          <p:nvPr/>
        </p:nvPicPr>
        <p:blipFill>
          <a:blip r:embed="rId14"/>
          <a:stretch/>
        </p:blipFill>
        <p:spPr>
          <a:xfrm>
            <a:off x="9884520" y="5493600"/>
            <a:ext cx="1468440" cy="787680"/>
          </a:xfrm>
          <a:prstGeom prst="rect">
            <a:avLst/>
          </a:prstGeom>
          <a:ln>
            <a:noFill/>
          </a:ln>
        </p:spPr>
      </p:pic>
      <p:sp>
        <p:nvSpPr>
          <p:cNvPr id="92" name="CustomShape 2"/>
          <p:cNvSpPr/>
          <p:nvPr/>
        </p:nvSpPr>
        <p:spPr>
          <a:xfrm>
            <a:off x="10978748" y="6388200"/>
            <a:ext cx="7484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endParaRPr lang="en-US" sz="1400" b="0" strike="noStrike" spc="-1" dirty="0">
              <a:latin typeface="Arial"/>
            </a:endParaRPr>
          </a:p>
        </p:txBody>
      </p:sp>
      <p:sp>
        <p:nvSpPr>
          <p:cNvPr id="93" name="CustomShape 3"/>
          <p:cNvSpPr/>
          <p:nvPr/>
        </p:nvSpPr>
        <p:spPr>
          <a:xfrm>
            <a:off x="2759676" y="6387480"/>
            <a:ext cx="7647924"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9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95" name="Google Shape;24;p4"/>
          <p:cNvPicPr/>
          <p:nvPr/>
        </p:nvPicPr>
        <p:blipFill>
          <a:blip r:embed="rId15"/>
          <a:srcRect t="88194" b="-88194"/>
          <a:stretch/>
        </p:blipFill>
        <p:spPr>
          <a:xfrm>
            <a:off x="-41400" y="-64800"/>
            <a:ext cx="12398040" cy="4056120"/>
          </a:xfrm>
          <a:prstGeom prst="rect">
            <a:avLst/>
          </a:prstGeom>
          <a:ln>
            <a:noFill/>
          </a:ln>
        </p:spPr>
      </p:pic>
      <p:sp>
        <p:nvSpPr>
          <p:cNvPr id="9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07709" y="638676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opensource.org/licenses/mit-license.php" TargetMode="External"/><Relationship Id="rId2" Type="http://schemas.openxmlformats.org/officeDocument/2006/relationships/hyperlink" Target="https://ja.osdn.net/projects/opensource/wiki/licenses/MIT_license"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ja.wikipedia.org/wiki/%E6%96%87%E5%AD%A6%E7%9A%84%E5%8F%8A%E3%81%B3%E7%BE%8E%E8%A1%93%E7%9A%84%E8%91%97%E4%BD%9C%E7%89%A9%E3%81%AE%E4%BF%9D%E8%AD%B7%E3%81%AB%E9%96%A2%E3%81%99%E3%82%8B%E3%83%99%E3%83%AB%E3%83%8C%E6%9D%A1%E7%B4%84" TargetMode="External"/><Relationship Id="rId2" Type="http://schemas.openxmlformats.org/officeDocument/2006/relationships/hyperlink" Target="https://en.wikipedia.org/wiki/Berne_Convention"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ssology.org" TargetMode="External"/><Relationship Id="rId7" Type="http://schemas.openxmlformats.org/officeDocument/2006/relationships/hyperlink" Target="https://github.com/sw360/sw360portal"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5.xml"/><Relationship Id="rId6" Type="http://schemas.openxmlformats.org/officeDocument/2006/relationships/hyperlink" Target="https://www.openchainproject.org" TargetMode="External"/><Relationship Id="rId5" Type="http://schemas.openxmlformats.org/officeDocument/2006/relationships/hyperlink" Target="https://www.spdx.org" TargetMode="External"/><Relationship Id="rId4" Type="http://schemas.openxmlformats.org/officeDocument/2006/relationships/hyperlink" Target="https://github.com/fossology/fossolo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hyperlink" Target="https://training.linuxfoundation.org/linux-courses/open-source-compliance-courses/compliance-basics-for-developers"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dx.org/licens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smtClean="0">
                <a:solidFill>
                  <a:srgbClr val="000000"/>
                </a:solidFill>
                <a:latin typeface="Open Sans"/>
                <a:ea typeface="Open Sans"/>
              </a:rPr>
              <a:t>ライセンス分析</a:t>
            </a:r>
            <a:endParaRPr lang="en-US" sz="4800" b="0" strike="noStrike" spc="-1" dirty="0">
              <a:latin typeface="Arial"/>
            </a:endParaRPr>
          </a:p>
        </p:txBody>
      </p:sp>
      <p:sp>
        <p:nvSpPr>
          <p:cNvPr id="135"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a:t>
            </a:r>
            <a:r>
              <a:rPr lang="en-US" sz="2400" b="0" strike="noStrike" spc="-1" dirty="0" smtClean="0">
                <a:solidFill>
                  <a:srgbClr val="111111"/>
                </a:solidFill>
                <a:latin typeface="Open Sans"/>
                <a:ea typeface="Open Sans"/>
              </a:rPr>
              <a:t>:</a:t>
            </a:r>
            <a:r>
              <a:rPr lang="ja-JP" altLang="en-US" sz="2400" b="0" strike="noStrike" spc="-1" dirty="0" smtClean="0">
                <a:solidFill>
                  <a:srgbClr val="111111"/>
                </a:solidFill>
                <a:latin typeface="Open Sans"/>
                <a:ea typeface="Open Sans"/>
              </a:rPr>
              <a:t>なぜライセンスを見る必要があるのか</a:t>
            </a:r>
            <a:r>
              <a:rPr lang="en-US" sz="2400" b="0" strike="noStrike" spc="-1" dirty="0" smtClean="0">
                <a:solidFill>
                  <a:srgbClr val="111111"/>
                </a:solidFill>
                <a:latin typeface="Open Sans"/>
                <a:ea typeface="Open Sans"/>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269644"/>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ライセンス</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の例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注意</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Open Sans"/>
                <a:ea typeface="Open Sans"/>
              </a:rPr>
              <a:t>5</a:t>
            </a:r>
            <a:endParaRPr lang="en-US" sz="3200" b="0" strike="noStrike" spc="-1" dirty="0">
              <a:latin typeface="Arial"/>
            </a:endParaRPr>
          </a:p>
        </p:txBody>
      </p:sp>
      <p:sp>
        <p:nvSpPr>
          <p:cNvPr id="166" name="CustomShape 2"/>
          <p:cNvSpPr/>
          <p:nvPr/>
        </p:nvSpPr>
        <p:spPr>
          <a:xfrm>
            <a:off x="420240" y="1594444"/>
            <a:ext cx="7759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Copyright (C) 2008 - 2015 ***, Inc.  All rights reserved.</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Permission is hereby granted, free of charge, to any person obtaining a copy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of this software and associated documentation files (the "Software"), to deal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in the Software without restriction, including without limitation the rights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to use, copy, modify, merge, publish, distribute, sublicense, and/or sell</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copies of the Software, and to permit persons to whom the Software is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furnished to do so, subject to the following conditions: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above copyright notice and this permission notice shall be included in</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all copies or substantial portions of the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Use of the Software is limited solely to applications:</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 running on a *** device,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(b) that interact with a *** device through a bus or interconnect.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THE SOFTWARE IS PROVIDED "AS IS", WITHOUT WARRANTY OF ANY KIND, EXPRESS OR</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IMPLIED, INCLUDING BUT NOT LIMITED TO THE WARRANTIES OF MERCHANTABILITY,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FITNESS FOR A PARTICULAR PURPOSE AND NONINFRINGEMENT. IN NO EVENT SHALL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a:t>
            </a:r>
            <a:r>
              <a:rPr lang="en-US" sz="1200" b="0" i="1" strike="noStrike" spc="-1" dirty="0">
                <a:solidFill>
                  <a:srgbClr val="000000"/>
                </a:solidFill>
                <a:latin typeface="Calibri"/>
                <a:ea typeface="Calibri"/>
              </a:rPr>
              <a:t>*** </a:t>
            </a:r>
            <a:r>
              <a:rPr lang="en-US" sz="1200" b="0" i="1" strike="noStrike" spc="-1" dirty="0">
                <a:solidFill>
                  <a:srgbClr val="000000"/>
                </a:solidFill>
                <a:latin typeface="Arial"/>
                <a:ea typeface="Arial"/>
              </a:rPr>
              <a:t> CONSORTIUM BE LIABLE FOR ANY CLAIM, DAMAGES OR OTHER LIABILITY,</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WHETHER IN AN ACTION OF CONTRACT, TORT OR OTHERWISE, ARISING FROM, OUT OF</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OR IN CONNECTION WITH THE SOFTWARE OR THE USE OR OTHER DEALINGS IN THE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 SOFTWARE.</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a:p>
            <a:pPr>
              <a:lnSpc>
                <a:spcPct val="80000"/>
              </a:lnSpc>
            </a:pPr>
            <a:r>
              <a:rPr lang="en-US" sz="1200" b="0" i="1" strike="noStrike" spc="-1" dirty="0">
                <a:solidFill>
                  <a:srgbClr val="000000"/>
                </a:solidFill>
                <a:latin typeface="Arial"/>
                <a:ea typeface="Arial"/>
              </a:rPr>
              <a:t>******************************************************************************/</a:t>
            </a:r>
            <a:endParaRPr lang="en-US" sz="1200" b="0" strike="noStrike" spc="-1" dirty="0">
              <a:latin typeface="Arial"/>
            </a:endParaRPr>
          </a:p>
        </p:txBody>
      </p:sp>
      <p:sp>
        <p:nvSpPr>
          <p:cNvPr id="167" name="CustomShape 3"/>
          <p:cNvSpPr/>
          <p:nvPr/>
        </p:nvSpPr>
        <p:spPr>
          <a:xfrm>
            <a:off x="7487280" y="1673280"/>
            <a:ext cx="3920760" cy="357660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8" name="CustomShape 4"/>
          <p:cNvSpPr/>
          <p:nvPr/>
        </p:nvSpPr>
        <p:spPr>
          <a:xfrm>
            <a:off x="7487280" y="1830952"/>
            <a:ext cx="4338600" cy="3196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600" b="1" spc="-1" dirty="0">
                <a:solidFill>
                  <a:srgbClr val="000000"/>
                </a:solidFill>
                <a:latin typeface="Arial"/>
                <a:ea typeface="Arial"/>
              </a:rPr>
              <a:t>他</a:t>
            </a:r>
            <a:r>
              <a:rPr lang="ja-JP" altLang="en-US" sz="1600" b="1" spc="-1" dirty="0" smtClean="0">
                <a:solidFill>
                  <a:srgbClr val="000000"/>
                </a:solidFill>
                <a:latin typeface="Arial"/>
                <a:ea typeface="Arial"/>
              </a:rPr>
              <a:t>の</a:t>
            </a:r>
            <a:r>
              <a:rPr lang="ja-JP" altLang="en-US" sz="1600" b="1" spc="-1" dirty="0">
                <a:solidFill>
                  <a:srgbClr val="000000"/>
                </a:solidFill>
                <a:latin typeface="Arial"/>
                <a:ea typeface="Arial"/>
              </a:rPr>
              <a:t>実例</a:t>
            </a:r>
            <a:r>
              <a:rPr lang="en-US" sz="1600" b="1" strike="noStrike" spc="-1" dirty="0" smtClean="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en-US" altLang="ja-JP" sz="1600" b="0" strike="noStrike" spc="-1" dirty="0" smtClean="0">
                <a:solidFill>
                  <a:srgbClr val="000000"/>
                </a:solidFill>
                <a:latin typeface="Arial"/>
                <a:ea typeface="Arial"/>
              </a:rPr>
              <a:t>MIT</a:t>
            </a:r>
            <a:r>
              <a:rPr lang="ja-JP" altLang="en-US" sz="1600" b="0" strike="noStrike" spc="-1" dirty="0" smtClean="0">
                <a:solidFill>
                  <a:srgbClr val="000000"/>
                </a:solidFill>
                <a:latin typeface="Arial"/>
                <a:ea typeface="Arial"/>
              </a:rPr>
              <a:t>ライセンステキストに基づいている</a:t>
            </a:r>
            <a:endParaRPr lang="en-US" altLang="ja-JP" sz="1600" b="0" strike="noStrike" spc="-1" dirty="0" smtClean="0">
              <a:solidFill>
                <a:srgbClr val="000000"/>
              </a:solidFill>
              <a:latin typeface="Arial"/>
              <a:ea typeface="Arial"/>
            </a:endParaRPr>
          </a:p>
          <a:p>
            <a:pPr marL="171360" indent="-170640">
              <a:lnSpc>
                <a:spcPct val="100000"/>
              </a:lnSpc>
              <a:spcBef>
                <a:spcPts val="1001"/>
              </a:spcBef>
              <a:buClr>
                <a:srgbClr val="000000"/>
              </a:buClr>
              <a:buFont typeface="Arial"/>
              <a:buChar char="•"/>
            </a:pPr>
            <a:r>
              <a:rPr lang="en-US" sz="1600" b="0" strike="noStrike" spc="-1" dirty="0" smtClean="0">
                <a:solidFill>
                  <a:srgbClr val="000000"/>
                </a:solidFill>
                <a:latin typeface="Arial"/>
                <a:ea typeface="Arial"/>
              </a:rPr>
              <a:t>MIT </a:t>
            </a:r>
            <a:r>
              <a:rPr lang="en-US" sz="1600" b="0" strike="noStrike" spc="-1" dirty="0">
                <a:solidFill>
                  <a:srgbClr val="000000"/>
                </a:solidFill>
                <a:latin typeface="Arial"/>
                <a:ea typeface="Arial"/>
              </a:rPr>
              <a:t>license: </a:t>
            </a:r>
            <a:r>
              <a:rPr lang="ja-JP" altLang="en-US" sz="1600" spc="-1" dirty="0" smtClean="0">
                <a:solidFill>
                  <a:srgbClr val="000000"/>
                </a:solidFill>
                <a:latin typeface="Arial"/>
                <a:ea typeface="Arial"/>
              </a:rPr>
              <a:t>著名</a:t>
            </a:r>
            <a:r>
              <a:rPr lang="en-US" sz="1600" b="0" strike="noStrike" spc="-1" dirty="0" smtClean="0">
                <a:solidFill>
                  <a:srgbClr val="000000"/>
                </a:solidFill>
                <a:latin typeface="Arial"/>
                <a:ea typeface="Arial"/>
              </a:rPr>
              <a:t> </a:t>
            </a:r>
            <a:r>
              <a:rPr lang="ja-JP" altLang="en-US" sz="1600" b="0" strike="noStrike" spc="-1" dirty="0" smtClean="0">
                <a:solidFill>
                  <a:srgbClr val="000000"/>
                </a:solidFill>
                <a:latin typeface="Arial"/>
                <a:ea typeface="Arial"/>
              </a:rPr>
              <a:t>でパーミティブ　</a:t>
            </a:r>
            <a:r>
              <a:rPr lang="en-US" altLang="ja-JP" sz="1600" b="0" strike="noStrike" spc="-1" dirty="0" smtClean="0">
                <a:solidFill>
                  <a:srgbClr val="000000"/>
                </a:solidFill>
                <a:latin typeface="Arial"/>
                <a:ea typeface="Arial"/>
              </a:rPr>
              <a:t>(</a:t>
            </a:r>
            <a:r>
              <a:rPr lang="ja-JP" altLang="en-US" sz="1600" b="0" strike="noStrike" spc="-1" dirty="0" smtClean="0">
                <a:solidFill>
                  <a:srgbClr val="000000"/>
                </a:solidFill>
                <a:latin typeface="Arial"/>
                <a:ea typeface="Arial"/>
              </a:rPr>
              <a:t>寛容</a:t>
            </a:r>
            <a:r>
              <a:rPr lang="en-US" altLang="ja-JP" sz="1600" b="0" strike="noStrike" spc="-1" dirty="0" smtClean="0">
                <a:solidFill>
                  <a:srgbClr val="000000"/>
                </a:solidFill>
                <a:latin typeface="Arial"/>
                <a:ea typeface="Arial"/>
              </a:rPr>
              <a:t>)</a:t>
            </a:r>
            <a:endParaRPr lang="en-US" altLang="ja-JP" sz="1600" spc="-1" dirty="0">
              <a:solidFill>
                <a:srgbClr val="000000"/>
              </a:solidFill>
              <a:latin typeface="Arial"/>
              <a:ea typeface="Arial"/>
            </a:endParaRPr>
          </a:p>
          <a:p>
            <a:pPr marL="171360" indent="-170640">
              <a:lnSpc>
                <a:spcPct val="100000"/>
              </a:lnSpc>
              <a:spcBef>
                <a:spcPts val="1001"/>
              </a:spcBef>
              <a:buClr>
                <a:srgbClr val="000000"/>
              </a:buClr>
              <a:buFont typeface="Arial"/>
              <a:buChar char="•"/>
            </a:pPr>
            <a:r>
              <a:rPr lang="ja-JP" altLang="en-US" sz="1600" b="0" strike="noStrike" spc="-1" dirty="0" smtClean="0">
                <a:solidFill>
                  <a:srgbClr val="000000"/>
                </a:solidFill>
                <a:latin typeface="Arial"/>
                <a:ea typeface="Arial"/>
              </a:rPr>
              <a:t>元のライセンステキストに</a:t>
            </a:r>
            <a:r>
              <a:rPr lang="en-US" altLang="ja-JP" sz="1600" b="0" strike="noStrike" spc="-1" dirty="0" smtClean="0">
                <a:solidFill>
                  <a:srgbClr val="000000"/>
                </a:solidFill>
                <a:latin typeface="Arial"/>
                <a:ea typeface="Arial"/>
              </a:rPr>
              <a:t>2</a:t>
            </a:r>
            <a:r>
              <a:rPr lang="ja-JP" altLang="en-US" sz="1600" b="0" strike="noStrike" spc="-1" dirty="0" smtClean="0">
                <a:solidFill>
                  <a:srgbClr val="000000"/>
                </a:solidFill>
                <a:latin typeface="Arial"/>
                <a:ea typeface="Arial"/>
              </a:rPr>
              <a:t>つ条件が不可</a:t>
            </a:r>
            <a:endParaRPr lang="en-US" sz="1600" b="0" strike="noStrike" spc="-1" dirty="0" smtClean="0">
              <a:latin typeface="Arial"/>
            </a:endParaRPr>
          </a:p>
          <a:p>
            <a:pPr marL="628560" lvl="1" indent="-170640">
              <a:lnSpc>
                <a:spcPct val="100000"/>
              </a:lnSpc>
              <a:buClr>
                <a:srgbClr val="000000"/>
              </a:buClr>
              <a:buFont typeface="Arial"/>
              <a:buChar char="•"/>
            </a:pPr>
            <a:r>
              <a:rPr lang="en-US" sz="1600" b="0" strike="noStrike" spc="-1" dirty="0" smtClean="0">
                <a:solidFill>
                  <a:srgbClr val="000000"/>
                </a:solidFill>
                <a:latin typeface="Arial"/>
                <a:ea typeface="Arial"/>
              </a:rPr>
              <a:t>(</a:t>
            </a:r>
            <a:r>
              <a:rPr lang="ja-JP" altLang="en-US" sz="1600" b="0" strike="noStrike" spc="-1" dirty="0" smtClean="0">
                <a:solidFill>
                  <a:srgbClr val="000000"/>
                </a:solidFill>
                <a:latin typeface="Arial"/>
                <a:ea typeface="Arial"/>
              </a:rPr>
              <a:t>パーミティブでない</a:t>
            </a:r>
            <a:r>
              <a:rPr lang="en-US" sz="1600" b="0" strike="noStrike" spc="-1" dirty="0" smtClean="0">
                <a:solidFill>
                  <a:srgbClr val="000000"/>
                </a:solidFill>
                <a:latin typeface="Arial"/>
                <a:ea typeface="Arial"/>
              </a:rPr>
              <a:t>)</a:t>
            </a:r>
            <a:endParaRPr lang="en-US" sz="1600" b="0" strike="noStrike" spc="-1" dirty="0">
              <a:latin typeface="Arial"/>
            </a:endParaRPr>
          </a:p>
          <a:p>
            <a:pPr marL="171360" indent="-170640">
              <a:lnSpc>
                <a:spcPct val="100000"/>
              </a:lnSpc>
              <a:spcBef>
                <a:spcPts val="1001"/>
              </a:spcBef>
              <a:buClr>
                <a:srgbClr val="000000"/>
              </a:buClr>
              <a:buFont typeface="Arial"/>
              <a:buChar char="•"/>
            </a:pPr>
            <a:r>
              <a:rPr lang="ja-JP" altLang="en-US" sz="1600" spc="-1" dirty="0">
                <a:solidFill>
                  <a:srgbClr val="000000"/>
                </a:solidFill>
                <a:ea typeface="Arial"/>
              </a:rPr>
              <a:t>正規表現のマッチングでは識別が非常に難しい</a:t>
            </a:r>
            <a:endParaRPr lang="en-US" sz="1600" b="0" strike="noStrike" spc="-1" dirty="0">
              <a:latin typeface="Arial"/>
            </a:endParaRPr>
          </a:p>
        </p:txBody>
      </p:sp>
      <p:sp>
        <p:nvSpPr>
          <p:cNvPr id="2" name="テキスト ボックス 1"/>
          <p:cNvSpPr txBox="1"/>
          <p:nvPr/>
        </p:nvSpPr>
        <p:spPr>
          <a:xfrm>
            <a:off x="201019" y="5793407"/>
            <a:ext cx="7978661" cy="461665"/>
          </a:xfrm>
          <a:prstGeom prst="rect">
            <a:avLst/>
          </a:prstGeom>
          <a:noFill/>
        </p:spPr>
        <p:txBody>
          <a:bodyPr wrap="square" rtlCol="0">
            <a:spAutoFit/>
          </a:bodyPr>
          <a:lstStyle/>
          <a:p>
            <a:r>
              <a:rPr kumimoji="1" lang="en-US" altLang="ja-JP" sz="1200" dirty="0" smtClean="0"/>
              <a:t>*</a:t>
            </a:r>
            <a:r>
              <a:rPr kumimoji="1" lang="ja-JP" altLang="en-US" sz="1200" dirty="0" smtClean="0"/>
              <a:t>訳注</a:t>
            </a:r>
            <a:r>
              <a:rPr lang="en-US" altLang="ja-JP" sz="1200" dirty="0"/>
              <a:t> </a:t>
            </a:r>
            <a:r>
              <a:rPr kumimoji="1" lang="en-US" altLang="ja-JP" sz="1200" dirty="0" smtClean="0"/>
              <a:t>MIT</a:t>
            </a:r>
            <a:r>
              <a:rPr kumimoji="1" lang="ja-JP" altLang="en-US" sz="1200" dirty="0" smtClean="0"/>
              <a:t>ライセンス日本語訳　</a:t>
            </a:r>
            <a:r>
              <a:rPr lang="en-US" altLang="ja-JP" sz="1200" dirty="0" smtClean="0">
                <a:hlinkClick r:id="rId2"/>
              </a:rPr>
              <a:t>https</a:t>
            </a:r>
            <a:r>
              <a:rPr lang="en-US" altLang="ja-JP" sz="1200" dirty="0">
                <a:hlinkClick r:id="rId2"/>
              </a:rPr>
              <a:t>://</a:t>
            </a:r>
            <a:r>
              <a:rPr lang="en-US" altLang="ja-JP" sz="1200" dirty="0" smtClean="0">
                <a:hlinkClick r:id="rId2"/>
              </a:rPr>
              <a:t>ja.osdn.net/projects/opensource/wiki/licenses%2FMIT_license</a:t>
            </a:r>
            <a:endParaRPr lang="en-US" altLang="ja-JP" sz="1200" dirty="0" smtClean="0"/>
          </a:p>
          <a:p>
            <a:r>
              <a:rPr lang="en-US" altLang="ja-JP" sz="1200" dirty="0" smtClean="0"/>
              <a:t>*</a:t>
            </a:r>
            <a:r>
              <a:rPr lang="ja-JP" altLang="en-US" sz="1200" dirty="0" smtClean="0"/>
              <a:t>原文　</a:t>
            </a:r>
            <a:r>
              <a:rPr lang="en-US" altLang="ja-JP" sz="1200" dirty="0" smtClean="0">
                <a:hlinkClick r:id="rId3"/>
              </a:rPr>
              <a:t>https</a:t>
            </a:r>
            <a:r>
              <a:rPr lang="en-US" altLang="ja-JP" sz="1200" dirty="0">
                <a:hlinkClick r:id="rId3"/>
              </a:rPr>
              <a:t>://opensource.org/licenses/mit-license.php</a:t>
            </a:r>
            <a:endParaRPr kumimoji="1" lang="ja-JP" altLang="en-US" sz="12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1)</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0" name="CustomShape 2"/>
          <p:cNvSpPr/>
          <p:nvPr/>
        </p:nvSpPr>
        <p:spPr>
          <a:xfrm>
            <a:off x="838080" y="174960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Arial"/>
              </a:rPr>
              <a:t>icu4j-3.4.4-sources.jar/src/com/ibm/icu/dev/demo/translit/DemoApplet.java</a:t>
            </a:r>
            <a:endParaRPr lang="en-US" sz="1200" b="0" strike="noStrike" spc="-1">
              <a:latin typeface="Arial"/>
            </a:endParaRPr>
          </a:p>
          <a:p>
            <a:pPr>
              <a:lnSpc>
                <a:spcPct val="100000"/>
              </a:lnSpc>
            </a:pPr>
            <a:r>
              <a:rPr lang="en-US" sz="1800" b="0" strike="noStrike" spc="-1">
                <a:solidFill>
                  <a:srgbClr val="000000"/>
                </a:solidFill>
                <a:latin typeface="Arial"/>
                <a:ea typeface="Arial"/>
              </a:rPr>
              <a:t>private static final String COPYRIGHT =</a:t>
            </a:r>
            <a:endParaRPr lang="en-US" sz="1800" b="0" strike="noStrike" spc="-1">
              <a:latin typeface="Arial"/>
            </a:endParaRPr>
          </a:p>
          <a:p>
            <a:pPr>
              <a:lnSpc>
                <a:spcPct val="100000"/>
              </a:lnSpc>
            </a:pPr>
            <a:r>
              <a:rPr lang="en-US" sz="1800" b="0" strike="noStrike" spc="-1">
                <a:solidFill>
                  <a:srgbClr val="000000"/>
                </a:solidFill>
                <a:latin typeface="Arial"/>
                <a:ea typeface="Arial"/>
              </a:rPr>
              <a:t>        "\u00A9 IBM Corporation 1999. All rights reserved.";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icu4j-3.4.4-sources.jar/src/com/ibm/icu/dev/test/perf/data/collation/TestNames_Latin.txt</a:t>
            </a:r>
            <a:endParaRPr lang="en-US" sz="1200" b="0" strike="noStrike" spc="-1">
              <a:latin typeface="Arial"/>
            </a:endParaRPr>
          </a:p>
          <a:p>
            <a:pPr>
              <a:lnSpc>
                <a:spcPct val="100000"/>
              </a:lnSpc>
            </a:pPr>
            <a:r>
              <a:rPr lang="en-US" sz="1800" b="0" strike="noStrike" spc="-1">
                <a:solidFill>
                  <a:srgbClr val="000000"/>
                </a:solidFill>
                <a:latin typeface="Arial"/>
                <a:ea typeface="Arial"/>
              </a:rPr>
              <a:t>Almeida JÃºnior, JosÃ© Ferraz de</a:t>
            </a:r>
            <a:endParaRPr lang="en-US" sz="1800" b="0" strike="noStrike" spc="-1">
              <a:latin typeface="Arial"/>
            </a:endParaRPr>
          </a:p>
          <a:p>
            <a:pPr>
              <a:lnSpc>
                <a:spcPct val="100000"/>
              </a:lnSpc>
            </a:pPr>
            <a:r>
              <a:rPr lang="en-US" sz="1800" b="0" strike="noStrike" spc="-1">
                <a:solidFill>
                  <a:srgbClr val="000000"/>
                </a:solidFill>
                <a:latin typeface="Arial"/>
                <a:ea typeface="Arial"/>
              </a:rPr>
              <a:t>Alpern, Rami</a:t>
            </a:r>
            <a:endParaRPr lang="en-US" sz="1800" b="0" strike="noStrike" spc="-1">
              <a:latin typeface="Arial"/>
            </a:endParaRPr>
          </a:p>
          <a:p>
            <a:pPr>
              <a:lnSpc>
                <a:spcPct val="100000"/>
              </a:lnSpc>
            </a:pPr>
            <a:r>
              <a:rPr lang="en-US" sz="1800" b="0" strike="noStrike" spc="-1">
                <a:solidFill>
                  <a:srgbClr val="000000"/>
                </a:solidFill>
                <a:latin typeface="Arial"/>
                <a:ea typeface="Arial"/>
              </a:rPr>
              <a:t>Als, Peder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200" b="0" strike="noStrike" spc="-1">
                <a:solidFill>
                  <a:srgbClr val="000000"/>
                </a:solidFill>
                <a:latin typeface="Arial"/>
                <a:ea typeface="Arial"/>
              </a:rPr>
              <a:t>icu4j-3.4.4-sources.jar/src/com/ibm/richtext/uiimpl/resources/FrameResources.java</a:t>
            </a:r>
            <a:endParaRPr lang="en-US" sz="12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r>
              <a:rPr lang="en-US" sz="1800" b="0" strike="noStrike" spc="-1">
                <a:solidFill>
                  <a:srgbClr val="000000"/>
                </a:solidFill>
                <a:latin typeface="Arial"/>
                <a:ea typeface="Arial"/>
              </a:rPr>
              <a:t> * Copyright (C) 2002-2004, International Business Machines Corporation and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 others. All Rights Reserved.                                             </a:t>
            </a:r>
            <a:endParaRPr lang="en-US" sz="1800" b="0" strike="noStrike" spc="-1">
              <a:latin typeface="Arial"/>
            </a:endParaRPr>
          </a:p>
          <a:p>
            <a:pPr>
              <a:lnSpc>
                <a:spcPct val="100000"/>
              </a:lnSpc>
            </a:pPr>
            <a:r>
              <a:rPr lang="en-US" sz="1800" b="0" strike="noStrike" spc="-1">
                <a:solidFill>
                  <a:srgbClr val="000000"/>
                </a:solidFill>
                <a:latin typeface="Arial"/>
                <a:ea typeface="Arial"/>
              </a:rPr>
              <a:t>*</a:t>
            </a:r>
            <a:endParaRPr lang="en-US" sz="1800" b="0" strike="noStrike" spc="-1">
              <a:latin typeface="Arial"/>
            </a:endParaRPr>
          </a:p>
          <a:p>
            <a:pPr>
              <a:lnSpc>
                <a:spcPct val="100000"/>
              </a:lnSpc>
            </a:pPr>
            <a:r>
              <a:rPr lang="en-US" sz="1800" b="0" strike="noStrike" spc="-1">
                <a:solidFill>
                  <a:srgbClr val="000000"/>
                </a:solidFill>
                <a:latin typeface="Arial"/>
                <a:ea typeface="Arial"/>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365040"/>
            <a:ext cx="10514880" cy="13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無秩序</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な例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2)</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2" name="CustomShape 2"/>
          <p:cNvSpPr/>
          <p:nvPr/>
        </p:nvSpPr>
        <p:spPr>
          <a:xfrm>
            <a:off x="91440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000000"/>
                </a:solidFill>
                <a:latin typeface="Arial"/>
                <a:ea typeface="Arial"/>
              </a:rPr>
              <a:t>/icu4j-3.4.4-sources.jar/</a:t>
            </a:r>
            <a:r>
              <a:rPr lang="en-US" sz="1200" b="0" strike="noStrike" spc="-1" dirty="0" err="1">
                <a:solidFill>
                  <a:srgbClr val="000000"/>
                </a:solidFill>
                <a:latin typeface="Arial"/>
                <a:ea typeface="Arial"/>
              </a:rPr>
              <a:t>src</a:t>
            </a:r>
            <a:r>
              <a:rPr lang="en-US" sz="1200" b="0" strike="noStrike" spc="-1" dirty="0">
                <a:solidFill>
                  <a:srgbClr val="000000"/>
                </a:solidFill>
                <a:latin typeface="Arial"/>
                <a:ea typeface="Arial"/>
              </a:rPr>
              <a:t>/com/</a:t>
            </a:r>
            <a:r>
              <a:rPr lang="en-US" sz="1200" b="0" strike="noStrike" spc="-1" dirty="0" err="1">
                <a:solidFill>
                  <a:srgbClr val="000000"/>
                </a:solidFill>
                <a:latin typeface="Arial"/>
                <a:ea typeface="Arial"/>
              </a:rPr>
              <a:t>ibm</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icu</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dev</a:t>
            </a:r>
            <a:r>
              <a:rPr lang="en-US" sz="1200" b="0" strike="noStrike" spc="-1" dirty="0">
                <a:solidFill>
                  <a:srgbClr val="000000"/>
                </a:solidFill>
                <a:latin typeface="Arial"/>
                <a:ea typeface="Arial"/>
              </a:rPr>
              <a:t>/tool/</a:t>
            </a:r>
            <a:r>
              <a:rPr lang="en-US" sz="1200" b="0" strike="noStrike" spc="-1" dirty="0" err="1">
                <a:solidFill>
                  <a:srgbClr val="000000"/>
                </a:solidFill>
                <a:latin typeface="Arial"/>
                <a:ea typeface="Arial"/>
              </a:rPr>
              <a:t>translit</a:t>
            </a:r>
            <a:r>
              <a:rPr lang="en-US" sz="1200" b="0" strike="noStrike" spc="-1" dirty="0">
                <a:solidFill>
                  <a:srgbClr val="000000"/>
                </a:solidFill>
                <a:latin typeface="Arial"/>
                <a:ea typeface="Arial"/>
              </a:rPr>
              <a:t>/dumpICUrules.bat</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Copyright (c) 1999-$THIS_YEAR, International Business Machines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Corporation and others.  All Rights Reserved.</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THIS IS A MACHINE-GENERATED FILE</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spring-web-4.1.5.RELEASE-sources.jar/org/</a:t>
            </a:r>
            <a:r>
              <a:rPr lang="en-US" sz="1200" b="0" strike="noStrike" spc="-1" dirty="0" err="1">
                <a:solidFill>
                  <a:srgbClr val="000000"/>
                </a:solidFill>
                <a:latin typeface="Arial"/>
                <a:ea typeface="Arial"/>
              </a:rPr>
              <a:t>springframework</a:t>
            </a:r>
            <a:r>
              <a:rPr lang="en-US" sz="1200" b="0" strike="noStrike" spc="-1" dirty="0">
                <a:solidFill>
                  <a:srgbClr val="000000"/>
                </a:solidFill>
                <a:latin typeface="Arial"/>
                <a:ea typeface="Arial"/>
              </a:rPr>
              <a:t>/web/method/support/UriComponentsContributor.java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Copyright 2013 the original author or authors.</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 Licensed under the Apache License, Version 2.0 (the "License");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(authors given later with </a:t>
            </a:r>
            <a:r>
              <a:rPr lang="en-US" sz="1500" b="0" strike="noStrike" spc="-1" dirty="0" err="1">
                <a:solidFill>
                  <a:srgbClr val="000000"/>
                </a:solidFill>
                <a:latin typeface="Arial"/>
                <a:ea typeface="Arial"/>
              </a:rPr>
              <a:t>javadoc</a:t>
            </a:r>
            <a:r>
              <a:rPr lang="en-US" sz="1500" b="0" strike="noStrike" spc="-1" dirty="0">
                <a:solidFill>
                  <a:srgbClr val="000000"/>
                </a:solidFill>
                <a:latin typeface="Arial"/>
                <a:ea typeface="Arial"/>
              </a:rPr>
              <a:t> @author tag)</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r>
              <a:rPr lang="en-US" sz="1200" b="0" strike="noStrike" spc="-1" dirty="0">
                <a:solidFill>
                  <a:srgbClr val="000000"/>
                </a:solidFill>
                <a:latin typeface="Arial"/>
                <a:ea typeface="Arial"/>
              </a:rPr>
              <a:t>jena-2.6.4-sources.jar/com/</a:t>
            </a:r>
            <a:r>
              <a:rPr lang="en-US" sz="1200" b="0" strike="noStrike" spc="-1" dirty="0" err="1">
                <a:solidFill>
                  <a:srgbClr val="000000"/>
                </a:solidFill>
                <a:latin typeface="Arial"/>
                <a:ea typeface="Arial"/>
              </a:rPr>
              <a:t>hp</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hpl</a:t>
            </a:r>
            <a:r>
              <a:rPr lang="en-US" sz="1200" b="0" strike="noStrike" spc="-1" dirty="0">
                <a:solidFill>
                  <a:srgbClr val="000000"/>
                </a:solidFill>
                <a:latin typeface="Arial"/>
                <a:ea typeface="Arial"/>
              </a:rPr>
              <a:t>/</a:t>
            </a:r>
            <a:r>
              <a:rPr lang="en-US" sz="1200" b="0" strike="noStrike" spc="-1" dirty="0" err="1">
                <a:solidFill>
                  <a:srgbClr val="000000"/>
                </a:solidFill>
                <a:latin typeface="Arial"/>
                <a:ea typeface="Arial"/>
              </a:rPr>
              <a:t>jena</a:t>
            </a:r>
            <a:r>
              <a:rPr lang="en-US" sz="1200" b="0" strike="noStrike" spc="-1" dirty="0">
                <a:solidFill>
                  <a:srgbClr val="000000"/>
                </a:solidFill>
                <a:latin typeface="Arial"/>
                <a:ea typeface="Arial"/>
              </a:rPr>
              <a:t>/vocabulary/OWL2.java</a:t>
            </a:r>
            <a:endParaRPr lang="en-US" sz="12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(c) Copyright 2010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[See end of file]</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  $Id: OWL2.java,v 1.1 2010/01/11 09:17:04 </a:t>
            </a:r>
            <a:r>
              <a:rPr lang="en-US" sz="1500" b="0" strike="noStrike" spc="-1" dirty="0" err="1">
                <a:solidFill>
                  <a:srgbClr val="000000"/>
                </a:solidFill>
                <a:latin typeface="Arial"/>
                <a:ea typeface="Arial"/>
              </a:rPr>
              <a:t>chris-dollin</a:t>
            </a:r>
            <a:r>
              <a:rPr lang="en-US" sz="1500" b="0" strike="noStrike" spc="-1" dirty="0">
                <a:solidFill>
                  <a:srgbClr val="000000"/>
                </a:solidFill>
                <a:latin typeface="Arial"/>
                <a:ea typeface="Arial"/>
              </a:rPr>
              <a:t> </a:t>
            </a:r>
            <a:r>
              <a:rPr lang="en-US" sz="1500" b="0" strike="noStrike" spc="-1" dirty="0" err="1">
                <a:solidFill>
                  <a:srgbClr val="000000"/>
                </a:solidFill>
                <a:latin typeface="Arial"/>
                <a:ea typeface="Arial"/>
              </a:rPr>
              <a:t>Exp</a:t>
            </a:r>
            <a:r>
              <a:rPr lang="en-US" sz="1500" b="0" strike="noStrike" spc="-1" dirty="0">
                <a:solidFill>
                  <a:srgbClr val="000000"/>
                </a:solidFill>
                <a:latin typeface="Arial"/>
                <a:ea typeface="Arial"/>
              </a:rPr>
              <a:t> $</a:t>
            </a:r>
            <a:endParaRPr lang="en-US" sz="1500" b="0" strike="noStrike" spc="-1" dirty="0">
              <a:latin typeface="Arial"/>
            </a:endParaRPr>
          </a:p>
          <a:p>
            <a:pPr>
              <a:lnSpc>
                <a:spcPct val="100000"/>
              </a:lnSpc>
            </a:pPr>
            <a:r>
              <a:rPr lang="en-US" sz="1500" b="0" strike="noStrike" spc="-1" dirty="0">
                <a:solidFill>
                  <a:srgbClr val="000000"/>
                </a:solidFill>
                <a:latin typeface="Arial"/>
                <a:ea typeface="Arial"/>
              </a:rPr>
              <a:t>*/</a:t>
            </a: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コピーライト表記例</a:t>
            </a:r>
            <a:r>
              <a:rPr lang="en-US" sz="3200" b="1" strike="noStrike" spc="-1" dirty="0" smtClean="0">
                <a:solidFill>
                  <a:srgbClr val="000000"/>
                </a:solidFill>
                <a:latin typeface="Open Sans"/>
                <a:ea typeface="Open Sans"/>
              </a:rPr>
              <a:t>– </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明確化にする必要があること</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74" name="CustomShape 2"/>
          <p:cNvSpPr/>
          <p:nvPr/>
        </p:nvSpPr>
        <p:spPr>
          <a:xfrm>
            <a:off x="838080" y="168984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42360">
              <a:lnSpc>
                <a:spcPct val="90000"/>
              </a:lnSpc>
              <a:buClr>
                <a:srgbClr val="3C464B"/>
              </a:buClr>
              <a:buFont typeface="Noto Sans Symbols"/>
              <a:buAutoNum type="arabicPeriod"/>
            </a:pPr>
            <a:r>
              <a:rPr lang="ja-JP" altLang="en-US" sz="1670" b="1" spc="-1" dirty="0">
                <a:solidFill>
                  <a:srgbClr val="000000"/>
                </a:solidFill>
                <a:latin typeface="Arial"/>
              </a:rPr>
              <a:t>表記</a:t>
            </a:r>
            <a:r>
              <a:rPr lang="ja-JP" altLang="en-US" sz="1670" b="1" spc="-1" dirty="0" smtClean="0">
                <a:solidFill>
                  <a:srgbClr val="000000"/>
                </a:solidFill>
                <a:latin typeface="Arial"/>
              </a:rPr>
              <a:t>が</a:t>
            </a:r>
            <a:r>
              <a:rPr lang="ja-JP" altLang="en-US" sz="1670" b="1" spc="-1" dirty="0">
                <a:solidFill>
                  <a:srgbClr val="000000"/>
                </a:solidFill>
                <a:latin typeface="Arial"/>
              </a:rPr>
              <a:t>不完全</a:t>
            </a:r>
            <a:r>
              <a:rPr lang="ja-JP" altLang="en-US" sz="1670" b="1" spc="-1" dirty="0" smtClean="0">
                <a:solidFill>
                  <a:srgbClr val="000000"/>
                </a:solidFill>
                <a:latin typeface="Arial"/>
              </a:rPr>
              <a:t>な</a:t>
            </a:r>
            <a:r>
              <a:rPr lang="ja-JP" altLang="en-US" sz="1670" b="1" spc="-1" dirty="0">
                <a:solidFill>
                  <a:srgbClr val="000000"/>
                </a:solidFill>
                <a:latin typeface="Arial"/>
              </a:rPr>
              <a:t>例</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ja-JP" altLang="en-US" sz="1670" spc="-1" dirty="0" smtClean="0">
                <a:solidFill>
                  <a:srgbClr val="000000"/>
                </a:solidFill>
                <a:latin typeface="Arial"/>
              </a:rPr>
              <a:t>西暦がない</a:t>
            </a:r>
            <a:endParaRPr lang="en-US" sz="1670" b="0" strike="noStrike" spc="-1" dirty="0">
              <a:latin typeface="Arial"/>
            </a:endParaRPr>
          </a:p>
          <a:p>
            <a:pPr marL="522360" lvl="2" indent="-343800">
              <a:lnSpc>
                <a:spcPct val="90000"/>
              </a:lnSpc>
              <a:buClr>
                <a:srgbClr val="3C464B"/>
              </a:buClr>
              <a:buFont typeface="Noto Sans Symbols"/>
              <a:buAutoNum type="alphaLcParenR"/>
            </a:pPr>
            <a:r>
              <a:rPr lang="ja-JP" altLang="en-US" sz="1670" spc="-1" dirty="0">
                <a:solidFill>
                  <a:srgbClr val="000000"/>
                </a:solidFill>
                <a:latin typeface="Arial"/>
                <a:ea typeface="Arial"/>
              </a:rPr>
              <a:t>個</a:t>
            </a:r>
            <a:r>
              <a:rPr lang="ja-JP" altLang="en-US" sz="1670" spc="-1" dirty="0" smtClean="0">
                <a:solidFill>
                  <a:srgbClr val="000000"/>
                </a:solidFill>
                <a:latin typeface="Arial"/>
                <a:ea typeface="Arial"/>
              </a:rPr>
              <a:t>人</a:t>
            </a:r>
            <a:r>
              <a:rPr lang="ja-JP" altLang="en-US" sz="1670" spc="-1" dirty="0">
                <a:solidFill>
                  <a:srgbClr val="000000"/>
                </a:solidFill>
                <a:latin typeface="Arial"/>
                <a:ea typeface="Arial"/>
              </a:rPr>
              <a:t>名</a:t>
            </a:r>
            <a:r>
              <a:rPr lang="en-US" sz="1670" b="0" strike="noStrike" spc="-1" dirty="0" smtClean="0">
                <a:solidFill>
                  <a:srgbClr val="000000"/>
                </a:solidFill>
                <a:latin typeface="Arial"/>
                <a:ea typeface="Arial"/>
              </a:rPr>
              <a:t> </a:t>
            </a:r>
            <a:r>
              <a:rPr lang="ja-JP" altLang="en-US" sz="1670" b="0" strike="noStrike" spc="-1" dirty="0" smtClean="0">
                <a:solidFill>
                  <a:srgbClr val="000000"/>
                </a:solidFill>
                <a:latin typeface="Arial"/>
                <a:ea typeface="Arial"/>
              </a:rPr>
              <a:t>や</a:t>
            </a:r>
            <a:r>
              <a:rPr lang="en-US" sz="1670" b="0" strike="noStrike" spc="-1" dirty="0" smtClean="0">
                <a:solidFill>
                  <a:srgbClr val="000000"/>
                </a:solidFill>
                <a:latin typeface="Arial"/>
                <a:ea typeface="Arial"/>
              </a:rPr>
              <a:t> </a:t>
            </a:r>
            <a:r>
              <a:rPr lang="ja-JP" altLang="en-US" sz="1670" b="0" strike="noStrike" spc="-1" dirty="0" smtClean="0">
                <a:solidFill>
                  <a:srgbClr val="000000"/>
                </a:solidFill>
                <a:latin typeface="Arial"/>
                <a:ea typeface="Arial"/>
              </a:rPr>
              <a:t>組織名</a:t>
            </a:r>
            <a:r>
              <a:rPr lang="ja-JP" altLang="en-US" sz="1670" spc="-1" dirty="0" smtClean="0">
                <a:solidFill>
                  <a:srgbClr val="000000"/>
                </a:solidFill>
                <a:latin typeface="Arial"/>
                <a:ea typeface="Arial"/>
              </a:rPr>
              <a:t>がない</a:t>
            </a:r>
            <a:endParaRPr lang="en-US" sz="1670" b="0" strike="noStrike" spc="-1" dirty="0">
              <a:latin typeface="Arial"/>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コピーライト表記が無い</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en-US" sz="1670" spc="-1" dirty="0" smtClean="0">
                <a:solidFill>
                  <a:srgbClr val="000000"/>
                </a:solidFill>
                <a:latin typeface="Arial"/>
                <a:ea typeface="Arial"/>
              </a:rPr>
              <a:t>(</a:t>
            </a:r>
            <a:r>
              <a:rPr lang="ja-JP" altLang="en-US" sz="1670" spc="-1" dirty="0" smtClean="0">
                <a:solidFill>
                  <a:srgbClr val="000000"/>
                </a:solidFill>
                <a:latin typeface="Arial"/>
                <a:ea typeface="Arial"/>
              </a:rPr>
              <a:t>繰り返すが</a:t>
            </a:r>
            <a:r>
              <a:rPr lang="en-US" sz="1670" spc="-1" dirty="0" smtClean="0">
                <a:solidFill>
                  <a:srgbClr val="000000"/>
                </a:solidFill>
                <a:latin typeface="Arial"/>
                <a:ea typeface="Arial"/>
              </a:rPr>
              <a:t>)</a:t>
            </a:r>
            <a:br>
              <a:rPr lang="en-US" sz="1670" spc="-1" dirty="0" smtClean="0">
                <a:solidFill>
                  <a:srgbClr val="000000"/>
                </a:solidFill>
                <a:latin typeface="Arial"/>
                <a:ea typeface="Arial"/>
              </a:rPr>
            </a:br>
            <a:r>
              <a:rPr lang="ja-JP" altLang="en-US" sz="1670" spc="-1" dirty="0" smtClean="0">
                <a:solidFill>
                  <a:srgbClr val="000000"/>
                </a:solidFill>
                <a:latin typeface="Arial"/>
                <a:ea typeface="Arial"/>
              </a:rPr>
              <a:t>誰のファイル？誰が書いたの</a:t>
            </a:r>
            <a:r>
              <a:rPr lang="ja-JP" altLang="en-US" sz="1670" spc="-1" dirty="0">
                <a:solidFill>
                  <a:srgbClr val="000000"/>
                </a:solidFill>
                <a:latin typeface="Arial"/>
                <a:ea typeface="Arial"/>
              </a:rPr>
              <a:t>？</a:t>
            </a:r>
            <a:r>
              <a:rPr lang="en-US" sz="1670" b="0" strike="noStrike" spc="-1" dirty="0" smtClean="0">
                <a:solidFill>
                  <a:srgbClr val="000000"/>
                </a:solidFill>
                <a:latin typeface="Arial"/>
                <a:ea typeface="Arial"/>
              </a:rPr>
              <a:t> </a:t>
            </a: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ファイルごとの曖昧なコピーライト情報</a:t>
            </a:r>
            <a:endParaRPr lang="en-US" sz="1670" b="0" strike="noStrike" spc="-1" dirty="0" smtClean="0">
              <a:solidFill>
                <a:srgbClr val="000000"/>
              </a:solidFill>
              <a:latin typeface="Arial"/>
              <a:ea typeface="Arial"/>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Arial"/>
                <a:ea typeface="Arial"/>
              </a:rPr>
              <a:t>コピーライト、コピーライト記号、西暦、</a:t>
            </a:r>
            <a:r>
              <a:rPr lang="en-US" altLang="ja-JP" sz="1670" b="0" strike="noStrike" spc="-1" dirty="0" smtClean="0">
                <a:solidFill>
                  <a:srgbClr val="000000"/>
                </a:solidFill>
                <a:latin typeface="Arial"/>
                <a:ea typeface="Arial"/>
              </a:rPr>
              <a:t/>
            </a:r>
            <a:br>
              <a:rPr lang="en-US" altLang="ja-JP" sz="1670" b="0" strike="noStrike" spc="-1" dirty="0" smtClean="0">
                <a:solidFill>
                  <a:srgbClr val="000000"/>
                </a:solidFill>
                <a:latin typeface="Arial"/>
                <a:ea typeface="Arial"/>
              </a:rPr>
            </a:br>
            <a:r>
              <a:rPr lang="ja-JP" altLang="en-US" sz="1670" spc="-1" dirty="0" smtClean="0">
                <a:solidFill>
                  <a:srgbClr val="000000"/>
                </a:solidFill>
                <a:latin typeface="Arial"/>
                <a:ea typeface="Arial"/>
              </a:rPr>
              <a:t>個人名、あるいは組織名</a:t>
            </a:r>
            <a:endParaRPr lang="en-US" altLang="ja-JP" sz="1670" spc="-1" dirty="0" smtClean="0">
              <a:solidFill>
                <a:srgbClr val="000000"/>
              </a:solidFill>
              <a:latin typeface="Arial"/>
              <a:ea typeface="Arial"/>
            </a:endParaRPr>
          </a:p>
          <a:p>
            <a:pPr marL="522360" lvl="2" indent="-343800">
              <a:lnSpc>
                <a:spcPct val="90000"/>
              </a:lnSpc>
              <a:buClr>
                <a:srgbClr val="3C464B"/>
              </a:buClr>
              <a:buFont typeface="Noto Sans Symbols"/>
              <a:buAutoNum type="alphaLcParenR"/>
            </a:pPr>
            <a:r>
              <a:rPr lang="ja-JP" altLang="en-US" sz="1670" b="0" strike="noStrike" spc="-1" dirty="0" smtClean="0">
                <a:solidFill>
                  <a:srgbClr val="000000"/>
                </a:solidFill>
                <a:latin typeface="Arial"/>
                <a:ea typeface="Arial"/>
              </a:rPr>
              <a:t>ベルン条約によってカバーされている共通理解</a:t>
            </a:r>
            <a:endParaRPr lang="en-US" sz="1670" b="0" strike="noStrike" spc="-1" dirty="0" smtClean="0">
              <a:latin typeface="Arial"/>
            </a:endParaRPr>
          </a:p>
          <a:p>
            <a:pPr marL="343080" lvl="1" indent="-342360">
              <a:lnSpc>
                <a:spcPct val="90000"/>
              </a:lnSpc>
              <a:spcBef>
                <a:spcPts val="1001"/>
              </a:spcBef>
              <a:buClr>
                <a:srgbClr val="3C464B"/>
              </a:buClr>
              <a:buFont typeface="Noto Sans Symbols"/>
              <a:buAutoNum type="arabicPeriod"/>
            </a:pPr>
            <a:r>
              <a:rPr lang="ja-JP" altLang="en-US" sz="1670" b="1" strike="noStrike" spc="-1" dirty="0" smtClean="0">
                <a:solidFill>
                  <a:srgbClr val="000000"/>
                </a:solidFill>
                <a:latin typeface="Arial"/>
                <a:ea typeface="Arial"/>
              </a:rPr>
              <a:t>著者、謝辞、貢献はどう扱う？</a:t>
            </a:r>
            <a:endParaRPr lang="en-US" sz="1670" b="0" strike="noStrike" spc="-1" dirty="0" smtClean="0">
              <a:latin typeface="Arial"/>
            </a:endParaRPr>
          </a:p>
          <a:p>
            <a:pPr marL="522360" lvl="2" indent="-343800">
              <a:lnSpc>
                <a:spcPct val="90000"/>
              </a:lnSpc>
              <a:buClr>
                <a:srgbClr val="3C464B"/>
              </a:buClr>
              <a:buFont typeface="Noto Sans Symbols"/>
              <a:buAutoNum type="alphaLcParenR"/>
            </a:pPr>
            <a:r>
              <a:rPr lang="ja-JP" altLang="en-US" sz="1670" spc="-1" dirty="0">
                <a:solidFill>
                  <a:srgbClr val="000000"/>
                </a:solidFill>
                <a:ea typeface="Arial"/>
              </a:rPr>
              <a:t>これらは著作権を表明するもの</a:t>
            </a:r>
            <a:r>
              <a:rPr lang="ja-JP" altLang="en-US" sz="1670" spc="-1" dirty="0" smtClean="0">
                <a:solidFill>
                  <a:srgbClr val="000000"/>
                </a:solidFill>
                <a:ea typeface="Arial"/>
              </a:rPr>
              <a:t>ではなく、扱いについては法務相談が必要な場合がある。</a:t>
            </a:r>
            <a:endParaRPr lang="en-US" sz="1670" b="0" strike="noStrike" spc="-1" dirty="0">
              <a:latin typeface="Arial"/>
            </a:endParaRPr>
          </a:p>
        </p:txBody>
      </p:sp>
      <p:sp>
        <p:nvSpPr>
          <p:cNvPr id="175" name="CustomShape 3"/>
          <p:cNvSpPr/>
          <p:nvPr/>
        </p:nvSpPr>
        <p:spPr>
          <a:xfrm>
            <a:off x="7309440" y="1825560"/>
            <a:ext cx="404388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76" name="CustomShape 4"/>
          <p:cNvSpPr/>
          <p:nvPr/>
        </p:nvSpPr>
        <p:spPr>
          <a:xfrm>
            <a:off x="7588800" y="2122920"/>
            <a:ext cx="3661402"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z="1800" b="0" strike="noStrike" spc="-1" dirty="0" smtClean="0">
                <a:solidFill>
                  <a:srgbClr val="000000"/>
                </a:solidFill>
                <a:latin typeface="Arial"/>
                <a:ea typeface="Arial"/>
              </a:rPr>
              <a:t>ベルン条約に関する</a:t>
            </a:r>
            <a:r>
              <a:rPr lang="en-US" altLang="ja-JP" sz="1800" b="0" strike="noStrike" spc="-1" dirty="0" err="1" smtClean="0">
                <a:solidFill>
                  <a:srgbClr val="000000"/>
                </a:solidFill>
                <a:latin typeface="Arial"/>
                <a:ea typeface="Arial"/>
              </a:rPr>
              <a:t>WikiPedia</a:t>
            </a:r>
            <a:r>
              <a:rPr lang="ja-JP" altLang="en-US" sz="1800" b="0" strike="noStrike" spc="-1" dirty="0" smtClean="0">
                <a:solidFill>
                  <a:srgbClr val="000000"/>
                </a:solidFill>
                <a:latin typeface="Arial"/>
                <a:ea typeface="Arial"/>
              </a:rPr>
              <a:t>の記事に、著作権法の基本と、その起源について記されている。</a:t>
            </a:r>
            <a:endParaRPr lang="en-US" sz="1800" b="0" strike="noStrike" spc="-1" dirty="0" smtClean="0">
              <a:solidFill>
                <a:srgbClr val="000000"/>
              </a:solidFill>
              <a:latin typeface="Arial"/>
              <a:ea typeface="Arial"/>
            </a:endParaRPr>
          </a:p>
          <a:p>
            <a:pPr marL="228600" indent="-240480">
              <a:lnSpc>
                <a:spcPct val="100000"/>
              </a:lnSpc>
              <a:buClr>
                <a:srgbClr val="000000"/>
              </a:buClr>
              <a:buFont typeface="Arial"/>
              <a:buChar char="•"/>
            </a:pPr>
            <a:r>
              <a:rPr lang="en-US" sz="1800" b="0" u="sng" strike="noStrike" spc="-1" dirty="0" smtClean="0">
                <a:solidFill>
                  <a:srgbClr val="0563C1"/>
                </a:solidFill>
                <a:uFillTx/>
                <a:latin typeface="Arial"/>
                <a:ea typeface="Arial"/>
                <a:hlinkClick r:id="rId2"/>
              </a:rPr>
              <a:t>https</a:t>
            </a:r>
            <a:r>
              <a:rPr lang="en-US" sz="1800" b="0" u="sng" strike="noStrike" spc="-1" dirty="0">
                <a:solidFill>
                  <a:srgbClr val="0563C1"/>
                </a:solidFill>
                <a:uFillTx/>
                <a:latin typeface="Arial"/>
                <a:ea typeface="Arial"/>
                <a:hlinkClick r:id="rId2"/>
              </a:rPr>
              <a:t>://</a:t>
            </a:r>
            <a:r>
              <a:rPr lang="en-US" sz="1800" b="0" u="sng" strike="noStrike" spc="-1" dirty="0" smtClean="0">
                <a:solidFill>
                  <a:srgbClr val="0563C1"/>
                </a:solidFill>
                <a:uFillTx/>
                <a:latin typeface="Arial"/>
                <a:ea typeface="Arial"/>
                <a:hlinkClick r:id="rId2"/>
              </a:rPr>
              <a:t>en.wikipedia.org/wiki/Berne_Convention</a:t>
            </a:r>
            <a:endParaRPr lang="en-US" sz="1800" b="0" u="sng" strike="noStrike" spc="-1" dirty="0" smtClean="0">
              <a:solidFill>
                <a:srgbClr val="0563C1"/>
              </a:solidFill>
              <a:uFillTx/>
              <a:latin typeface="Arial"/>
              <a:ea typeface="Arial"/>
            </a:endParaRPr>
          </a:p>
          <a:p>
            <a:pPr marL="228600" indent="-240480">
              <a:lnSpc>
                <a:spcPct val="100000"/>
              </a:lnSpc>
              <a:buClr>
                <a:srgbClr val="000000"/>
              </a:buClr>
              <a:buFont typeface="Arial"/>
              <a:buChar char="•"/>
            </a:pPr>
            <a:endParaRPr lang="en-US" u="sng" spc="-1" dirty="0" smtClean="0">
              <a:solidFill>
                <a:srgbClr val="0563C1"/>
              </a:solidFill>
              <a:latin typeface="Arial"/>
            </a:endParaRPr>
          </a:p>
          <a:p>
            <a:pPr marL="228600" indent="-240480">
              <a:lnSpc>
                <a:spcPct val="100000"/>
              </a:lnSpc>
              <a:buClr>
                <a:srgbClr val="000000"/>
              </a:buClr>
              <a:buFont typeface="Arial"/>
              <a:buChar char="•"/>
            </a:pPr>
            <a:r>
              <a:rPr lang="en-US" u="sng" spc="-1" dirty="0" smtClean="0">
                <a:solidFill>
                  <a:srgbClr val="0563C1"/>
                </a:solidFill>
                <a:latin typeface="Arial"/>
              </a:rPr>
              <a:t>&lt;</a:t>
            </a:r>
            <a:r>
              <a:rPr lang="ja-JP" altLang="en-US" u="sng" spc="-1" dirty="0" smtClean="0">
                <a:solidFill>
                  <a:srgbClr val="0563C1"/>
                </a:solidFill>
                <a:latin typeface="Arial"/>
              </a:rPr>
              <a:t>注：日本語での記事</a:t>
            </a:r>
            <a:r>
              <a:rPr lang="en-US" u="sng" spc="-1" dirty="0" smtClean="0">
                <a:solidFill>
                  <a:srgbClr val="0563C1"/>
                </a:solidFill>
                <a:latin typeface="Arial"/>
              </a:rPr>
              <a:t>&gt;</a:t>
            </a:r>
            <a:endParaRPr lang="en-US" u="sng" spc="-1" dirty="0">
              <a:solidFill>
                <a:srgbClr val="0563C1"/>
              </a:solidFill>
              <a:latin typeface="Arial"/>
            </a:endParaRPr>
          </a:p>
          <a:p>
            <a:pPr marL="228600" indent="-240480">
              <a:lnSpc>
                <a:spcPct val="100000"/>
              </a:lnSpc>
              <a:buClr>
                <a:srgbClr val="000000"/>
              </a:buClr>
              <a:buFont typeface="Arial"/>
              <a:buChar char="•"/>
            </a:pPr>
            <a:r>
              <a:rPr lang="en-US" altLang="ja-JP" u="sng" dirty="0" smtClean="0">
                <a:hlinkClick r:id="rId3"/>
              </a:rPr>
              <a:t>https://ja.wikipedia.org/wiki/</a:t>
            </a:r>
            <a:r>
              <a:rPr lang="ja-JP" altLang="en-US" u="sng" dirty="0" smtClean="0"/>
              <a:t>文学的及び美術的著作物の保護に関するベルヌ条約 </a:t>
            </a:r>
            <a:endParaRPr lang="en-US" sz="1800" b="0" u="sng"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a:t>
            </a:r>
            <a:r>
              <a:rPr lang="en-US" sz="4800" b="1" strike="noStrike" spc="-1" dirty="0" smtClean="0">
                <a:solidFill>
                  <a:srgbClr val="000000"/>
                </a:solidFill>
                <a:latin typeface="Open Sans"/>
                <a:ea typeface="Open Sans"/>
              </a:rPr>
              <a:t>:</a:t>
            </a:r>
            <a:r>
              <a:rPr lang="ja-JP" altLang="en-US" sz="4800" b="1" strike="noStrike" spc="-1" dirty="0" smtClean="0">
                <a:solidFill>
                  <a:srgbClr val="000000"/>
                </a:solidFill>
                <a:latin typeface="Open Sans"/>
                <a:ea typeface="Open Sans"/>
              </a:rPr>
              <a:t>コンポーネント情報分析</a:t>
            </a:r>
            <a:endParaRPr lang="en-US" sz="4800" b="0" strike="noStrike" spc="-1" dirty="0">
              <a:latin typeface="Arial"/>
            </a:endParaRPr>
          </a:p>
        </p:txBody>
      </p:sp>
      <p:sp>
        <p:nvSpPr>
          <p:cNvPr id="17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ＭＳ Ｐゴシック" panose="020B0600070205080204" pitchFamily="50" charset="-128"/>
                <a:ea typeface="ＭＳ Ｐゴシック" panose="020B0600070205080204" pitchFamily="50" charset="-128"/>
              </a:rPr>
              <a:t>Part III: </a:t>
            </a:r>
            <a:r>
              <a:rPr lang="ja-JP" altLang="en-US" sz="2400" spc="-1" dirty="0">
                <a:solidFill>
                  <a:srgbClr val="111111"/>
                </a:solidFill>
                <a:latin typeface="ＭＳ Ｐゴシック" panose="020B0600070205080204" pitchFamily="50" charset="-128"/>
                <a:ea typeface="ＭＳ Ｐゴシック" panose="020B0600070205080204" pitchFamily="50" charset="-128"/>
              </a:rPr>
              <a:t>範囲</a:t>
            </a:r>
            <a:r>
              <a:rPr lang="en-US" sz="2400" b="0" strike="noStrike" spc="-1" dirty="0" smtClean="0">
                <a:solidFill>
                  <a:srgbClr val="111111"/>
                </a:solidFill>
                <a:latin typeface="ＭＳ Ｐゴシック" panose="020B0600070205080204" pitchFamily="50" charset="-128"/>
                <a:ea typeface="ＭＳ Ｐゴシック" panose="020B0600070205080204" pitchFamily="50" charset="-128"/>
              </a:rPr>
              <a:t> </a:t>
            </a:r>
            <a:r>
              <a:rPr lang="ja-JP" altLang="en-US" sz="2400" spc="-1" dirty="0">
                <a:solidFill>
                  <a:srgbClr val="111111"/>
                </a:solidFill>
                <a:latin typeface="ＭＳ Ｐゴシック" panose="020B0600070205080204" pitchFamily="50" charset="-128"/>
                <a:ea typeface="ＭＳ Ｐゴシック" panose="020B0600070205080204" pitchFamily="50" charset="-128"/>
              </a:rPr>
              <a:t>と</a:t>
            </a:r>
            <a:r>
              <a:rPr lang="ja-JP" altLang="en-US" sz="2400" b="0" strike="noStrike" spc="-1" dirty="0" smtClean="0">
                <a:solidFill>
                  <a:srgbClr val="111111"/>
                </a:solidFill>
                <a:latin typeface="ＭＳ Ｐゴシック" panose="020B0600070205080204" pitchFamily="50" charset="-128"/>
                <a:ea typeface="ＭＳ Ｐゴシック" panose="020B0600070205080204" pitchFamily="50" charset="-128"/>
              </a:rPr>
              <a:t>用語</a:t>
            </a:r>
            <a:endParaRPr lang="en-US" sz="2400" b="0" strike="noStrike" spc="-1" dirty="0">
              <a:latin typeface="ＭＳ Ｐゴシック" panose="020B0600070205080204" pitchFamily="50" charset="-128"/>
              <a:ea typeface="ＭＳ Ｐゴシック" panose="020B0600070205080204" pitchFamily="50"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Arial"/>
              </a:rPr>
              <a:t>コンポーネントのライセンス情報を分析する背景</a:t>
            </a:r>
            <a:endParaRPr lang="en-US" sz="3200" b="0" strike="noStrike" spc="-1" dirty="0">
              <a:latin typeface="Arial"/>
            </a:endParaRPr>
          </a:p>
        </p:txBody>
      </p:sp>
      <p:sp>
        <p:nvSpPr>
          <p:cNvPr id="180" name="CustomShape 2"/>
          <p:cNvSpPr/>
          <p:nvPr/>
        </p:nvSpPr>
        <p:spPr>
          <a:xfrm>
            <a:off x="838080" y="1825560"/>
            <a:ext cx="64000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ＭＳ ゴシック" panose="020B0609070205080204" pitchFamily="49" charset="-128"/>
                <a:ea typeface="ＭＳ ゴシック" panose="020B0609070205080204" pitchFamily="49" charset="-128"/>
              </a:rPr>
              <a:t>コンプライアンス問題の分析と明確化</a:t>
            </a:r>
            <a:endParaRPr lang="en-US" sz="24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2400" b="0" strike="noStrike" spc="-1" dirty="0">
              <a:latin typeface="ＭＳ ゴシック" panose="020B0609070205080204" pitchFamily="49" charset="-128"/>
              <a:ea typeface="ＭＳ ゴシック" panose="020B0609070205080204" pitchFamily="49" charset="-128"/>
            </a:endParaRPr>
          </a:p>
          <a:p>
            <a:pPr marL="343080" lvl="1" indent="-380520">
              <a:lnSpc>
                <a:spcPct val="100000"/>
              </a:lnSpc>
              <a:buClr>
                <a:srgbClr val="3C464B"/>
              </a:buClr>
              <a:buFont typeface="Noto Sans Symbols"/>
              <a:buAutoNum type="arabicPeriod"/>
            </a:pP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コンポーネント分析 </a:t>
            </a:r>
            <a:r>
              <a:rPr lang="en-US" sz="2400" b="1" strike="noStrike" spc="-1" dirty="0" smtClean="0">
                <a:solidFill>
                  <a:srgbClr val="000000"/>
                </a:solidFill>
                <a:latin typeface="ＭＳ ゴシック" panose="020B0609070205080204" pitchFamily="49" charset="-128"/>
                <a:ea typeface="ＭＳ ゴシック" panose="020B0609070205080204" pitchFamily="49" charset="-128"/>
              </a:rPr>
              <a:t>vs</a:t>
            </a:r>
            <a:r>
              <a:rPr lang="en-US" sz="24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利用法</a:t>
            </a:r>
            <a:r>
              <a:rPr lang="ja-JP" altLang="en-US" sz="2400" b="1" spc="-1" dirty="0">
                <a:solidFill>
                  <a:srgbClr val="000000"/>
                </a:solidFill>
                <a:latin typeface="ＭＳ ゴシック" panose="020B0609070205080204" pitchFamily="49" charset="-128"/>
                <a:ea typeface="ＭＳ ゴシック" panose="020B0609070205080204" pitchFamily="49" charset="-128"/>
              </a:rPr>
              <a:t>分析</a:t>
            </a:r>
            <a:endParaRPr lang="en-US" sz="2400" b="0" strike="noStrike" spc="-1" dirty="0">
              <a:latin typeface="ＭＳ ゴシック" panose="020B0609070205080204" pitchFamily="49" charset="-128"/>
              <a:ea typeface="ＭＳ ゴシック" panose="020B0609070205080204" pitchFamily="49" charset="-128"/>
            </a:endParaRPr>
          </a:p>
          <a:p>
            <a:pPr marL="522360" lvl="2" indent="-381960">
              <a:lnSpc>
                <a:spcPct val="100000"/>
              </a:lnSpc>
              <a:buClr>
                <a:srgbClr val="3C464B"/>
              </a:buClr>
              <a:buFont typeface="Noto Sans Symbols"/>
              <a:buAutoNum type="alphaLcParenR"/>
            </a:pPr>
            <a:r>
              <a:rPr lang="ja-JP" altLang="en-US" sz="2400" b="0" strike="noStrike" spc="-1" dirty="0" smtClean="0">
                <a:solidFill>
                  <a:srgbClr val="000000"/>
                </a:solidFill>
                <a:latin typeface="ＭＳ ゴシック" panose="020B0609070205080204" pitchFamily="49" charset="-128"/>
                <a:ea typeface="ＭＳ ゴシック" panose="020B0609070205080204" pitchFamily="49" charset="-128"/>
              </a:rPr>
              <a:t>基本的はコンポーネントごとの分析</a:t>
            </a:r>
            <a:endPar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81960">
              <a:lnSpc>
                <a:spcPct val="100000"/>
              </a:lnSpc>
              <a:buClr>
                <a:srgbClr val="3C464B"/>
              </a:buClr>
              <a:buFont typeface="Noto Sans Symbols"/>
              <a:buAutoNum type="alphaLcParenR"/>
            </a:pPr>
            <a:r>
              <a:rPr lang="ja-JP" altLang="en-US" sz="2400" b="0" strike="noStrike" spc="-1" dirty="0" smtClean="0">
                <a:solidFill>
                  <a:srgbClr val="000000"/>
                </a:solidFill>
                <a:latin typeface="ＭＳ ゴシック" panose="020B0609070205080204" pitchFamily="49" charset="-128"/>
                <a:ea typeface="ＭＳ ゴシック" panose="020B0609070205080204" pitchFamily="49" charset="-128"/>
              </a:rPr>
              <a:t>特定の使用例を考慮しない </a:t>
            </a:r>
            <a:r>
              <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400" b="0" strike="noStrike" spc="-1" dirty="0" smtClean="0">
                <a:solidFill>
                  <a:srgbClr val="000000"/>
                </a:solidFill>
                <a:latin typeface="ＭＳ ゴシック" panose="020B0609070205080204" pitchFamily="49" charset="-128"/>
                <a:ea typeface="ＭＳ ゴシック" panose="020B0609070205080204" pitchFamily="49" charset="-128"/>
              </a:rPr>
              <a:t>ライセンス分析の再利用を可能にする</a:t>
            </a:r>
            <a:endPar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81960">
              <a:lnSpc>
                <a:spcPct val="100000"/>
              </a:lnSpc>
              <a:buClr>
                <a:srgbClr val="3C464B"/>
              </a:buClr>
              <a:buFont typeface="Noto Sans Symbols"/>
              <a:buAutoNum type="alphaLcParenR"/>
            </a:pPr>
            <a:r>
              <a:rPr lang="ja-JP" altLang="en-US" sz="2400" b="0" strike="noStrike" spc="-1" dirty="0" smtClean="0">
                <a:solidFill>
                  <a:srgbClr val="000000"/>
                </a:solidFill>
                <a:latin typeface="ＭＳ ゴシック" panose="020B0609070205080204" pitchFamily="49" charset="-128"/>
                <a:ea typeface="ＭＳ ゴシック" panose="020B0609070205080204" pitchFamily="49" charset="-128"/>
              </a:rPr>
              <a:t>相反する利用法分析：含まれるすべてのコンポーネントについて考慮</a:t>
            </a:r>
            <a:endParaRPr lang="en-US" altLang="ja-JP" sz="24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81" name="CustomShape 3"/>
          <p:cNvSpPr/>
          <p:nvPr/>
        </p:nvSpPr>
        <p:spPr>
          <a:xfrm>
            <a:off x="7422840" y="182556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2" name="CustomShape 4"/>
          <p:cNvSpPr/>
          <p:nvPr/>
        </p:nvSpPr>
        <p:spPr>
          <a:xfrm>
            <a:off x="7500135" y="2122919"/>
            <a:ext cx="3935001" cy="2890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ja-JP" altLang="en-US" spc="-1" dirty="0" smtClean="0">
                <a:solidFill>
                  <a:srgbClr val="000000"/>
                </a:solidFill>
                <a:latin typeface="Open Sans"/>
                <a:ea typeface="Open Sans"/>
              </a:rPr>
              <a:t>前例のライセンスが</a:t>
            </a:r>
            <a:r>
              <a:rPr lang="ja-JP" altLang="en-US" spc="-1" dirty="0">
                <a:solidFill>
                  <a:srgbClr val="000000"/>
                </a:solidFill>
                <a:latin typeface="Open Sans"/>
                <a:ea typeface="Open Sans"/>
              </a:rPr>
              <a:t>示したように、専門知識が</a:t>
            </a:r>
            <a:r>
              <a:rPr lang="ja-JP" altLang="en-US" spc="-1" dirty="0" smtClean="0">
                <a:solidFill>
                  <a:srgbClr val="000000"/>
                </a:solidFill>
                <a:latin typeface="Open Sans"/>
                <a:ea typeface="Open Sans"/>
              </a:rPr>
              <a:t>必要</a:t>
            </a:r>
            <a:endParaRPr lang="en-US" altLang="ja-JP" spc="-1" dirty="0">
              <a:solidFill>
                <a:srgbClr val="000000"/>
              </a:solidFill>
              <a:latin typeface="Open Sans"/>
              <a:ea typeface="Open Sans"/>
            </a:endParaRPr>
          </a:p>
          <a:p>
            <a:pPr marL="171360" indent="-183240">
              <a:lnSpc>
                <a:spcPct val="100000"/>
              </a:lnSpc>
              <a:buClr>
                <a:srgbClr val="000000"/>
              </a:buClr>
              <a:buFont typeface="Arial"/>
              <a:buChar char="•"/>
            </a:pPr>
            <a:endParaRPr lang="en-US" altLang="ja-JP" spc="-1" dirty="0" smtClean="0">
              <a:solidFill>
                <a:srgbClr val="000000"/>
              </a:solidFill>
              <a:latin typeface="Open Sans"/>
              <a:ea typeface="Open Sans"/>
            </a:endParaRPr>
          </a:p>
          <a:p>
            <a:pPr marL="171360" indent="-183240">
              <a:lnSpc>
                <a:spcPct val="100000"/>
              </a:lnSpc>
              <a:buClr>
                <a:srgbClr val="000000"/>
              </a:buClr>
              <a:buFont typeface="Arial"/>
              <a:buChar char="•"/>
            </a:pPr>
            <a:r>
              <a:rPr lang="ja-JP" altLang="en-US" spc="-1" dirty="0">
                <a:solidFill>
                  <a:srgbClr val="000000"/>
                </a:solidFill>
                <a:latin typeface="Open Sans"/>
                <a:ea typeface="Open Sans"/>
              </a:rPr>
              <a:t>そのため、</a:t>
            </a:r>
            <a:r>
              <a:rPr lang="en-US" altLang="ja-JP" spc="-1" dirty="0">
                <a:solidFill>
                  <a:srgbClr val="000000"/>
                </a:solidFill>
                <a:latin typeface="Open Sans"/>
                <a:ea typeface="Open Sans"/>
              </a:rPr>
              <a:t>FOSSology</a:t>
            </a:r>
            <a:r>
              <a:rPr lang="ja-JP" altLang="en-US" spc="-1" dirty="0">
                <a:solidFill>
                  <a:srgbClr val="000000"/>
                </a:solidFill>
                <a:latin typeface="Open Sans"/>
                <a:ea typeface="Open Sans"/>
              </a:rPr>
              <a:t>など</a:t>
            </a:r>
            <a:r>
              <a:rPr lang="ja-JP" altLang="en-US" spc="-1" dirty="0" smtClean="0">
                <a:solidFill>
                  <a:srgbClr val="000000"/>
                </a:solidFill>
                <a:latin typeface="Open Sans"/>
                <a:ea typeface="Open Sans"/>
              </a:rPr>
              <a:t>の</a:t>
            </a:r>
            <a:r>
              <a:rPr lang="ja-JP" altLang="en-US" spc="-1" dirty="0">
                <a:solidFill>
                  <a:srgbClr val="000000"/>
                </a:solidFill>
                <a:latin typeface="Open Sans"/>
                <a:ea typeface="Open Sans"/>
              </a:rPr>
              <a:t>既存</a:t>
            </a:r>
            <a:r>
              <a:rPr lang="ja-JP" altLang="en-US" spc="-1" dirty="0" smtClean="0">
                <a:solidFill>
                  <a:srgbClr val="000000"/>
                </a:solidFill>
                <a:latin typeface="Open Sans"/>
                <a:ea typeface="Open Sans"/>
              </a:rPr>
              <a:t>ツールは、専門家があいまい</a:t>
            </a:r>
            <a:r>
              <a:rPr lang="ja-JP" altLang="en-US" spc="-1" dirty="0">
                <a:solidFill>
                  <a:srgbClr val="000000"/>
                </a:solidFill>
                <a:latin typeface="Open Sans"/>
                <a:ea typeface="Open Sans"/>
              </a:rPr>
              <a:t>なライセンス状況を明確に</a:t>
            </a:r>
            <a:r>
              <a:rPr lang="ja-JP" altLang="en-US" spc="-1" dirty="0" smtClean="0">
                <a:solidFill>
                  <a:srgbClr val="000000"/>
                </a:solidFill>
                <a:latin typeface="Open Sans"/>
                <a:ea typeface="Open Sans"/>
              </a:rPr>
              <a:t>する必要がある</a:t>
            </a:r>
            <a:endParaRPr lang="en-US" altLang="ja-JP" spc="-1" dirty="0" smtClean="0">
              <a:solidFill>
                <a:srgbClr val="000000"/>
              </a:solidFill>
              <a:latin typeface="Open Sans"/>
              <a:ea typeface="Open Sans"/>
            </a:endParaRPr>
          </a:p>
          <a:p>
            <a:pPr marL="171360" indent="-183240">
              <a:lnSpc>
                <a:spcPct val="100000"/>
              </a:lnSpc>
              <a:buClr>
                <a:srgbClr val="000000"/>
              </a:buClr>
              <a:buFont typeface="Arial"/>
              <a:buChar char="•"/>
            </a:pPr>
            <a:endParaRPr lang="en-US" altLang="ja-JP" sz="1800" b="0" strike="noStrike" spc="-1" dirty="0" smtClean="0">
              <a:latin typeface="Arial"/>
            </a:endParaRPr>
          </a:p>
          <a:p>
            <a:pPr marL="171360" indent="-183240">
              <a:lnSpc>
                <a:spcPct val="100000"/>
              </a:lnSpc>
              <a:buClr>
                <a:srgbClr val="000000"/>
              </a:buClr>
              <a:buFont typeface="Arial"/>
              <a:buChar char="•"/>
            </a:pPr>
            <a:r>
              <a:rPr lang="ja-JP" altLang="en-US" sz="1800" b="0" strike="noStrike" spc="-1" dirty="0" smtClean="0">
                <a:latin typeface="Arial"/>
              </a:rPr>
              <a:t>ライセンス分析ツールは専門家に置き換わるわけではない</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560" y="354767"/>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誤解：</a:t>
            </a:r>
            <a:r>
              <a:rPr lang="ja-JP" altLang="en-US" sz="3200" b="1" spc="-1" dirty="0" smtClean="0">
                <a:solidFill>
                  <a:srgbClr val="000000"/>
                </a:solidFill>
                <a:latin typeface="ＭＳ ゴシック" panose="020B0609070205080204" pitchFamily="49" charset="-128"/>
                <a:ea typeface="ＭＳ ゴシック" panose="020B0609070205080204" pitchFamily="49" charset="-128"/>
              </a:rPr>
              <a:t>他条項</a:t>
            </a:r>
            <a:r>
              <a:rPr lang="ja-JP" altLang="en-US" sz="3200" b="1" strike="noStrike" spc="-1" dirty="0" smtClean="0">
                <a:solidFill>
                  <a:srgbClr val="000000"/>
                </a:solidFill>
                <a:latin typeface="ＭＳ ゴシック" panose="020B0609070205080204" pitchFamily="49" charset="-128"/>
                <a:ea typeface="ＭＳ ゴシック" panose="020B0609070205080204" pitchFamily="49" charset="-128"/>
              </a:rPr>
              <a:t>と</a:t>
            </a:r>
            <a:r>
              <a:rPr lang="ja-JP" altLang="en-US" sz="3200" b="1" spc="-1" dirty="0">
                <a:solidFill>
                  <a:srgbClr val="000000"/>
                </a:solidFill>
                <a:latin typeface="ＭＳ ゴシック" panose="020B0609070205080204" pitchFamily="49" charset="-128"/>
                <a:ea typeface="ＭＳ ゴシック" panose="020B0609070205080204" pitchFamily="49" charset="-128"/>
              </a:rPr>
              <a:t>分析</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84" name="CustomShape 2"/>
          <p:cNvSpPr/>
          <p:nvPr/>
        </p:nvSpPr>
        <p:spPr>
          <a:xfrm>
            <a:off x="838559" y="1507061"/>
            <a:ext cx="10986995"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コンポーネント分析</a:t>
            </a:r>
            <a:r>
              <a:rPr lang="en-US" sz="2300" b="1" strike="noStrike" spc="-1" dirty="0" smtClean="0">
                <a:solidFill>
                  <a:srgbClr val="C51230"/>
                </a:solidFill>
                <a:latin typeface="ＭＳ ゴシック" panose="020B0609070205080204" pitchFamily="49" charset="-128"/>
                <a:ea typeface="ＭＳ ゴシック" panose="020B0609070205080204" pitchFamily="49" charset="-128"/>
              </a:rPr>
              <a:t> &amp; </a:t>
            </a:r>
            <a:r>
              <a:rPr lang="ja-JP" altLang="en-US" sz="2300" b="1" strike="noStrike" spc="-1" dirty="0" smtClean="0">
                <a:solidFill>
                  <a:srgbClr val="C51230"/>
                </a:solidFill>
                <a:latin typeface="ＭＳ ゴシック" panose="020B0609070205080204" pitchFamily="49" charset="-128"/>
                <a:ea typeface="ＭＳ ゴシック" panose="020B0609070205080204" pitchFamily="49" charset="-128"/>
              </a:rPr>
              <a:t>コンポーネントライセンス状況の明確化</a:t>
            </a:r>
            <a:endParaRPr lang="en-US" sz="2300" b="0" strike="noStrike" spc="-1" dirty="0">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pc="-1" dirty="0" smtClean="0">
                <a:solidFill>
                  <a:srgbClr val="000000"/>
                </a:solidFill>
                <a:latin typeface="Open Sans"/>
              </a:rPr>
              <a:t>ライセンス</a:t>
            </a:r>
            <a:r>
              <a:rPr lang="ja-JP" altLang="en-US" sz="2300" b="1" spc="-1" dirty="0">
                <a:solidFill>
                  <a:srgbClr val="000000"/>
                </a:solidFill>
                <a:latin typeface="Open Sans"/>
              </a:rPr>
              <a:t>分析</a:t>
            </a:r>
            <a:endParaRPr lang="en-US" sz="2300" b="0" strike="noStrike" spc="-1" dirty="0">
              <a:latin typeface="Arial"/>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なんと呼べばいいか</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ライセンス分析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3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コンポーネント分析</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明確なライセンス条項が必要な場合もある</a:t>
            </a:r>
            <a:endPar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46880" lvl="2">
              <a:lnSpc>
                <a:spcPct val="100000"/>
              </a:lnSpc>
              <a:buClr>
                <a:srgbClr val="3C464B"/>
              </a:buCl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　例：新しいライセンス、</a:t>
            </a:r>
            <a:r>
              <a:rPr lang="ja-JP" altLang="en-US" sz="2300" spc="-1" dirty="0">
                <a:solidFill>
                  <a:srgbClr val="000000"/>
                </a:solidFill>
                <a:latin typeface="ＭＳ ゴシック" panose="020B0609070205080204" pitchFamily="49" charset="-128"/>
                <a:ea typeface="ＭＳ ゴシック" panose="020B0609070205080204" pitchFamily="49" charset="-128"/>
              </a:rPr>
              <a:t>珍</a:t>
            </a:r>
            <a:r>
              <a:rPr lang="ja-JP" altLang="en-US" sz="2300" spc="-1" dirty="0" smtClean="0">
                <a:solidFill>
                  <a:srgbClr val="000000"/>
                </a:solidFill>
                <a:latin typeface="ＭＳ ゴシック" panose="020B0609070205080204" pitchFamily="49" charset="-128"/>
                <a:ea typeface="ＭＳ ゴシック" panose="020B0609070205080204" pitchFamily="49" charset="-128"/>
              </a:rPr>
              <a:t>しい</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ライセンス、米国の法律のために書かれた</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　ライセンス、ヨーロッパで使用されるライセンスなど</a:t>
            </a:r>
            <a:endPar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74040">
              <a:lnSpc>
                <a:spcPct val="100000"/>
              </a:lnSpc>
              <a:spcBef>
                <a:spcPts val="1001"/>
              </a:spcBef>
              <a:buClr>
                <a:srgbClr val="3C464B"/>
              </a:buClr>
              <a:buFont typeface="Noto Sans Symbols"/>
              <a:buAutoNum type="arabicPeriod"/>
            </a:pP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オープンソースコンポーネント</a:t>
            </a:r>
            <a:r>
              <a:rPr lang="ja-JP" altLang="en-US" sz="2300" b="1" spc="-1" dirty="0" smtClean="0">
                <a:solidFill>
                  <a:srgbClr val="000000"/>
                </a:solidFill>
                <a:latin typeface="ＭＳ ゴシック" panose="020B0609070205080204" pitchFamily="49" charset="-128"/>
                <a:ea typeface="ＭＳ ゴシック" panose="020B0609070205080204" pitchFamily="49" charset="-128"/>
              </a:rPr>
              <a:t>また</a:t>
            </a:r>
            <a:r>
              <a:rPr lang="ja-JP" altLang="en-US" sz="2300" b="1" spc="-1" dirty="0">
                <a:solidFill>
                  <a:srgbClr val="000000"/>
                </a:solidFill>
                <a:latin typeface="ＭＳ ゴシック" panose="020B0609070205080204" pitchFamily="49" charset="-128"/>
                <a:ea typeface="ＭＳ ゴシック" panose="020B0609070205080204" pitchFamily="49" charset="-128"/>
              </a:rPr>
              <a:t>は</a:t>
            </a:r>
            <a:r>
              <a:rPr lang="en-US" sz="23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300" b="1" strike="noStrike" spc="-1" dirty="0" smtClean="0">
                <a:solidFill>
                  <a:srgbClr val="000000"/>
                </a:solidFill>
                <a:latin typeface="ＭＳ ゴシック" panose="020B0609070205080204" pitchFamily="49" charset="-128"/>
                <a:ea typeface="ＭＳ ゴシック" panose="020B0609070205080204" pitchFamily="49" charset="-128"/>
              </a:rPr>
              <a:t>自身のプロダクトに注視</a:t>
            </a:r>
            <a:endParaRPr lang="en-US" sz="2300" b="0" strike="noStrike" spc="-1" dirty="0" smtClean="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ライセンス分析を再利用するために</a:t>
            </a:r>
            <a:r>
              <a:rPr lang="en-US" sz="23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コンポーネントによる</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現行の</a:t>
            </a:r>
            <a:r>
              <a:rPr lang="en-US" altLang="ja-JP" sz="23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endParaRPr lang="en-US" sz="2300" b="0" strike="noStrike" spc="-1" dirty="0">
              <a:latin typeface="ＭＳ ゴシック" panose="020B0609070205080204" pitchFamily="49" charset="-128"/>
              <a:ea typeface="ＭＳ ゴシック" panose="020B0609070205080204" pitchFamily="49" charset="-128"/>
            </a:endParaRPr>
          </a:p>
          <a:p>
            <a:pPr marL="522360" lvl="2" indent="-375480">
              <a:lnSpc>
                <a:spcPct val="100000"/>
              </a:lnSpc>
              <a:buClr>
                <a:srgbClr val="3C464B"/>
              </a:buClr>
              <a:buFont typeface="Noto Sans Symbols"/>
              <a:buAutoNum type="alphaLcParenR"/>
            </a:pPr>
            <a:r>
              <a:rPr lang="ja-JP" altLang="en-US" sz="2300" spc="-1" dirty="0" smtClean="0">
                <a:solidFill>
                  <a:srgbClr val="000000"/>
                </a:solidFill>
                <a:latin typeface="ＭＳ ゴシック" panose="020B0609070205080204" pitchFamily="49" charset="-128"/>
                <a:ea typeface="ＭＳ ゴシック" panose="020B0609070205080204" pitchFamily="49" charset="-128"/>
              </a:rPr>
              <a:t>製品レベルでの分析においては</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ライセンスの非互換性</a:t>
            </a:r>
            <a:r>
              <a:rPr lang="ja-JP" altLang="en-US" sz="2300" spc="-1" dirty="0">
                <a:solidFill>
                  <a:srgbClr val="000000"/>
                </a:solidFill>
                <a:latin typeface="ＭＳ ゴシック" panose="020B0609070205080204" pitchFamily="49" charset="-128"/>
                <a:ea typeface="ＭＳ ゴシック" panose="020B0609070205080204" pitchFamily="49" charset="-128"/>
              </a:rPr>
              <a:t>や</a:t>
            </a:r>
            <a:r>
              <a:rPr lang="ja-JP" altLang="en-US" sz="2300" b="0" strike="noStrike" spc="-1" dirty="0" smtClean="0">
                <a:solidFill>
                  <a:srgbClr val="000000"/>
                </a:solidFill>
                <a:latin typeface="ＭＳ ゴシック" panose="020B0609070205080204" pitchFamily="49" charset="-128"/>
                <a:ea typeface="ＭＳ ゴシック" panose="020B0609070205080204" pitchFamily="49" charset="-128"/>
              </a:rPr>
              <a:t>商用互換も考慮される</a:t>
            </a:r>
            <a:endParaRPr lang="en-US" sz="2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コンポーネントライセンス分析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要約</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86" name="CustomShape 2"/>
          <p:cNvSpPr/>
          <p:nvPr/>
        </p:nvSpPr>
        <p:spPr>
          <a:xfrm>
            <a:off x="766080" y="1445040"/>
            <a:ext cx="617616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lvl="1" indent="-351000">
              <a:lnSpc>
                <a:spcPct val="90000"/>
              </a:lnSpc>
              <a:buClr>
                <a:srgbClr val="3C464B"/>
              </a:buClr>
              <a:buFont typeface="Noto Sans Symbols"/>
              <a:buAutoNum type="arabicPeriod"/>
            </a:pPr>
            <a:r>
              <a:rPr lang="ja-JP" altLang="en-US" b="1" spc="-1" dirty="0">
                <a:solidFill>
                  <a:srgbClr val="C51230"/>
                </a:solidFill>
                <a:latin typeface="ＭＳ ゴシック" panose="020B0609070205080204" pitchFamily="49" charset="-128"/>
                <a:ea typeface="ＭＳ ゴシック" panose="020B0609070205080204" pitchFamily="49" charset="-128"/>
              </a:rPr>
              <a:t>全体的</a:t>
            </a:r>
            <a:r>
              <a:rPr lang="ja-JP" altLang="en-US" b="1" spc="-1" dirty="0" smtClean="0">
                <a:solidFill>
                  <a:srgbClr val="C51230"/>
                </a:solidFill>
                <a:latin typeface="ＭＳ ゴシック" panose="020B0609070205080204" pitchFamily="49" charset="-128"/>
                <a:ea typeface="ＭＳ ゴシック" panose="020B0609070205080204" pitchFamily="49" charset="-128"/>
              </a:rPr>
              <a:t>な</a:t>
            </a:r>
            <a:r>
              <a:rPr lang="ja-JP" altLang="en-US" b="1" spc="-1" dirty="0">
                <a:solidFill>
                  <a:srgbClr val="C51230"/>
                </a:solidFill>
                <a:latin typeface="ＭＳ ゴシック" panose="020B0609070205080204" pitchFamily="49" charset="-128"/>
                <a:ea typeface="ＭＳ ゴシック" panose="020B0609070205080204" pitchFamily="49" charset="-128"/>
              </a:rPr>
              <a:t>目標</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en-US" altLang="ja-JP" spc="-1" dirty="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コミュニティに従い、リスク</a:t>
            </a:r>
            <a:r>
              <a:rPr lang="ja-JP" altLang="en-US" spc="-1" dirty="0">
                <a:solidFill>
                  <a:srgbClr val="000000"/>
                </a:solidFill>
                <a:latin typeface="ＭＳ ゴシック" panose="020B0609070205080204" pitchFamily="49" charset="-128"/>
                <a:ea typeface="ＭＳ ゴシック" panose="020B0609070205080204" pitchFamily="49" charset="-128"/>
              </a:rPr>
              <a:t>を軽減</a:t>
            </a:r>
            <a:r>
              <a:rPr lang="ja-JP" altLang="en-US" spc="-1" dirty="0" smtClean="0">
                <a:solidFill>
                  <a:srgbClr val="000000"/>
                </a:solidFill>
                <a:latin typeface="ＭＳ ゴシック" panose="020B0609070205080204" pitchFamily="49" charset="-128"/>
                <a:ea typeface="ＭＳ ゴシック" panose="020B0609070205080204" pitchFamily="49" charset="-128"/>
              </a:rPr>
              <a:t>する</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明確な指示でエンジニアリング支援</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再利用可能な資産のリスト作成は、用途に依存しないコンポーネントの明確化が必要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51000">
              <a:lnSpc>
                <a:spcPct val="90000"/>
              </a:lnSpc>
              <a:spcBef>
                <a:spcPts val="1001"/>
              </a:spcBef>
              <a:buClr>
                <a:srgbClr val="3C464B"/>
              </a:buClr>
              <a:buFont typeface="Noto Sans Symbols"/>
              <a:buAutoNum type="arabicPeriod"/>
            </a:pPr>
            <a:r>
              <a:rPr lang="ja-JP" altLang="en-US" sz="1800" b="1" strike="noStrike" spc="-1" dirty="0" smtClean="0">
                <a:solidFill>
                  <a:srgbClr val="C51230"/>
                </a:solidFill>
                <a:latin typeface="ＭＳ ゴシック" panose="020B0609070205080204" pitchFamily="49" charset="-128"/>
                <a:ea typeface="ＭＳ ゴシック" panose="020B0609070205080204" pitchFamily="49" charset="-128"/>
              </a:rPr>
              <a:t>どのようにコンポーネントライセンス分析を行うか</a:t>
            </a:r>
            <a:endParaRPr lang="en-US" sz="1800" b="0" strike="noStrike" spc="-1" dirty="0" smtClean="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ファイル注意書き再レビュー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ライセンステキスト再レビュー</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ライセンスの義務</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権利や、制限</a:t>
            </a:r>
            <a:r>
              <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を正しく決定</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smtClean="0">
                <a:solidFill>
                  <a:srgbClr val="000000"/>
                </a:solidFill>
                <a:latin typeface="ＭＳ ゴシック" panose="020B0609070205080204" pitchFamily="49" charset="-128"/>
                <a:ea typeface="ＭＳ ゴシック" panose="020B0609070205080204" pitchFamily="49" charset="-128"/>
              </a:rPr>
              <a:t>新しいライセンスの特定</a:t>
            </a:r>
            <a:endParaRPr lang="en-US" sz="1800" b="0" strike="noStrike" spc="-1" dirty="0">
              <a:latin typeface="ＭＳ ゴシック" panose="020B0609070205080204" pitchFamily="49" charset="-128"/>
              <a:ea typeface="ＭＳ ゴシック" panose="020B0609070205080204" pitchFamily="49" charset="-128"/>
            </a:endParaRPr>
          </a:p>
          <a:p>
            <a:pPr marL="522360" lvl="2" indent="-352440">
              <a:lnSpc>
                <a:spcPct val="90000"/>
              </a:lnSpc>
              <a:buClr>
                <a:srgbClr val="3C464B"/>
              </a:buClr>
              <a:buFont typeface="Noto Sans Symbols"/>
              <a:buAutoNum type="alphaLcParen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の明確化は必要？</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98400" lvl="3" indent="-350640">
              <a:lnSpc>
                <a:spcPct val="90000"/>
              </a:lnSpc>
              <a:buClr>
                <a:srgbClr val="3C464B"/>
              </a:buClr>
              <a:buFont typeface="Noto Sans Symbols"/>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pc="-1" dirty="0" smtClean="0">
                <a:solidFill>
                  <a:srgbClr val="000000"/>
                </a:solidFill>
                <a:latin typeface="ＭＳ ゴシック" panose="020B0609070205080204" pitchFamily="49" charset="-128"/>
                <a:ea typeface="ＭＳ ゴシック" panose="020B0609070205080204" pitchFamily="49" charset="-128"/>
              </a:rPr>
              <a:t>専門</a:t>
            </a:r>
            <a:r>
              <a:rPr lang="ja-JP" altLang="en-US" spc="-1" dirty="0">
                <a:solidFill>
                  <a:srgbClr val="000000"/>
                </a:solidFill>
                <a:latin typeface="ＭＳ ゴシック" panose="020B0609070205080204" pitchFamily="49" charset="-128"/>
                <a:ea typeface="ＭＳ ゴシック" panose="020B0609070205080204" pitchFamily="49" charset="-128"/>
              </a:rPr>
              <a:t>集団</a:t>
            </a:r>
            <a:r>
              <a:rPr lang="ja-JP" altLang="en-US" spc="-1" dirty="0" smtClean="0">
                <a:solidFill>
                  <a:srgbClr val="000000"/>
                </a:solidFill>
                <a:latin typeface="ＭＳ ゴシック" panose="020B0609070205080204" pitchFamily="49" charset="-128"/>
                <a:ea typeface="ＭＳ ゴシック" panose="020B0609070205080204" pitchFamily="49" charset="-128"/>
              </a:rPr>
              <a:t>が組織にいる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698400" lvl="3" indent="-350640">
              <a:lnSpc>
                <a:spcPct val="90000"/>
              </a:lnSpc>
              <a:buClr>
                <a:srgbClr val="3C464B"/>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法律家の助言が必要</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3"/>
          <p:cNvSpPr/>
          <p:nvPr/>
        </p:nvSpPr>
        <p:spPr>
          <a:xfrm>
            <a:off x="6927120" y="1583280"/>
            <a:ext cx="4723774" cy="3841475"/>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88" name="CustomShape 4"/>
          <p:cNvSpPr/>
          <p:nvPr/>
        </p:nvSpPr>
        <p:spPr>
          <a:xfrm>
            <a:off x="6927120" y="1828080"/>
            <a:ext cx="440964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83240">
              <a:lnSpc>
                <a:spcPct val="100000"/>
              </a:lnSpc>
              <a:buClr>
                <a:srgbClr val="000000"/>
              </a:buClr>
              <a:buFont typeface="Arial"/>
              <a:buChar char="•"/>
            </a:pPr>
            <a:r>
              <a:rPr lang="en-US" altLang="ja-JP" spc="-1" dirty="0">
                <a:solidFill>
                  <a:srgbClr val="000000"/>
                </a:solidFill>
                <a:latin typeface="ＭＳ ゴシック" panose="020B0609070205080204" pitchFamily="49" charset="-128"/>
                <a:ea typeface="ＭＳ ゴシック" panose="020B0609070205080204" pitchFamily="49" charset="-128"/>
              </a:rPr>
              <a:t>FOSSology</a:t>
            </a:r>
            <a:r>
              <a:rPr lang="ja-JP" altLang="en-US" spc="-1" dirty="0">
                <a:solidFill>
                  <a:srgbClr val="000000"/>
                </a:solidFill>
                <a:latin typeface="ＭＳ ゴシック" panose="020B0609070205080204" pitchFamily="49" charset="-128"/>
                <a:ea typeface="ＭＳ ゴシック" panose="020B0609070205080204" pitchFamily="49" charset="-128"/>
              </a:rPr>
              <a:t>プロジェクトでは、ツールベースのライセンス識別が可能</a:t>
            </a:r>
            <a:r>
              <a:rPr lang="ja-JP" altLang="en-US" spc="-1" dirty="0" smtClean="0">
                <a:solidFill>
                  <a:srgbClr val="000000"/>
                </a:solidFill>
                <a:latin typeface="ＭＳ ゴシック" panose="020B0609070205080204" pitchFamily="49" charset="-128"/>
                <a:ea typeface="ＭＳ ゴシック" panose="020B0609070205080204" pitchFamily="49" charset="-128"/>
              </a:rPr>
              <a:t>にす</a:t>
            </a:r>
            <a:r>
              <a:rPr lang="ja-JP" altLang="en-US" spc="-1" dirty="0">
                <a:solidFill>
                  <a:srgbClr val="000000"/>
                </a:solidFill>
                <a:latin typeface="ＭＳ ゴシック" panose="020B0609070205080204" pitchFamily="49" charset="-128"/>
                <a:ea typeface="ＭＳ ゴシック" panose="020B0609070205080204" pitchFamily="49" charset="-128"/>
              </a:rPr>
              <a:t>る</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ライセンス関連テキスト発見</a:t>
            </a:r>
            <a:endParaRPr lang="en-US" altLang="ja-JP"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ファイル</a:t>
            </a:r>
            <a:r>
              <a:rPr lang="en-US" altLang="ja-JP" spc="-1" dirty="0" smtClean="0">
                <a:solidFill>
                  <a:srgbClr val="000000"/>
                </a:solidFill>
                <a:latin typeface="ＭＳ ゴシック" panose="020B0609070205080204" pitchFamily="49" charset="-128"/>
                <a:ea typeface="ＭＳ ゴシック" panose="020B0609070205080204" pitchFamily="49" charset="-128"/>
              </a:rPr>
              <a:t>)</a:t>
            </a:r>
            <a:r>
              <a:rPr lang="ja-JP" altLang="en-US" spc="-1" dirty="0" smtClean="0">
                <a:solidFill>
                  <a:srgbClr val="000000"/>
                </a:solidFill>
                <a:latin typeface="ＭＳ ゴシック" panose="020B0609070205080204" pitchFamily="49" charset="-128"/>
                <a:ea typeface="ＭＳ ゴシック" panose="020B0609070205080204" pitchFamily="49" charset="-128"/>
              </a:rPr>
              <a:t>階層内の情報を集約</a:t>
            </a:r>
            <a:endParaRPr lang="en-US" sz="1800" b="0" strike="noStrike" spc="-1" dirty="0">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該当場所をハイライト化</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参考元テキストとの差分を検索</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a:solidFill>
                  <a:srgbClr val="000000"/>
                </a:solidFill>
                <a:latin typeface="ＭＳ ゴシック" panose="020B0609070205080204" pitchFamily="49" charset="-128"/>
                <a:ea typeface="ＭＳ ゴシック" panose="020B0609070205080204" pitchFamily="49" charset="-128"/>
              </a:rPr>
              <a:t>フレーズ</a:t>
            </a:r>
            <a:r>
              <a:rPr lang="ja-JP" altLang="en-US" spc="-1" dirty="0" smtClean="0">
                <a:solidFill>
                  <a:srgbClr val="000000"/>
                </a:solidFill>
                <a:latin typeface="ＭＳ ゴシック" panose="020B0609070205080204" pitchFamily="49" charset="-128"/>
                <a:ea typeface="ＭＳ ゴシック" panose="020B0609070205080204" pitchFamily="49" charset="-128"/>
              </a:rPr>
              <a:t>の検索</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628560" lvl="1" indent="-183240">
              <a:lnSpc>
                <a:spcPct val="100000"/>
              </a:lnSpc>
              <a:spcBef>
                <a:spcPts val="1001"/>
              </a:spcBef>
              <a:buClr>
                <a:srgbClr val="000000"/>
              </a:buClr>
              <a:buFont typeface="Arial"/>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検知したライセンスのレポート</a:t>
            </a:r>
            <a:endParaRPr lang="en-US" sz="18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0" strike="noStrike" spc="-1" dirty="0" smtClean="0">
                <a:latin typeface="ＭＳ Ｐゴシック" panose="020B0600070205080204" pitchFamily="50" charset="-128"/>
                <a:ea typeface="ＭＳ Ｐゴシック" panose="020B0600070205080204" pitchFamily="50" charset="-128"/>
              </a:rPr>
              <a:t>謝辞</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9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2"/>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3"/>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4"/>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5"/>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6"/>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https://github.com/sw360/sw360portal</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000" spc="-1" dirty="0" smtClean="0">
                <a:solidFill>
                  <a:srgbClr val="000000"/>
                </a:solidFill>
                <a:latin typeface="ＭＳ Ｐゴシック" panose="020B0600070205080204" pitchFamily="50" charset="-128"/>
                <a:ea typeface="ＭＳ Ｐゴシック" panose="020B0600070205080204" pitchFamily="50" charset="-128"/>
              </a:rPr>
              <a:t>オープンソフトウェアライセンスとは</a:t>
            </a:r>
            <a:r>
              <a:rPr lang="en-US" sz="4000" b="0"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4000" b="0" strike="noStrike" spc="-1" dirty="0">
              <a:latin typeface="ＭＳ Ｐゴシック" panose="020B0600070205080204" pitchFamily="50" charset="-128"/>
              <a:ea typeface="ＭＳ Ｐゴシック" panose="020B0600070205080204" pitchFamily="50" charset="-128"/>
            </a:endParaRPr>
          </a:p>
        </p:txBody>
      </p:sp>
      <p:sp>
        <p:nvSpPr>
          <p:cNvPr id="137"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1800" b="1" strike="noStrike" spc="-1" dirty="0" smtClean="0">
                <a:solidFill>
                  <a:srgbClr val="C51230"/>
                </a:solidFill>
                <a:latin typeface="Open Sans"/>
                <a:ea typeface="Open Sans"/>
              </a:rPr>
              <a:t>ライセンスについての基本</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pc="-1" dirty="0">
                <a:solidFill>
                  <a:srgbClr val="000000"/>
                </a:solidFill>
                <a:latin typeface="Open Sans"/>
              </a:rPr>
              <a:t>義務</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pc="-1" dirty="0">
                <a:solidFill>
                  <a:srgbClr val="000000"/>
                </a:solidFill>
                <a:latin typeface="Open Sans"/>
              </a:rPr>
              <a:t>制約</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sz="1800" b="0" strike="noStrike" spc="-1" dirty="0" smtClean="0">
                <a:solidFill>
                  <a:srgbClr val="000000"/>
                </a:solidFill>
                <a:latin typeface="Open Sans"/>
                <a:ea typeface="Open Sans"/>
              </a:rPr>
              <a:t>権利</a:t>
            </a:r>
            <a:endParaRPr lang="en-US" sz="1800" b="0" strike="noStrike" spc="-1" dirty="0">
              <a:latin typeface="Arial"/>
            </a:endParaRPr>
          </a:p>
          <a:p>
            <a:pPr>
              <a:lnSpc>
                <a:spcPct val="100000"/>
              </a:lnSpc>
              <a:spcBef>
                <a:spcPts val="1001"/>
              </a:spcBef>
            </a:pPr>
            <a:r>
              <a:rPr lang="ja-JP" altLang="en-US" b="1" spc="-1" dirty="0" smtClean="0">
                <a:solidFill>
                  <a:srgbClr val="C51230"/>
                </a:solidFill>
                <a:latin typeface="Open Sans"/>
                <a:ea typeface="Open Sans"/>
              </a:rPr>
              <a:t>例 </a:t>
            </a:r>
            <a:r>
              <a:rPr lang="en-US" altLang="ja-JP" b="1" spc="-1" dirty="0" smtClean="0">
                <a:solidFill>
                  <a:srgbClr val="C51230"/>
                </a:solidFill>
                <a:latin typeface="Open Sans"/>
                <a:ea typeface="Open Sans"/>
              </a:rPr>
              <a:t>:</a:t>
            </a:r>
            <a:r>
              <a:rPr lang="en-US" sz="1800" b="1" strike="noStrike" spc="-1" dirty="0" smtClean="0">
                <a:solidFill>
                  <a:srgbClr val="C51230"/>
                </a:solidFill>
                <a:latin typeface="Open Sans"/>
                <a:ea typeface="Open Sans"/>
              </a:rPr>
              <a:t> </a:t>
            </a:r>
            <a:r>
              <a:rPr lang="en-US" sz="1800" b="1" strike="noStrike" spc="-1" dirty="0">
                <a:solidFill>
                  <a:srgbClr val="C51230"/>
                </a:solidFill>
                <a:latin typeface="Open Sans"/>
                <a:ea typeface="Open Sans"/>
              </a:rPr>
              <a:t>GPL version 2.0 </a:t>
            </a:r>
            <a:r>
              <a:rPr lang="en-US" sz="1800" b="1" i="1" strike="noStrike" spc="-1" dirty="0" smtClean="0">
                <a:solidFill>
                  <a:srgbClr val="C51230"/>
                </a:solidFill>
                <a:latin typeface="Open Sans"/>
                <a:ea typeface="Open Sans"/>
              </a:rPr>
              <a:t>(</a:t>
            </a:r>
            <a:r>
              <a:rPr lang="ja-JP" altLang="en-US" b="1" i="1" spc="-1" dirty="0" smtClean="0">
                <a:solidFill>
                  <a:srgbClr val="C51230"/>
                </a:solidFill>
                <a:latin typeface="Open Sans"/>
                <a:ea typeface="Open Sans"/>
              </a:rPr>
              <a:t>一部</a:t>
            </a:r>
            <a:r>
              <a:rPr lang="en-US" altLang="ja-JP" b="1" i="1" spc="-1" dirty="0" smtClean="0">
                <a:solidFill>
                  <a:srgbClr val="C51230"/>
                </a:solidFill>
                <a:latin typeface="Open Sans"/>
                <a:ea typeface="Open Sans"/>
              </a:rPr>
              <a:t>)</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義務</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z="1800" b="0" strike="noStrike" spc="-1" dirty="0" smtClean="0">
                <a:latin typeface="Arial"/>
              </a:rPr>
              <a:t>オリジナルのソースコード</a:t>
            </a:r>
            <a:r>
              <a:rPr lang="ja-JP" altLang="en-US" spc="-1" dirty="0" smtClean="0">
                <a:latin typeface="Arial"/>
              </a:rPr>
              <a:t>、</a:t>
            </a:r>
            <a:r>
              <a:rPr lang="en-US" altLang="ja-JP" spc="-1" dirty="0" smtClean="0">
                <a:latin typeface="Arial"/>
              </a:rPr>
              <a:t/>
            </a:r>
            <a:br>
              <a:rPr lang="en-US" altLang="ja-JP" spc="-1" dirty="0" smtClean="0">
                <a:latin typeface="Arial"/>
              </a:rPr>
            </a:br>
            <a:r>
              <a:rPr lang="ja-JP" altLang="en-US" sz="1800" b="0" strike="noStrike" spc="-1" dirty="0" smtClean="0">
                <a:latin typeface="Arial"/>
              </a:rPr>
              <a:t>コピーライト表記を含むこと</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smtClean="0">
                <a:solidFill>
                  <a:srgbClr val="000000"/>
                </a:solidFill>
                <a:latin typeface="Open Sans"/>
              </a:rPr>
              <a:t>ライセンスを含むこと</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制約</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責任</a:t>
            </a:r>
            <a:r>
              <a:rPr lang="ja-JP" altLang="en-US" spc="-1" dirty="0" smtClean="0">
                <a:solidFill>
                  <a:srgbClr val="000000"/>
                </a:solidFill>
                <a:latin typeface="Open Sans"/>
              </a:rPr>
              <a:t>は負わない</a:t>
            </a:r>
            <a:r>
              <a:rPr lang="en-US" altLang="ja-JP" spc="-1" dirty="0" smtClean="0">
                <a:solidFill>
                  <a:srgbClr val="000000"/>
                </a:solidFill>
                <a:latin typeface="Open Sans"/>
              </a:rPr>
              <a:t>(</a:t>
            </a:r>
            <a:r>
              <a:rPr lang="ja-JP" altLang="en-US" spc="-1" dirty="0" smtClean="0">
                <a:solidFill>
                  <a:srgbClr val="000000"/>
                </a:solidFill>
                <a:latin typeface="Open Sans"/>
              </a:rPr>
              <a:t>自己責任で使うこと</a:t>
            </a:r>
            <a:r>
              <a:rPr lang="en-US" altLang="ja-JP" spc="-1" dirty="0" smtClean="0">
                <a:solidFill>
                  <a:srgbClr val="000000"/>
                </a:solidFill>
                <a:latin typeface="Open Sans"/>
              </a:rPr>
              <a:t>)</a:t>
            </a:r>
            <a:endParaRPr lang="en-US" sz="1800" b="0" strike="noStrike" spc="-1" dirty="0">
              <a:latin typeface="Arial"/>
            </a:endParaRPr>
          </a:p>
          <a:p>
            <a:pPr marL="228600" lvl="1" indent="-227880">
              <a:lnSpc>
                <a:spcPct val="100000"/>
              </a:lnSpc>
              <a:buClr>
                <a:srgbClr val="3C464B"/>
              </a:buClr>
              <a:buFont typeface="Noto Sans Symbols"/>
              <a:buChar char="▪"/>
            </a:pPr>
            <a:r>
              <a:rPr lang="ja-JP" altLang="en-US" b="1" spc="-1" dirty="0">
                <a:solidFill>
                  <a:srgbClr val="000000"/>
                </a:solidFill>
                <a:latin typeface="Open Sans"/>
              </a:rPr>
              <a:t>権利</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修正</a:t>
            </a:r>
            <a:endParaRPr lang="en-US" sz="1800" b="0" strike="noStrike" spc="-1" dirty="0">
              <a:latin typeface="Arial"/>
            </a:endParaRPr>
          </a:p>
          <a:p>
            <a:pPr marL="407880" lvl="2" indent="-229320">
              <a:lnSpc>
                <a:spcPct val="100000"/>
              </a:lnSpc>
              <a:buClr>
                <a:srgbClr val="3C464B"/>
              </a:buClr>
              <a:buFont typeface="Noto Sans Symbols"/>
              <a:buChar char="▪"/>
            </a:pPr>
            <a:r>
              <a:rPr lang="ja-JP" altLang="en-US" spc="-1" dirty="0">
                <a:solidFill>
                  <a:srgbClr val="000000"/>
                </a:solidFill>
                <a:latin typeface="Open Sans"/>
              </a:rPr>
              <a:t>再</a:t>
            </a:r>
            <a:r>
              <a:rPr lang="ja-JP" altLang="en-US" spc="-1" dirty="0" smtClean="0">
                <a:solidFill>
                  <a:srgbClr val="000000"/>
                </a:solidFill>
                <a:latin typeface="Open Sans"/>
              </a:rPr>
              <a:t>配布</a:t>
            </a:r>
            <a:endParaRPr lang="en-US" sz="1800" b="0" strike="noStrike" spc="-1" dirty="0">
              <a:latin typeface="Arial"/>
            </a:endParaRPr>
          </a:p>
        </p:txBody>
      </p:sp>
      <p:sp>
        <p:nvSpPr>
          <p:cNvPr id="138" name="CustomShape 3"/>
          <p:cNvSpPr/>
          <p:nvPr/>
        </p:nvSpPr>
        <p:spPr>
          <a:xfrm>
            <a:off x="5868000" y="1825560"/>
            <a:ext cx="548496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39" name="CustomShape 4"/>
          <p:cNvSpPr/>
          <p:nvPr/>
        </p:nvSpPr>
        <p:spPr>
          <a:xfrm>
            <a:off x="6212159" y="2082600"/>
            <a:ext cx="5222977"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90000"/>
              </a:lnSpc>
            </a:pPr>
            <a:r>
              <a:rPr lang="ja-JP" altLang="en-US" sz="1800" b="1" strike="noStrike" spc="-1" dirty="0" smtClean="0">
                <a:solidFill>
                  <a:srgbClr val="000000"/>
                </a:solidFill>
                <a:latin typeface="Open Sans"/>
                <a:ea typeface="Open Sans"/>
              </a:rPr>
              <a:t>詳細</a:t>
            </a:r>
            <a:r>
              <a:rPr lang="ja-JP" altLang="en-US" b="1" spc="-1" dirty="0" smtClean="0">
                <a:solidFill>
                  <a:srgbClr val="000000"/>
                </a:solidFill>
                <a:latin typeface="Open Sans"/>
                <a:ea typeface="Open Sans"/>
              </a:rPr>
              <a:t>を</a:t>
            </a:r>
            <a:r>
              <a:rPr lang="ja-JP" altLang="en-US" b="1" spc="-1" dirty="0">
                <a:solidFill>
                  <a:srgbClr val="000000"/>
                </a:solidFill>
                <a:latin typeface="Open Sans"/>
                <a:ea typeface="Open Sans"/>
              </a:rPr>
              <a:t>読</a:t>
            </a:r>
            <a:r>
              <a:rPr lang="ja-JP" altLang="en-US" b="1" spc="-1" dirty="0" smtClean="0">
                <a:solidFill>
                  <a:srgbClr val="000000"/>
                </a:solidFill>
                <a:latin typeface="Open Sans"/>
                <a:ea typeface="Open Sans"/>
              </a:rPr>
              <a:t>むに</a:t>
            </a:r>
            <a:r>
              <a:rPr lang="ja-JP" altLang="en-US" b="1" spc="-1" dirty="0">
                <a:solidFill>
                  <a:srgbClr val="000000"/>
                </a:solidFill>
                <a:latin typeface="Open Sans"/>
                <a:ea typeface="Open Sans"/>
              </a:rPr>
              <a:t>は</a:t>
            </a:r>
            <a:r>
              <a:rPr lang="en-US" sz="1800" b="1" strike="noStrike" spc="-1" dirty="0" smtClean="0">
                <a:solidFill>
                  <a:srgbClr val="000000"/>
                </a:solidFill>
                <a:latin typeface="Open Sans"/>
                <a:ea typeface="Open Sans"/>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smtClean="0">
                <a:solidFill>
                  <a:srgbClr val="000000"/>
                </a:solidFill>
                <a:latin typeface="Open Sans"/>
                <a:ea typeface="Open Sans"/>
              </a:rPr>
              <a:t>The Linux </a:t>
            </a:r>
            <a:r>
              <a:rPr lang="en-US" sz="1800" b="0" strike="noStrike" spc="-1" dirty="0">
                <a:solidFill>
                  <a:srgbClr val="000000"/>
                </a:solidFill>
                <a:latin typeface="Open Sans"/>
                <a:ea typeface="Open Sans"/>
              </a:rPr>
              <a:t>Foundation </a:t>
            </a:r>
            <a:r>
              <a:rPr lang="ja-JP" altLang="en-US" sz="1800" b="0" strike="noStrike" spc="-1" dirty="0" smtClean="0">
                <a:solidFill>
                  <a:srgbClr val="000000"/>
                </a:solidFill>
                <a:latin typeface="Open Sans"/>
                <a:ea typeface="Open Sans"/>
              </a:rPr>
              <a:t>提供のライセンスに関する基本的な教育資料</a:t>
            </a:r>
            <a:r>
              <a:rPr lang="en-US" altLang="ja-JP" spc="-1" dirty="0">
                <a:solidFill>
                  <a:srgbClr val="000000"/>
                </a:solidFill>
                <a:latin typeface="Open Sans"/>
                <a:ea typeface="Open Sans"/>
              </a:rPr>
              <a:t/>
            </a:r>
            <a:br>
              <a:rPr lang="en-US" altLang="ja-JP" spc="-1" dirty="0">
                <a:solidFill>
                  <a:srgbClr val="000000"/>
                </a:solidFill>
                <a:latin typeface="Open Sans"/>
                <a:ea typeface="Open Sans"/>
              </a:rPr>
            </a:br>
            <a:r>
              <a:rPr lang="en-US" sz="1800" b="0" strike="noStrike" spc="-1" dirty="0" smtClean="0">
                <a:solidFill>
                  <a:srgbClr val="000000"/>
                </a:solidFill>
                <a:latin typeface="Open Sans"/>
                <a:ea typeface="Open Sans"/>
              </a:rPr>
              <a:t> </a:t>
            </a:r>
            <a:r>
              <a:rPr lang="en-US" sz="1800" b="0" u="sng" strike="noStrike" spc="-1" dirty="0">
                <a:solidFill>
                  <a:srgbClr val="0563C1"/>
                </a:solidFill>
                <a:uFillTx/>
                <a:latin typeface="Open Sans"/>
                <a:ea typeface="Open Sans"/>
                <a:hlinkClick r:id="rId2"/>
              </a:rPr>
              <a:t>https://training.linuxfoundation.org/linux-courses/open-source-compliance-courses/compliance-basics-for-developers</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en-US" sz="1800" b="0" strike="noStrike" spc="-1" dirty="0">
                <a:solidFill>
                  <a:srgbClr val="000000"/>
                </a:solidFill>
                <a:latin typeface="Open Sans"/>
                <a:ea typeface="Open Sans"/>
              </a:rPr>
              <a:t>The TLDR Legal pages </a:t>
            </a:r>
            <a:r>
              <a:rPr lang="en-US" spc="-1" dirty="0">
                <a:solidFill>
                  <a:srgbClr val="000000"/>
                </a:solidFill>
                <a:latin typeface="Open Sans"/>
                <a:ea typeface="Open Sans"/>
              </a:rPr>
              <a:t/>
            </a:r>
            <a:br>
              <a:rPr lang="en-US" spc="-1" dirty="0">
                <a:solidFill>
                  <a:srgbClr val="000000"/>
                </a:solidFill>
                <a:latin typeface="Open Sans"/>
                <a:ea typeface="Open Sans"/>
              </a:rPr>
            </a:br>
            <a:r>
              <a:rPr lang="en-US" sz="1800" b="0" u="sng" strike="noStrike" spc="-1" dirty="0" smtClean="0">
                <a:solidFill>
                  <a:srgbClr val="0563C1"/>
                </a:solidFill>
                <a:uFillTx/>
                <a:latin typeface="Open Sans"/>
                <a:ea typeface="Open Sans"/>
                <a:hlinkClick r:id="rId3"/>
              </a:rPr>
              <a:t>https</a:t>
            </a:r>
            <a:r>
              <a:rPr lang="en-US" sz="1800" b="0" u="sng" strike="noStrike" spc="-1" dirty="0">
                <a:solidFill>
                  <a:srgbClr val="0563C1"/>
                </a:solidFill>
                <a:uFillTx/>
                <a:latin typeface="Open Sans"/>
                <a:ea typeface="Open Sans"/>
                <a:hlinkClick r:id="rId3"/>
              </a:rPr>
              <a:t>://tldrlegal.com/</a:t>
            </a:r>
            <a:r>
              <a:rPr lang="en-US" sz="1800" b="0" strike="noStrike" spc="-1" dirty="0">
                <a:solidFill>
                  <a:srgbClr val="000000"/>
                </a:solidFill>
                <a:latin typeface="Open Sans"/>
                <a:ea typeface="Open Sans"/>
              </a:rPr>
              <a:t> </a:t>
            </a:r>
            <a:r>
              <a:rPr lang="en-US" sz="1800" b="0" strike="noStrike" spc="-1" dirty="0" smtClean="0">
                <a:solidFill>
                  <a:srgbClr val="000000"/>
                </a:solidFill>
                <a:latin typeface="Open Sans"/>
                <a:ea typeface="Open Sans"/>
              </a:rPr>
              <a:t/>
            </a:r>
            <a:br>
              <a:rPr lang="en-US" sz="1800" b="0" strike="noStrike" spc="-1" dirty="0" smtClean="0">
                <a:solidFill>
                  <a:srgbClr val="000000"/>
                </a:solidFill>
                <a:latin typeface="Open Sans"/>
                <a:ea typeface="Open Sans"/>
              </a:rPr>
            </a:br>
            <a:r>
              <a:rPr lang="ja-JP" altLang="en-US" sz="1800" b="0" strike="noStrike" spc="-1" dirty="0" smtClean="0">
                <a:solidFill>
                  <a:srgbClr val="000000"/>
                </a:solidFill>
                <a:latin typeface="Open Sans"/>
                <a:ea typeface="Open Sans"/>
              </a:rPr>
              <a:t>上記ページでライセンスの　</a:t>
            </a:r>
            <a:r>
              <a:rPr lang="ja-JP" altLang="en-US" sz="1800" b="1" i="1" strike="noStrike" spc="-1" dirty="0" smtClean="0">
                <a:solidFill>
                  <a:srgbClr val="000000"/>
                </a:solidFill>
                <a:latin typeface="Open Sans"/>
                <a:ea typeface="Open Sans"/>
              </a:rPr>
              <a:t>概要</a:t>
            </a:r>
            <a:r>
              <a:rPr lang="ja-JP" altLang="en-US" b="1" i="1" spc="-1" dirty="0">
                <a:solidFill>
                  <a:srgbClr val="000000"/>
                </a:solidFill>
                <a:latin typeface="Open Sans"/>
                <a:ea typeface="Open Sans"/>
              </a:rPr>
              <a:t>　</a:t>
            </a:r>
            <a:r>
              <a:rPr lang="ja-JP" altLang="en-US" spc="-1" dirty="0" smtClean="0">
                <a:solidFill>
                  <a:srgbClr val="000000"/>
                </a:solidFill>
                <a:latin typeface="Open Sans"/>
                <a:ea typeface="Open Sans"/>
              </a:rPr>
              <a:t>が確認できる</a:t>
            </a:r>
            <a:endParaRPr lang="en-US" sz="1800" b="1" i="1" strike="noStrike" spc="-1" dirty="0" smtClean="0">
              <a:solidFill>
                <a:srgbClr val="000000"/>
              </a:solidFill>
              <a:latin typeface="Open Sans"/>
              <a:ea typeface="Open San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4400" b="0" strike="noStrike" spc="-1" dirty="0" smtClean="0">
                <a:latin typeface="ＭＳ Ｐゴシック" panose="020B0600070205080204" pitchFamily="50" charset="-128"/>
                <a:ea typeface="ＭＳ Ｐゴシック" panose="020B0600070205080204" pitchFamily="50" charset="-128"/>
              </a:rPr>
              <a:t>オープンソフトウェアライセンス</a:t>
            </a:r>
            <a:endParaRPr lang="en-US" sz="4400" b="0" strike="noStrike" spc="-1" dirty="0">
              <a:latin typeface="ＭＳ Ｐゴシック" panose="020B0600070205080204" pitchFamily="50" charset="-128"/>
              <a:ea typeface="ＭＳ Ｐゴシック" panose="020B0600070205080204" pitchFamily="50" charset="-128"/>
            </a:endParaRPr>
          </a:p>
        </p:txBody>
      </p:sp>
      <p:sp>
        <p:nvSpPr>
          <p:cNvPr id="141" name="CustomShape 2"/>
          <p:cNvSpPr/>
          <p:nvPr/>
        </p:nvSpPr>
        <p:spPr>
          <a:xfrm>
            <a:off x="570708" y="1689840"/>
            <a:ext cx="4338432"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000" b="1" spc="-1" dirty="0" smtClean="0">
                <a:solidFill>
                  <a:srgbClr val="C51230"/>
                </a:solidFill>
                <a:latin typeface="Open Sans"/>
              </a:rPr>
              <a:t>オープンソフトウェアライセンス</a:t>
            </a:r>
            <a:endParaRPr lang="en-US" sz="2000" b="0" strike="noStrike" spc="-1" dirty="0">
              <a:latin typeface="Arial"/>
            </a:endParaRPr>
          </a:p>
          <a:p>
            <a:pPr marL="228600" lvl="1" indent="-240480">
              <a:lnSpc>
                <a:spcPct val="100000"/>
              </a:lnSpc>
              <a:buClr>
                <a:srgbClr val="3C464B"/>
              </a:buClr>
              <a:buFont typeface="Noto Sans Symbols"/>
              <a:buChar char="▪"/>
            </a:pPr>
            <a:r>
              <a:rPr lang="ja-JP" altLang="en-US" sz="2000" spc="-1" dirty="0" smtClean="0">
                <a:solidFill>
                  <a:srgbClr val="000000"/>
                </a:solidFill>
                <a:latin typeface="Open Sans"/>
              </a:rPr>
              <a:t>数多くある</a:t>
            </a:r>
            <a:endParaRPr lang="en-US" sz="2000" b="0" strike="noStrike" spc="-1" dirty="0">
              <a:latin typeface="Arial"/>
            </a:endParaRPr>
          </a:p>
          <a:p>
            <a:pPr marL="0" lvl="1">
              <a:lnSpc>
                <a:spcPct val="100000"/>
              </a:lnSpc>
              <a:spcBef>
                <a:spcPts val="1001"/>
              </a:spcBef>
              <a:buClr>
                <a:srgbClr val="3C464B"/>
              </a:buClr>
            </a:pPr>
            <a:r>
              <a:rPr lang="ja-JP" altLang="en-US" sz="2000" spc="-1" dirty="0">
                <a:solidFill>
                  <a:srgbClr val="000000"/>
                </a:solidFill>
                <a:latin typeface="Open Sans"/>
                <a:ea typeface="Open Sans"/>
              </a:rPr>
              <a:t>　</a:t>
            </a:r>
            <a:r>
              <a:rPr lang="ja-JP" altLang="en-US" sz="2000" b="0" strike="noStrike" spc="-1" dirty="0" smtClean="0">
                <a:solidFill>
                  <a:srgbClr val="000000"/>
                </a:solidFill>
                <a:latin typeface="Open Sans"/>
                <a:ea typeface="Open Sans"/>
              </a:rPr>
              <a:t>「</a:t>
            </a:r>
            <a:r>
              <a:rPr lang="ja-JP" altLang="en-US" sz="2000" spc="-1" dirty="0" smtClean="0">
                <a:solidFill>
                  <a:srgbClr val="000000"/>
                </a:solidFill>
                <a:latin typeface="Open Sans"/>
                <a:ea typeface="Open Sans"/>
              </a:rPr>
              <a:t>ライセンス</a:t>
            </a:r>
            <a:r>
              <a:rPr lang="ja-JP" altLang="en-US" sz="2000" b="0" strike="noStrike" spc="-1" dirty="0" smtClean="0">
                <a:solidFill>
                  <a:srgbClr val="000000"/>
                </a:solidFill>
                <a:latin typeface="Open Sans"/>
                <a:ea typeface="Open Sans"/>
              </a:rPr>
              <a:t>急増</a:t>
            </a:r>
            <a:r>
              <a:rPr lang="ja-JP" altLang="en-US" sz="2000" spc="-1" dirty="0" smtClean="0">
                <a:solidFill>
                  <a:srgbClr val="000000"/>
                </a:solidFill>
                <a:latin typeface="Open Sans"/>
                <a:ea typeface="Open Sans"/>
              </a:rPr>
              <a:t>中</a:t>
            </a:r>
            <a:r>
              <a:rPr lang="ja-JP" altLang="en-US" sz="2000" spc="-1" dirty="0">
                <a:solidFill>
                  <a:srgbClr val="000000"/>
                </a:solidFill>
                <a:latin typeface="Open Sans"/>
                <a:ea typeface="Open Sans"/>
              </a:rPr>
              <a:t>」</a:t>
            </a:r>
            <a:r>
              <a:rPr lang="en-US" sz="2000" b="0" strike="noStrike" spc="-1" dirty="0" smtClean="0">
                <a:solidFill>
                  <a:srgbClr val="000000"/>
                </a:solidFill>
                <a:latin typeface="Open Sans"/>
                <a:ea typeface="Open Sans"/>
              </a:rPr>
              <a:t> </a:t>
            </a:r>
            <a:endParaRPr lang="en-US" sz="2000" b="0" strike="noStrike" spc="-1" dirty="0">
              <a:latin typeface="Arial"/>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Open Sans"/>
                <a:ea typeface="Open Sans"/>
              </a:rPr>
              <a:t>カテゴライズできるが、多大な努力と評価が必要</a:t>
            </a:r>
            <a:endParaRPr lang="en-US" sz="2000" b="0" strike="noStrike" spc="-1" dirty="0" smtClean="0">
              <a:solidFill>
                <a:srgbClr val="000000"/>
              </a:solidFill>
              <a:latin typeface="Open Sans"/>
              <a:ea typeface="Open Sans"/>
            </a:endParaRPr>
          </a:p>
          <a:p>
            <a:pPr marL="407880" lvl="2" indent="-241920">
              <a:lnSpc>
                <a:spcPct val="100000"/>
              </a:lnSpc>
              <a:buClr>
                <a:srgbClr val="3C464B"/>
              </a:buClr>
              <a:buFont typeface="Noto Sans Symbols"/>
              <a:buChar char="▪"/>
            </a:pPr>
            <a:r>
              <a:rPr lang="ja-JP" altLang="en-US" sz="2000" spc="-1" dirty="0" smtClean="0">
                <a:solidFill>
                  <a:srgbClr val="000000"/>
                </a:solidFill>
                <a:latin typeface="Open Sans"/>
                <a:ea typeface="Open Sans"/>
              </a:rPr>
              <a:t>「コピーレフト」</a:t>
            </a:r>
            <a:r>
              <a:rPr lang="en-US" sz="2000" b="0" strike="noStrike" spc="-1" dirty="0" smtClean="0">
                <a:solidFill>
                  <a:srgbClr val="000000"/>
                </a:solidFill>
                <a:latin typeface="Open Sans"/>
                <a:ea typeface="Open Sans"/>
              </a:rPr>
              <a:t> vs</a:t>
            </a:r>
          </a:p>
          <a:p>
            <a:pPr marL="165960" lvl="2">
              <a:lnSpc>
                <a:spcPct val="100000"/>
              </a:lnSpc>
              <a:buClr>
                <a:srgbClr val="3C464B"/>
              </a:buClr>
            </a:pPr>
            <a:r>
              <a:rPr lang="ja-JP" altLang="en-US" sz="2000" spc="-1" dirty="0">
                <a:solidFill>
                  <a:srgbClr val="000000"/>
                </a:solidFill>
                <a:latin typeface="Open Sans"/>
                <a:ea typeface="Open Sans"/>
              </a:rPr>
              <a:t>　</a:t>
            </a:r>
            <a:r>
              <a:rPr lang="ja-JP" altLang="en-US" sz="2000" spc="-1" dirty="0" smtClean="0">
                <a:solidFill>
                  <a:srgbClr val="000000"/>
                </a:solidFill>
                <a:latin typeface="Open Sans"/>
                <a:ea typeface="Open Sans"/>
              </a:rPr>
              <a:t>「</a:t>
            </a:r>
            <a:r>
              <a:rPr lang="ja-JP" altLang="en-US" sz="2000" b="0" strike="noStrike" spc="-1" dirty="0" smtClean="0">
                <a:solidFill>
                  <a:srgbClr val="000000"/>
                </a:solidFill>
                <a:latin typeface="Open Sans"/>
                <a:ea typeface="Open Sans"/>
              </a:rPr>
              <a:t>パーミッシブ・ライセンス」</a:t>
            </a:r>
            <a:endParaRPr lang="en-US" sz="2000" b="0" strike="noStrike" spc="-1" dirty="0">
              <a:latin typeface="Arial"/>
            </a:endParaRPr>
          </a:p>
          <a:p>
            <a:pPr marL="407880" lvl="2" indent="-241920">
              <a:lnSpc>
                <a:spcPct val="100000"/>
              </a:lnSpc>
              <a:buClr>
                <a:srgbClr val="3C464B"/>
              </a:buClr>
              <a:buFont typeface="Noto Sans Symbols"/>
              <a:buChar char="▪"/>
            </a:pPr>
            <a:r>
              <a:rPr lang="en-US" sz="2000" b="0" strike="noStrike" spc="-1" dirty="0">
                <a:solidFill>
                  <a:srgbClr val="000000"/>
                </a:solidFill>
                <a:latin typeface="Open Sans"/>
                <a:ea typeface="Open Sans"/>
              </a:rPr>
              <a:t>GPL version 2 </a:t>
            </a:r>
            <a:r>
              <a:rPr lang="ja-JP" altLang="en-US" sz="2000" spc="-1" dirty="0" smtClean="0">
                <a:solidFill>
                  <a:srgbClr val="000000"/>
                </a:solidFill>
                <a:latin typeface="Open Sans"/>
                <a:ea typeface="Open Sans"/>
              </a:rPr>
              <a:t>との互換性</a:t>
            </a:r>
            <a:endParaRPr lang="en-US" sz="2000" b="0" strike="noStrike" spc="-1" dirty="0">
              <a:latin typeface="Arial"/>
            </a:endParaRPr>
          </a:p>
          <a:p>
            <a:pPr marL="407880" lvl="2" indent="-241920">
              <a:lnSpc>
                <a:spcPct val="100000"/>
              </a:lnSpc>
              <a:buClr>
                <a:srgbClr val="3C464B"/>
              </a:buClr>
              <a:buFont typeface="Noto Sans Symbols"/>
              <a:buChar char="▪"/>
            </a:pPr>
            <a:r>
              <a:rPr lang="ja-JP" altLang="en-US" sz="2000" b="0" strike="noStrike" spc="-1" dirty="0" smtClean="0">
                <a:solidFill>
                  <a:srgbClr val="000000"/>
                </a:solidFill>
                <a:latin typeface="Open Sans"/>
                <a:ea typeface="Open Sans"/>
              </a:rPr>
              <a:t>特許効果</a:t>
            </a:r>
            <a:endParaRPr lang="en-US" altLang="ja-JP" sz="2000" b="0" strike="noStrike" spc="-1" dirty="0" smtClean="0">
              <a:solidFill>
                <a:srgbClr val="000000"/>
              </a:solidFill>
              <a:latin typeface="Open Sans"/>
              <a:ea typeface="Open Sans"/>
            </a:endParaRPr>
          </a:p>
          <a:p>
            <a:pPr marL="165960" lvl="2">
              <a:lnSpc>
                <a:spcPct val="100000"/>
              </a:lnSpc>
              <a:buClr>
                <a:srgbClr val="3C464B"/>
              </a:buClr>
            </a:pPr>
            <a:r>
              <a:rPr lang="en-US" sz="2000" b="0" strike="noStrike" spc="-1" dirty="0" smtClean="0">
                <a:solidFill>
                  <a:srgbClr val="000000"/>
                </a:solidFill>
                <a:latin typeface="Open Sans"/>
                <a:ea typeface="Open Sans"/>
              </a:rPr>
              <a:t>… </a:t>
            </a:r>
            <a:r>
              <a:rPr lang="ja-JP" altLang="en-US" sz="2000" b="0" strike="noStrike" spc="-1" dirty="0" smtClean="0">
                <a:solidFill>
                  <a:srgbClr val="000000"/>
                </a:solidFill>
                <a:latin typeface="Open Sans"/>
                <a:ea typeface="Open Sans"/>
              </a:rPr>
              <a:t>もっとあり得る</a:t>
            </a:r>
            <a:r>
              <a:rPr lang="en-US" altLang="ja-JP" sz="2000" b="0" strike="noStrike" spc="-1" dirty="0" smtClean="0">
                <a:solidFill>
                  <a:srgbClr val="000000"/>
                </a:solidFill>
                <a:latin typeface="Open Sans"/>
                <a:ea typeface="Open Sans"/>
              </a:rPr>
              <a:t>..</a:t>
            </a:r>
            <a:r>
              <a:rPr lang="en-US" sz="2000" b="0" strike="noStrike" spc="-1" dirty="0" smtClean="0">
                <a:solidFill>
                  <a:srgbClr val="000000"/>
                </a:solidFill>
                <a:latin typeface="Open Sans"/>
                <a:ea typeface="Open Sans"/>
              </a:rPr>
              <a:t>.</a:t>
            </a:r>
            <a:endParaRPr lang="en-US" sz="2000" b="0" strike="noStrike" spc="-1" dirty="0">
              <a:latin typeface="Arial"/>
            </a:endParaRPr>
          </a:p>
          <a:p>
            <a:pPr>
              <a:lnSpc>
                <a:spcPct val="90000"/>
              </a:lnSpc>
            </a:pPr>
            <a:endParaRPr lang="en-US" sz="2000" b="0" strike="noStrike" spc="-1" dirty="0">
              <a:latin typeface="Arial"/>
            </a:endParaRPr>
          </a:p>
        </p:txBody>
      </p:sp>
      <p:sp>
        <p:nvSpPr>
          <p:cNvPr id="142" name="CustomShape 3"/>
          <p:cNvSpPr/>
          <p:nvPr/>
        </p:nvSpPr>
        <p:spPr>
          <a:xfrm>
            <a:off x="4909140" y="1852552"/>
            <a:ext cx="6974280" cy="329868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43" name="CustomShape 4"/>
          <p:cNvSpPr/>
          <p:nvPr/>
        </p:nvSpPr>
        <p:spPr>
          <a:xfrm>
            <a:off x="8396280" y="2802780"/>
            <a:ext cx="330732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indent="-170640">
              <a:lnSpc>
                <a:spcPct val="100000"/>
              </a:lnSpc>
            </a:pPr>
            <a:r>
              <a:rPr lang="ja-JP" altLang="en-US" b="1" spc="-1" dirty="0" smtClean="0">
                <a:solidFill>
                  <a:srgbClr val="000000"/>
                </a:solidFill>
                <a:latin typeface="Arial"/>
                <a:ea typeface="Arial"/>
              </a:rPr>
              <a:t>より詳しい</a:t>
            </a:r>
            <a:r>
              <a:rPr lang="ja-JP" altLang="en-US" b="1" spc="-1" dirty="0">
                <a:solidFill>
                  <a:srgbClr val="000000"/>
                </a:solidFill>
                <a:latin typeface="Arial"/>
                <a:ea typeface="Arial"/>
              </a:rPr>
              <a:t>情報</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879BAA"/>
              </a:buClr>
              <a:buFont typeface="Arial"/>
              <a:buChar char="•"/>
            </a:pPr>
            <a:r>
              <a:rPr lang="en-US" sz="1800" b="0" u="sng" strike="noStrike" spc="-1" dirty="0" smtClean="0">
                <a:solidFill>
                  <a:srgbClr val="0563C1"/>
                </a:solidFill>
                <a:uFillTx/>
                <a:latin typeface="Arial"/>
                <a:ea typeface="Arial"/>
                <a:hlinkClick r:id="rId2"/>
              </a:rPr>
              <a:t>http</a:t>
            </a:r>
            <a:r>
              <a:rPr lang="en-US" sz="1800" b="0" u="sng" strike="noStrike" spc="-1" dirty="0">
                <a:solidFill>
                  <a:srgbClr val="0563C1"/>
                </a:solidFill>
                <a:uFillTx/>
                <a:latin typeface="Arial"/>
                <a:ea typeface="Arial"/>
                <a:hlinkClick r:id="rId2"/>
              </a:rPr>
              <a:t>://spdx.org/licenses/</a:t>
            </a:r>
            <a:r>
              <a:rPr lang="en-US" sz="1800" b="0" strike="noStrike" spc="-1" dirty="0">
                <a:solidFill>
                  <a:srgbClr val="000000"/>
                </a:solidFill>
                <a:latin typeface="Arial"/>
                <a:ea typeface="Arial"/>
              </a:rPr>
              <a:t> </a:t>
            </a:r>
            <a:endParaRPr lang="en-US" sz="1800" b="0" strike="noStrike" spc="-1" dirty="0" smtClean="0">
              <a:solidFill>
                <a:srgbClr val="000000"/>
              </a:solidFill>
              <a:latin typeface="Arial"/>
              <a:ea typeface="Arial"/>
            </a:endParaRPr>
          </a:p>
          <a:p>
            <a:pPr marL="171360" indent="-183240">
              <a:lnSpc>
                <a:spcPct val="100000"/>
              </a:lnSpc>
              <a:spcBef>
                <a:spcPts val="1001"/>
              </a:spcBef>
              <a:buClr>
                <a:srgbClr val="879BAA"/>
              </a:buClr>
              <a:buFont typeface="Arial"/>
              <a:buChar char="•"/>
            </a:pPr>
            <a:r>
              <a:rPr lang="ja-JP" altLang="en-US" sz="1800" b="0" strike="noStrike" spc="-1" dirty="0" smtClean="0">
                <a:latin typeface="Arial"/>
              </a:rPr>
              <a:t>こちらでの</a:t>
            </a:r>
            <a:r>
              <a:rPr lang="en-US" altLang="ja-JP" sz="1800" b="0" strike="noStrike" spc="-1" dirty="0" smtClean="0">
                <a:latin typeface="Arial"/>
              </a:rPr>
              <a:t>SPDX</a:t>
            </a:r>
            <a:r>
              <a:rPr lang="ja-JP" altLang="en-US" sz="1800" b="0" strike="noStrike" spc="-1" dirty="0" smtClean="0">
                <a:latin typeface="Arial"/>
              </a:rPr>
              <a:t>ライセンスリストのページで著名なオープンソースライセンスが参照できる</a:t>
            </a:r>
            <a:endParaRPr lang="en-US" sz="1800" b="0" strike="noStrike" spc="-1" dirty="0">
              <a:latin typeface="Arial"/>
            </a:endParaRPr>
          </a:p>
        </p:txBody>
      </p:sp>
      <p:pic>
        <p:nvPicPr>
          <p:cNvPr id="144" name="Google Shape;56;p10"/>
          <p:cNvPicPr/>
          <p:nvPr/>
        </p:nvPicPr>
        <p:blipFill>
          <a:blip r:embed="rId3"/>
          <a:stretch/>
        </p:blipFill>
        <p:spPr>
          <a:xfrm>
            <a:off x="5149530" y="1966304"/>
            <a:ext cx="3006360" cy="3347640"/>
          </a:xfrm>
          <a:prstGeom prst="rect">
            <a:avLst/>
          </a:prstGeom>
          <a:ln w="88920">
            <a:solidFill>
              <a:srgbClr val="FFFFFF"/>
            </a:solidFill>
            <a:miter/>
          </a:ln>
          <a:effectLst>
            <a:outerShdw dist="18000" dir="5400000">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分析</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スキャンだけでなく結論も</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6" name="CustomShape 2"/>
          <p:cNvSpPr/>
          <p:nvPr/>
        </p:nvSpPr>
        <p:spPr>
          <a:xfrm>
            <a:off x="838560" y="1414594"/>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sz="2400" b="1" strike="noStrike" spc="-1" dirty="0" smtClean="0">
                <a:solidFill>
                  <a:srgbClr val="C51230"/>
                </a:solidFill>
                <a:latin typeface="Open Sans"/>
                <a:ea typeface="Open Sans"/>
              </a:rPr>
              <a:t>目的はなにか</a:t>
            </a:r>
            <a:r>
              <a:rPr lang="en-US" sz="2400" b="1" strike="noStrike" spc="-1" dirty="0" smtClean="0">
                <a:solidFill>
                  <a:srgbClr val="C51230"/>
                </a:solidFill>
                <a:latin typeface="Open Sans"/>
                <a:ea typeface="Open Sans"/>
              </a:rPr>
              <a:t>?</a:t>
            </a:r>
            <a:endParaRPr lang="en-US" sz="2400" b="0" strike="noStrike" spc="-1" dirty="0">
              <a:latin typeface="Arial"/>
            </a:endParaRPr>
          </a:p>
          <a:p>
            <a:pPr>
              <a:lnSpc>
                <a:spcPct val="100000"/>
              </a:lnSpc>
              <a:spcBef>
                <a:spcPts val="1001"/>
              </a:spcBef>
            </a:pPr>
            <a:r>
              <a:rPr lang="ja-JP" altLang="en-US" sz="1800" b="1" i="1" strike="noStrike" spc="-1" dirty="0" smtClean="0">
                <a:solidFill>
                  <a:srgbClr val="C51230"/>
                </a:solidFill>
                <a:latin typeface="Open Sans"/>
                <a:ea typeface="Open Sans"/>
              </a:rPr>
              <a:t>何に気を付けるのかをソフトウェア開発者に伝える</a:t>
            </a:r>
            <a:r>
              <a:rPr lang="en-US" sz="1800" b="1" i="1" strike="noStrike" spc="-1" dirty="0" smtClean="0">
                <a:solidFill>
                  <a:srgbClr val="C51230"/>
                </a:solidFill>
                <a:latin typeface="Open Sans"/>
                <a:ea typeface="Open Sans"/>
              </a:rPr>
              <a:t>:</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rPr>
              <a:t>以下の例を含む、果たすべき義務を明確にする</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z="1800" b="0" strike="noStrike" spc="-1" dirty="0" smtClean="0">
                <a:solidFill>
                  <a:srgbClr val="000000"/>
                </a:solidFill>
                <a:latin typeface="Open Sans"/>
                <a:ea typeface="Open Sans"/>
              </a:rPr>
              <a:t>クレジット</a:t>
            </a:r>
            <a:r>
              <a:rPr lang="en-US" sz="1800" b="0" strike="noStrike" spc="-1" dirty="0" smtClean="0">
                <a:solidFill>
                  <a:srgbClr val="000000"/>
                </a:solidFill>
                <a:latin typeface="Open Sans"/>
                <a:ea typeface="Open Sans"/>
              </a:rPr>
              <a:t> (</a:t>
            </a:r>
            <a:r>
              <a:rPr lang="ja-JP" altLang="en-US" spc="-1" dirty="0" smtClean="0">
                <a:solidFill>
                  <a:srgbClr val="000000"/>
                </a:solidFill>
                <a:latin typeface="Open Sans"/>
                <a:ea typeface="Open Sans"/>
              </a:rPr>
              <a:t>著作権表示</a:t>
            </a:r>
            <a:r>
              <a:rPr lang="en-US" sz="1800" b="0" strike="noStrike" spc="-1" dirty="0" smtClean="0">
                <a:solidFill>
                  <a:srgbClr val="000000"/>
                </a:solidFill>
                <a:latin typeface="Open Sans"/>
                <a:ea typeface="Open Sans"/>
              </a:rPr>
              <a:t>, </a:t>
            </a:r>
            <a:r>
              <a:rPr lang="ja-JP" altLang="en-US" sz="1800" b="0" strike="noStrike" spc="-1" dirty="0" smtClean="0">
                <a:solidFill>
                  <a:srgbClr val="000000"/>
                </a:solidFill>
                <a:latin typeface="Open Sans"/>
                <a:ea typeface="Open Sans"/>
              </a:rPr>
              <a:t>重要な</a:t>
            </a:r>
            <a:r>
              <a:rPr lang="ja-JP" altLang="en-US" spc="-1" dirty="0">
                <a:solidFill>
                  <a:srgbClr val="000000"/>
                </a:solidFill>
                <a:latin typeface="Open Sans"/>
                <a:ea typeface="Open Sans"/>
              </a:rPr>
              <a:t>注意書</a:t>
            </a:r>
            <a:r>
              <a:rPr lang="ja-JP" altLang="en-US" spc="-1" dirty="0" smtClean="0">
                <a:solidFill>
                  <a:srgbClr val="000000"/>
                </a:solidFill>
                <a:latin typeface="Open Sans"/>
                <a:ea typeface="Open Sans"/>
              </a:rPr>
              <a:t>き</a:t>
            </a:r>
            <a:r>
              <a:rPr lang="en-US" sz="1800" b="0" strike="noStrike" spc="-1" dirty="0" smtClean="0">
                <a:solidFill>
                  <a:srgbClr val="000000"/>
                </a:solidFill>
                <a:latin typeface="Open Sans"/>
                <a:ea typeface="Open Sans"/>
              </a:rPr>
              <a:t>)</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a:solidFill>
                  <a:srgbClr val="000000"/>
                </a:solidFill>
                <a:latin typeface="Open Sans"/>
              </a:rPr>
              <a:t>ライセンス</a:t>
            </a:r>
            <a:r>
              <a:rPr lang="ja-JP" altLang="en-US" spc="-1" dirty="0" smtClean="0">
                <a:solidFill>
                  <a:srgbClr val="000000"/>
                </a:solidFill>
                <a:latin typeface="Open Sans"/>
              </a:rPr>
              <a:t>に関する</a:t>
            </a:r>
            <a:r>
              <a:rPr lang="ja-JP" altLang="en-US" spc="-1" dirty="0">
                <a:solidFill>
                  <a:srgbClr val="000000"/>
                </a:solidFill>
                <a:latin typeface="Open Sans"/>
              </a:rPr>
              <a:t>情報</a:t>
            </a:r>
            <a:endParaRPr lang="en-US" sz="1800" b="0" strike="noStrike" spc="-1" dirty="0" smtClean="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rPr>
              <a:t>ソース</a:t>
            </a:r>
            <a:r>
              <a:rPr lang="ja-JP" altLang="en-US" spc="-1" dirty="0">
                <a:solidFill>
                  <a:srgbClr val="000000"/>
                </a:solidFill>
                <a:latin typeface="Open Sans"/>
              </a:rPr>
              <a:t>コード</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rPr>
              <a:t>ライセンス妥当性</a:t>
            </a:r>
            <a:r>
              <a:rPr lang="ja-JP" altLang="en-US" b="1" spc="-1" dirty="0">
                <a:solidFill>
                  <a:srgbClr val="000000"/>
                </a:solidFill>
                <a:latin typeface="Open Sans"/>
              </a:rPr>
              <a:t>確認</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ea typeface="Open Sans"/>
              </a:rPr>
              <a:t>簡易</a:t>
            </a:r>
            <a:r>
              <a:rPr lang="ja-JP" altLang="en-US" spc="-1" dirty="0">
                <a:solidFill>
                  <a:srgbClr val="000000"/>
                </a:solidFill>
                <a:latin typeface="Open Sans"/>
                <a:ea typeface="Open Sans"/>
              </a:rPr>
              <a:t>例</a:t>
            </a:r>
            <a:r>
              <a:rPr lang="en-US" sz="1800" b="0" strike="noStrike" spc="-1" dirty="0" smtClean="0">
                <a:solidFill>
                  <a:srgbClr val="000000"/>
                </a:solidFill>
                <a:latin typeface="Open Sans"/>
                <a:ea typeface="Open Sans"/>
              </a:rPr>
              <a:t>: </a:t>
            </a:r>
            <a:r>
              <a:rPr lang="en-US" sz="1800" b="0" strike="noStrike" spc="-1" dirty="0">
                <a:solidFill>
                  <a:srgbClr val="000000"/>
                </a:solidFill>
                <a:latin typeface="Open Sans"/>
                <a:ea typeface="Open Sans"/>
              </a:rPr>
              <a:t>GPL version 2 </a:t>
            </a:r>
            <a:r>
              <a:rPr lang="ja-JP" altLang="en-US" spc="-1" dirty="0">
                <a:solidFill>
                  <a:srgbClr val="000000"/>
                </a:solidFill>
                <a:latin typeface="Open Sans"/>
                <a:ea typeface="Open Sans"/>
              </a:rPr>
              <a:t>と</a:t>
            </a:r>
            <a:r>
              <a:rPr lang="en-US" sz="1800" b="0" strike="noStrike" spc="-1" dirty="0" smtClean="0">
                <a:solidFill>
                  <a:srgbClr val="000000"/>
                </a:solidFill>
                <a:latin typeface="Open Sans"/>
                <a:ea typeface="Open Sans"/>
              </a:rPr>
              <a:t> </a:t>
            </a:r>
            <a:r>
              <a:rPr lang="en-US" sz="1800" b="0" strike="noStrike" spc="-1" dirty="0">
                <a:solidFill>
                  <a:srgbClr val="000000"/>
                </a:solidFill>
                <a:latin typeface="Open Sans"/>
                <a:ea typeface="Open Sans"/>
              </a:rPr>
              <a:t>CC-BY-SA </a:t>
            </a:r>
            <a:r>
              <a:rPr lang="en-US" sz="1800" b="0" strike="noStrike" spc="-1" dirty="0" smtClean="0">
                <a:solidFill>
                  <a:srgbClr val="000000"/>
                </a:solidFill>
                <a:latin typeface="Open Sans"/>
                <a:ea typeface="Open Sans"/>
              </a:rPr>
              <a:t>(</a:t>
            </a:r>
            <a:r>
              <a:rPr lang="ja-JP" altLang="en-US" spc="-1" dirty="0" smtClean="0">
                <a:solidFill>
                  <a:srgbClr val="000000"/>
                </a:solidFill>
                <a:latin typeface="Open Sans"/>
                <a:ea typeface="Open Sans"/>
              </a:rPr>
              <a:t>コピーレフト効果</a:t>
            </a:r>
            <a:r>
              <a:rPr lang="en-US" sz="1800" b="0" strike="noStrike" spc="-1" dirty="0" smtClean="0">
                <a:solidFill>
                  <a:srgbClr val="000000"/>
                </a:solidFill>
                <a:latin typeface="Open Sans"/>
                <a:ea typeface="Open Sans"/>
              </a:rPr>
              <a:t>)</a:t>
            </a:r>
            <a:endParaRPr lang="en-US" sz="1800" b="0" strike="noStrike" spc="-1" dirty="0">
              <a:latin typeface="Arial"/>
            </a:endParaRPr>
          </a:p>
          <a:p>
            <a:pPr marL="343080" lvl="1" indent="-342360">
              <a:lnSpc>
                <a:spcPct val="100000"/>
              </a:lnSpc>
              <a:spcBef>
                <a:spcPts val="1001"/>
              </a:spcBef>
              <a:buClr>
                <a:srgbClr val="3C464B"/>
              </a:buClr>
              <a:buFont typeface="Noto Sans Symbols"/>
              <a:buAutoNum type="arabicPeriod"/>
            </a:pPr>
            <a:r>
              <a:rPr lang="ja-JP" altLang="en-US" b="1" spc="-1" dirty="0" smtClean="0">
                <a:solidFill>
                  <a:srgbClr val="000000"/>
                </a:solidFill>
                <a:latin typeface="Open Sans"/>
                <a:ea typeface="Open Sans"/>
              </a:rPr>
              <a:t>望ましい使い方ができているかを確認できる</a:t>
            </a:r>
            <a:endParaRPr lang="en-US" sz="1800" b="0" strike="noStrike" spc="-1" dirty="0">
              <a:latin typeface="Arial"/>
            </a:endParaRPr>
          </a:p>
          <a:p>
            <a:pPr marL="522360" lvl="2" indent="-343800">
              <a:lnSpc>
                <a:spcPct val="100000"/>
              </a:lnSpc>
              <a:buClr>
                <a:srgbClr val="3C464B"/>
              </a:buClr>
              <a:buFont typeface="Noto Sans Symbols"/>
              <a:buAutoNum type="alphaLcParenR"/>
            </a:pPr>
            <a:r>
              <a:rPr lang="ja-JP" altLang="en-US" spc="-1" dirty="0" smtClean="0">
                <a:solidFill>
                  <a:srgbClr val="000000"/>
                </a:solidFill>
                <a:latin typeface="Open Sans"/>
              </a:rPr>
              <a:t>商用利用可能なライセンスなのか？</a:t>
            </a:r>
            <a:endParaRPr lang="en-US" altLang="ja-JP" spc="-1" dirty="0">
              <a:latin typeface="Arial"/>
            </a:endParaRPr>
          </a:p>
          <a:p>
            <a:pPr marL="522360" lvl="2" indent="-343800">
              <a:lnSpc>
                <a:spcPct val="100000"/>
              </a:lnSpc>
              <a:buClr>
                <a:srgbClr val="3C464B"/>
              </a:buClr>
              <a:buFont typeface="Noto Sans Symbols"/>
              <a:buAutoNum type="alphaLcParenR"/>
            </a:pPr>
            <a:r>
              <a:rPr lang="en-US" altLang="ja-JP" spc="-1" dirty="0" smtClean="0">
                <a:solidFill>
                  <a:srgbClr val="000000"/>
                </a:solidFill>
                <a:latin typeface="Open Sans"/>
              </a:rPr>
              <a:t>OSS</a:t>
            </a:r>
            <a:r>
              <a:rPr lang="ja-JP" altLang="en-US" spc="-1" dirty="0" smtClean="0">
                <a:solidFill>
                  <a:srgbClr val="000000"/>
                </a:solidFill>
                <a:latin typeface="Open Sans"/>
              </a:rPr>
              <a:t>作者が想定している利用環境は？</a:t>
            </a:r>
            <a:endParaRPr lang="en-US" sz="1800" b="0" strike="noStrike" spc="-1" dirty="0">
              <a:latin typeface="Arial"/>
            </a:endParaRPr>
          </a:p>
          <a:p>
            <a:pPr marL="228600" indent="-50040">
              <a:lnSpc>
                <a:spcPct val="90000"/>
              </a:lnSpc>
              <a:spcBef>
                <a:spcPts val="1001"/>
              </a:spcBef>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800" b="1" strike="noStrike" spc="-1" dirty="0">
                <a:solidFill>
                  <a:srgbClr val="000000"/>
                </a:solidFill>
                <a:latin typeface="Open Sans"/>
                <a:ea typeface="Open Sans"/>
              </a:rPr>
              <a:t>FOSSology: </a:t>
            </a:r>
            <a:r>
              <a:rPr lang="ja-JP" altLang="en-US" sz="4800" b="1" spc="-1" dirty="0" smtClean="0">
                <a:solidFill>
                  <a:srgbClr val="000000"/>
                </a:solidFill>
                <a:latin typeface="Open Sans"/>
                <a:ea typeface="Open Sans"/>
              </a:rPr>
              <a:t>コンポーネント分析</a:t>
            </a:r>
            <a:endParaRPr lang="en-US" sz="4800" b="0" strike="noStrike" spc="-1" dirty="0">
              <a:latin typeface="Arial"/>
            </a:endParaRPr>
          </a:p>
        </p:txBody>
      </p:sp>
      <p:sp>
        <p:nvSpPr>
          <p:cNvPr id="148" name="CustomShape 2"/>
          <p:cNvSpPr/>
          <p:nvPr/>
        </p:nvSpPr>
        <p:spPr>
          <a:xfrm>
            <a:off x="460080" y="5193360"/>
            <a:ext cx="11270880" cy="85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400" b="0" strike="noStrike" spc="-1" dirty="0">
                <a:solidFill>
                  <a:srgbClr val="111111"/>
                </a:solidFill>
                <a:latin typeface="Open Sans"/>
                <a:ea typeface="Open Sans"/>
              </a:rPr>
              <a:t>Part II: </a:t>
            </a:r>
            <a:r>
              <a:rPr lang="ja-JP" altLang="en-US" sz="2400" b="0" strike="noStrike" spc="-1" dirty="0" smtClean="0">
                <a:solidFill>
                  <a:srgbClr val="111111"/>
                </a:solidFill>
                <a:latin typeface="Open Sans"/>
                <a:ea typeface="Open Sans"/>
              </a:rPr>
              <a:t>動機付けとなる</a:t>
            </a:r>
            <a:r>
              <a:rPr lang="ja-JP" altLang="en-US" sz="2400" spc="-1" dirty="0">
                <a:solidFill>
                  <a:srgbClr val="111111"/>
                </a:solidFill>
                <a:latin typeface="Open Sans"/>
                <a:ea typeface="Open Sans"/>
              </a:rPr>
              <a:t>事例</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原文</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明確</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にする</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必要</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があるこ</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と</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0" name="CustomShape 2"/>
          <p:cNvSpPr/>
          <p:nvPr/>
        </p:nvSpPr>
        <p:spPr>
          <a:xfrm>
            <a:off x="838800" y="1406160"/>
            <a:ext cx="685728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dirty="0">
                <a:solidFill>
                  <a:srgbClr val="000000"/>
                </a:solidFill>
                <a:latin typeface="Open Sans"/>
                <a:ea typeface="Open Sans"/>
              </a:rPr>
              <a:t>(all examples from the same package zlib-1.2.8.tar.gz)</a:t>
            </a:r>
            <a:endParaRPr lang="en-US" sz="1240" b="0" strike="noStrike" spc="-1" dirty="0">
              <a:latin typeface="Arial"/>
            </a:endParaRPr>
          </a:p>
          <a:p>
            <a:pPr>
              <a:lnSpc>
                <a:spcPct val="80000"/>
              </a:lnSpc>
            </a:pPr>
            <a:r>
              <a:rPr lang="en-US" sz="1300" b="0" strike="noStrike" spc="-1" dirty="0">
                <a:solidFill>
                  <a:srgbClr val="000000"/>
                </a:solidFill>
                <a:latin typeface="Open Sans"/>
                <a:ea typeface="Open Sans"/>
              </a:rPr>
              <a:t>*</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gzlog.c</a:t>
            </a:r>
            <a:r>
              <a:rPr lang="en-US" sz="1300" b="0" strike="noStrike" spc="-1" dirty="0">
                <a:solidFill>
                  <a:srgbClr val="000000"/>
                </a:solidFill>
                <a:latin typeface="Courier New"/>
                <a:ea typeface="Courier New"/>
              </a:rPr>
              <a:t> Copyright (C) 2004, 2008, 2012 Mark Adler, all rights reserved</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gzlog.h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2.2, 14 Aug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gzclose.c</a:t>
            </a:r>
            <a:r>
              <a:rPr lang="en-US" sz="1300" b="0" strike="noStrike" spc="-1" dirty="0">
                <a:solidFill>
                  <a:srgbClr val="000000"/>
                </a:solidFill>
                <a:latin typeface="Courier New"/>
                <a:ea typeface="Courier New"/>
              </a:rPr>
              <a:t> -- </a:t>
            </a:r>
            <a:r>
              <a:rPr lang="en-US" sz="1300" b="0" strike="noStrike" spc="-1" dirty="0" err="1">
                <a:solidFill>
                  <a:srgbClr val="000000"/>
                </a:solidFill>
                <a:latin typeface="Courier New"/>
                <a:ea typeface="Courier New"/>
              </a:rPr>
              <a:t>zlib</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gzclose</a:t>
            </a:r>
            <a:r>
              <a:rPr lang="en-US" sz="1300" b="0" strike="noStrike" spc="-1" dirty="0">
                <a:solidFill>
                  <a:srgbClr val="000000"/>
                </a:solidFill>
                <a:latin typeface="Courier New"/>
                <a:ea typeface="Courier New"/>
              </a:rPr>
              <a:t>() function</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2004, 2010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zlib.h</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2012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blast.h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1.2, 24 Oct 2012</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2002-2013 Mark Adler</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a:t>
            </a:r>
            <a:r>
              <a:rPr lang="en-US" sz="1300" b="0" strike="noStrike" spc="-1" dirty="0" err="1">
                <a:solidFill>
                  <a:srgbClr val="000000"/>
                </a:solidFill>
                <a:latin typeface="Courier New"/>
                <a:ea typeface="Courier New"/>
              </a:rPr>
              <a:t>puff.h</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version 2.3, 21 Jan 2013</a:t>
            </a:r>
            <a:endParaRPr lang="en-US" sz="1300" b="0" strike="noStrike" spc="-1" dirty="0">
              <a:latin typeface="Arial"/>
            </a:endParaRPr>
          </a:p>
          <a:p>
            <a:pPr>
              <a:lnSpc>
                <a:spcPct val="80000"/>
              </a:lnSpc>
            </a:pP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Copyright (C) 2003 </a:t>
            </a:r>
            <a:r>
              <a:rPr lang="en-US" sz="1300" b="0" strike="noStrike" spc="-1" dirty="0" err="1">
                <a:solidFill>
                  <a:srgbClr val="000000"/>
                </a:solidFill>
                <a:latin typeface="Courier New"/>
                <a:ea typeface="Courier New"/>
              </a:rPr>
              <a:t>Cosmin</a:t>
            </a:r>
            <a:r>
              <a:rPr lang="en-US" sz="1300" b="0" strike="noStrike" spc="-1" dirty="0">
                <a:solidFill>
                  <a:srgbClr val="000000"/>
                </a:solidFill>
                <a:latin typeface="Courier New"/>
                <a:ea typeface="Courier New"/>
              </a:rPr>
              <a:t> </a:t>
            </a:r>
            <a:r>
              <a:rPr lang="en-US" sz="1300" b="0" strike="noStrike" spc="-1" dirty="0" err="1">
                <a:solidFill>
                  <a:srgbClr val="000000"/>
                </a:solidFill>
                <a:latin typeface="Courier New"/>
                <a:ea typeface="Courier New"/>
              </a:rPr>
              <a:t>Truta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Derived from original sources by Bob </a:t>
            </a:r>
            <a:r>
              <a:rPr lang="en-US" sz="1300" b="0" strike="noStrike" spc="-1" dirty="0" err="1">
                <a:solidFill>
                  <a:srgbClr val="000000"/>
                </a:solidFill>
                <a:latin typeface="Courier New"/>
                <a:ea typeface="Courier New"/>
              </a:rPr>
              <a:t>Dellaca</a:t>
            </a:r>
            <a:r>
              <a:rPr lang="en-US" sz="1300" b="0" strike="noStrike" spc="-1" dirty="0">
                <a:solidFill>
                  <a:srgbClr val="000000"/>
                </a:solidFill>
                <a:latin typeface="Courier New"/>
                <a:ea typeface="Courier New"/>
              </a:rPr>
              <a:t>.</a:t>
            </a:r>
            <a:endParaRPr lang="en-US" sz="1300" b="0" strike="noStrike" spc="-1" dirty="0">
              <a:latin typeface="Arial"/>
            </a:endParaRPr>
          </a:p>
          <a:p>
            <a:pPr>
              <a:lnSpc>
                <a:spcPct val="80000"/>
              </a:lnSpc>
            </a:pPr>
            <a:r>
              <a:rPr lang="en-US" sz="1300" b="0" strike="noStrike" spc="-1" dirty="0">
                <a:solidFill>
                  <a:srgbClr val="000000"/>
                </a:solidFill>
                <a:latin typeface="Courier New"/>
                <a:ea typeface="Courier New"/>
              </a:rPr>
              <a:t> * For conditions of distribution and use, see copyright notice in readme.txt</a:t>
            </a:r>
            <a:endParaRPr lang="en-US" sz="1300" b="0" strike="noStrike" spc="-1" dirty="0">
              <a:latin typeface="Arial"/>
            </a:endParaRPr>
          </a:p>
        </p:txBody>
      </p:sp>
      <p:sp>
        <p:nvSpPr>
          <p:cNvPr id="151" name="CustomShape 3"/>
          <p:cNvSpPr/>
          <p:nvPr/>
        </p:nvSpPr>
        <p:spPr>
          <a:xfrm>
            <a:off x="7515180" y="1825560"/>
            <a:ext cx="3930480" cy="3512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2" name="CustomShape 4"/>
          <p:cNvSpPr/>
          <p:nvPr/>
        </p:nvSpPr>
        <p:spPr>
          <a:xfrm>
            <a:off x="7696080" y="2137320"/>
            <a:ext cx="3568680" cy="23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40480">
              <a:lnSpc>
                <a:spcPct val="100000"/>
              </a:lnSpc>
              <a:buClr>
                <a:srgbClr val="000000"/>
              </a:buClr>
              <a:buFont typeface="Arial"/>
              <a:buChar char="•"/>
            </a:pPr>
            <a:r>
              <a:rPr lang="ja-JP" altLang="en-US" spc="-1" dirty="0" smtClean="0">
                <a:solidFill>
                  <a:srgbClr val="000000"/>
                </a:solidFill>
                <a:latin typeface="Arial"/>
                <a:ea typeface="Arial"/>
              </a:rPr>
              <a:t>これらの実例は、他の場所にあるライセンス条文への参照を示している。</a:t>
            </a:r>
            <a:endParaRPr lang="en-US" sz="1800" b="0" strike="noStrike" spc="-1" dirty="0">
              <a:latin typeface="Arial"/>
            </a:endParaRPr>
          </a:p>
          <a:p>
            <a:pPr marL="228600" indent="-24048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一般的に、テキストスキャナーは個々の出現箇所や文脈を把握することなく、これらのファイルからライセンスを決定することができない。</a:t>
            </a:r>
            <a:endParaRPr lang="en-US" altLang="ja-JP" sz="1800" b="0" strike="noStrike" spc="-1" dirty="0" smtClean="0">
              <a:solidFill>
                <a:srgbClr val="000000"/>
              </a:solidFill>
              <a:latin typeface="Arial"/>
              <a:ea typeface="Arial"/>
            </a:endParaRPr>
          </a:p>
          <a:p>
            <a:pPr marL="228600" indent="-240480">
              <a:lnSpc>
                <a:spcPct val="100000"/>
              </a:lnSpc>
              <a:spcBef>
                <a:spcPts val="1001"/>
              </a:spcBef>
              <a:buClr>
                <a:srgbClr val="000000"/>
              </a:buClr>
              <a:buFont typeface="Arial"/>
              <a:buChar char="•"/>
            </a:pPr>
            <a:r>
              <a:rPr lang="ja-JP" altLang="en-US" spc="-1" dirty="0">
                <a:solidFill>
                  <a:srgbClr val="000000"/>
                </a:solidFill>
                <a:latin typeface="Arial"/>
                <a:ea typeface="Arial"/>
              </a:rPr>
              <a:t>人間</a:t>
            </a:r>
            <a:r>
              <a:rPr lang="ja-JP" altLang="en-US" spc="-1" dirty="0" smtClean="0">
                <a:solidFill>
                  <a:srgbClr val="000000"/>
                </a:solidFill>
                <a:latin typeface="Arial"/>
                <a:ea typeface="Arial"/>
              </a:rPr>
              <a:t>がライセンスを明確にする必要がある。</a:t>
            </a:r>
            <a:endParaRPr lang="ja-JP" alt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Open Sans"/>
                <a:ea typeface="Open Sans"/>
              </a:rPr>
              <a:t>ライセンスの例</a:t>
            </a:r>
            <a:r>
              <a:rPr lang="en-US" altLang="ja-JP" sz="3200" b="1" strike="noStrike" spc="-1" dirty="0" smtClean="0">
                <a:solidFill>
                  <a:srgbClr val="000000"/>
                </a:solidFill>
                <a:latin typeface="Open Sans"/>
                <a:ea typeface="Open Sans"/>
              </a:rPr>
              <a:t> – </a:t>
            </a:r>
            <a:r>
              <a:rPr lang="ja-JP" altLang="en-US" sz="3200" b="1" spc="-1" dirty="0" smtClean="0">
                <a:solidFill>
                  <a:srgbClr val="000000"/>
                </a:solidFill>
                <a:latin typeface="Open Sans"/>
                <a:ea typeface="Open Sans"/>
              </a:rPr>
              <a:t>明確にする必要があること</a:t>
            </a:r>
            <a:r>
              <a:rPr lang="ja-JP" altLang="en-US" sz="3200" spc="-1" dirty="0"/>
              <a:t> </a:t>
            </a:r>
            <a:r>
              <a:rPr lang="en-US" sz="3200" b="1" strike="noStrike" spc="-1" dirty="0" smtClean="0">
                <a:solidFill>
                  <a:srgbClr val="000000"/>
                </a:solidFill>
                <a:latin typeface="Open Sans"/>
                <a:ea typeface="Open Sans"/>
              </a:rPr>
              <a:t>2</a:t>
            </a:r>
            <a:endParaRPr lang="en-US" sz="3200" b="0" strike="noStrike" spc="-1" dirty="0">
              <a:latin typeface="Arial"/>
            </a:endParaRPr>
          </a:p>
        </p:txBody>
      </p:sp>
      <p:sp>
        <p:nvSpPr>
          <p:cNvPr id="154" name="CustomShape 2"/>
          <p:cNvSpPr/>
          <p:nvPr/>
        </p:nvSpPr>
        <p:spPr>
          <a:xfrm>
            <a:off x="838080" y="1825560"/>
            <a:ext cx="682344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70" b="0" i="1" strike="noStrike" spc="-1" dirty="0">
                <a:solidFill>
                  <a:srgbClr val="000000"/>
                </a:solidFill>
                <a:latin typeface="Open Sans"/>
                <a:ea typeface="Open Sans"/>
              </a:rPr>
              <a:t>(from zlib-1.2.8.tar/ zlib-1.2.8/ </a:t>
            </a:r>
            <a:r>
              <a:rPr lang="en-US" sz="1670" b="0" i="1" strike="noStrike" spc="-1" dirty="0" err="1">
                <a:solidFill>
                  <a:srgbClr val="000000"/>
                </a:solidFill>
                <a:latin typeface="Open Sans"/>
                <a:ea typeface="Open Sans"/>
              </a:rPr>
              <a:t>contrib</a:t>
            </a:r>
            <a:r>
              <a:rPr lang="en-US" sz="1670" b="0" i="1" strike="noStrike" spc="-1" dirty="0">
                <a:solidFill>
                  <a:srgbClr val="000000"/>
                </a:solidFill>
                <a:latin typeface="Open Sans"/>
                <a:ea typeface="Open Sans"/>
              </a:rPr>
              <a:t>/ amd64/ amd64-match.S)</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match.S</a:t>
            </a:r>
            <a:r>
              <a:rPr lang="en-US" sz="1670" b="0" strike="noStrike" spc="-1" dirty="0">
                <a:solidFill>
                  <a:srgbClr val="000000"/>
                </a:solidFill>
                <a:latin typeface="Open Sans"/>
                <a:ea typeface="Open Sans"/>
              </a:rPr>
              <a:t> -- optimized version of </a:t>
            </a:r>
            <a:r>
              <a:rPr lang="en-US" sz="1670" b="0" strike="noStrike" spc="-1" dirty="0" err="1">
                <a:solidFill>
                  <a:srgbClr val="000000"/>
                </a:solidFill>
                <a:latin typeface="Open Sans"/>
                <a:ea typeface="Open Sans"/>
              </a:rPr>
              <a:t>longest_match</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based on the similar work by Gilles </a:t>
            </a:r>
            <a:r>
              <a:rPr lang="en-US" sz="1670" b="0" strike="noStrike" spc="-1" dirty="0" err="1">
                <a:solidFill>
                  <a:srgbClr val="000000"/>
                </a:solidFill>
                <a:latin typeface="Open Sans"/>
                <a:ea typeface="Open Sans"/>
              </a:rPr>
              <a:t>Vollant</a:t>
            </a:r>
            <a:r>
              <a:rPr lang="en-US" sz="1670" b="0" strike="noStrike" spc="-1" dirty="0">
                <a:solidFill>
                  <a:srgbClr val="000000"/>
                </a:solidFill>
                <a:latin typeface="Open Sans"/>
                <a:ea typeface="Open Sans"/>
              </a:rPr>
              <a: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and Brian </a:t>
            </a:r>
            <a:r>
              <a:rPr lang="en-US" sz="1670" b="0" strike="noStrike" spc="-1" dirty="0" err="1">
                <a:solidFill>
                  <a:srgbClr val="000000"/>
                </a:solidFill>
                <a:latin typeface="Open Sans"/>
                <a:ea typeface="Open Sans"/>
              </a:rPr>
              <a:t>Raiter</a:t>
            </a:r>
            <a:r>
              <a:rPr lang="en-US" sz="1670" b="0" strike="noStrike" spc="-1" dirty="0">
                <a:solidFill>
                  <a:srgbClr val="000000"/>
                </a:solidFill>
                <a:latin typeface="Open Sans"/>
                <a:ea typeface="Open Sans"/>
              </a:rPr>
              <a:t>, written 1998</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This is free software; you can redistribute it and/or modify it</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under the terms of the BSD License.</a:t>
            </a:r>
            <a:r>
              <a:rPr dirty="0"/>
              <a:t/>
            </a:r>
            <a:br>
              <a:rPr dirty="0"/>
            </a:br>
            <a:r>
              <a:rPr lang="en-US" sz="1670" b="0" strike="noStrike" spc="-1" dirty="0">
                <a:solidFill>
                  <a:srgbClr val="000000"/>
                </a:solidFill>
                <a:latin typeface="Open Sans"/>
                <a:ea typeface="Open Sans"/>
              </a:rPr>
              <a:t> * Use by owners of </a:t>
            </a:r>
            <a:r>
              <a:rPr lang="en-US" sz="1670" b="0" strike="noStrike" spc="-1" dirty="0" err="1">
                <a:solidFill>
                  <a:srgbClr val="000000"/>
                </a:solidFill>
                <a:latin typeface="Open Sans"/>
                <a:ea typeface="Open Sans"/>
              </a:rPr>
              <a:t>Che</a:t>
            </a:r>
            <a:r>
              <a:rPr lang="en-US" sz="1670" b="0" strike="noStrike" spc="-1" dirty="0">
                <a:solidFill>
                  <a:srgbClr val="000000"/>
                </a:solidFill>
                <a:latin typeface="Open Sans"/>
                <a:ea typeface="Open Sans"/>
              </a:rPr>
              <a:t> </a:t>
            </a:r>
            <a:r>
              <a:rPr lang="en-US" sz="1670" b="0" strike="noStrike" spc="-1" dirty="0" err="1">
                <a:solidFill>
                  <a:srgbClr val="000000"/>
                </a:solidFill>
                <a:latin typeface="Open Sans"/>
                <a:ea typeface="Open Sans"/>
              </a:rPr>
              <a:t>Guevarra</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a:t>
            </a:r>
            <a:r>
              <a:rPr lang="en-US" sz="1670" b="0" strike="noStrike" spc="-1" dirty="0" err="1">
                <a:solidFill>
                  <a:srgbClr val="000000"/>
                </a:solidFill>
                <a:latin typeface="Open Sans"/>
                <a:ea typeface="Open Sans"/>
              </a:rPr>
              <a:t>parafernalia</a:t>
            </a:r>
            <a:r>
              <a:rPr lang="en-US" sz="1670" b="0" strike="noStrike" spc="-1" dirty="0">
                <a:solidFill>
                  <a:srgbClr val="000000"/>
                </a:solidFill>
                <a:latin typeface="Open Sans"/>
                <a:ea typeface="Open Sans"/>
              </a:rPr>
              <a:t> is prohibited, where possible,</a:t>
            </a:r>
            <a:r>
              <a:rPr dirty="0"/>
              <a:t/>
            </a:r>
            <a:br>
              <a:rPr dirty="0"/>
            </a:br>
            <a:r>
              <a:rPr lang="en-US" sz="1670" b="0" strike="noStrike" spc="-1" dirty="0">
                <a:solidFill>
                  <a:srgbClr val="000000"/>
                </a:solidFill>
                <a:latin typeface="Open Sans"/>
                <a:ea typeface="Open Sans"/>
              </a:rPr>
              <a:t> * and highly discouraged</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 elsewhere.</a:t>
            </a: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 */</a:t>
            </a:r>
            <a:endParaRPr lang="en-US" sz="1670" b="0" strike="noStrike" spc="-1" dirty="0">
              <a:latin typeface="Arial"/>
            </a:endParaRPr>
          </a:p>
          <a:p>
            <a:pPr>
              <a:lnSpc>
                <a:spcPct val="90000"/>
              </a:lnSpc>
            </a:pPr>
            <a:endParaRPr lang="en-US" sz="1670" b="0" strike="noStrike" spc="-1" dirty="0">
              <a:latin typeface="Arial"/>
            </a:endParaRPr>
          </a:p>
          <a:p>
            <a:pPr>
              <a:lnSpc>
                <a:spcPct val="90000"/>
              </a:lnSpc>
            </a:pPr>
            <a:r>
              <a:rPr lang="en-US" sz="1670" b="0" strike="noStrike" spc="-1" dirty="0">
                <a:solidFill>
                  <a:srgbClr val="000000"/>
                </a:solidFill>
                <a:latin typeface="Open Sans"/>
                <a:ea typeface="Open Sans"/>
              </a:rPr>
              <a:t>…</a:t>
            </a:r>
            <a:endParaRPr lang="en-US" sz="1670" b="0" strike="noStrike" spc="-1" dirty="0">
              <a:latin typeface="Arial"/>
            </a:endParaRPr>
          </a:p>
        </p:txBody>
      </p:sp>
      <p:sp>
        <p:nvSpPr>
          <p:cNvPr id="155" name="CustomShape 3"/>
          <p:cNvSpPr/>
          <p:nvPr/>
        </p:nvSpPr>
        <p:spPr>
          <a:xfrm>
            <a:off x="7368120" y="1901880"/>
            <a:ext cx="4137480" cy="348012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56" name="CustomShape 4"/>
          <p:cNvSpPr/>
          <p:nvPr/>
        </p:nvSpPr>
        <p:spPr>
          <a:xfrm>
            <a:off x="7368120" y="2122920"/>
            <a:ext cx="3984840" cy="219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smtClean="0">
                <a:solidFill>
                  <a:srgbClr val="000000"/>
                </a:solidFill>
                <a:latin typeface="Arial"/>
                <a:ea typeface="Arial"/>
              </a:rPr>
              <a:t>他の実例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i="1" spc="-1" dirty="0" smtClean="0">
                <a:solidFill>
                  <a:srgbClr val="000000"/>
                </a:solidFill>
                <a:latin typeface="Arial"/>
                <a:ea typeface="Arial"/>
              </a:rPr>
              <a:t>面白おかしくしようとしたもの（または政治的な声明を主張したもの</a:t>
            </a:r>
            <a:r>
              <a:rPr lang="en-US" altLang="ja-JP" i="1" spc="-1" dirty="0" smtClean="0">
                <a:solidFill>
                  <a:srgbClr val="000000"/>
                </a:solidFill>
                <a:latin typeface="Arial"/>
                <a:ea typeface="Arial"/>
              </a:rPr>
              <a:t>)</a:t>
            </a:r>
            <a:r>
              <a:rPr lang="ja-JP" altLang="en-US" i="1" spc="-1" dirty="0" smtClean="0">
                <a:solidFill>
                  <a:srgbClr val="000000"/>
                </a:solidFill>
                <a:latin typeface="Arial"/>
                <a:ea typeface="Arial"/>
              </a:rPr>
              <a:t>はライセンス分析が難しい</a:t>
            </a:r>
            <a:r>
              <a:rPr lang="ja-JP" altLang="en-US" i="1" spc="-1" dirty="0">
                <a:solidFill>
                  <a:srgbClr val="000000"/>
                </a:solidFill>
                <a:latin typeface="Arial"/>
                <a:ea typeface="Arial"/>
              </a:rPr>
              <a:t>。</a:t>
            </a:r>
            <a:endParaRPr lang="en-US" sz="1800" b="0" i="1"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i="1" spc="-1" dirty="0">
                <a:solidFill>
                  <a:srgbClr val="000000"/>
                </a:solidFill>
                <a:latin typeface="Arial"/>
                <a:ea typeface="Arial"/>
              </a:rPr>
              <a:t>問</a:t>
            </a:r>
            <a:r>
              <a:rPr lang="en-US" sz="1800" b="0" i="1" strike="noStrike" spc="-1" dirty="0" smtClean="0">
                <a:solidFill>
                  <a:srgbClr val="000000"/>
                </a:solidFill>
                <a:latin typeface="Arial"/>
                <a:ea typeface="Arial"/>
              </a:rPr>
              <a:t>: [</a:t>
            </a:r>
            <a:r>
              <a:rPr lang="en-US" altLang="ja-JP" i="1" spc="-1" dirty="0" err="1">
                <a:solidFill>
                  <a:srgbClr val="000000"/>
                </a:solidFill>
                <a:ea typeface="Arial"/>
              </a:rPr>
              <a:t>parafernalia</a:t>
            </a:r>
            <a:r>
              <a:rPr lang="en-US" sz="1800" b="0" i="1" strike="noStrike" spc="-1" dirty="0" smtClean="0">
                <a:solidFill>
                  <a:srgbClr val="000000"/>
                </a:solidFill>
                <a:latin typeface="Arial"/>
                <a:ea typeface="Arial"/>
              </a:rPr>
              <a:t>]  </a:t>
            </a:r>
            <a:r>
              <a:rPr lang="ja-JP" altLang="en-US" sz="1800" b="0" i="1" strike="noStrike" spc="-1" dirty="0" smtClean="0">
                <a:solidFill>
                  <a:srgbClr val="000000"/>
                </a:solidFill>
                <a:latin typeface="Arial"/>
                <a:ea typeface="Arial"/>
              </a:rPr>
              <a:t>についての所有権は無視できるのか、あるいは由来を確認するべきなのか？</a:t>
            </a:r>
            <a:endParaRPr lang="en-US" sz="1800" b="0" i="1"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endParaRPr lang="en-US" i="1" spc="-1" dirty="0">
              <a:solidFill>
                <a:srgbClr val="000000"/>
              </a:solidFill>
              <a:latin typeface="Arial"/>
              <a:ea typeface="Arial"/>
            </a:endParaRPr>
          </a:p>
          <a:p>
            <a:pPr>
              <a:lnSpc>
                <a:spcPct val="100000"/>
              </a:lnSpc>
              <a:spcBef>
                <a:spcPts val="1001"/>
              </a:spcBef>
              <a:buClr>
                <a:srgbClr val="000000"/>
              </a:buClr>
            </a:pPr>
            <a:endParaRPr lang="en-US" i="1"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Open Sans"/>
                <a:ea typeface="Open Sans"/>
              </a:rPr>
              <a:t>ライセンスの例</a:t>
            </a:r>
            <a:r>
              <a:rPr lang="en-US" altLang="ja-JP" sz="3200" b="1" strike="noStrike" spc="-1" dirty="0" smtClean="0">
                <a:solidFill>
                  <a:srgbClr val="000000"/>
                </a:solidFill>
                <a:latin typeface="Open Sans"/>
                <a:ea typeface="Open Sans"/>
              </a:rPr>
              <a:t> – </a:t>
            </a:r>
            <a:r>
              <a:rPr lang="ja-JP" altLang="en-US" sz="3200" b="1" spc="-1" dirty="0" smtClean="0">
                <a:solidFill>
                  <a:srgbClr val="000000"/>
                </a:solidFill>
                <a:latin typeface="Open Sans"/>
                <a:ea typeface="Open Sans"/>
              </a:rPr>
              <a:t>明確にする必要があること</a:t>
            </a:r>
            <a:r>
              <a:rPr lang="ja-JP" altLang="en-US" sz="3200" spc="-1" dirty="0" smtClean="0"/>
              <a:t> </a:t>
            </a:r>
            <a:r>
              <a:rPr lang="en-US" altLang="ja-JP" sz="3200" b="1" spc="-1" dirty="0">
                <a:solidFill>
                  <a:srgbClr val="000000"/>
                </a:solidFill>
                <a:latin typeface="Open Sans"/>
              </a:rPr>
              <a:t>3</a:t>
            </a:r>
            <a:endParaRPr lang="en-US" altLang="ja-JP" sz="3200" spc="-1" dirty="0"/>
          </a:p>
        </p:txBody>
      </p:sp>
      <p:sp>
        <p:nvSpPr>
          <p:cNvPr id="158" name="CustomShape 2"/>
          <p:cNvSpPr/>
          <p:nvPr/>
        </p:nvSpPr>
        <p:spPr>
          <a:xfrm>
            <a:off x="838080" y="1825560"/>
            <a:ext cx="51807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600" b="0" i="1" strike="noStrike" spc="-1">
                <a:solidFill>
                  <a:srgbClr val="000000"/>
                </a:solidFill>
                <a:latin typeface="Arial"/>
                <a:ea typeface="Arial"/>
              </a:rPr>
              <a:t>(TrueCrypt 7.1a Source.zip/ Common/ Cache.c)</a:t>
            </a:r>
            <a:endParaRPr lang="en-US" sz="1600" b="0" strike="noStrike" spc="-1">
              <a:latin typeface="Arial"/>
            </a:endParaRPr>
          </a:p>
          <a:p>
            <a:pPr>
              <a:lnSpc>
                <a:spcPct val="90000"/>
              </a:lnSpc>
            </a:pPr>
            <a:endParaRPr lang="en-US" sz="1600" b="0" strike="noStrike" spc="-1">
              <a:latin typeface="Arial"/>
            </a:endParaRPr>
          </a:p>
          <a:p>
            <a:pPr>
              <a:lnSpc>
                <a:spcPct val="90000"/>
              </a:lnSpc>
            </a:pPr>
            <a:r>
              <a:rPr lang="en-US" sz="1800" b="0" strike="noStrike" spc="-1">
                <a:solidFill>
                  <a:srgbClr val="000000"/>
                </a:solidFill>
                <a:latin typeface="Arial"/>
                <a:ea typeface="Arial"/>
              </a:rPr>
              <a:t>Legal Notice: Some portions of the source code contained in this file were derived from the source code of Encryption for the Masses 2.02a, which is Copyright (c) 1998-2000 Paul Le Roux and which is governed by the 'License Agreement for Encryption for the Masses'. Modifications and additions to the original source code (contained in this file) and all other portions of this file are Copyright (c) 2003-2008 TrueCrypt Developers Association and are governed by the TrueCrypt License 3.0 the full text of which is contained in the file License.txt included in TrueCrypt binary and source code distribution packages. */</a:t>
            </a:r>
            <a:endParaRPr lang="en-US" sz="1800" b="0" strike="noStrike" spc="-1">
              <a:latin typeface="Arial"/>
            </a:endParaRPr>
          </a:p>
          <a:p>
            <a:pPr>
              <a:lnSpc>
                <a:spcPct val="90000"/>
              </a:lnSpc>
            </a:pPr>
            <a:r>
              <a:rPr lang="en-US" sz="1800" b="0" strike="noStrike" spc="-1">
                <a:solidFill>
                  <a:srgbClr val="000000"/>
                </a:solidFill>
                <a:latin typeface="Arial"/>
                <a:ea typeface="Arial"/>
              </a:rPr>
              <a:t>…</a:t>
            </a:r>
            <a:endParaRPr lang="en-US" sz="1800" b="0" strike="noStrike" spc="-1">
              <a:latin typeface="Arial"/>
            </a:endParaRPr>
          </a:p>
        </p:txBody>
      </p:sp>
      <p:sp>
        <p:nvSpPr>
          <p:cNvPr id="159" name="CustomShape 3"/>
          <p:cNvSpPr/>
          <p:nvPr/>
        </p:nvSpPr>
        <p:spPr>
          <a:xfrm>
            <a:off x="7147440" y="1825560"/>
            <a:ext cx="4205520" cy="34671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0" name="CustomShape 4"/>
          <p:cNvSpPr/>
          <p:nvPr/>
        </p:nvSpPr>
        <p:spPr>
          <a:xfrm>
            <a:off x="7397640" y="2122920"/>
            <a:ext cx="3605760" cy="321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latin typeface="Arial"/>
                <a:ea typeface="Arial"/>
              </a:rPr>
              <a:t>他</a:t>
            </a:r>
            <a:r>
              <a:rPr lang="ja-JP" altLang="en-US" b="1" spc="-1" dirty="0" smtClean="0">
                <a:solidFill>
                  <a:srgbClr val="000000"/>
                </a:solidFill>
                <a:latin typeface="Arial"/>
                <a:ea typeface="Arial"/>
              </a:rPr>
              <a:t>の実例</a:t>
            </a:r>
            <a:r>
              <a:rPr lang="en-US" sz="1800" b="1" strike="noStrike" spc="-1" dirty="0" smtClean="0">
                <a:solidFill>
                  <a:srgbClr val="000000"/>
                </a:solidFill>
                <a:latin typeface="Arial"/>
                <a:ea typeface="Arial"/>
              </a:rPr>
              <a:t>:</a:t>
            </a:r>
            <a:endParaRPr lang="en-US" sz="1800" b="0" strike="noStrike" spc="-1" dirty="0">
              <a:latin typeface="Arial"/>
            </a:endParaRPr>
          </a:p>
          <a:p>
            <a:pPr marL="171360" indent="-183240">
              <a:lnSpc>
                <a:spcPct val="100000"/>
              </a:lnSpc>
              <a:spcBef>
                <a:spcPts val="1001"/>
              </a:spcBef>
              <a:buClr>
                <a:srgbClr val="000000"/>
              </a:buClr>
              <a:buFont typeface="Arial"/>
              <a:buChar char="•"/>
            </a:pPr>
            <a:r>
              <a:rPr lang="ja-JP" altLang="en-US" sz="1800" b="0" strike="noStrike" spc="-1" dirty="0" smtClean="0">
                <a:solidFill>
                  <a:srgbClr val="000000"/>
                </a:solidFill>
                <a:latin typeface="Arial"/>
                <a:ea typeface="Arial"/>
              </a:rPr>
              <a:t>ファイル中、このようなフォーマットでテキストが現れます。</a:t>
            </a:r>
            <a:endParaRPr lang="en-US" altLang="ja-JP" sz="1800" b="0" strike="noStrike" spc="-1" dirty="0" smtClean="0">
              <a:solidFill>
                <a:srgbClr val="000000"/>
              </a:solidFill>
              <a:latin typeface="Arial"/>
              <a:ea typeface="Arial"/>
            </a:endParaRPr>
          </a:p>
          <a:p>
            <a:pPr marL="171360" indent="-183240">
              <a:lnSpc>
                <a:spcPct val="100000"/>
              </a:lnSpc>
              <a:spcBef>
                <a:spcPts val="1001"/>
              </a:spcBef>
              <a:buClr>
                <a:srgbClr val="000000"/>
              </a:buClr>
              <a:buFont typeface="Arial"/>
              <a:buChar char="•"/>
            </a:pPr>
            <a:r>
              <a:rPr lang="ja-JP" altLang="en-US" spc="-1" dirty="0" smtClean="0">
                <a:solidFill>
                  <a:srgbClr val="000000"/>
                </a:solidFill>
                <a:latin typeface="Arial"/>
                <a:ea typeface="Arial"/>
              </a:rPr>
              <a:t>特別な</a:t>
            </a:r>
            <a:r>
              <a:rPr lang="ja-JP" altLang="en-US" sz="1800" b="0" strike="noStrike" spc="-1" dirty="0" smtClean="0">
                <a:solidFill>
                  <a:srgbClr val="000000"/>
                </a:solidFill>
                <a:latin typeface="Arial"/>
                <a:ea typeface="Arial"/>
              </a:rPr>
              <a:t>場合においては再レビューが必要となる。</a:t>
            </a:r>
            <a:endParaRPr lang="en-US" sz="1800" b="0" strike="noStrike" spc="-1" dirty="0" smtClean="0">
              <a:solidFill>
                <a:srgbClr val="000000"/>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ライセンスの例</a:t>
            </a:r>
            <a:r>
              <a:rPr lang="en-US" altLang="ja-JP" sz="3200" b="1" strike="noStrike" spc="-1" dirty="0" smtClean="0">
                <a:solidFill>
                  <a:srgbClr val="000000"/>
                </a:solidFill>
                <a:latin typeface="ＭＳ Ｐゴシック" panose="020B0600070205080204" pitchFamily="50" charset="-128"/>
                <a:ea typeface="ＭＳ Ｐゴシック" panose="020B0600070205080204" pitchFamily="50" charset="-128"/>
              </a:rPr>
              <a:t> – </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明確にする必要があること</a:t>
            </a:r>
            <a:r>
              <a:rPr lang="ja-JP" altLang="en-US" sz="3200" spc="-1" dirty="0" smtClean="0">
                <a:latin typeface="ＭＳ Ｐゴシック" panose="020B0600070205080204" pitchFamily="50" charset="-128"/>
                <a:ea typeface="ＭＳ Ｐゴシック" panose="020B0600070205080204" pitchFamily="50" charset="-128"/>
              </a:rPr>
              <a:t> </a:t>
            </a:r>
            <a:r>
              <a:rPr lang="en-US" altLang="ja-JP" sz="3200" b="1" spc="-1" dirty="0">
                <a:solidFill>
                  <a:srgbClr val="000000"/>
                </a:solidFill>
                <a:latin typeface="ＭＳ Ｐゴシック" panose="020B0600070205080204" pitchFamily="50" charset="-128"/>
                <a:ea typeface="ＭＳ Ｐゴシック" panose="020B0600070205080204" pitchFamily="50" charset="-128"/>
              </a:rPr>
              <a:t>4</a:t>
            </a:r>
            <a:endParaRPr lang="en-US" altLang="ja-JP" sz="3200" spc="-1" dirty="0">
              <a:latin typeface="ＭＳ Ｐゴシック" panose="020B0600070205080204" pitchFamily="50" charset="-128"/>
              <a:ea typeface="ＭＳ Ｐゴシック" panose="020B0600070205080204" pitchFamily="50" charset="-128"/>
            </a:endParaRPr>
          </a:p>
        </p:txBody>
      </p:sp>
      <p:sp>
        <p:nvSpPr>
          <p:cNvPr id="162" name="CustomShape 2"/>
          <p:cNvSpPr/>
          <p:nvPr/>
        </p:nvSpPr>
        <p:spPr>
          <a:xfrm>
            <a:off x="838080" y="1825560"/>
            <a:ext cx="6923520" cy="435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1240" b="0" i="1" strike="noStrike" spc="-1">
                <a:solidFill>
                  <a:srgbClr val="000000"/>
                </a:solidFill>
                <a:latin typeface="Arial"/>
                <a:ea typeface="Arial"/>
              </a:rPr>
              <a:t>(TrueCrypt 7.1a Source.zip/ Crypto/ AesSmall.h)</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The free distribution and use of this software in both source and binary</a:t>
            </a:r>
            <a:endParaRPr lang="en-US" sz="1240" b="0" strike="noStrike" spc="-1">
              <a:latin typeface="Arial"/>
            </a:endParaRPr>
          </a:p>
          <a:p>
            <a:pPr>
              <a:lnSpc>
                <a:spcPct val="80000"/>
              </a:lnSpc>
            </a:pPr>
            <a:r>
              <a:rPr lang="en-US" sz="1240" b="0" strike="noStrike" spc="-1">
                <a:solidFill>
                  <a:srgbClr val="000000"/>
                </a:solidFill>
                <a:latin typeface="Arial"/>
                <a:ea typeface="Arial"/>
              </a:rPr>
              <a:t> form is allowed (with or without changes) provided that:</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1. distributions of this source code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2. distributions in binary form include the above copyright</a:t>
            </a:r>
            <a:endParaRPr lang="en-US" sz="1240" b="0" strike="noStrike" spc="-1">
              <a:latin typeface="Arial"/>
            </a:endParaRPr>
          </a:p>
          <a:p>
            <a:pPr>
              <a:lnSpc>
                <a:spcPct val="80000"/>
              </a:lnSpc>
            </a:pPr>
            <a:r>
              <a:rPr lang="en-US" sz="1240" b="0" strike="noStrike" spc="-1">
                <a:solidFill>
                  <a:srgbClr val="000000"/>
                </a:solidFill>
                <a:latin typeface="Arial"/>
                <a:ea typeface="Arial"/>
              </a:rPr>
              <a:t>      notice, this list of conditions and the following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in the documentation and/or other associated materials;</a:t>
            </a:r>
            <a:endParaRPr lang="en-US" sz="1240" b="0" strike="noStrike" spc="-1">
              <a:latin typeface="Arial"/>
            </a:endParaRPr>
          </a:p>
          <a:p>
            <a:pPr>
              <a:lnSpc>
                <a:spcPct val="80000"/>
              </a:lnSpc>
            </a:pPr>
            <a:r>
              <a:rPr lang="en-US" sz="1240" b="0" strike="noStrike" spc="-1">
                <a:solidFill>
                  <a:srgbClr val="000000"/>
                </a:solidFill>
                <a:latin typeface="Arial"/>
                <a:ea typeface="Arial"/>
              </a:rPr>
              <a:t>   3. the copyright holder's name is not used to endorse products</a:t>
            </a:r>
            <a:endParaRPr lang="en-US" sz="1240" b="0" strike="noStrike" spc="-1">
              <a:latin typeface="Arial"/>
            </a:endParaRPr>
          </a:p>
          <a:p>
            <a:pPr>
              <a:lnSpc>
                <a:spcPct val="80000"/>
              </a:lnSpc>
            </a:pPr>
            <a:r>
              <a:rPr lang="en-US" sz="1240" b="0" strike="noStrike" spc="-1">
                <a:solidFill>
                  <a:srgbClr val="000000"/>
                </a:solidFill>
                <a:latin typeface="Arial"/>
                <a:ea typeface="Arial"/>
              </a:rPr>
              <a:t>      built using this software without specific written permission.</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ALTERNATIVELY, provided that this notice is retained in full, this product</a:t>
            </a:r>
            <a:endParaRPr lang="en-US" sz="1240" b="0" strike="noStrike" spc="-1">
              <a:latin typeface="Arial"/>
            </a:endParaRPr>
          </a:p>
          <a:p>
            <a:pPr>
              <a:lnSpc>
                <a:spcPct val="80000"/>
              </a:lnSpc>
            </a:pPr>
            <a:r>
              <a:rPr lang="en-US" sz="1240" b="0" strike="noStrike" spc="-1">
                <a:solidFill>
                  <a:srgbClr val="000000"/>
                </a:solidFill>
                <a:latin typeface="Arial"/>
                <a:ea typeface="Arial"/>
              </a:rPr>
              <a:t> may be distributed under the terms of the GNU General Public License (GPL),</a:t>
            </a:r>
            <a:endParaRPr lang="en-US" sz="1240" b="0" strike="noStrike" spc="-1">
              <a:latin typeface="Arial"/>
            </a:endParaRPr>
          </a:p>
          <a:p>
            <a:pPr>
              <a:lnSpc>
                <a:spcPct val="80000"/>
              </a:lnSpc>
            </a:pPr>
            <a:r>
              <a:rPr lang="en-US" sz="1240" b="0" strike="noStrike" spc="-1">
                <a:solidFill>
                  <a:srgbClr val="000000"/>
                </a:solidFill>
                <a:latin typeface="Arial"/>
                <a:ea typeface="Arial"/>
              </a:rPr>
              <a:t> in which case the provisions of the GPL apply INSTEAD OF those given above.</a:t>
            </a:r>
            <a:endParaRPr lang="en-US" sz="1240" b="0" strike="noStrike" spc="-1">
              <a:latin typeface="Arial"/>
            </a:endParaRPr>
          </a:p>
          <a:p>
            <a:pPr>
              <a:lnSpc>
                <a:spcPct val="80000"/>
              </a:lnSpc>
            </a:pPr>
            <a:endParaRPr lang="en-US" sz="1240" b="0" strike="noStrike" spc="-1">
              <a:latin typeface="Arial"/>
            </a:endParaRPr>
          </a:p>
          <a:p>
            <a:pPr>
              <a:lnSpc>
                <a:spcPct val="80000"/>
              </a:lnSpc>
            </a:pPr>
            <a:r>
              <a:rPr lang="en-US" sz="1240" b="0" strike="noStrike" spc="-1">
                <a:solidFill>
                  <a:srgbClr val="000000"/>
                </a:solidFill>
                <a:latin typeface="Arial"/>
                <a:ea typeface="Arial"/>
              </a:rPr>
              <a:t> DISCLAIMER</a:t>
            </a:r>
            <a:endParaRPr lang="en-US" sz="1240" b="0" strike="noStrike" spc="-1">
              <a:latin typeface="Arial"/>
            </a:endParaRPr>
          </a:p>
          <a:p>
            <a:pPr>
              <a:lnSpc>
                <a:spcPct val="80000"/>
              </a:lnSpc>
            </a:pPr>
            <a:r>
              <a:rPr lang="en-US" sz="1240" b="0" strike="noStrike" spc="-1">
                <a:solidFill>
                  <a:srgbClr val="000000"/>
                </a:solidFill>
                <a:latin typeface="Arial"/>
                <a:ea typeface="Arial"/>
              </a:rPr>
              <a:t> This software is provided 'as is' with no explicit or implied warranties</a:t>
            </a:r>
            <a:endParaRPr lang="en-US" sz="1240" b="0" strike="noStrike" spc="-1">
              <a:latin typeface="Arial"/>
            </a:endParaRPr>
          </a:p>
          <a:p>
            <a:pPr>
              <a:lnSpc>
                <a:spcPct val="80000"/>
              </a:lnSpc>
            </a:pPr>
            <a:r>
              <a:rPr lang="en-US" sz="1240" b="0" strike="noStrike" spc="-1">
                <a:solidFill>
                  <a:srgbClr val="000000"/>
                </a:solidFill>
                <a:latin typeface="Arial"/>
                <a:ea typeface="Arial"/>
              </a:rPr>
              <a:t> in respect of its properties, including, but not limited to, correctness</a:t>
            </a:r>
            <a:endParaRPr lang="en-US" sz="1240" b="0" strike="noStrike" spc="-1">
              <a:latin typeface="Arial"/>
            </a:endParaRPr>
          </a:p>
          <a:p>
            <a:pPr>
              <a:lnSpc>
                <a:spcPct val="80000"/>
              </a:lnSpc>
            </a:pPr>
            <a:r>
              <a:rPr lang="en-US" sz="1240" b="0" strike="noStrike" spc="-1">
                <a:solidFill>
                  <a:srgbClr val="000000"/>
                </a:solidFill>
                <a:latin typeface="Arial"/>
                <a:ea typeface="Arial"/>
              </a:rPr>
              <a:t> and/or fitness for purpose.</a:t>
            </a:r>
            <a:endParaRPr lang="en-US" sz="1240" b="0" strike="noStrike" spc="-1">
              <a:latin typeface="Arial"/>
            </a:endParaRPr>
          </a:p>
        </p:txBody>
      </p:sp>
      <p:sp>
        <p:nvSpPr>
          <p:cNvPr id="163" name="CustomShape 3"/>
          <p:cNvSpPr/>
          <p:nvPr/>
        </p:nvSpPr>
        <p:spPr>
          <a:xfrm>
            <a:off x="6463440" y="1825560"/>
            <a:ext cx="4889520" cy="2192760"/>
          </a:xfrm>
          <a:prstGeom prst="rect">
            <a:avLst/>
          </a:prstGeom>
          <a:solidFill>
            <a:srgbClr val="F2F2F2"/>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6732360" y="2013480"/>
            <a:ext cx="427104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ja-JP" altLang="en-US" b="1" spc="-1" dirty="0">
                <a:solidFill>
                  <a:srgbClr val="000000"/>
                </a:solidFill>
                <a:ea typeface="Arial"/>
              </a:rPr>
              <a:t>他の実例</a:t>
            </a:r>
            <a:r>
              <a:rPr lang="en-US" altLang="ja-JP" b="1" spc="-1" dirty="0">
                <a:solidFill>
                  <a:srgbClr val="000000"/>
                </a:solidFill>
                <a:ea typeface="Arial"/>
              </a:rPr>
              <a:t>:</a:t>
            </a:r>
            <a:endParaRPr lang="en-US" altLang="ja-JP" spc="-1" dirty="0"/>
          </a:p>
          <a:p>
            <a:pPr marL="171360" indent="-183240">
              <a:lnSpc>
                <a:spcPct val="100000"/>
              </a:lnSpc>
              <a:spcBef>
                <a:spcPts val="1001"/>
              </a:spcBef>
              <a:buClr>
                <a:srgbClr val="000000"/>
              </a:buClr>
              <a:buFont typeface="Arial"/>
              <a:buChar char="•"/>
            </a:pPr>
            <a:r>
              <a:rPr lang="ja-JP" altLang="en-US" spc="-1" dirty="0" smtClean="0">
                <a:solidFill>
                  <a:srgbClr val="000000"/>
                </a:solidFill>
                <a:latin typeface="Arial"/>
              </a:rPr>
              <a:t>組織はどのようにして、どのライセンスを選択するか決定するのか？</a:t>
            </a:r>
            <a:endParaRPr lang="en-US" altLang="ja-JP" spc="-1" dirty="0" smtClean="0">
              <a:solidFill>
                <a:srgbClr val="000000"/>
              </a:solidFill>
              <a:latin typeface="Arial"/>
            </a:endParaRPr>
          </a:p>
          <a:p>
            <a:pPr marL="171360" indent="-183240">
              <a:lnSpc>
                <a:spcPct val="100000"/>
              </a:lnSpc>
              <a:spcBef>
                <a:spcPts val="1001"/>
              </a:spcBef>
              <a:buClr>
                <a:srgbClr val="000000"/>
              </a:buClr>
              <a:buFont typeface="Arial"/>
              <a:buChar char="•"/>
            </a:pPr>
            <a:r>
              <a:rPr lang="ja-JP" altLang="en-US" sz="1800" b="0" strike="noStrike" spc="-1" dirty="0">
                <a:solidFill>
                  <a:srgbClr val="000000"/>
                </a:solidFill>
                <a:latin typeface="Arial"/>
              </a:rPr>
              <a:t>何</a:t>
            </a:r>
            <a:r>
              <a:rPr lang="ja-JP" altLang="en-US" sz="1800" b="0" strike="noStrike" spc="-1" dirty="0" smtClean="0">
                <a:solidFill>
                  <a:srgbClr val="000000"/>
                </a:solidFill>
                <a:latin typeface="Arial"/>
              </a:rPr>
              <a:t>れかを選択するのに、外的な要因が</a:t>
            </a:r>
            <a:r>
              <a:rPr lang="ja-JP" altLang="en-US" spc="-1" dirty="0" smtClean="0">
                <a:latin typeface="Arial"/>
              </a:rPr>
              <a:t>あり</a:t>
            </a:r>
            <a:r>
              <a:rPr lang="ja-JP" altLang="en-US" spc="-1" dirty="0">
                <a:latin typeface="Arial"/>
              </a:rPr>
              <a:t>得</a:t>
            </a:r>
            <a:r>
              <a:rPr lang="ja-JP" altLang="en-US" spc="-1" dirty="0" smtClean="0">
                <a:latin typeface="Arial"/>
              </a:rPr>
              <a:t>るかもしれない</a:t>
            </a:r>
            <a:endParaRPr lang="en-US" altLang="ja-JP" sz="1800" b="0" strike="noStrike" spc="-1" dirty="0" smtClean="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TotalTime>
  <Words>1812</Words>
  <Application>Microsoft Office PowerPoint</Application>
  <PresentationFormat>ワイド画面</PresentationFormat>
  <Paragraphs>264</Paragraphs>
  <Slides>18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18</vt:i4>
      </vt:variant>
    </vt:vector>
  </HeadingPairs>
  <TitlesOfParts>
    <vt:vector size="31" baseType="lpstr">
      <vt:lpstr>DejaVu Sans</vt:lpstr>
      <vt:lpstr>ＭＳ Ｐゴシック</vt:lpstr>
      <vt:lpstr>ＭＳ ゴシック</vt:lpstr>
      <vt:lpstr>Noto Sans Symbols</vt:lpstr>
      <vt:lpstr>Open Sans</vt:lpstr>
      <vt:lpstr>Arial</vt:lpstr>
      <vt:lpstr>Calibri</vt:lpstr>
      <vt:lpstr>Courier New</vt:lpstr>
      <vt:lpstr>Symbol</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56</cp:revision>
  <dcterms:modified xsi:type="dcterms:W3CDTF">2019-09-05T05:13:36Z</dcterms:modified>
  <dc:language>en-US</dc:language>
</cp:coreProperties>
</file>