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9" d="100"/>
          <a:sy n="109" d="100"/>
        </p:scale>
        <p:origin x="63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33"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34"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35"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36"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37" name="PlaceHolder 6"/>
          <p:cNvSpPr>
            <a:spLocks noGrp="1"/>
          </p:cNvSpPr>
          <p:nvPr>
            <p:ph type="sldNum"/>
          </p:nvPr>
        </p:nvSpPr>
        <p:spPr>
          <a:xfrm>
            <a:off x="4399200" y="9555480"/>
            <a:ext cx="3372840" cy="502560"/>
          </a:xfrm>
          <a:prstGeom prst="rect">
            <a:avLst/>
          </a:prstGeom>
        </p:spPr>
        <p:txBody>
          <a:bodyPr lIns="0" tIns="0" rIns="0" bIns="0" anchor="b"/>
          <a:lstStyle/>
          <a:p>
            <a:pPr algn="r"/>
            <a:fld id="{4C16FACA-9407-49CE-8DE8-595B17F83CB3}"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7180711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68"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69"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82915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1"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2"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0001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230040" y="4308840"/>
            <a:ext cx="6396840" cy="4078080"/>
          </a:xfrm>
          <a:prstGeom prst="rect">
            <a:avLst/>
          </a:prstGeom>
        </p:spPr>
        <p:txBody>
          <a:bodyPr lIns="0" tIns="0" rIns="0" bIns="0"/>
          <a:lstStyle/>
          <a:p>
            <a:endParaRPr lang="en-US" sz="2000" b="0" strike="noStrike" spc="-1">
              <a:latin typeface="Arial"/>
            </a:endParaRPr>
          </a:p>
        </p:txBody>
      </p:sp>
      <p:sp>
        <p:nvSpPr>
          <p:cNvPr id="274"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Memo </a:t>
            </a:r>
            <a:endParaRPr lang="en-US" sz="1200" b="0" strike="noStrike" spc="-1">
              <a:latin typeface="Arial"/>
            </a:endParaRPr>
          </a:p>
        </p:txBody>
      </p:sp>
      <p:sp>
        <p:nvSpPr>
          <p:cNvPr id="275"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0137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77"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78"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407059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100" b="0" strike="noStrike" spc="-1">
                <a:solidFill>
                  <a:srgbClr val="000000"/>
                </a:solidFill>
                <a:latin typeface="Arial"/>
                <a:ea typeface="Arial"/>
              </a:rPr>
              <a:t>Memo </a:t>
            </a:r>
            <a:endParaRPr lang="en-US" sz="1100" b="0" strike="noStrike" spc="-1">
              <a:latin typeface="Arial"/>
            </a:endParaRPr>
          </a:p>
        </p:txBody>
      </p:sp>
      <p:sp>
        <p:nvSpPr>
          <p:cNvPr id="280" name="PlaceHolder 2"/>
          <p:cNvSpPr>
            <a:spLocks noGrp="1"/>
          </p:cNvSpPr>
          <p:nvPr>
            <p:ph type="body"/>
          </p:nvPr>
        </p:nvSpPr>
        <p:spPr>
          <a:xfrm>
            <a:off x="230400" y="4308480"/>
            <a:ext cx="6396480" cy="4078800"/>
          </a:xfrm>
          <a:prstGeom prst="rect">
            <a:avLst/>
          </a:prstGeom>
        </p:spPr>
        <p:txBody>
          <a:bodyPr lIns="0" tIns="0" rIns="0" bIns="0"/>
          <a:lstStyle/>
          <a:p>
            <a:endParaRPr lang="en-US" sz="2000" b="0" strike="noStrike" spc="-1">
              <a:latin typeface="Arial"/>
            </a:endParaRPr>
          </a:p>
        </p:txBody>
      </p:sp>
      <p:sp>
        <p:nvSpPr>
          <p:cNvPr id="281"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90034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230040" y="4308840"/>
            <a:ext cx="6397200" cy="4078080"/>
          </a:xfrm>
          <a:prstGeom prst="rect">
            <a:avLst/>
          </a:prstGeom>
        </p:spPr>
        <p:txBody>
          <a:bodyPr lIns="0" tIns="0" rIns="0" bIns="0"/>
          <a:lstStyle/>
          <a:p>
            <a:endParaRPr lang="en-US" sz="2000" b="0" strike="noStrike" spc="-1">
              <a:latin typeface="Arial"/>
            </a:endParaRPr>
          </a:p>
        </p:txBody>
      </p:sp>
      <p:sp>
        <p:nvSpPr>
          <p:cNvPr id="283" name="CustomShape 2"/>
          <p:cNvSpPr/>
          <p:nvPr/>
        </p:nvSpPr>
        <p:spPr>
          <a:xfrm>
            <a:off x="3718800" y="8650440"/>
            <a:ext cx="3136680" cy="491040"/>
          </a:xfrm>
          <a:prstGeom prst="rect">
            <a:avLst/>
          </a:prstGeom>
          <a:noFill/>
          <a:ln>
            <a:noFill/>
          </a:ln>
        </p:spPr>
        <p:style>
          <a:lnRef idx="0">
            <a:scrgbClr r="0" g="0" b="0"/>
          </a:lnRef>
          <a:fillRef idx="0">
            <a:scrgbClr r="0" g="0" b="0"/>
          </a:fillRef>
          <a:effectRef idx="0">
            <a:scrgbClr r="0" g="0" b="0"/>
          </a:effectRef>
          <a:fontRef idx="minor"/>
        </p:style>
        <p:txBody>
          <a:bodyPr lIns="142920" tIns="142920" rIns="142920" bIns="142920" anchor="b"/>
          <a:lstStyle/>
          <a:p>
            <a:pPr algn="r">
              <a:lnSpc>
                <a:spcPct val="100000"/>
              </a:lnSpc>
            </a:pPr>
            <a:r>
              <a:rPr lang="en-US" sz="1200" b="0" strike="noStrike" spc="-1">
                <a:solidFill>
                  <a:srgbClr val="000000"/>
                </a:solidFill>
                <a:latin typeface="Arial"/>
                <a:ea typeface="Arial"/>
              </a:rPr>
              <a:t>Notes </a:t>
            </a:r>
            <a:endParaRPr lang="en-US" sz="1200" b="0" strike="noStrike" spc="-1">
              <a:latin typeface="Arial"/>
            </a:endParaRPr>
          </a:p>
        </p:txBody>
      </p:sp>
      <p:sp>
        <p:nvSpPr>
          <p:cNvPr id="284" name="PlaceHolder 3"/>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71581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10" name="Google Shape;9;p1"/>
          <p:cNvPicPr/>
          <p:nvPr/>
        </p:nvPicPr>
        <p:blipFill>
          <a:blip r:embed="rId14"/>
          <a:stretch/>
        </p:blipFill>
        <p:spPr>
          <a:xfrm>
            <a:off x="9884520" y="5493600"/>
            <a:ext cx="1468440" cy="787680"/>
          </a:xfrm>
          <a:prstGeom prst="rect">
            <a:avLst/>
          </a:prstGeom>
          <a:ln>
            <a:noFill/>
          </a:ln>
        </p:spPr>
      </p:pic>
      <p:sp>
        <p:nvSpPr>
          <p:cNvPr id="2" name="CustomShape 2"/>
          <p:cNvSpPr/>
          <p:nvPr/>
        </p:nvSpPr>
        <p:spPr>
          <a:xfrm>
            <a:off x="10557000" y="638748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a:t>
            </a:r>
            <a:r>
              <a:rPr lang="en-US" sz="1400" b="0" strike="noStrike" spc="-1">
                <a:solidFill>
                  <a:srgbClr val="FFFFFF"/>
                </a:solidFill>
                <a:latin typeface="Arial"/>
                <a:ea typeface="Arial"/>
              </a:rPr>
              <a:t>Page </a:t>
            </a:r>
            <a:endParaRPr lang="en-US" sz="1400" b="0" strike="noStrike" spc="-1">
              <a:latin typeface="Arial"/>
            </a:endParaRPr>
          </a:p>
        </p:txBody>
      </p:sp>
      <p:sp>
        <p:nvSpPr>
          <p:cNvPr id="3" name="CustomShape 3"/>
          <p:cNvSpPr/>
          <p:nvPr/>
        </p:nvSpPr>
        <p:spPr>
          <a:xfrm>
            <a:off x="3077251" y="6355440"/>
            <a:ext cx="7872055"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altLang="ja-JP" sz="1400" b="0" strike="noStrike" spc="-1" dirty="0" smtClean="0">
                <a:solidFill>
                  <a:srgbClr val="FFFFFF"/>
                </a:solidFill>
                <a:latin typeface="+mn-lt"/>
                <a:ea typeface="Arial"/>
              </a:rPr>
              <a:t>© 2016-2018 Siemens AG, Linux Foundation (Translated by Kouki Hama) </a:t>
            </a:r>
            <a:r>
              <a:rPr lang="ja-JP" altLang="en-US" sz="1400" b="0" strike="noStrike" spc="-1" dirty="0" smtClean="0">
                <a:solidFill>
                  <a:srgbClr val="FFFFFF"/>
                </a:solidFill>
                <a:latin typeface="+mn-lt"/>
                <a:ea typeface="Arial"/>
              </a:rPr>
              <a:t>　</a:t>
            </a:r>
            <a:r>
              <a:rPr lang="en-US" altLang="ja-JP" sz="1400" b="0" strike="noStrike" spc="-1" dirty="0" smtClean="0">
                <a:solidFill>
                  <a:srgbClr val="FFFFFF"/>
                </a:solidFill>
                <a:latin typeface="+mn-lt"/>
                <a:ea typeface="Arial"/>
              </a:rPr>
              <a:t>-  CC-BY-SA 4.0</a:t>
            </a:r>
            <a:endParaRPr lang="en-US" altLang="ja-JP" sz="1400" b="0" strike="noStrike" spc="-1" dirty="0">
              <a:latin typeface="+mn-lt"/>
            </a:endParaRPr>
          </a:p>
        </p:txBody>
      </p:sp>
      <p:sp>
        <p:nvSpPr>
          <p:cNvPr id="4"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5" name="CustomShape 5"/>
          <p:cNvSpPr/>
          <p:nvPr/>
        </p:nvSpPr>
        <p:spPr>
          <a:xfrm>
            <a:off x="9818640" y="5286600"/>
            <a:ext cx="1681560" cy="1046880"/>
          </a:xfrm>
          <a:prstGeom prst="rect">
            <a:avLst/>
          </a:prstGeom>
          <a:solidFill>
            <a:schemeClr val="lt1"/>
          </a:solidFill>
          <a:ln>
            <a:noFill/>
          </a:ln>
        </p:spPr>
        <p:style>
          <a:lnRef idx="0">
            <a:scrgbClr r="0" g="0" b="0"/>
          </a:lnRef>
          <a:fillRef idx="0">
            <a:scrgbClr r="0" g="0" b="0"/>
          </a:fillRef>
          <a:effectRef idx="0">
            <a:scrgbClr r="0" g="0" b="0"/>
          </a:effectRef>
          <a:fontRef idx="minor"/>
        </p:style>
      </p:sp>
      <p:pic>
        <p:nvPicPr>
          <p:cNvPr id="6" name="Google Shape;17;p2"/>
          <p:cNvPicPr/>
          <p:nvPr/>
        </p:nvPicPr>
        <p:blipFill>
          <a:blip r:embed="rId15"/>
          <a:stretch/>
        </p:blipFill>
        <p:spPr>
          <a:xfrm>
            <a:off x="460080" y="355680"/>
            <a:ext cx="11270880" cy="3687480"/>
          </a:xfrm>
          <a:prstGeom prst="rect">
            <a:avLst/>
          </a:prstGeom>
          <a:ln>
            <a:noFill/>
          </a:ln>
        </p:spPr>
      </p:pic>
      <p:sp>
        <p:nvSpPr>
          <p:cNvPr id="7" name="PlaceHolder 6"/>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1" name="テキスト ボックス 10"/>
          <p:cNvSpPr txBox="1"/>
          <p:nvPr userDrawn="1"/>
        </p:nvSpPr>
        <p:spPr>
          <a:xfrm>
            <a:off x="11616491" y="6387480"/>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1057" y="6398874"/>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46" name="Google Shape;9;p1"/>
          <p:cNvPicPr/>
          <p:nvPr/>
        </p:nvPicPr>
        <p:blipFill>
          <a:blip r:embed="rId14"/>
          <a:stretch/>
        </p:blipFill>
        <p:spPr>
          <a:xfrm>
            <a:off x="9884520" y="5493600"/>
            <a:ext cx="1468440" cy="787680"/>
          </a:xfrm>
          <a:prstGeom prst="rect">
            <a:avLst/>
          </a:prstGeom>
          <a:ln>
            <a:noFill/>
          </a:ln>
        </p:spPr>
      </p:pic>
      <p:sp>
        <p:nvSpPr>
          <p:cNvPr id="47" name="CustomShape 2"/>
          <p:cNvSpPr/>
          <p:nvPr/>
        </p:nvSpPr>
        <p:spPr>
          <a:xfrm>
            <a:off x="10447864" y="6437714"/>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dirty="0">
                <a:solidFill>
                  <a:srgbClr val="FFFFFF"/>
                </a:solidFill>
                <a:latin typeface="Calibri"/>
                <a:ea typeface="Calibri"/>
              </a:rPr>
              <a:t> </a:t>
            </a:r>
            <a:r>
              <a:rPr lang="en-US" sz="1400" b="0" strike="noStrike" spc="-1" dirty="0">
                <a:solidFill>
                  <a:srgbClr val="FFFFFF"/>
                </a:solidFill>
                <a:latin typeface="Arial"/>
                <a:ea typeface="Arial"/>
              </a:rPr>
              <a:t>Page </a:t>
            </a:r>
            <a:endParaRPr lang="en-US" sz="1400" b="0" strike="noStrike" spc="-1" dirty="0">
              <a:latin typeface="Arial"/>
            </a:endParaRPr>
          </a:p>
        </p:txBody>
      </p:sp>
      <p:sp>
        <p:nvSpPr>
          <p:cNvPr id="48" name="CustomShape 3"/>
          <p:cNvSpPr/>
          <p:nvPr/>
        </p:nvSpPr>
        <p:spPr>
          <a:xfrm>
            <a:off x="2817341" y="6387480"/>
            <a:ext cx="7590259"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a:t>
            </a:r>
            <a:r>
              <a:rPr lang="en-US" sz="1400" b="0" strike="noStrike" spc="-1" dirty="0" smtClean="0">
                <a:solidFill>
                  <a:srgbClr val="FFFFFF"/>
                </a:solidFill>
                <a:latin typeface="Arial"/>
                <a:ea typeface="Arial"/>
              </a:rPr>
              <a:t>Foundation</a:t>
            </a:r>
            <a:r>
              <a:rPr lang="ja-JP" altLang="en-US" sz="1400" b="0" strike="noStrike" spc="-1" dirty="0" smtClean="0">
                <a:solidFill>
                  <a:srgbClr val="FFFFFF"/>
                </a:solidFill>
                <a:latin typeface="Arial"/>
                <a:ea typeface="Arial"/>
              </a:rPr>
              <a:t>　</a:t>
            </a:r>
            <a:r>
              <a:rPr lang="en-US" altLang="ja-JP" sz="1400" b="0" strike="noStrike" spc="-1" dirty="0" smtClean="0">
                <a:solidFill>
                  <a:srgbClr val="FFFFFF"/>
                </a:solidFill>
                <a:latin typeface="+mn-lt"/>
                <a:ea typeface="Arial"/>
              </a:rPr>
              <a:t> (Translated by Kouki Hama)</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  CC-BY-SA 4.0</a:t>
            </a:r>
            <a:endParaRPr lang="en-US" sz="1400" b="0" strike="noStrike" spc="-1" dirty="0">
              <a:latin typeface="Arial"/>
            </a:endParaRPr>
          </a:p>
        </p:txBody>
      </p:sp>
      <p:sp>
        <p:nvSpPr>
          <p:cNvPr id="49" name="CustomShape 4"/>
          <p:cNvSpPr/>
          <p:nvPr/>
        </p:nvSpPr>
        <p:spPr>
          <a:xfrm>
            <a:off x="410760" y="6387480"/>
            <a:ext cx="43297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10000"/>
              </a:lnSpc>
            </a:pPr>
            <a:r>
              <a:rPr lang="en-US" sz="1400" b="0" strike="noStrike" spc="-1">
                <a:solidFill>
                  <a:srgbClr val="FFFFFF"/>
                </a:solidFill>
                <a:latin typeface="Arial"/>
                <a:ea typeface="Arial"/>
              </a:rPr>
              <a:t>The FOSSology Project</a:t>
            </a:r>
            <a:endParaRPr lang="en-US" sz="1400" b="0" strike="noStrike" spc="-1">
              <a:latin typeface="Arial"/>
            </a:endParaRPr>
          </a:p>
        </p:txBody>
      </p:sp>
      <p:pic>
        <p:nvPicPr>
          <p:cNvPr id="50" name="Google Shape;35;p7"/>
          <p:cNvPicPr/>
          <p:nvPr/>
        </p:nvPicPr>
        <p:blipFill>
          <a:blip r:embed="rId15"/>
          <a:srcRect t="88194" b="-88194"/>
          <a:stretch/>
        </p:blipFill>
        <p:spPr>
          <a:xfrm>
            <a:off x="-41400" y="-64800"/>
            <a:ext cx="12398400" cy="4056120"/>
          </a:xfrm>
          <a:prstGeom prst="rect">
            <a:avLst/>
          </a:prstGeom>
          <a:ln>
            <a:noFill/>
          </a:ln>
        </p:spPr>
      </p:pic>
      <p:sp>
        <p:nvSpPr>
          <p:cNvPr id="51"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5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10" name="テキスト ボックス 9"/>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0" y="6387480"/>
            <a:ext cx="12191400" cy="469800"/>
          </a:xfrm>
          <a:prstGeom prst="rect">
            <a:avLst/>
          </a:prstGeom>
          <a:solidFill>
            <a:srgbClr val="3F3F3F"/>
          </a:solidFill>
          <a:ln w="12600">
            <a:solidFill>
              <a:srgbClr val="42719B"/>
            </a:solidFill>
            <a:miter/>
          </a:ln>
        </p:spPr>
        <p:style>
          <a:lnRef idx="0">
            <a:scrgbClr r="0" g="0" b="0"/>
          </a:lnRef>
          <a:fillRef idx="0">
            <a:scrgbClr r="0" g="0" b="0"/>
          </a:fillRef>
          <a:effectRef idx="0">
            <a:scrgbClr r="0" g="0" b="0"/>
          </a:effectRef>
          <a:fontRef idx="minor"/>
        </p:style>
      </p:sp>
      <p:pic>
        <p:nvPicPr>
          <p:cNvPr id="90" name="Google Shape;43;p9"/>
          <p:cNvPicPr/>
          <p:nvPr/>
        </p:nvPicPr>
        <p:blipFill>
          <a:blip r:embed="rId14"/>
          <a:stretch/>
        </p:blipFill>
        <p:spPr>
          <a:xfrm>
            <a:off x="9884520" y="5493600"/>
            <a:ext cx="1468800" cy="787680"/>
          </a:xfrm>
          <a:prstGeom prst="rect">
            <a:avLst/>
          </a:prstGeom>
          <a:ln>
            <a:noFill/>
          </a:ln>
        </p:spPr>
      </p:pic>
      <p:sp>
        <p:nvSpPr>
          <p:cNvPr id="91" name="CustomShape 2"/>
          <p:cNvSpPr/>
          <p:nvPr/>
        </p:nvSpPr>
        <p:spPr>
          <a:xfrm>
            <a:off x="457200" y="6491520"/>
            <a:ext cx="283932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a:solidFill>
                  <a:srgbClr val="FFFFFF"/>
                </a:solidFill>
                <a:latin typeface="Arial"/>
                <a:ea typeface="Arial"/>
              </a:rPr>
              <a:t>The FOSSology Project</a:t>
            </a:r>
            <a:endParaRPr lang="en-US" sz="1400" b="0" strike="noStrike" spc="-1">
              <a:latin typeface="Arial"/>
            </a:endParaRPr>
          </a:p>
        </p:txBody>
      </p:sp>
      <p:sp>
        <p:nvSpPr>
          <p:cNvPr id="92" name="CustomShape 3"/>
          <p:cNvSpPr/>
          <p:nvPr/>
        </p:nvSpPr>
        <p:spPr>
          <a:xfrm>
            <a:off x="2298357" y="6388200"/>
            <a:ext cx="8000228"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10000"/>
              </a:lnSpc>
            </a:pPr>
            <a:r>
              <a:rPr lang="en-US" sz="1400" b="0" strike="noStrike" spc="-1" dirty="0">
                <a:solidFill>
                  <a:srgbClr val="FFFFFF"/>
                </a:solidFill>
                <a:latin typeface="Arial"/>
                <a:ea typeface="Arial"/>
              </a:rPr>
              <a:t>© 2016-2018 Siemens AG, Linux Foundation </a:t>
            </a:r>
            <a:r>
              <a:rPr lang="en-US" altLang="ja-JP" sz="1400" b="0" strike="noStrike" spc="-1" dirty="0" smtClean="0">
                <a:solidFill>
                  <a:srgbClr val="FFFFFF"/>
                </a:solidFill>
                <a:latin typeface="+mn-lt"/>
                <a:ea typeface="Arial"/>
              </a:rPr>
              <a:t>(Translated by Kouki Hama) </a:t>
            </a:r>
            <a:r>
              <a:rPr lang="ja-JP" altLang="en-US" sz="1400" b="0" strike="noStrike" spc="-1" dirty="0" smtClean="0">
                <a:solidFill>
                  <a:srgbClr val="FFFFFF"/>
                </a:solidFill>
                <a:latin typeface="Arial"/>
                <a:ea typeface="Arial"/>
              </a:rPr>
              <a:t>　</a:t>
            </a:r>
            <a:r>
              <a:rPr lang="en-US" sz="1400" b="0" strike="noStrike" spc="-1" dirty="0" smtClean="0">
                <a:solidFill>
                  <a:srgbClr val="FFFFFF"/>
                </a:solidFill>
                <a:latin typeface="Arial"/>
                <a:ea typeface="Arial"/>
              </a:rPr>
              <a:t>-  </a:t>
            </a:r>
            <a:r>
              <a:rPr lang="en-US" sz="1400" b="0" strike="noStrike" spc="-1" dirty="0">
                <a:solidFill>
                  <a:srgbClr val="FFFFFF"/>
                </a:solidFill>
                <a:latin typeface="Arial"/>
                <a:ea typeface="Arial"/>
              </a:rPr>
              <a:t>CC-BY-SA 4.0</a:t>
            </a:r>
            <a:endParaRPr lang="en-US" sz="1400" b="0" strike="noStrike" spc="-1" dirty="0">
              <a:latin typeface="Arial"/>
            </a:endParaRPr>
          </a:p>
        </p:txBody>
      </p:sp>
      <p:pic>
        <p:nvPicPr>
          <p:cNvPr id="93" name="Google Shape;79;p15"/>
          <p:cNvPicPr/>
          <p:nvPr/>
        </p:nvPicPr>
        <p:blipFill>
          <a:blip r:embed="rId15"/>
          <a:srcRect t="88194" b="-88194"/>
          <a:stretch/>
        </p:blipFill>
        <p:spPr>
          <a:xfrm>
            <a:off x="-41400" y="-64800"/>
            <a:ext cx="12398400" cy="4056120"/>
          </a:xfrm>
          <a:prstGeom prst="rect">
            <a:avLst/>
          </a:prstGeom>
          <a:ln>
            <a:noFill/>
          </a:ln>
        </p:spPr>
      </p:pic>
      <p:sp>
        <p:nvSpPr>
          <p:cNvPr id="9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9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9" name="テキスト ボックス 8"/>
          <p:cNvSpPr txBox="1"/>
          <p:nvPr userDrawn="1"/>
        </p:nvSpPr>
        <p:spPr>
          <a:xfrm>
            <a:off x="11581920" y="6437714"/>
            <a:ext cx="61053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2A8D4B-AB2C-4AFE-A214-6AE00DFD0DDC}" type="slidenum">
              <a:rPr lang="ja-JP" altLang="en-US" sz="1800" smtClean="0">
                <a:solidFill>
                  <a:schemeClr val="bg1"/>
                </a:solidFill>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ja-JP"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sw360/sw360portal" TargetMode="External"/><Relationship Id="rId3" Type="http://schemas.openxmlformats.org/officeDocument/2006/relationships/hyperlink" Target="https://creativecommons.org/licenses/by-sa/4.0/" TargetMode="External"/><Relationship Id="rId7" Type="http://schemas.openxmlformats.org/officeDocument/2006/relationships/hyperlink" Target="https://www.openchainproject.or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www.spdx.org" TargetMode="External"/><Relationship Id="rId5" Type="http://schemas.openxmlformats.org/officeDocument/2006/relationships/hyperlink" Target="https://github.com/fossology/fossology" TargetMode="External"/><Relationship Id="rId4" Type="http://schemas.openxmlformats.org/officeDocument/2006/relationships/hyperlink" Target="https://www.fossology.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ossology/fossology"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fossology.org/get-started/basic-workflow"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60080" y="4043880"/>
            <a:ext cx="11270880" cy="102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1" strike="noStrike" spc="-1" dirty="0">
                <a:solidFill>
                  <a:srgbClr val="000000"/>
                </a:solidFill>
                <a:latin typeface="Arial"/>
                <a:ea typeface="Arial"/>
              </a:rPr>
              <a:t>FOSSology</a:t>
            </a:r>
            <a:r>
              <a:rPr lang="en-US" sz="4000" b="1" strike="noStrike" spc="-1" dirty="0" smtClean="0">
                <a:solidFill>
                  <a:srgbClr val="000000"/>
                </a:solidFill>
                <a:latin typeface="Arial"/>
                <a:ea typeface="Arial"/>
              </a:rPr>
              <a:t>:</a:t>
            </a:r>
            <a:r>
              <a:rPr lang="ja-JP" altLang="en-US" sz="4000" b="1" strike="noStrike" spc="-1" dirty="0" smtClean="0">
                <a:solidFill>
                  <a:srgbClr val="000000"/>
                </a:solidFill>
                <a:latin typeface="Arial"/>
                <a:ea typeface="Arial"/>
              </a:rPr>
              <a:t>基本作業の紹介</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pc="-1" dirty="0" smtClean="0">
                <a:solidFill>
                  <a:srgbClr val="000000"/>
                </a:solidFill>
                <a:ea typeface="Arial"/>
              </a:rPr>
              <a:t>Fossology</a:t>
            </a:r>
            <a:r>
              <a:rPr lang="ja-JP" altLang="en-US" sz="3200" b="1" spc="-1" dirty="0" smtClean="0">
                <a:solidFill>
                  <a:srgbClr val="000000"/>
                </a:solidFill>
                <a:ea typeface="Arial"/>
              </a:rPr>
              <a:t>どう</a:t>
            </a:r>
            <a:r>
              <a:rPr lang="ja-JP" altLang="en-US" sz="3200" b="1" spc="-1" dirty="0">
                <a:solidFill>
                  <a:srgbClr val="000000"/>
                </a:solidFill>
                <a:ea typeface="Arial"/>
              </a:rPr>
              <a:t>動</a:t>
            </a:r>
            <a:r>
              <a:rPr lang="ja-JP" altLang="en-US" sz="3200" b="1" spc="-1" dirty="0" smtClean="0">
                <a:solidFill>
                  <a:srgbClr val="000000"/>
                </a:solidFill>
                <a:ea typeface="Arial"/>
              </a:rPr>
              <a:t>かす</a:t>
            </a:r>
            <a:r>
              <a:rPr lang="ja-JP" altLang="en-US" sz="3200" b="1" spc="-1" dirty="0">
                <a:solidFill>
                  <a:srgbClr val="000000"/>
                </a:solidFill>
                <a:ea typeface="Arial"/>
              </a:rPr>
              <a:t>か</a:t>
            </a:r>
            <a:r>
              <a:rPr lang="en-US" altLang="ja-JP" sz="3200" b="1" spc="-1" dirty="0" smtClean="0">
                <a:solidFill>
                  <a:srgbClr val="000000"/>
                </a:solidFill>
                <a:ea typeface="Arial"/>
              </a:rPr>
              <a:t>? </a:t>
            </a:r>
            <a:r>
              <a:rPr lang="en-US" altLang="ja-JP" sz="3200" b="1" spc="-1" dirty="0">
                <a:solidFill>
                  <a:srgbClr val="000000"/>
                </a:solidFill>
                <a:ea typeface="Arial"/>
              </a:rPr>
              <a:t>– </a:t>
            </a:r>
            <a:r>
              <a:rPr lang="ja-JP" altLang="en-US" sz="3200" b="1" spc="-1" dirty="0">
                <a:solidFill>
                  <a:srgbClr val="000000"/>
                </a:solidFill>
                <a:ea typeface="Arial"/>
              </a:rPr>
              <a:t>概要</a:t>
            </a:r>
            <a:r>
              <a:rPr lang="en-US" altLang="ja-JP" sz="3200" b="1" spc="-1" dirty="0">
                <a:solidFill>
                  <a:srgbClr val="000000"/>
                </a:solidFill>
                <a:ea typeface="Arial"/>
              </a:rPr>
              <a:t> </a:t>
            </a:r>
            <a:r>
              <a:rPr lang="en-US" altLang="ja-JP" sz="3200" b="1" spc="-1" dirty="0" smtClean="0">
                <a:solidFill>
                  <a:srgbClr val="000000"/>
                </a:solidFill>
                <a:ea typeface="Arial"/>
              </a:rPr>
              <a:t>2/2</a:t>
            </a:r>
            <a:endParaRPr lang="en-US" altLang="ja-JP" sz="3200" spc="-1" dirty="0"/>
          </a:p>
        </p:txBody>
      </p:sp>
      <p:sp>
        <p:nvSpPr>
          <p:cNvPr id="196" name="CustomShape 2"/>
          <p:cNvSpPr/>
          <p:nvPr/>
        </p:nvSpPr>
        <p:spPr>
          <a:xfrm>
            <a:off x="2798280" y="1941840"/>
            <a:ext cx="86385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2900" indent="-342900">
              <a:lnSpc>
                <a:spcPct val="100000"/>
              </a:lnSpc>
              <a:buClr>
                <a:srgbClr val="879BAA"/>
              </a:buClr>
              <a:buFont typeface="Arial" panose="020B0604020202020204" pitchFamily="34" charset="0"/>
              <a:buChar char="•"/>
            </a:pPr>
            <a:r>
              <a:rPr lang="ja-JP" altLang="en-US" sz="2000" spc="-1" dirty="0" smtClean="0">
                <a:solidFill>
                  <a:srgbClr val="000000"/>
                </a:solidFill>
                <a:latin typeface="Arial"/>
                <a:ea typeface="Arial"/>
              </a:rPr>
              <a:t>圧縮済ソースコード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アップロード</a:t>
            </a: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zip, *.tar.gz, </a:t>
            </a:r>
            <a:r>
              <a:rPr lang="en-US" sz="2000" b="0" strike="noStrike" spc="-1" dirty="0" err="1">
                <a:solidFill>
                  <a:srgbClr val="000000"/>
                </a:solidFill>
                <a:latin typeface="Arial"/>
                <a:ea typeface="Arial"/>
              </a:rPr>
              <a:t>etc</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197" name="CustomShape 3"/>
          <p:cNvSpPr/>
          <p:nvPr/>
        </p:nvSpPr>
        <p:spPr>
          <a:xfrm>
            <a:off x="2798280" y="25588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ja-JP" altLang="en-US" sz="2000" b="0" strike="noStrike" spc="-1" dirty="0" smtClean="0">
                <a:latin typeface="Arial"/>
              </a:rPr>
              <a:t>選択した方法でライセンス関連</a:t>
            </a:r>
            <a:r>
              <a:rPr lang="ja-JP" altLang="en-US" sz="2000" spc="-1" dirty="0" smtClean="0">
                <a:latin typeface="Arial"/>
              </a:rPr>
              <a:t>テキスト検索</a:t>
            </a:r>
            <a:endParaRPr lang="en-US" sz="2000" b="0" strike="noStrike" spc="-1" dirty="0" smtClean="0">
              <a:latin typeface="Arial"/>
            </a:endParaRPr>
          </a:p>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Copyrights</a:t>
            </a:r>
            <a:r>
              <a:rPr lang="en-US" sz="2000" b="0" strike="noStrike" spc="-1" dirty="0">
                <a:solidFill>
                  <a:srgbClr val="000000"/>
                </a:solidFill>
                <a:latin typeface="Arial"/>
                <a:ea typeface="Arial"/>
              </a:rPr>
              <a:t>, </a:t>
            </a:r>
            <a:r>
              <a:rPr lang="ja-JP" altLang="en-US" sz="2000" b="0" strike="noStrike" spc="-1" dirty="0" smtClean="0">
                <a:solidFill>
                  <a:srgbClr val="000000"/>
                </a:solidFill>
                <a:latin typeface="Arial"/>
                <a:ea typeface="Arial"/>
              </a:rPr>
              <a:t>輸出管理情報</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 </a:t>
            </a:r>
            <a:r>
              <a:rPr lang="ja-JP" altLang="en-US" sz="2000" b="0" strike="noStrike" spc="-1" dirty="0" smtClean="0">
                <a:solidFill>
                  <a:srgbClr val="000000"/>
                </a:solidFill>
                <a:latin typeface="Arial"/>
                <a:ea typeface="Arial"/>
              </a:rPr>
              <a:t>ユーザが探しているキーワード</a:t>
            </a:r>
            <a:r>
              <a:rPr lang="en-US"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など</a:t>
            </a:r>
            <a:endParaRPr lang="en-US" sz="2000" b="0" strike="noStrike" spc="-1" dirty="0">
              <a:latin typeface="Arial"/>
            </a:endParaRPr>
          </a:p>
        </p:txBody>
      </p:sp>
      <p:sp>
        <p:nvSpPr>
          <p:cNvPr id="198" name="CustomShape 4"/>
          <p:cNvSpPr/>
          <p:nvPr/>
        </p:nvSpPr>
        <p:spPr>
          <a:xfrm>
            <a:off x="2798280" y="3133080"/>
            <a:ext cx="8638560" cy="648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buClr>
                <a:srgbClr val="879BAA"/>
              </a:buClr>
            </a:pPr>
            <a:endParaRPr lang="en-US" sz="2000" b="0" strike="noStrike" spc="-1" dirty="0" smtClean="0">
              <a:solidFill>
                <a:srgbClr val="000000"/>
              </a:solidFill>
              <a:latin typeface="Arial"/>
              <a:ea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rPr>
              <a:t>間違ったライセンス分類結果のレビュー</a:t>
            </a:r>
            <a:endParaRPr lang="en-US" sz="2000" b="0" strike="noStrike" spc="-1" dirty="0">
              <a:latin typeface="Arial"/>
            </a:endParaRPr>
          </a:p>
          <a:p>
            <a:pPr marL="190440" indent="-202320">
              <a:lnSpc>
                <a:spcPct val="100000"/>
              </a:lnSpc>
              <a:buClr>
                <a:srgbClr val="879BAA"/>
              </a:buClr>
              <a:buFont typeface="Arial"/>
              <a:buChar char="•"/>
            </a:pPr>
            <a:r>
              <a:rPr lang="ja-JP" altLang="en-US" sz="2000" spc="-1" dirty="0" smtClean="0">
                <a:solidFill>
                  <a:srgbClr val="000000"/>
                </a:solidFill>
                <a:latin typeface="Arial"/>
                <a:ea typeface="Arial"/>
              </a:rPr>
              <a:t>他の検出結果レビュー</a:t>
            </a:r>
            <a:r>
              <a:rPr lang="en-US" sz="2000" b="0" strike="noStrike" spc="-1" dirty="0" smtClean="0">
                <a:solidFill>
                  <a:srgbClr val="000000"/>
                </a:solidFill>
                <a:latin typeface="Arial"/>
                <a:ea typeface="Arial"/>
              </a:rPr>
              <a:t> (</a:t>
            </a:r>
            <a:r>
              <a:rPr lang="ja-JP" altLang="en-US" sz="2000" spc="-1" dirty="0">
                <a:solidFill>
                  <a:srgbClr val="000000"/>
                </a:solidFill>
                <a:latin typeface="Arial"/>
                <a:ea typeface="Arial"/>
              </a:rPr>
              <a:t>コピーライト</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ECC)</a:t>
            </a:r>
            <a:endParaRPr lang="en-US" sz="2000" b="0" strike="noStrike" spc="-1" dirty="0">
              <a:latin typeface="Arial"/>
            </a:endParaRPr>
          </a:p>
        </p:txBody>
      </p:sp>
      <p:sp>
        <p:nvSpPr>
          <p:cNvPr id="199" name="CustomShape 5"/>
          <p:cNvSpPr/>
          <p:nvPr/>
        </p:nvSpPr>
        <p:spPr>
          <a:xfrm>
            <a:off x="2798280" y="4417200"/>
            <a:ext cx="8638560" cy="1334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190440" indent="-202320">
              <a:lnSpc>
                <a:spcPct val="100000"/>
              </a:lnSpc>
              <a:buClr>
                <a:srgbClr val="879BAA"/>
              </a:buClr>
              <a:buFont typeface="Arial"/>
              <a:buChar char="•"/>
            </a:pPr>
            <a:r>
              <a:rPr lang="en-US" sz="2000" b="0" strike="noStrike" spc="-1" dirty="0" smtClean="0">
                <a:solidFill>
                  <a:srgbClr val="000000"/>
                </a:solidFill>
                <a:latin typeface="Arial"/>
                <a:ea typeface="Arial"/>
              </a:rPr>
              <a:t>“</a:t>
            </a:r>
            <a:r>
              <a:rPr lang="en-US" sz="2000" b="0" strike="noStrike" spc="-1" dirty="0">
                <a:solidFill>
                  <a:srgbClr val="000000"/>
                </a:solidFill>
                <a:latin typeface="Arial"/>
                <a:ea typeface="Arial"/>
              </a:rPr>
              <a:t>clearing</a:t>
            </a:r>
            <a:r>
              <a:rPr lang="en-US" sz="2000" b="0" strike="noStrike" spc="-1" dirty="0" smtClean="0">
                <a:solidFill>
                  <a:srgbClr val="000000"/>
                </a:solidFill>
                <a:latin typeface="Arial"/>
                <a:ea typeface="Arial"/>
              </a:rPr>
              <a:t>”</a:t>
            </a:r>
            <a:r>
              <a:rPr lang="ja-JP" altLang="en-US" sz="2000" b="0" strike="noStrike" spc="-1" dirty="0" smtClean="0">
                <a:solidFill>
                  <a:srgbClr val="000000"/>
                </a:solidFill>
                <a:latin typeface="Arial"/>
                <a:ea typeface="Arial"/>
              </a:rPr>
              <a:t>の結果</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a:solidFill>
                  <a:srgbClr val="000000"/>
                </a:solidFill>
                <a:latin typeface="Arial"/>
                <a:ea typeface="Arial"/>
              </a:rPr>
              <a:t>SPDX </a:t>
            </a:r>
            <a:r>
              <a:rPr lang="ja-JP" altLang="en-US" sz="2000" spc="-1" dirty="0">
                <a:solidFill>
                  <a:srgbClr val="000000"/>
                </a:solidFill>
                <a:latin typeface="Arial"/>
                <a:ea typeface="Arial"/>
              </a:rPr>
              <a:t>形式</a:t>
            </a:r>
            <a:r>
              <a:rPr lang="ja-JP" altLang="en-US" sz="2000" spc="-1" dirty="0" smtClean="0">
                <a:solidFill>
                  <a:srgbClr val="000000"/>
                </a:solidFill>
                <a:latin typeface="Arial"/>
                <a:ea typeface="Arial"/>
              </a:rPr>
              <a:t>のレポート</a:t>
            </a:r>
            <a:endParaRPr lang="en-US" sz="2000" b="0" strike="noStrike" spc="-1" dirty="0">
              <a:latin typeface="Arial"/>
            </a:endParaRPr>
          </a:p>
          <a:p>
            <a:pPr marL="647640" lvl="1" indent="-202320">
              <a:lnSpc>
                <a:spcPct val="100000"/>
              </a:lnSpc>
              <a:buClr>
                <a:srgbClr val="879BAA"/>
              </a:buClr>
              <a:buFont typeface="Arial"/>
              <a:buChar char="•"/>
            </a:pPr>
            <a:r>
              <a:rPr lang="ja-JP" altLang="en-US" sz="2000" b="0" strike="noStrike" spc="-1" dirty="0" smtClean="0">
                <a:solidFill>
                  <a:srgbClr val="000000"/>
                </a:solidFill>
                <a:latin typeface="Arial"/>
                <a:ea typeface="Arial"/>
              </a:rPr>
              <a:t>注意書き</a:t>
            </a:r>
            <a:r>
              <a:rPr lang="ja-JP" altLang="en-US" sz="2000" spc="-1" dirty="0" smtClean="0">
                <a:solidFill>
                  <a:srgbClr val="000000"/>
                </a:solidFill>
                <a:latin typeface="Arial"/>
                <a:ea typeface="Arial"/>
              </a:rPr>
              <a:t>や</a:t>
            </a:r>
            <a:r>
              <a:rPr lang="en-US" sz="2000" b="0" strike="noStrike" spc="-1" dirty="0" smtClean="0">
                <a:solidFill>
                  <a:srgbClr val="000000"/>
                </a:solidFill>
                <a:latin typeface="Arial"/>
                <a:ea typeface="Arial"/>
              </a:rPr>
              <a:t> </a:t>
            </a:r>
            <a:r>
              <a:rPr lang="en-US" sz="2000" b="0" strike="noStrike" spc="-1" dirty="0">
                <a:solidFill>
                  <a:srgbClr val="000000"/>
                </a:solidFill>
                <a:latin typeface="Arial"/>
                <a:ea typeface="Arial"/>
              </a:rPr>
              <a:t>readme </a:t>
            </a:r>
            <a:r>
              <a:rPr lang="ja-JP" altLang="en-US" sz="2000" spc="-1" dirty="0" smtClean="0">
                <a:solidFill>
                  <a:srgbClr val="000000"/>
                </a:solidFill>
                <a:latin typeface="Arial"/>
                <a:ea typeface="Arial"/>
              </a:rPr>
              <a:t>ファイル作成</a:t>
            </a:r>
            <a:endParaRPr lang="en-US" sz="2000" b="0" strike="noStrike" spc="-1" dirty="0">
              <a:latin typeface="Arial"/>
            </a:endParaRPr>
          </a:p>
          <a:p>
            <a:pPr marL="647640" lvl="1" indent="-202320">
              <a:lnSpc>
                <a:spcPct val="100000"/>
              </a:lnSpc>
              <a:buClr>
                <a:srgbClr val="879BAA"/>
              </a:buClr>
              <a:buFont typeface="Arial"/>
              <a:buChar char="•"/>
            </a:pPr>
            <a:r>
              <a:rPr lang="en-US" sz="2000" b="0" strike="noStrike" spc="-1" dirty="0" err="1">
                <a:solidFill>
                  <a:srgbClr val="000000"/>
                </a:solidFill>
                <a:latin typeface="Arial"/>
                <a:ea typeface="Arial"/>
              </a:rPr>
              <a:t>debian</a:t>
            </a:r>
            <a:r>
              <a:rPr lang="en-US" sz="2000" b="0" strike="noStrike" spc="-1" dirty="0">
                <a:solidFill>
                  <a:srgbClr val="000000"/>
                </a:solidFill>
                <a:latin typeface="Arial"/>
                <a:ea typeface="Arial"/>
              </a:rPr>
              <a:t>-copyright</a:t>
            </a:r>
            <a:endParaRPr lang="en-US" sz="2000" b="0" strike="noStrike" spc="-1" dirty="0">
              <a:latin typeface="Arial"/>
            </a:endParaRPr>
          </a:p>
        </p:txBody>
      </p:sp>
      <p:sp>
        <p:nvSpPr>
          <p:cNvPr id="200" name="CustomShape 6"/>
          <p:cNvSpPr/>
          <p:nvPr/>
        </p:nvSpPr>
        <p:spPr>
          <a:xfrm rot="5400000">
            <a:off x="1189440" y="1209240"/>
            <a:ext cx="888120" cy="2011680"/>
          </a:xfrm>
          <a:prstGeom prst="homePlate">
            <a:avLst>
              <a:gd name="adj" fmla="val 2396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1" name="CustomShape 7"/>
          <p:cNvSpPr/>
          <p:nvPr/>
        </p:nvSpPr>
        <p:spPr>
          <a:xfrm rot="5400000">
            <a:off x="1090440" y="28616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2" name="CustomShape 8"/>
          <p:cNvSpPr/>
          <p:nvPr/>
        </p:nvSpPr>
        <p:spPr>
          <a:xfrm rot="5400000">
            <a:off x="1085400" y="1986120"/>
            <a:ext cx="1096560" cy="2011680"/>
          </a:xfrm>
          <a:prstGeom prst="chevron">
            <a:avLst>
              <a:gd name="adj" fmla="val 1940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3" name="CustomShape 9"/>
          <p:cNvSpPr/>
          <p:nvPr/>
        </p:nvSpPr>
        <p:spPr>
          <a:xfrm rot="5400000">
            <a:off x="1090440" y="3732840"/>
            <a:ext cx="1086480" cy="2011680"/>
          </a:xfrm>
          <a:prstGeom prst="chevron">
            <a:avLst>
              <a:gd name="adj" fmla="val 19583"/>
            </a:avLst>
          </a:prstGeom>
          <a:solidFill>
            <a:srgbClr val="FFFFFF"/>
          </a:solidFill>
          <a:ln w="19080">
            <a:solidFill>
              <a:srgbClr val="879BAA"/>
            </a:solidFill>
            <a:miter/>
          </a:ln>
        </p:spPr>
        <p:style>
          <a:lnRef idx="0">
            <a:scrgbClr r="0" g="0" b="0"/>
          </a:lnRef>
          <a:fillRef idx="0">
            <a:scrgbClr r="0" g="0" b="0"/>
          </a:fillRef>
          <a:effectRef idx="0">
            <a:scrgbClr r="0" g="0" b="0"/>
          </a:effectRef>
          <a:fontRef idx="minor"/>
        </p:style>
      </p:sp>
      <p:sp>
        <p:nvSpPr>
          <p:cNvPr id="204" name="CustomShape 10"/>
          <p:cNvSpPr/>
          <p:nvPr/>
        </p:nvSpPr>
        <p:spPr>
          <a:xfrm rot="5400000">
            <a:off x="1089720" y="4603320"/>
            <a:ext cx="1086480" cy="2011680"/>
          </a:xfrm>
          <a:prstGeom prst="chevron">
            <a:avLst>
              <a:gd name="adj" fmla="val 19583"/>
            </a:avLst>
          </a:prstGeom>
          <a:solidFill>
            <a:srgbClr val="BECDD7"/>
          </a:solidFill>
          <a:ln w="19080">
            <a:solidFill>
              <a:srgbClr val="879BAA"/>
            </a:solidFill>
            <a:miter/>
          </a:ln>
        </p:spPr>
        <p:style>
          <a:lnRef idx="0">
            <a:scrgbClr r="0" g="0" b="0"/>
          </a:lnRef>
          <a:fillRef idx="0">
            <a:scrgbClr r="0" g="0" b="0"/>
          </a:fillRef>
          <a:effectRef idx="0">
            <a:scrgbClr r="0" g="0" b="0"/>
          </a:effectRef>
          <a:fontRef idx="minor"/>
        </p:style>
      </p:sp>
      <p:sp>
        <p:nvSpPr>
          <p:cNvPr id="205" name="CustomShape 11"/>
          <p:cNvSpPr/>
          <p:nvPr/>
        </p:nvSpPr>
        <p:spPr>
          <a:xfrm>
            <a:off x="627120" y="186876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solidFill>
                  <a:srgbClr val="000000"/>
                </a:solidFill>
                <a:latin typeface="Arial"/>
                <a:ea typeface="Arial"/>
              </a:rPr>
              <a:t>コンポーネント</a:t>
            </a:r>
            <a:r>
              <a:rPr lang="en-US" altLang="ja-JP" sz="1300" b="1" strike="noStrike" spc="-1" dirty="0" smtClean="0">
                <a:solidFill>
                  <a:srgbClr val="000000"/>
                </a:solidFill>
                <a:latin typeface="Arial"/>
                <a:ea typeface="Arial"/>
              </a:rPr>
              <a:t/>
            </a:r>
            <a:br>
              <a:rPr lang="en-US" altLang="ja-JP" sz="1300" b="1" strike="noStrike" spc="-1" dirty="0" smtClean="0">
                <a:solidFill>
                  <a:srgbClr val="000000"/>
                </a:solidFill>
                <a:latin typeface="Arial"/>
                <a:ea typeface="Arial"/>
              </a:rPr>
            </a:br>
            <a:r>
              <a:rPr lang="ja-JP" altLang="en-US" sz="1300" b="1" strike="noStrike" spc="-1" dirty="0" smtClean="0">
                <a:solidFill>
                  <a:srgbClr val="000000"/>
                </a:solidFill>
                <a:latin typeface="Arial"/>
                <a:ea typeface="Arial"/>
              </a:rPr>
              <a:t>アップロード</a:t>
            </a:r>
            <a:endParaRPr lang="en-US" sz="1300" b="0" strike="noStrike" spc="-1" dirty="0">
              <a:latin typeface="Arial"/>
            </a:endParaRPr>
          </a:p>
          <a:p>
            <a:pPr>
              <a:lnSpc>
                <a:spcPct val="100000"/>
              </a:lnSpc>
            </a:pPr>
            <a:endParaRPr lang="en-US" sz="1300" b="0" strike="noStrike" spc="-1" dirty="0">
              <a:latin typeface="Arial"/>
            </a:endParaRPr>
          </a:p>
        </p:txBody>
      </p:sp>
      <p:sp>
        <p:nvSpPr>
          <p:cNvPr id="206" name="CustomShape 12"/>
          <p:cNvSpPr/>
          <p:nvPr/>
        </p:nvSpPr>
        <p:spPr>
          <a:xfrm>
            <a:off x="627120" y="26978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pc="-1" dirty="0" smtClean="0">
                <a:solidFill>
                  <a:srgbClr val="000000"/>
                </a:solidFill>
                <a:latin typeface="Arial"/>
              </a:rPr>
              <a:t>スキャニング方法</a:t>
            </a:r>
            <a:r>
              <a:rPr lang="en-US" altLang="ja-JP" sz="1300" b="1" spc="-1" dirty="0" smtClean="0">
                <a:solidFill>
                  <a:srgbClr val="000000"/>
                </a:solidFill>
                <a:latin typeface="Arial"/>
              </a:rPr>
              <a:t/>
            </a:r>
            <a:br>
              <a:rPr lang="en-US" altLang="ja-JP" sz="1300" b="1" spc="-1" dirty="0" smtClean="0">
                <a:solidFill>
                  <a:srgbClr val="000000"/>
                </a:solidFill>
                <a:latin typeface="Arial"/>
              </a:rPr>
            </a:br>
            <a:r>
              <a:rPr lang="ja-JP" altLang="en-US" sz="1300" b="1" spc="-1" dirty="0" smtClean="0">
                <a:solidFill>
                  <a:srgbClr val="000000"/>
                </a:solidFill>
                <a:latin typeface="Arial"/>
              </a:rPr>
              <a:t>選択</a:t>
            </a:r>
            <a:endParaRPr lang="en-US" sz="1300" b="0" strike="noStrike" spc="-1" dirty="0">
              <a:latin typeface="Arial"/>
            </a:endParaRPr>
          </a:p>
          <a:p>
            <a:pPr>
              <a:lnSpc>
                <a:spcPct val="100000"/>
              </a:lnSpc>
            </a:pPr>
            <a:endParaRPr lang="en-US" sz="1300" b="0" strike="noStrike" spc="-1" dirty="0">
              <a:latin typeface="Arial"/>
            </a:endParaRPr>
          </a:p>
        </p:txBody>
      </p:sp>
      <p:sp>
        <p:nvSpPr>
          <p:cNvPr id="207" name="CustomShape 13"/>
          <p:cNvSpPr/>
          <p:nvPr/>
        </p:nvSpPr>
        <p:spPr>
          <a:xfrm>
            <a:off x="627120" y="361908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Arial"/>
              </a:rPr>
              <a:t>結果レビュー</a:t>
            </a:r>
            <a:endParaRPr lang="en-US" sz="1300" b="1" strike="noStrike" spc="-1" dirty="0">
              <a:latin typeface="Arial"/>
            </a:endParaRPr>
          </a:p>
        </p:txBody>
      </p:sp>
      <p:sp>
        <p:nvSpPr>
          <p:cNvPr id="208" name="CustomShape 14"/>
          <p:cNvSpPr/>
          <p:nvPr/>
        </p:nvSpPr>
        <p:spPr>
          <a:xfrm>
            <a:off x="627120" y="444564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1" strike="noStrike" spc="-1" dirty="0" smtClean="0">
                <a:latin typeface="Arial"/>
              </a:rPr>
              <a:t>レポート作成</a:t>
            </a:r>
            <a:endParaRPr lang="en-US" sz="1300" b="1" strike="noStrike" spc="-1" dirty="0">
              <a:latin typeface="Arial"/>
            </a:endParaRPr>
          </a:p>
        </p:txBody>
      </p:sp>
      <p:sp>
        <p:nvSpPr>
          <p:cNvPr id="209" name="CustomShape 15"/>
          <p:cNvSpPr/>
          <p:nvPr/>
        </p:nvSpPr>
        <p:spPr>
          <a:xfrm>
            <a:off x="627120" y="5373720"/>
            <a:ext cx="2011680" cy="693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1300" b="0" strike="noStrike" spc="-1" dirty="0" smtClean="0">
                <a:latin typeface="Arial"/>
              </a:rPr>
              <a:t>クライアントに</a:t>
            </a:r>
            <a:r>
              <a:rPr lang="en-US" altLang="ja-JP" sz="1300" b="0" strike="noStrike" spc="-1" dirty="0" smtClean="0">
                <a:latin typeface="Arial"/>
              </a:rPr>
              <a:t/>
            </a:r>
            <a:br>
              <a:rPr lang="en-US" altLang="ja-JP" sz="1300" b="0" strike="noStrike" spc="-1" dirty="0" smtClean="0">
                <a:latin typeface="Arial"/>
              </a:rPr>
            </a:br>
            <a:r>
              <a:rPr lang="ja-JP" altLang="en-US" sz="1300" b="0" strike="noStrike" spc="-1" dirty="0" smtClean="0">
                <a:latin typeface="Arial"/>
              </a:rPr>
              <a:t>レポートを渡す</a:t>
            </a:r>
            <a:endParaRPr lang="en-US" sz="13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pc="-1" dirty="0" smtClean="0">
                <a:solidFill>
                  <a:srgbClr val="000000"/>
                </a:solidFill>
                <a:ea typeface="Arial"/>
              </a:rPr>
              <a:t>FOSSology</a:t>
            </a:r>
            <a:r>
              <a:rPr lang="ja-JP" altLang="en-US" sz="3200" b="1" spc="-1" dirty="0" smtClean="0">
                <a:solidFill>
                  <a:srgbClr val="000000"/>
                </a:solidFill>
                <a:ea typeface="Arial"/>
              </a:rPr>
              <a:t>の機能概要</a:t>
            </a:r>
            <a:endParaRPr lang="en-US" sz="3200" b="0" strike="noStrike" spc="-1" dirty="0">
              <a:latin typeface="Arial"/>
            </a:endParaRPr>
          </a:p>
        </p:txBody>
      </p:sp>
      <p:sp>
        <p:nvSpPr>
          <p:cNvPr id="211" name="CustomShape 2"/>
          <p:cNvSpPr/>
          <p:nvPr/>
        </p:nvSpPr>
        <p:spPr>
          <a:xfrm>
            <a:off x="626400" y="1095840"/>
            <a:ext cx="1108188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a:solidFill>
                  <a:srgbClr val="000000"/>
                </a:solidFill>
                <a:ea typeface="Arial"/>
              </a:rPr>
              <a:t>ソフトウェアコンポーネントのライセンスとコピーライトを追従する</a:t>
            </a:r>
            <a:r>
              <a:rPr lang="en-US" altLang="ja-JP" sz="2000" i="1" spc="-1" dirty="0">
                <a:solidFill>
                  <a:srgbClr val="000000"/>
                </a:solidFill>
                <a:ea typeface="Arial"/>
              </a:rPr>
              <a:t/>
            </a:r>
            <a:br>
              <a:rPr lang="en-US" altLang="ja-JP" sz="2000" i="1" spc="-1" dirty="0">
                <a:solidFill>
                  <a:srgbClr val="000000"/>
                </a:solidFill>
                <a:ea typeface="Arial"/>
              </a:rPr>
            </a:br>
            <a:r>
              <a:rPr lang="ja-JP" altLang="en-US" sz="2000" i="1" spc="-1" dirty="0">
                <a:solidFill>
                  <a:srgbClr val="000000"/>
                </a:solidFill>
                <a:ea typeface="Arial"/>
              </a:rPr>
              <a:t>ウェブサーバーアプリケーション</a:t>
            </a:r>
            <a:endParaRPr lang="en-US" altLang="ja-JP" sz="2000" i="1" spc="-1" dirty="0">
              <a:solidFill>
                <a:srgbClr val="000000"/>
              </a:solidFill>
              <a:ea typeface="Arial"/>
            </a:endParaRPr>
          </a:p>
        </p:txBody>
      </p:sp>
      <p:sp>
        <p:nvSpPr>
          <p:cNvPr id="212" name="CustomShape 3"/>
          <p:cNvSpPr/>
          <p:nvPr/>
        </p:nvSpPr>
        <p:spPr>
          <a:xfrm>
            <a:off x="62676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trike="noStrike" spc="-1" dirty="0" smtClean="0">
                <a:solidFill>
                  <a:srgbClr val="000000"/>
                </a:solidFill>
                <a:latin typeface="Arial"/>
                <a:ea typeface="Arial"/>
              </a:rPr>
              <a:t>ライセンススキャンの特徴</a:t>
            </a:r>
            <a:endParaRPr lang="en-US" sz="2400" b="0" strike="noStrike" spc="-1" dirty="0">
              <a:latin typeface="Arial"/>
            </a:endParaRPr>
          </a:p>
        </p:txBody>
      </p:sp>
      <p:sp>
        <p:nvSpPr>
          <p:cNvPr id="213" name="CustomShape 4"/>
          <p:cNvSpPr/>
          <p:nvPr/>
        </p:nvSpPr>
        <p:spPr>
          <a:xfrm>
            <a:off x="626760" y="2778840"/>
            <a:ext cx="5468040" cy="349956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15000"/>
              </a:lnSpc>
              <a:buClr>
                <a:srgbClr val="879BAA"/>
              </a:buClr>
              <a:buFont typeface="Noto Sans Symbols"/>
              <a:buChar char="∙"/>
            </a:pPr>
            <a:r>
              <a:rPr lang="ja-JP" altLang="en-US" sz="1900" spc="-1" dirty="0" smtClean="0">
                <a:solidFill>
                  <a:srgbClr val="000000"/>
                </a:solidFill>
                <a:latin typeface="Arial"/>
              </a:rPr>
              <a:t>正規表現検索</a:t>
            </a:r>
            <a:endParaRPr lang="en-US" sz="1900" b="0" strike="noStrike" spc="-1" dirty="0">
              <a:latin typeface="Arial"/>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Arial"/>
                <a:ea typeface="Arial"/>
              </a:rPr>
              <a:t>テキスト類似度検索</a:t>
            </a:r>
            <a:endParaRPr lang="en-US" sz="1900" b="0" strike="noStrike" spc="-1" dirty="0" smtClean="0">
              <a:solidFill>
                <a:srgbClr val="000000"/>
              </a:solidFill>
              <a:latin typeface="Arial"/>
              <a:ea typeface="Arial"/>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Arial"/>
              </a:rPr>
              <a:t>ライセンス</a:t>
            </a:r>
            <a:r>
              <a:rPr lang="en-US" altLang="ja-JP" sz="1900" spc="-1" dirty="0" smtClean="0">
                <a:solidFill>
                  <a:srgbClr val="000000"/>
                </a:solidFill>
                <a:latin typeface="Arial"/>
              </a:rPr>
              <a:t>(</a:t>
            </a:r>
            <a:r>
              <a:rPr lang="ja-JP" altLang="en-US" sz="1900" spc="-1" dirty="0" smtClean="0">
                <a:solidFill>
                  <a:srgbClr val="000000"/>
                </a:solidFill>
                <a:latin typeface="Arial"/>
              </a:rPr>
              <a:t>テキスト</a:t>
            </a:r>
            <a:r>
              <a:rPr lang="en-US" altLang="ja-JP" sz="1900" spc="-1" dirty="0" smtClean="0">
                <a:solidFill>
                  <a:srgbClr val="000000"/>
                </a:solidFill>
                <a:latin typeface="Arial"/>
              </a:rPr>
              <a:t>)</a:t>
            </a:r>
            <a:r>
              <a:rPr lang="ja-JP" altLang="en-US" sz="1900" spc="-1" dirty="0" smtClean="0">
                <a:solidFill>
                  <a:srgbClr val="000000"/>
                </a:solidFill>
                <a:latin typeface="Arial"/>
              </a:rPr>
              <a:t>マネジメント</a:t>
            </a:r>
            <a:endParaRPr lang="en-US" sz="1900" b="0" strike="noStrike" spc="-1" dirty="0" smtClean="0">
              <a:solidFill>
                <a:srgbClr val="000000"/>
              </a:solidFill>
              <a:latin typeface="Arial"/>
              <a:ea typeface="Arial"/>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Arial"/>
              </a:rPr>
              <a:t>ライセンスの階層を踏まえ統括的にレビュー</a:t>
            </a:r>
            <a:endParaRPr lang="en-US" sz="1900" b="0" strike="noStrike" spc="-1" dirty="0">
              <a:latin typeface="Arial"/>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Arial"/>
                <a:ea typeface="Arial"/>
              </a:rPr>
              <a:t>ライセンスヒストグラム</a:t>
            </a:r>
            <a:endParaRPr lang="en-US" sz="1900" b="0" strike="noStrike" spc="-1" dirty="0">
              <a:latin typeface="Arial"/>
            </a:endParaRPr>
          </a:p>
          <a:p>
            <a:pPr marL="190440" lvl="1" indent="-196200">
              <a:lnSpc>
                <a:spcPct val="115000"/>
              </a:lnSpc>
              <a:buClr>
                <a:srgbClr val="879BAA"/>
              </a:buClr>
              <a:buFont typeface="Noto Sans Symbols"/>
              <a:buChar char="∙"/>
            </a:pPr>
            <a:r>
              <a:rPr lang="ja-JP" altLang="en-US" sz="1900" b="0" strike="noStrike" spc="-1" dirty="0" smtClean="0">
                <a:solidFill>
                  <a:srgbClr val="000000"/>
                </a:solidFill>
                <a:latin typeface="Arial"/>
                <a:ea typeface="Arial"/>
              </a:rPr>
              <a:t>出力された</a:t>
            </a:r>
            <a:r>
              <a:rPr lang="ja-JP" altLang="en-US" sz="1900" spc="-1" dirty="0" smtClean="0">
                <a:solidFill>
                  <a:srgbClr val="000000"/>
                </a:solidFill>
                <a:latin typeface="Arial"/>
                <a:ea typeface="Arial"/>
              </a:rPr>
              <a:t>結論を支持</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vs. </a:t>
            </a:r>
            <a:r>
              <a:rPr lang="ja-JP" altLang="en-US" sz="1900" b="0" strike="noStrike" spc="-1" dirty="0" smtClean="0">
                <a:solidFill>
                  <a:srgbClr val="000000"/>
                </a:solidFill>
                <a:latin typeface="Arial"/>
                <a:ea typeface="Arial"/>
              </a:rPr>
              <a:t>検知ライセンス</a:t>
            </a:r>
            <a:endParaRPr lang="en-US" altLang="ja-JP" sz="1900" b="0" strike="noStrike" spc="-1" dirty="0" smtClean="0">
              <a:solidFill>
                <a:srgbClr val="000000"/>
              </a:solidFill>
              <a:latin typeface="Arial"/>
              <a:ea typeface="Arial"/>
            </a:endParaRPr>
          </a:p>
          <a:p>
            <a:pPr marL="190440" lvl="1" indent="-196200">
              <a:lnSpc>
                <a:spcPct val="115000"/>
              </a:lnSpc>
              <a:buClr>
                <a:srgbClr val="879BAA"/>
              </a:buClr>
              <a:buFont typeface="Noto Sans Symbols"/>
              <a:buChar char="∙"/>
            </a:pPr>
            <a:r>
              <a:rPr lang="ja-JP" altLang="en-US" sz="1900" b="0" strike="noStrike" spc="-1" dirty="0" smtClean="0">
                <a:latin typeface="Arial"/>
              </a:rPr>
              <a:t>ファイル内の同ライセンスに対して一括処理</a:t>
            </a:r>
            <a:endParaRPr lang="en-US" altLang="ja-JP" sz="1900" b="0" strike="noStrike" spc="-1" dirty="0" smtClean="0">
              <a:latin typeface="Arial"/>
            </a:endParaRPr>
          </a:p>
          <a:p>
            <a:pPr marL="190440" lvl="1" indent="-196200">
              <a:lnSpc>
                <a:spcPct val="115000"/>
              </a:lnSpc>
              <a:buClr>
                <a:srgbClr val="879BAA"/>
              </a:buClr>
              <a:buFont typeface="Noto Sans Symbols"/>
              <a:buChar char="∙"/>
            </a:pPr>
            <a:r>
              <a:rPr lang="ja-JP" altLang="en-US" sz="1900" spc="-1" dirty="0" smtClean="0">
                <a:solidFill>
                  <a:srgbClr val="000000"/>
                </a:solidFill>
                <a:latin typeface="Arial"/>
              </a:rPr>
              <a:t>ライセンス結果を再利用</a:t>
            </a:r>
            <a:endParaRPr lang="en-US" sz="1900" b="0" strike="noStrike" spc="-1" dirty="0">
              <a:latin typeface="Arial"/>
            </a:endParaRPr>
          </a:p>
        </p:txBody>
      </p:sp>
      <p:sp>
        <p:nvSpPr>
          <p:cNvPr id="214" name="CustomShape 5"/>
          <p:cNvSpPr/>
          <p:nvPr/>
        </p:nvSpPr>
        <p:spPr>
          <a:xfrm>
            <a:off x="6240240" y="184464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2400" b="1" spc="-1" dirty="0">
                <a:solidFill>
                  <a:srgbClr val="000000"/>
                </a:solidFill>
                <a:latin typeface="Arial"/>
                <a:ea typeface="Arial"/>
              </a:rPr>
              <a:t>他</a:t>
            </a:r>
            <a:r>
              <a:rPr lang="ja-JP" altLang="en-US" sz="2400" b="1" spc="-1" dirty="0" smtClean="0">
                <a:solidFill>
                  <a:srgbClr val="000000"/>
                </a:solidFill>
                <a:latin typeface="Arial"/>
                <a:ea typeface="Arial"/>
              </a:rPr>
              <a:t>の</a:t>
            </a:r>
            <a:r>
              <a:rPr lang="ja-JP" altLang="en-US" sz="2400" b="1" spc="-1" dirty="0">
                <a:solidFill>
                  <a:srgbClr val="000000"/>
                </a:solidFill>
                <a:latin typeface="Arial"/>
                <a:ea typeface="Arial"/>
              </a:rPr>
              <a:t>特徴</a:t>
            </a:r>
            <a:endParaRPr lang="en-US" sz="2400" b="0" strike="noStrike" spc="-1" dirty="0">
              <a:latin typeface="Arial"/>
            </a:endParaRPr>
          </a:p>
        </p:txBody>
      </p:sp>
      <p:sp>
        <p:nvSpPr>
          <p:cNvPr id="215" name="CustomShape 6"/>
          <p:cNvSpPr/>
          <p:nvPr/>
        </p:nvSpPr>
        <p:spPr>
          <a:xfrm>
            <a:off x="6240240" y="2777760"/>
            <a:ext cx="5468040" cy="349956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15000"/>
              </a:lnSpc>
              <a:buClr>
                <a:srgbClr val="879BAA"/>
              </a:buClr>
              <a:buFont typeface="Noto Sans Symbols"/>
              <a:buChar char="▪"/>
            </a:pPr>
            <a:r>
              <a:rPr lang="ja-JP" altLang="en-US" sz="1900" spc="-1" dirty="0">
                <a:latin typeface="Arial"/>
              </a:rPr>
              <a:t>コピーライト</a:t>
            </a:r>
            <a:r>
              <a:rPr lang="ja-JP" altLang="en-US" sz="1900" b="0" strike="noStrike" spc="-1" dirty="0" smtClean="0">
                <a:latin typeface="Arial"/>
              </a:rPr>
              <a:t>、著作者声明 検索</a:t>
            </a:r>
            <a:endParaRPr lang="en-US" sz="1900" b="0" strike="noStrike" spc="-1" dirty="0">
              <a:latin typeface="Arial"/>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Arial"/>
                <a:ea typeface="Arial"/>
              </a:rPr>
              <a:t>輸出管理</a:t>
            </a:r>
            <a:r>
              <a:rPr lang="ja-JP" altLang="en-US" sz="1900" spc="-1" dirty="0">
                <a:solidFill>
                  <a:srgbClr val="000000"/>
                </a:solidFill>
                <a:latin typeface="Arial"/>
                <a:ea typeface="Arial"/>
              </a:rPr>
              <a:t>情報</a:t>
            </a: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検索</a:t>
            </a:r>
            <a:endParaRPr lang="en-US" sz="1900" b="0" strike="noStrike" spc="-1" dirty="0">
              <a:latin typeface="Arial"/>
            </a:endParaRPr>
          </a:p>
          <a:p>
            <a:pPr marL="254160" lvl="1" indent="-259560">
              <a:lnSpc>
                <a:spcPct val="115000"/>
              </a:lnSpc>
              <a:buClr>
                <a:srgbClr val="879BAA"/>
              </a:buClr>
              <a:buFont typeface="Noto Sans Symbols"/>
              <a:buChar char="▪"/>
            </a:pPr>
            <a:r>
              <a:rPr lang="ja-JP" altLang="en-US" sz="1900" spc="-1" dirty="0" smtClean="0">
                <a:solidFill>
                  <a:srgbClr val="000000"/>
                </a:solidFill>
                <a:latin typeface="Arial"/>
                <a:ea typeface="Arial"/>
              </a:rPr>
              <a:t>コマンドラインインターフェイス</a:t>
            </a:r>
            <a:endParaRPr lang="en-US" sz="1900" b="0" strike="noStrike" spc="-1" dirty="0">
              <a:latin typeface="Arial"/>
            </a:endParaRPr>
          </a:p>
          <a:p>
            <a:pPr marL="254160" lvl="1" indent="-259560">
              <a:lnSpc>
                <a:spcPct val="100000"/>
              </a:lnSpc>
              <a:buClr>
                <a:srgbClr val="879BAA"/>
              </a:buClr>
              <a:buFont typeface="Noto Sans Symbols"/>
              <a:buChar char="▪"/>
            </a:pPr>
            <a:r>
              <a:rPr lang="ja-JP" altLang="en-US" sz="1900" b="0" strike="noStrike" spc="-1" dirty="0" smtClean="0">
                <a:latin typeface="Arial"/>
              </a:rPr>
              <a:t>レポート</a:t>
            </a:r>
            <a:endParaRPr lang="en-US" sz="1900" b="0" strike="noStrike" spc="-1" dirty="0">
              <a:latin typeface="Arial"/>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Arial"/>
                <a:ea typeface="Arial"/>
              </a:rPr>
              <a:t>SPDX RDF </a:t>
            </a:r>
            <a:r>
              <a:rPr lang="ja-JP" altLang="en-US" sz="1900" spc="-1" dirty="0">
                <a:solidFill>
                  <a:srgbClr val="000000"/>
                </a:solidFill>
                <a:latin typeface="Arial"/>
                <a:ea typeface="Arial"/>
              </a:rPr>
              <a:t>と</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tag-value</a:t>
            </a:r>
            <a:endParaRPr lang="en-US" sz="1900" b="0" strike="noStrike" spc="-1" dirty="0">
              <a:latin typeface="Arial"/>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Arial"/>
                <a:ea typeface="Arial"/>
              </a:rPr>
              <a:t>Debian-copyright</a:t>
            </a:r>
            <a:endParaRPr lang="en-US" sz="1900" b="0" strike="noStrike" spc="-1" dirty="0">
              <a:latin typeface="Arial"/>
            </a:endParaRPr>
          </a:p>
          <a:p>
            <a:pPr marL="444600" lvl="2" indent="-259560">
              <a:lnSpc>
                <a:spcPct val="115000"/>
              </a:lnSpc>
              <a:buClr>
                <a:srgbClr val="879BAA"/>
              </a:buClr>
              <a:buFont typeface="Noto Sans Symbols"/>
              <a:buChar char="▪"/>
            </a:pPr>
            <a:r>
              <a:rPr lang="ja-JP" altLang="en-US" sz="1900" spc="-1" dirty="0" smtClean="0">
                <a:solidFill>
                  <a:srgbClr val="000000"/>
                </a:solidFill>
                <a:latin typeface="Arial"/>
              </a:rPr>
              <a:t>平</a:t>
            </a:r>
            <a:r>
              <a:rPr lang="ja-JP" altLang="en-US" sz="1900" spc="-1" dirty="0">
                <a:solidFill>
                  <a:srgbClr val="000000"/>
                </a:solidFill>
                <a:latin typeface="Arial"/>
              </a:rPr>
              <a:t>文</a:t>
            </a:r>
            <a:r>
              <a:rPr lang="ja-JP" altLang="en-US" sz="1900" spc="-1" dirty="0" smtClean="0">
                <a:solidFill>
                  <a:srgbClr val="000000"/>
                </a:solidFill>
                <a:latin typeface="Arial"/>
              </a:rPr>
              <a:t>テキスト</a:t>
            </a:r>
            <a:r>
              <a:rPr lang="ja-JP" altLang="en-US" sz="1900" spc="-1" dirty="0">
                <a:solidFill>
                  <a:srgbClr val="000000"/>
                </a:solidFill>
                <a:latin typeface="Arial"/>
              </a:rPr>
              <a:t>出力</a:t>
            </a:r>
            <a:endParaRPr lang="en-US" sz="1900" b="0" strike="noStrike" spc="-1" dirty="0">
              <a:latin typeface="Arial"/>
            </a:endParaRPr>
          </a:p>
          <a:p>
            <a:pPr marL="254160" lvl="1" indent="-259560">
              <a:lnSpc>
                <a:spcPct val="115000"/>
              </a:lnSpc>
              <a:buClr>
                <a:srgbClr val="879BAA"/>
              </a:buClr>
              <a:buFont typeface="Noto Sans Symbols"/>
              <a:buChar char="▪"/>
            </a:pPr>
            <a:r>
              <a:rPr lang="ja-JP" altLang="en-US" sz="1900" b="0" strike="noStrike" spc="-1" dirty="0" smtClean="0">
                <a:latin typeface="Arial"/>
              </a:rPr>
              <a:t>ファイルの一括ソート</a:t>
            </a:r>
            <a:endParaRPr lang="en-US" sz="1900" b="0" strike="noStrike" spc="-1" dirty="0">
              <a:latin typeface="Arial"/>
            </a:endParaRPr>
          </a:p>
          <a:p>
            <a:pPr marL="254160" lvl="1" indent="-259560">
              <a:lnSpc>
                <a:spcPct val="115000"/>
              </a:lnSpc>
              <a:buClr>
                <a:srgbClr val="879BAA"/>
              </a:buClr>
              <a:buFont typeface="Noto Sans Symbols"/>
              <a:buChar char="▪"/>
            </a:pPr>
            <a:r>
              <a:rPr lang="en-US" sz="1900" b="0" strike="noStrike" spc="-1" dirty="0">
                <a:solidFill>
                  <a:srgbClr val="000000"/>
                </a:solidFill>
                <a:latin typeface="Arial"/>
                <a:ea typeface="Arial"/>
              </a:rPr>
              <a:t>User, </a:t>
            </a:r>
            <a:r>
              <a:rPr lang="en-US" sz="1900" b="0" strike="noStrike" spc="-1" dirty="0" smtClean="0">
                <a:solidFill>
                  <a:srgbClr val="000000"/>
                </a:solidFill>
                <a:latin typeface="Arial"/>
                <a:ea typeface="Arial"/>
              </a:rPr>
              <a:t>group,  </a:t>
            </a:r>
            <a:r>
              <a:rPr lang="ja-JP" altLang="en-US" sz="1900" b="0" strike="noStrike" spc="-1" dirty="0" smtClean="0">
                <a:solidFill>
                  <a:srgbClr val="000000"/>
                </a:solidFill>
                <a:latin typeface="Arial"/>
                <a:ea typeface="Arial"/>
              </a:rPr>
              <a:t>アップロードマネジメント</a:t>
            </a:r>
            <a:endParaRPr lang="en-US" sz="1900" b="0" strike="noStrike" spc="-1" dirty="0">
              <a:latin typeface="Arial"/>
            </a:endParaRPr>
          </a:p>
          <a:p>
            <a:pPr>
              <a:lnSpc>
                <a:spcPct val="100000"/>
              </a:lnSpc>
            </a:pPr>
            <a:endParaRPr lang="en-US" sz="1900" b="0" strike="noStrike" spc="-1" dirty="0">
              <a:latin typeface="Arial"/>
            </a:endParaRPr>
          </a:p>
          <a:p>
            <a:pPr>
              <a:lnSpc>
                <a:spcPct val="100000"/>
              </a:lnSpc>
            </a:pP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01520" y="0"/>
            <a:ext cx="13686840"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特徴</a:t>
            </a:r>
            <a:r>
              <a:rPr lang="en-US" sz="3200" b="1" strike="noStrike" spc="-1" dirty="0" smtClean="0">
                <a:solidFill>
                  <a:srgbClr val="000000"/>
                </a:solidFill>
                <a:latin typeface="Arial"/>
                <a:ea typeface="Arial"/>
              </a:rPr>
              <a:t>: </a:t>
            </a:r>
            <a:r>
              <a:rPr lang="en-US" altLang="ja-JP" sz="3200" b="1" strike="noStrike" spc="-1" dirty="0" smtClean="0">
                <a:solidFill>
                  <a:srgbClr val="000000"/>
                </a:solidFill>
                <a:latin typeface="Arial"/>
                <a:ea typeface="Arial"/>
              </a:rPr>
              <a:t>2</a:t>
            </a:r>
            <a:r>
              <a:rPr lang="ja-JP" altLang="en-US" sz="3200" b="1" strike="noStrike" spc="-1" dirty="0" smtClean="0">
                <a:solidFill>
                  <a:srgbClr val="000000"/>
                </a:solidFill>
                <a:latin typeface="Arial"/>
                <a:ea typeface="Arial"/>
              </a:rPr>
              <a:t>種類のライセンススキャナー</a:t>
            </a:r>
            <a:r>
              <a:rPr lang="en-US" sz="3200" b="1" strike="noStrike" spc="-1" dirty="0" smtClean="0">
                <a:solidFill>
                  <a:srgbClr val="000000"/>
                </a:solidFill>
                <a:latin typeface="Arial"/>
                <a:ea typeface="Arial"/>
              </a:rPr>
              <a:t>: </a:t>
            </a:r>
            <a:r>
              <a:rPr lang="en-US" sz="3200" b="1" strike="noStrike" spc="-1" dirty="0" err="1">
                <a:solidFill>
                  <a:srgbClr val="000000"/>
                </a:solidFill>
                <a:latin typeface="Arial"/>
                <a:ea typeface="Arial"/>
              </a:rPr>
              <a:t>Nomos</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と</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Monk</a:t>
            </a:r>
            <a:endParaRPr lang="en-US" sz="3200" b="0" strike="noStrike" spc="-1" dirty="0">
              <a:latin typeface="Arial"/>
            </a:endParaRPr>
          </a:p>
        </p:txBody>
      </p:sp>
      <p:sp>
        <p:nvSpPr>
          <p:cNvPr id="217" name="CustomShape 2"/>
          <p:cNvSpPr/>
          <p:nvPr/>
        </p:nvSpPr>
        <p:spPr>
          <a:xfrm>
            <a:off x="639396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solidFill>
                  <a:srgbClr val="000000"/>
                </a:solidFill>
                <a:latin typeface="Arial"/>
                <a:ea typeface="Arial"/>
              </a:rPr>
              <a:t>適切な実ライセンス検知</a:t>
            </a:r>
            <a:endParaRPr lang="en-US" sz="1600" b="0" strike="noStrike" spc="-1" dirty="0" smtClean="0">
              <a:solidFill>
                <a:srgbClr val="000000"/>
              </a:solidFill>
              <a:latin typeface="Arial"/>
              <a:ea typeface="Arial"/>
            </a:endParaRPr>
          </a:p>
          <a:p>
            <a:pPr marL="190440" lvl="1" indent="-189720">
              <a:lnSpc>
                <a:spcPct val="100000"/>
              </a:lnSpc>
              <a:buClr>
                <a:srgbClr val="879BAA"/>
              </a:buClr>
              <a:buFont typeface="Arial"/>
              <a:buChar char="•"/>
            </a:pPr>
            <a:r>
              <a:rPr lang="ja-JP" altLang="en-US" sz="1600" spc="-1" dirty="0">
                <a:solidFill>
                  <a:srgbClr val="000000"/>
                </a:solidFill>
                <a:latin typeface="Arial"/>
                <a:ea typeface="Arial"/>
              </a:rPr>
              <a:t>ライセンス</a:t>
            </a:r>
            <a:r>
              <a:rPr lang="ja-JP" altLang="en-US" sz="1600" spc="-1" dirty="0" smtClean="0">
                <a:solidFill>
                  <a:srgbClr val="000000"/>
                </a:solidFill>
                <a:latin typeface="Arial"/>
                <a:ea typeface="Arial"/>
              </a:rPr>
              <a:t>の派生物も特定</a:t>
            </a:r>
            <a:endParaRPr lang="en-US" sz="1600" b="0" strike="noStrike" spc="-1" dirty="0" smtClean="0">
              <a:solidFill>
                <a:srgbClr val="000000"/>
              </a:solidFill>
              <a:latin typeface="Arial"/>
              <a:ea typeface="Arial"/>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18" name="CustomShape 3"/>
          <p:cNvSpPr/>
          <p:nvPr/>
        </p:nvSpPr>
        <p:spPr>
          <a:xfrm>
            <a:off x="783000" y="1915920"/>
            <a:ext cx="269604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Arial"/>
              </a:rPr>
              <a:t>全ライセンス関連テキスト検知</a:t>
            </a:r>
            <a:endParaRPr lang="en-US" sz="1600" b="0" strike="noStrike" spc="-1" dirty="0" smtClean="0">
              <a:solidFill>
                <a:srgbClr val="000000"/>
              </a:solidFill>
              <a:latin typeface="Arial"/>
              <a:ea typeface="Arial"/>
            </a:endParaRPr>
          </a:p>
          <a:p>
            <a:pPr marL="190440" lvl="1" indent="-189720">
              <a:lnSpc>
                <a:spcPct val="100000"/>
              </a:lnSpc>
              <a:buClr>
                <a:srgbClr val="879BAA"/>
              </a:buClr>
              <a:buFont typeface="Arial"/>
              <a:buChar char="•"/>
            </a:pPr>
            <a:r>
              <a:rPr lang="ja-JP" altLang="en-US" sz="1600" spc="-1" dirty="0">
                <a:solidFill>
                  <a:srgbClr val="000000"/>
                </a:solidFill>
                <a:latin typeface="Arial"/>
              </a:rPr>
              <a:t>未知</a:t>
            </a:r>
            <a:r>
              <a:rPr lang="ja-JP" altLang="en-US" sz="1600" spc="-1" dirty="0" smtClean="0">
                <a:solidFill>
                  <a:srgbClr val="000000"/>
                </a:solidFill>
                <a:latin typeface="Arial"/>
              </a:rPr>
              <a:t>のライセンスも発見</a:t>
            </a:r>
            <a:endParaRPr lang="en-US" sz="1600" b="0" strike="noStrike" spc="-1" dirty="0">
              <a:latin typeface="Arial"/>
            </a:endParaRPr>
          </a:p>
        </p:txBody>
      </p:sp>
      <p:sp>
        <p:nvSpPr>
          <p:cNvPr id="219" name="CustomShape 4"/>
          <p:cNvSpPr/>
          <p:nvPr/>
        </p:nvSpPr>
        <p:spPr>
          <a:xfrm>
            <a:off x="919512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Arial"/>
              </a:rPr>
              <a:t>実際に検知された既知のライセンステキストと、文言が正確に再現されていることを確認</a:t>
            </a:r>
            <a:endParaRPr lang="en-US" altLang="ja-JP" sz="1600" spc="-1" dirty="0" smtClean="0">
              <a:solidFill>
                <a:srgbClr val="000000"/>
              </a:solidFill>
              <a:latin typeface="Arial"/>
            </a:endParaRPr>
          </a:p>
          <a:p>
            <a:pPr marL="190440" lvl="1" indent="-189720">
              <a:lnSpc>
                <a:spcPct val="100000"/>
              </a:lnSpc>
              <a:buClr>
                <a:srgbClr val="879BAA"/>
              </a:buClr>
              <a:buFont typeface="Arial"/>
              <a:buChar char="•"/>
            </a:pPr>
            <a:endParaRPr lang="en-US" sz="1600" b="0" strike="noStrike" spc="-1" dirty="0">
              <a:latin typeface="Arial"/>
            </a:endParaRPr>
          </a:p>
        </p:txBody>
      </p:sp>
      <p:sp>
        <p:nvSpPr>
          <p:cNvPr id="220" name="CustomShape 5"/>
          <p:cNvSpPr/>
          <p:nvPr/>
        </p:nvSpPr>
        <p:spPr>
          <a:xfrm>
            <a:off x="3592440" y="1915920"/>
            <a:ext cx="2697480" cy="144828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b="0" strike="noStrike" spc="-1" dirty="0" smtClean="0">
                <a:latin typeface="Arial"/>
              </a:rPr>
              <a:t>関連性の高いテキスト検知</a:t>
            </a:r>
            <a:endParaRPr lang="en-US" sz="1600" b="0" strike="noStrike" spc="-1" dirty="0" smtClean="0">
              <a:solidFill>
                <a:srgbClr val="000000"/>
              </a:solidFill>
              <a:latin typeface="Arial"/>
              <a:ea typeface="Arial"/>
            </a:endParaRPr>
          </a:p>
          <a:p>
            <a:pPr marL="190440" lvl="1" indent="-189720">
              <a:lnSpc>
                <a:spcPct val="100000"/>
              </a:lnSpc>
              <a:buClr>
                <a:srgbClr val="879BAA"/>
              </a:buClr>
              <a:buFont typeface="Arial"/>
              <a:buChar char="•"/>
            </a:pPr>
            <a:r>
              <a:rPr lang="ja-JP" altLang="en-US" sz="1600" b="0" strike="noStrike" spc="-1" dirty="0" smtClean="0">
                <a:solidFill>
                  <a:srgbClr val="000000"/>
                </a:solidFill>
                <a:latin typeface="Arial"/>
                <a:ea typeface="Arial"/>
              </a:rPr>
              <a:t>ライセンスの派生物も特定</a:t>
            </a:r>
            <a:endParaRPr lang="en-US" sz="1600" b="0" strike="noStrike" spc="-1" dirty="0" smtClean="0">
              <a:solidFill>
                <a:srgbClr val="000000"/>
              </a:solidFill>
              <a:latin typeface="Arial"/>
              <a:ea typeface="Arial"/>
            </a:endParaRPr>
          </a:p>
          <a:p>
            <a:pPr marL="190440" lvl="1" indent="-189720">
              <a:lnSpc>
                <a:spcPct val="100000"/>
              </a:lnSpc>
              <a:buClr>
                <a:srgbClr val="879BAA"/>
              </a:buClr>
              <a:buFont typeface="Arial"/>
              <a:buChar char="•"/>
            </a:pPr>
            <a:endParaRPr lang="en-US" sz="1600" b="0" strike="noStrike" spc="-1" dirty="0">
              <a:latin typeface="Arial"/>
            </a:endParaRPr>
          </a:p>
          <a:p>
            <a:pPr>
              <a:lnSpc>
                <a:spcPct val="100000"/>
              </a:lnSpc>
            </a:pPr>
            <a:endParaRPr lang="en-US" sz="1600" b="0" strike="noStrike" spc="-1" dirty="0">
              <a:latin typeface="Arial"/>
            </a:endParaRPr>
          </a:p>
        </p:txBody>
      </p:sp>
      <p:sp>
        <p:nvSpPr>
          <p:cNvPr id="221" name="CustomShape 6"/>
          <p:cNvSpPr/>
          <p:nvPr/>
        </p:nvSpPr>
        <p:spPr>
          <a:xfrm>
            <a:off x="639396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Bulk</a:t>
            </a:r>
            <a:r>
              <a:rPr lang="en-US" sz="1600" b="1" strike="noStrike" spc="-1">
                <a:solidFill>
                  <a:srgbClr val="000000"/>
                </a:solidFill>
                <a:latin typeface="Arial"/>
                <a:ea typeface="Arial"/>
              </a:rPr>
              <a:t> Phrase Matches</a:t>
            </a:r>
            <a:endParaRPr lang="en-US" sz="1600" b="0" strike="noStrike" spc="-1">
              <a:latin typeface="Arial"/>
            </a:endParaRPr>
          </a:p>
        </p:txBody>
      </p:sp>
      <p:sp>
        <p:nvSpPr>
          <p:cNvPr id="222" name="CustomShape 7"/>
          <p:cNvSpPr/>
          <p:nvPr/>
        </p:nvSpPr>
        <p:spPr>
          <a:xfrm>
            <a:off x="919512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Monk</a:t>
            </a:r>
            <a:r>
              <a:rPr lang="en-US" sz="1600" b="1" strike="noStrike" spc="-1">
                <a:solidFill>
                  <a:srgbClr val="000000"/>
                </a:solidFill>
                <a:latin typeface="Arial"/>
                <a:ea typeface="Arial"/>
              </a:rPr>
              <a:t> Full text Matches</a:t>
            </a:r>
            <a:endParaRPr lang="en-US" sz="1600" b="0" strike="noStrike" spc="-1">
              <a:latin typeface="Arial"/>
            </a:endParaRPr>
          </a:p>
        </p:txBody>
      </p:sp>
      <p:sp>
        <p:nvSpPr>
          <p:cNvPr id="223" name="CustomShape 8"/>
          <p:cNvSpPr/>
          <p:nvPr/>
        </p:nvSpPr>
        <p:spPr>
          <a:xfrm>
            <a:off x="3592440" y="1555560"/>
            <a:ext cx="269748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dirty="0" err="1">
                <a:solidFill>
                  <a:srgbClr val="0070C0"/>
                </a:solidFill>
                <a:latin typeface="Arial"/>
                <a:ea typeface="Arial"/>
              </a:rPr>
              <a:t>Nomos</a:t>
            </a:r>
            <a:r>
              <a:rPr lang="en-US" sz="1600" b="1" strike="noStrike" spc="-1" dirty="0">
                <a:solidFill>
                  <a:srgbClr val="000000"/>
                </a:solidFill>
                <a:latin typeface="Arial"/>
                <a:ea typeface="Arial"/>
              </a:rPr>
              <a:t> Reg. Expressions</a:t>
            </a:r>
            <a:endParaRPr lang="en-US" sz="1600" b="0" strike="noStrike" spc="-1" dirty="0">
              <a:latin typeface="Arial"/>
            </a:endParaRPr>
          </a:p>
        </p:txBody>
      </p:sp>
      <p:sp>
        <p:nvSpPr>
          <p:cNvPr id="224" name="CustomShape 9"/>
          <p:cNvSpPr/>
          <p:nvPr/>
        </p:nvSpPr>
        <p:spPr>
          <a:xfrm>
            <a:off x="783000" y="1555560"/>
            <a:ext cx="2696040" cy="35928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1600" b="1" strike="noStrike" spc="-1">
                <a:solidFill>
                  <a:srgbClr val="0070C0"/>
                </a:solidFill>
                <a:latin typeface="Arial"/>
                <a:ea typeface="Arial"/>
              </a:rPr>
              <a:t>Nomos</a:t>
            </a:r>
            <a:r>
              <a:rPr lang="en-US" sz="1600" b="1" strike="noStrike" spc="-1">
                <a:solidFill>
                  <a:srgbClr val="000000"/>
                </a:solidFill>
                <a:latin typeface="Arial"/>
                <a:ea typeface="Arial"/>
              </a:rPr>
              <a:t> Keywords</a:t>
            </a:r>
            <a:endParaRPr lang="en-US" sz="1600" b="0" strike="noStrike" spc="-1">
              <a:latin typeface="Arial"/>
            </a:endParaRPr>
          </a:p>
        </p:txBody>
      </p:sp>
      <p:sp>
        <p:nvSpPr>
          <p:cNvPr id="225" name="CustomShape 10"/>
          <p:cNvSpPr/>
          <p:nvPr/>
        </p:nvSpPr>
        <p:spPr>
          <a:xfrm>
            <a:off x="63939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ea typeface="Arial"/>
              </a:rPr>
              <a:t>既知のフレーズ</a:t>
            </a:r>
            <a:r>
              <a:rPr lang="ja-JP" altLang="en-US" sz="1600" spc="-1" dirty="0" smtClean="0">
                <a:solidFill>
                  <a:srgbClr val="000000"/>
                </a:solidFill>
                <a:ea typeface="Arial"/>
              </a:rPr>
              <a:t>に限定</a:t>
            </a:r>
            <a:endParaRPr lang="en-US" altLang="ja-JP" sz="1600" spc="-1" dirty="0" smtClean="0">
              <a:solidFill>
                <a:srgbClr val="000000"/>
              </a:solidFill>
              <a:ea typeface="Arial"/>
            </a:endParaRPr>
          </a:p>
          <a:p>
            <a:pPr marL="190440" lvl="1" indent="-189720">
              <a:lnSpc>
                <a:spcPct val="100000"/>
              </a:lnSpc>
              <a:buClr>
                <a:srgbClr val="879BAA"/>
              </a:buClr>
              <a:buFont typeface="Arial"/>
              <a:buChar char="•"/>
            </a:pPr>
            <a:r>
              <a:rPr lang="ja-JP" altLang="en-US" sz="1600" spc="-1" dirty="0" smtClean="0">
                <a:solidFill>
                  <a:srgbClr val="000000"/>
                </a:solidFill>
                <a:ea typeface="Arial"/>
              </a:rPr>
              <a:t>オリジナルのものや派生物</a:t>
            </a:r>
            <a:r>
              <a:rPr lang="ja-JP" altLang="en-US" sz="1600" spc="-1" dirty="0">
                <a:solidFill>
                  <a:srgbClr val="000000"/>
                </a:solidFill>
                <a:ea typeface="Arial"/>
              </a:rPr>
              <a:t>について</a:t>
            </a:r>
            <a:r>
              <a:rPr lang="ja-JP" altLang="en-US" sz="1600" spc="-1" dirty="0" smtClean="0">
                <a:solidFill>
                  <a:srgbClr val="000000"/>
                </a:solidFill>
                <a:ea typeface="Arial"/>
              </a:rPr>
              <a:t>確実な提供はしない</a:t>
            </a:r>
            <a:endParaRPr lang="en-US" sz="1600" b="0" strike="noStrike" spc="-1" dirty="0">
              <a:latin typeface="Arial"/>
            </a:endParaRPr>
          </a:p>
        </p:txBody>
      </p:sp>
      <p:sp>
        <p:nvSpPr>
          <p:cNvPr id="226" name="CustomShape 11"/>
          <p:cNvSpPr/>
          <p:nvPr/>
        </p:nvSpPr>
        <p:spPr>
          <a:xfrm>
            <a:off x="784440" y="4070160"/>
            <a:ext cx="269604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smtClean="0">
                <a:solidFill>
                  <a:srgbClr val="000000"/>
                </a:solidFill>
                <a:latin typeface="Arial"/>
              </a:rPr>
              <a:t>非常に不正確</a:t>
            </a:r>
            <a:endParaRPr lang="en-US" sz="1600" b="0" strike="noStrike" spc="-1" dirty="0">
              <a:latin typeface="Arial"/>
            </a:endParaRPr>
          </a:p>
          <a:p>
            <a:pPr marL="190440" lvl="1" indent="-189720">
              <a:lnSpc>
                <a:spcPct val="100000"/>
              </a:lnSpc>
              <a:buClr>
                <a:srgbClr val="879BAA"/>
              </a:buClr>
              <a:buFont typeface="Arial"/>
              <a:buChar char="•"/>
            </a:pPr>
            <a:r>
              <a:rPr lang="ja-JP" altLang="en-US" sz="1600" spc="-1" dirty="0" smtClean="0">
                <a:solidFill>
                  <a:srgbClr val="000000"/>
                </a:solidFill>
                <a:latin typeface="Arial"/>
              </a:rPr>
              <a:t>ライセンス特定</a:t>
            </a:r>
            <a:r>
              <a:rPr lang="ja-JP" altLang="en-US" sz="1600" spc="-1" dirty="0">
                <a:solidFill>
                  <a:srgbClr val="000000"/>
                </a:solidFill>
                <a:latin typeface="Arial"/>
              </a:rPr>
              <a:t>不可</a:t>
            </a:r>
            <a:endParaRPr lang="en-US" sz="1600" b="0" strike="noStrike" spc="-1" dirty="0">
              <a:latin typeface="Arial"/>
            </a:endParaRPr>
          </a:p>
          <a:p>
            <a:pPr marL="190440" lvl="1" indent="-189720">
              <a:lnSpc>
                <a:spcPct val="100000"/>
              </a:lnSpc>
              <a:buClr>
                <a:srgbClr val="879BAA"/>
              </a:buClr>
              <a:buFont typeface="Arial"/>
              <a:buChar char="•"/>
            </a:pPr>
            <a:r>
              <a:rPr lang="ja-JP" altLang="en-US" sz="1600" spc="-1" dirty="0" smtClean="0">
                <a:solidFill>
                  <a:srgbClr val="000000"/>
                </a:solidFill>
                <a:ea typeface="Arial"/>
              </a:rPr>
              <a:t>大量の偽陽性の結果</a:t>
            </a:r>
            <a:endParaRPr lang="ja-JP" altLang="en-US" sz="1600" spc="-1" dirty="0">
              <a:solidFill>
                <a:srgbClr val="000000"/>
              </a:solidFill>
              <a:ea typeface="Arial"/>
            </a:endParaRPr>
          </a:p>
          <a:p>
            <a:pPr>
              <a:lnSpc>
                <a:spcPct val="100000"/>
              </a:lnSpc>
            </a:pPr>
            <a:endParaRPr lang="en-US" sz="1600" b="0" strike="noStrike" spc="-1" dirty="0">
              <a:latin typeface="Arial"/>
            </a:endParaRPr>
          </a:p>
        </p:txBody>
      </p:sp>
      <p:sp>
        <p:nvSpPr>
          <p:cNvPr id="227" name="CustomShape 12"/>
          <p:cNvSpPr/>
          <p:nvPr/>
        </p:nvSpPr>
        <p:spPr>
          <a:xfrm>
            <a:off x="359424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ea typeface="Arial"/>
              </a:rPr>
              <a:t>実際のライセンスを識別する</a:t>
            </a:r>
            <a:r>
              <a:rPr lang="ja-JP" altLang="en-US" sz="1600" spc="-1" dirty="0" smtClean="0">
                <a:solidFill>
                  <a:srgbClr val="000000"/>
                </a:solidFill>
                <a:ea typeface="Arial"/>
              </a:rPr>
              <a:t>ため、限られた精度</a:t>
            </a:r>
            <a:endParaRPr lang="en-US" altLang="ja-JP" sz="1600" spc="-1" dirty="0" smtClean="0">
              <a:solidFill>
                <a:srgbClr val="000000"/>
              </a:solidFill>
              <a:ea typeface="Arial"/>
            </a:endParaRPr>
          </a:p>
          <a:p>
            <a:pPr marL="190440" lvl="1" indent="-189720">
              <a:lnSpc>
                <a:spcPct val="100000"/>
              </a:lnSpc>
              <a:buClr>
                <a:srgbClr val="879BAA"/>
              </a:buClr>
              <a:buFont typeface="Arial"/>
              <a:buChar char="•"/>
            </a:pPr>
            <a:r>
              <a:rPr lang="ja-JP" altLang="en-US" sz="1600" spc="-1" dirty="0" smtClean="0">
                <a:solidFill>
                  <a:srgbClr val="000000"/>
                </a:solidFill>
                <a:ea typeface="Arial"/>
              </a:rPr>
              <a:t>偽陽性</a:t>
            </a:r>
            <a:r>
              <a:rPr lang="ja-JP" altLang="en-US" sz="1600" spc="-1" dirty="0">
                <a:solidFill>
                  <a:srgbClr val="000000"/>
                </a:solidFill>
                <a:ea typeface="Arial"/>
              </a:rPr>
              <a:t>の結果</a:t>
            </a:r>
          </a:p>
        </p:txBody>
      </p:sp>
      <p:sp>
        <p:nvSpPr>
          <p:cNvPr id="228" name="CustomShape 13"/>
          <p:cNvSpPr/>
          <p:nvPr/>
        </p:nvSpPr>
        <p:spPr>
          <a:xfrm flipH="1">
            <a:off x="804600" y="336528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柔軟性</a:t>
            </a:r>
            <a:endParaRPr lang="en-US" sz="1700" b="0" strike="noStrike" spc="-1" dirty="0">
              <a:latin typeface="Arial"/>
            </a:endParaRPr>
          </a:p>
        </p:txBody>
      </p:sp>
      <p:sp>
        <p:nvSpPr>
          <p:cNvPr id="229" name="CustomShape 14"/>
          <p:cNvSpPr/>
          <p:nvPr/>
        </p:nvSpPr>
        <p:spPr>
          <a:xfrm>
            <a:off x="9440640" y="5304960"/>
            <a:ext cx="2023560" cy="10461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0" name="CustomShape 15"/>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
        <p:nvSpPr>
          <p:cNvPr id="231" name="CustomShape 16"/>
          <p:cNvSpPr/>
          <p:nvPr/>
        </p:nvSpPr>
        <p:spPr>
          <a:xfrm>
            <a:off x="783000" y="5508360"/>
            <a:ext cx="11105640" cy="703800"/>
          </a:xfrm>
          <a:prstGeom prst="rightArrow">
            <a:avLst>
              <a:gd name="adj1" fmla="val 50000"/>
              <a:gd name="adj2" fmla="val 50000"/>
            </a:avLst>
          </a:prstGeom>
          <a:solidFill>
            <a:srgbClr val="BECDD7"/>
          </a:solidFill>
          <a:ln>
            <a:noFill/>
          </a:ln>
        </p:spPr>
        <p:style>
          <a:lnRef idx="0">
            <a:scrgbClr r="0" g="0" b="0"/>
          </a:lnRef>
          <a:fillRef idx="0">
            <a:scrgbClr r="0" g="0" b="0"/>
          </a:fillRef>
          <a:effectRef idx="0">
            <a:scrgbClr r="0" g="0" b="0"/>
          </a:effectRef>
          <a:fontRef idx="minor"/>
        </p:style>
        <p:txBody>
          <a:bodyPr lIns="108000" tIns="54000" rIns="108000" bIns="54000" anchor="ctr"/>
          <a:lstStyle/>
          <a:p>
            <a:pPr algn="ctr">
              <a:lnSpc>
                <a:spcPct val="110000"/>
              </a:lnSpc>
            </a:pPr>
            <a:r>
              <a:rPr lang="ja-JP" altLang="en-US" sz="1700" b="1" spc="-1" dirty="0">
                <a:solidFill>
                  <a:srgbClr val="000000"/>
                </a:solidFill>
                <a:latin typeface="Arial"/>
              </a:rPr>
              <a:t>正確性</a:t>
            </a:r>
            <a:endParaRPr lang="en-US" sz="1700" b="0" strike="noStrike" spc="-1" dirty="0">
              <a:latin typeface="Arial"/>
            </a:endParaRPr>
          </a:p>
        </p:txBody>
      </p:sp>
      <p:sp>
        <p:nvSpPr>
          <p:cNvPr id="232" name="CustomShape 17"/>
          <p:cNvSpPr/>
          <p:nvPr/>
        </p:nvSpPr>
        <p:spPr>
          <a:xfrm>
            <a:off x="9196560" y="4070160"/>
            <a:ext cx="2697480" cy="143712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190440" lvl="1" indent="-189720">
              <a:lnSpc>
                <a:spcPct val="100000"/>
              </a:lnSpc>
              <a:buClr>
                <a:srgbClr val="879BAA"/>
              </a:buClr>
              <a:buFont typeface="Arial"/>
              <a:buChar char="•"/>
            </a:pPr>
            <a:r>
              <a:rPr lang="ja-JP" altLang="en-US" sz="1600" spc="-1" dirty="0">
                <a:solidFill>
                  <a:srgbClr val="000000"/>
                </a:solidFill>
                <a:ea typeface="Arial"/>
              </a:rPr>
              <a:t>既知のライセンステキストで</a:t>
            </a:r>
            <a:r>
              <a:rPr lang="ja-JP" altLang="en-US" sz="1600" spc="-1" dirty="0" smtClean="0">
                <a:solidFill>
                  <a:srgbClr val="000000"/>
                </a:solidFill>
                <a:ea typeface="Arial"/>
              </a:rPr>
              <a:t>のみ動作</a:t>
            </a:r>
            <a:endParaRPr lang="en-US" altLang="ja-JP" sz="1600" spc="-1" dirty="0" smtClean="0">
              <a:solidFill>
                <a:srgbClr val="000000"/>
              </a:solidFill>
              <a:ea typeface="Arial"/>
            </a:endParaRPr>
          </a:p>
          <a:p>
            <a:pPr marL="190440" lvl="1" indent="-189720">
              <a:lnSpc>
                <a:spcPct val="100000"/>
              </a:lnSpc>
              <a:buClr>
                <a:srgbClr val="879BAA"/>
              </a:buClr>
              <a:buFont typeface="Arial"/>
              <a:buChar char="•"/>
            </a:pPr>
            <a:r>
              <a:rPr lang="ja-JP" altLang="en-US" sz="1600" spc="-1" dirty="0">
                <a:solidFill>
                  <a:srgbClr val="000000"/>
                </a:solidFill>
                <a:ea typeface="Arial"/>
              </a:rPr>
              <a:t>実際</a:t>
            </a:r>
            <a:r>
              <a:rPr lang="ja-JP" altLang="en-US" sz="1600" spc="-1" dirty="0" smtClean="0">
                <a:solidFill>
                  <a:srgbClr val="000000"/>
                </a:solidFill>
                <a:ea typeface="Arial"/>
              </a:rPr>
              <a:t>の出現することは少ない</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pc="-1" dirty="0">
                <a:solidFill>
                  <a:srgbClr val="000000"/>
                </a:solidFill>
                <a:latin typeface="Arial"/>
                <a:ea typeface="Arial"/>
              </a:rPr>
              <a:t>　</a:t>
            </a:r>
            <a:r>
              <a:rPr lang="ja-JP" altLang="en-US" sz="3200" b="1" strike="noStrike" spc="-1" dirty="0" smtClean="0">
                <a:solidFill>
                  <a:srgbClr val="000000"/>
                </a:solidFill>
                <a:latin typeface="Arial"/>
                <a:ea typeface="Arial"/>
              </a:rPr>
              <a:t>他の特徴</a:t>
            </a:r>
            <a:endParaRPr lang="en-US" sz="3200" b="0" strike="noStrike" spc="-1" dirty="0">
              <a:latin typeface="Arial"/>
            </a:endParaRPr>
          </a:p>
        </p:txBody>
      </p:sp>
      <p:sp>
        <p:nvSpPr>
          <p:cNvPr id="234" name="CustomShape 2"/>
          <p:cNvSpPr/>
          <p:nvPr/>
        </p:nvSpPr>
        <p:spPr>
          <a:xfrm>
            <a:off x="721800" y="1413000"/>
            <a:ext cx="10942560" cy="4461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54160" lvl="1" indent="-266040">
              <a:lnSpc>
                <a:spcPct val="100000"/>
              </a:lnSpc>
              <a:buClr>
                <a:srgbClr val="879BAA"/>
              </a:buClr>
              <a:buFont typeface="Noto Sans Symbols"/>
              <a:buChar char="▪"/>
            </a:pPr>
            <a:r>
              <a:rPr lang="ja-JP" altLang="en-US" sz="2000" b="1" spc="-1" dirty="0" smtClean="0">
                <a:solidFill>
                  <a:srgbClr val="000000"/>
                </a:solidFill>
                <a:ea typeface="Arial"/>
              </a:rPr>
              <a:t>コマンドラインインターフェイスとワークフローの統合</a:t>
            </a:r>
            <a:endParaRPr lang="en-US" sz="2000" b="0" strike="noStrike" spc="-1" dirty="0" smtClean="0">
              <a:solidFill>
                <a:srgbClr val="000000"/>
              </a:solidFill>
              <a:latin typeface="Arial"/>
              <a:ea typeface="Arial"/>
            </a:endParaRPr>
          </a:p>
          <a:p>
            <a:pPr marL="444600" lvl="2" indent="-266040">
              <a:lnSpc>
                <a:spcPct val="100000"/>
              </a:lnSpc>
              <a:buClr>
                <a:srgbClr val="879BAA"/>
              </a:buClr>
              <a:buFont typeface="Noto Sans Symbols"/>
              <a:buChar char="▪"/>
            </a:pPr>
            <a:r>
              <a:rPr lang="ja-JP" altLang="en-US" sz="2000" spc="-1" dirty="0" smtClean="0"/>
              <a:t>スクリプトにより直接コマンドライン</a:t>
            </a:r>
            <a:r>
              <a:rPr lang="ja-JP" altLang="en-US" sz="2000" spc="-1" dirty="0"/>
              <a:t>からアップロードとスキャン</a:t>
            </a:r>
            <a:r>
              <a:rPr lang="ja-JP" altLang="en-US" sz="2000" spc="-1" dirty="0" smtClean="0"/>
              <a:t>を実行</a:t>
            </a:r>
            <a:endParaRPr lang="en-US" sz="2000" b="0" strike="noStrike" spc="-1" dirty="0" smtClean="0">
              <a:latin typeface="Arial"/>
            </a:endParaRPr>
          </a:p>
          <a:p>
            <a:pPr marL="444600" lvl="2" indent="-266040">
              <a:lnSpc>
                <a:spcPct val="100000"/>
              </a:lnSpc>
              <a:buClr>
                <a:srgbClr val="879BAA"/>
              </a:buClr>
              <a:buFont typeface="Noto Sans Symbols"/>
              <a:buChar char="▪"/>
            </a:pPr>
            <a:r>
              <a:rPr lang="ja-JP" altLang="en-US" sz="2000" spc="-1" dirty="0">
                <a:solidFill>
                  <a:srgbClr val="000000"/>
                </a:solidFill>
                <a:ea typeface="Arial"/>
              </a:rPr>
              <a:t>またはコマンドラインから個々</a:t>
            </a:r>
            <a:r>
              <a:rPr lang="ja-JP" altLang="en-US" sz="2000" spc="-1" dirty="0" smtClean="0">
                <a:solidFill>
                  <a:srgbClr val="000000"/>
                </a:solidFill>
                <a:ea typeface="Arial"/>
              </a:rPr>
              <a:t>の</a:t>
            </a:r>
            <a:r>
              <a:rPr lang="ja-JP" altLang="en-US" sz="2000" spc="-1" dirty="0">
                <a:solidFill>
                  <a:srgbClr val="000000"/>
                </a:solidFill>
                <a:ea typeface="Arial"/>
              </a:rPr>
              <a:t>機能</a:t>
            </a:r>
            <a:r>
              <a:rPr lang="ja-JP" altLang="en-US" sz="2000" spc="-1" dirty="0" smtClean="0">
                <a:solidFill>
                  <a:srgbClr val="000000"/>
                </a:solidFill>
                <a:ea typeface="Arial"/>
              </a:rPr>
              <a:t>を</a:t>
            </a:r>
            <a:r>
              <a:rPr lang="ja-JP" altLang="en-US" sz="2000" spc="-1" dirty="0">
                <a:solidFill>
                  <a:srgbClr val="000000"/>
                </a:solidFill>
                <a:ea typeface="Arial"/>
              </a:rPr>
              <a:t>実行する（ライセンスなど</a:t>
            </a:r>
            <a:r>
              <a:rPr lang="ja-JP" altLang="en-US" sz="2000" spc="-1" dirty="0" smtClean="0">
                <a:solidFill>
                  <a:srgbClr val="000000"/>
                </a:solidFill>
                <a:ea typeface="Arial"/>
              </a:rPr>
              <a:t>）</a:t>
            </a:r>
            <a:endParaRPr lang="en-US" sz="2000" b="0" strike="noStrike" spc="-1" dirty="0" smtClean="0">
              <a:solidFill>
                <a:srgbClr val="000000"/>
              </a:solidFill>
              <a:latin typeface="Arial"/>
              <a:ea typeface="Arial"/>
            </a:endParaRPr>
          </a:p>
          <a:p>
            <a:pPr marL="444600" lvl="2" indent="-266040">
              <a:lnSpc>
                <a:spcPct val="100000"/>
              </a:lnSpc>
              <a:buClr>
                <a:srgbClr val="879BAA"/>
              </a:buClr>
              <a:buFont typeface="Noto Sans Symbols"/>
              <a:buChar char="▪"/>
            </a:pPr>
            <a:r>
              <a:rPr lang="ja-JP" altLang="en-US" sz="2000" spc="-1" dirty="0" smtClean="0"/>
              <a:t>アクティビティ</a:t>
            </a:r>
            <a:r>
              <a:rPr lang="ja-JP" altLang="en-US" sz="2000" spc="-1" dirty="0"/>
              <a:t>を</a:t>
            </a:r>
            <a:r>
              <a:rPr lang="ja-JP" altLang="en-US" sz="2000" spc="-1" dirty="0" smtClean="0"/>
              <a:t>スケジュール </a:t>
            </a:r>
            <a:r>
              <a:rPr lang="en-US" altLang="ja-JP" sz="2000" spc="-1" dirty="0" smtClean="0"/>
              <a:t>/ </a:t>
            </a:r>
            <a:r>
              <a:rPr lang="ja-JP" altLang="en-US" sz="2000" spc="-1" dirty="0" smtClean="0"/>
              <a:t>それら</a:t>
            </a:r>
            <a:r>
              <a:rPr lang="ja-JP" altLang="en-US" sz="2000" spc="-1" dirty="0"/>
              <a:t>を自動化された</a:t>
            </a:r>
            <a:r>
              <a:rPr lang="ja-JP" altLang="en-US" sz="2000" spc="-1" dirty="0" smtClean="0"/>
              <a:t>ワークフロー</a:t>
            </a:r>
            <a:r>
              <a:rPr lang="ja-JP" altLang="en-US" sz="2000" spc="-1" dirty="0"/>
              <a:t>に</a:t>
            </a:r>
            <a:r>
              <a:rPr lang="ja-JP" altLang="en-US" sz="2000" spc="-1" dirty="0" smtClean="0"/>
              <a:t>統合</a:t>
            </a:r>
            <a:endParaRPr lang="en-US" sz="2000" b="0" strike="noStrike" spc="-1" dirty="0" smtClean="0">
              <a:latin typeface="Arial"/>
            </a:endParaRPr>
          </a:p>
          <a:p>
            <a:pPr marL="254160" lvl="1" indent="-266040">
              <a:lnSpc>
                <a:spcPct val="100000"/>
              </a:lnSpc>
              <a:spcBef>
                <a:spcPts val="1301"/>
              </a:spcBef>
              <a:buClr>
                <a:srgbClr val="879BAA"/>
              </a:buClr>
              <a:buFont typeface="Noto Sans Symbols"/>
              <a:buChar char="▪"/>
            </a:pPr>
            <a:r>
              <a:rPr lang="en-US" sz="2000" b="1" strike="noStrike" spc="-1" dirty="0" smtClean="0">
                <a:solidFill>
                  <a:srgbClr val="000000"/>
                </a:solidFill>
                <a:latin typeface="Arial"/>
                <a:ea typeface="Arial"/>
              </a:rPr>
              <a:t>ECC (Export Control and Customs)</a:t>
            </a:r>
            <a:r>
              <a:rPr lang="ja-JP" altLang="en-US" sz="2000" b="1" strike="noStrike" spc="-1" dirty="0" smtClean="0">
                <a:solidFill>
                  <a:srgbClr val="000000"/>
                </a:solidFill>
                <a:latin typeface="Arial"/>
                <a:ea typeface="Arial"/>
              </a:rPr>
              <a:t>　輸出管理情報</a:t>
            </a:r>
            <a:endParaRPr lang="en-US" sz="2000" b="0" strike="noStrike" spc="-1" dirty="0" smtClean="0">
              <a:solidFill>
                <a:srgbClr val="000000"/>
              </a:solidFill>
              <a:latin typeface="Arial"/>
              <a:ea typeface="Arial"/>
            </a:endParaRPr>
          </a:p>
          <a:p>
            <a:pPr marL="444600" lvl="2" indent="-266040">
              <a:lnSpc>
                <a:spcPct val="100000"/>
              </a:lnSpc>
              <a:buClr>
                <a:srgbClr val="879BAA"/>
              </a:buClr>
              <a:buFont typeface="Noto Sans Symbols"/>
              <a:buChar char="▪"/>
            </a:pPr>
            <a:r>
              <a:rPr lang="ja-JP" altLang="en-US" sz="2000" spc="-1" dirty="0" smtClean="0">
                <a:solidFill>
                  <a:srgbClr val="000000"/>
                </a:solidFill>
                <a:latin typeface="Arial"/>
              </a:rPr>
              <a:t>輸出</a:t>
            </a:r>
            <a:r>
              <a:rPr lang="ja-JP" altLang="en-US" sz="2000" spc="-1" dirty="0">
                <a:solidFill>
                  <a:srgbClr val="000000"/>
                </a:solidFill>
                <a:latin typeface="Arial"/>
              </a:rPr>
              <a:t>管理</a:t>
            </a:r>
            <a:r>
              <a:rPr lang="ja-JP" altLang="en-US" sz="2000" spc="-1" dirty="0" smtClean="0">
                <a:solidFill>
                  <a:srgbClr val="000000"/>
                </a:solidFill>
                <a:latin typeface="Arial"/>
              </a:rPr>
              <a:t>情報を正規表現検索</a:t>
            </a:r>
            <a:endParaRPr lang="en-US" sz="2000" b="0" strike="noStrike" spc="-1" dirty="0" smtClean="0">
              <a:latin typeface="Arial"/>
            </a:endParaRPr>
          </a:p>
          <a:p>
            <a:pPr marL="254160" lvl="1" indent="-266040">
              <a:lnSpc>
                <a:spcPct val="100000"/>
              </a:lnSpc>
              <a:spcBef>
                <a:spcPts val="1301"/>
              </a:spcBef>
              <a:buClr>
                <a:srgbClr val="879BAA"/>
              </a:buClr>
              <a:buFont typeface="Noto Sans Symbols"/>
              <a:buChar char="▪"/>
            </a:pPr>
            <a:r>
              <a:rPr lang="ja-JP" altLang="en-US" sz="2000" b="1" spc="-1" dirty="0" smtClean="0">
                <a:solidFill>
                  <a:srgbClr val="000000"/>
                </a:solidFill>
                <a:ea typeface="Arial"/>
              </a:rPr>
              <a:t>ライセンスデータセット</a:t>
            </a:r>
            <a:r>
              <a:rPr lang="ja-JP" altLang="en-US" sz="2000" b="1" spc="-1" dirty="0">
                <a:solidFill>
                  <a:srgbClr val="000000"/>
                </a:solidFill>
                <a:ea typeface="Arial"/>
              </a:rPr>
              <a:t>のインポートとエクスポート</a:t>
            </a:r>
            <a:endParaRPr lang="en-US" sz="2000" b="0" strike="noStrike" spc="-1" dirty="0" smtClean="0">
              <a:latin typeface="Arial"/>
            </a:endParaRPr>
          </a:p>
          <a:p>
            <a:pPr marL="444600" lvl="2" indent="-266040">
              <a:lnSpc>
                <a:spcPct val="100000"/>
              </a:lnSpc>
              <a:buClr>
                <a:srgbClr val="879BAA"/>
              </a:buClr>
              <a:buFont typeface="Noto Sans Symbols"/>
              <a:buChar char="▪"/>
            </a:pPr>
            <a:r>
              <a:rPr lang="ja-JP" altLang="en-US" sz="2000" spc="-1" dirty="0" smtClean="0">
                <a:solidFill>
                  <a:srgbClr val="000000"/>
                </a:solidFill>
              </a:rPr>
              <a:t>輸出管理情報を正規表現検索</a:t>
            </a:r>
            <a:endParaRPr lang="en-US" altLang="ja-JP" sz="2000" spc="-1" dirty="0" smtClean="0"/>
          </a:p>
          <a:p>
            <a:pPr marL="254160" lvl="1" indent="-266040">
              <a:lnSpc>
                <a:spcPct val="100000"/>
              </a:lnSpc>
              <a:spcBef>
                <a:spcPts val="1301"/>
              </a:spcBef>
              <a:buClr>
                <a:srgbClr val="879BAA"/>
              </a:buClr>
              <a:buFont typeface="Noto Sans Symbols"/>
              <a:buChar char="▪"/>
            </a:pPr>
            <a:r>
              <a:rPr lang="ja-JP" altLang="en-US" sz="2000" b="1" spc="-1" dirty="0">
                <a:solidFill>
                  <a:srgbClr val="000000"/>
                </a:solidFill>
                <a:latin typeface="Arial"/>
              </a:rPr>
              <a:t>バケット</a:t>
            </a:r>
            <a:endParaRPr lang="en-US" sz="2000" b="0" strike="noStrike" spc="-1" dirty="0">
              <a:latin typeface="Arial"/>
            </a:endParaRPr>
          </a:p>
          <a:p>
            <a:pPr marL="444600" lvl="2" indent="-266040">
              <a:buClr>
                <a:srgbClr val="879BAA"/>
              </a:buClr>
              <a:buFont typeface="Noto Sans Symbols"/>
              <a:buChar char="▪"/>
            </a:pPr>
            <a:r>
              <a:rPr lang="ja-JP" altLang="en-US" sz="2000" spc="-1" dirty="0" smtClean="0"/>
              <a:t>ライセンス結果をルールに基づいて</a:t>
            </a:r>
            <a:r>
              <a:rPr lang="ja-JP" altLang="en-US" sz="2000" spc="-1" dirty="0"/>
              <a:t>専用のリスト</a:t>
            </a:r>
            <a:r>
              <a:rPr lang="en-US" altLang="ja-JP" sz="2000" spc="-1" dirty="0"/>
              <a:t>/</a:t>
            </a:r>
            <a:r>
              <a:rPr lang="ja-JP" altLang="en-US" sz="2000" spc="-1" dirty="0"/>
              <a:t>バケット</a:t>
            </a:r>
            <a:r>
              <a:rPr lang="ja-JP" altLang="en-US" sz="2000" spc="-1" dirty="0" smtClean="0"/>
              <a:t>に</a:t>
            </a:r>
            <a:r>
              <a:rPr lang="ja-JP" altLang="en-US" sz="2000" spc="-1" dirty="0"/>
              <a:t>集</a:t>
            </a:r>
            <a:r>
              <a:rPr lang="ja-JP" altLang="en-US" sz="2000" spc="-1" dirty="0" smtClean="0"/>
              <a:t>める</a:t>
            </a:r>
            <a:endParaRPr lang="en-US" altLang="ja-JP" sz="2000" spc="-1" dirty="0"/>
          </a:p>
          <a:p>
            <a:pPr marL="444600" lvl="2" indent="-266040">
              <a:lnSpc>
                <a:spcPct val="100000"/>
              </a:lnSpc>
              <a:buClr>
                <a:srgbClr val="879BAA"/>
              </a:buClr>
              <a:buFont typeface="Noto Sans Symbols"/>
              <a:buChar char="▪"/>
            </a:pPr>
            <a:endParaRPr lang="en-US" sz="2000" b="0" strike="noStrike" spc="-1" dirty="0">
              <a:latin typeface="Arial"/>
            </a:endParaRPr>
          </a:p>
        </p:txBody>
      </p:sp>
      <p:sp>
        <p:nvSpPr>
          <p:cNvPr id="235" name="CustomShape 3"/>
          <p:cNvSpPr/>
          <p:nvPr/>
        </p:nvSpPr>
        <p:spPr>
          <a:xfrm>
            <a:off x="9983880" y="6463800"/>
            <a:ext cx="1364760" cy="469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r">
              <a:lnSpc>
                <a:spcPct val="100000"/>
              </a:lnSpc>
            </a:pPr>
            <a:r>
              <a:rPr lang="en-US" sz="1400" b="0" strike="noStrike" spc="-1">
                <a:solidFill>
                  <a:srgbClr val="FFFFFF"/>
                </a:solidFill>
                <a:latin typeface="Calibri"/>
                <a:ea typeface="Calibri"/>
              </a:rPr>
              <a:t> Page </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237" name="CustomShape 2"/>
          <p:cNvSpPr/>
          <p:nvPr/>
        </p:nvSpPr>
        <p:spPr>
          <a:xfrm>
            <a:off x="4789080" y="1796400"/>
            <a:ext cx="7436880" cy="2036880"/>
          </a:xfrm>
          <a:prstGeom prst="rect">
            <a:avLst/>
          </a:prstGeom>
          <a:solidFill>
            <a:srgbClr val="BFBFBF"/>
          </a:solidFill>
          <a:ln w="9360">
            <a:solidFill>
              <a:srgbClr val="8397A7"/>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8" name="CustomShape 3"/>
          <p:cNvSpPr/>
          <p:nvPr/>
        </p:nvSpPr>
        <p:spPr>
          <a:xfrm>
            <a:off x="4786200" y="3843360"/>
            <a:ext cx="7436880" cy="2059920"/>
          </a:xfrm>
          <a:prstGeom prst="rect">
            <a:avLst/>
          </a:prstGeom>
          <a:gradFill rotWithShape="0">
            <a:gsLst>
              <a:gs pos="0">
                <a:srgbClr val="D7E3C8"/>
              </a:gs>
              <a:gs pos="100000">
                <a:srgbClr val="EFF6E8"/>
              </a:gs>
            </a:gsLst>
            <a:lin ang="16200000"/>
          </a:gra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239" name="CustomShape 4"/>
          <p:cNvSpPr/>
          <p:nvPr/>
        </p:nvSpPr>
        <p:spPr>
          <a:xfrm>
            <a:off x="5241960" y="2053440"/>
            <a:ext cx="1317240" cy="126072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0" name="CustomShape 5"/>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はオープンソース</a:t>
            </a:r>
            <a:endParaRPr lang="en-US" sz="3200" b="0" strike="noStrike" spc="-1" dirty="0">
              <a:latin typeface="Arial"/>
            </a:endParaRPr>
          </a:p>
        </p:txBody>
      </p:sp>
      <p:sp>
        <p:nvSpPr>
          <p:cNvPr id="241" name="CustomShape 6"/>
          <p:cNvSpPr/>
          <p:nvPr/>
        </p:nvSpPr>
        <p:spPr>
          <a:xfrm>
            <a:off x="1096560" y="2190960"/>
            <a:ext cx="3567240" cy="3160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a:solidFill>
                  <a:srgbClr val="000000"/>
                </a:solidFill>
                <a:latin typeface="Arial"/>
                <a:ea typeface="Arial"/>
              </a:rPr>
              <a:t>組織</a:t>
            </a:r>
            <a:r>
              <a:rPr lang="ja-JP" altLang="en-US" sz="1900" spc="-1" dirty="0" smtClean="0">
                <a:solidFill>
                  <a:srgbClr val="000000"/>
                </a:solidFill>
                <a:latin typeface="Arial"/>
                <a:ea typeface="Arial"/>
              </a:rPr>
              <a:t>がソフトウェアを頒布するとライセンスコンプライアンス責任が生じる</a:t>
            </a:r>
            <a:endParaRPr lang="en-US" sz="1900" b="0" strike="noStrike" spc="-1" dirty="0" smtClean="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Arial"/>
              </a:rPr>
              <a:t>実際この作業はサードパーティーからもたらされたものでも必要である！</a:t>
            </a:r>
            <a:endParaRPr lang="en-US" sz="1900" b="0" i="1" strike="noStrike" spc="-1" dirty="0" smtClean="0">
              <a:solidFill>
                <a:srgbClr val="000000"/>
              </a:solidFill>
              <a:latin typeface="Arial"/>
              <a:ea typeface="Arial"/>
            </a:endParaRPr>
          </a:p>
          <a:p>
            <a:pPr marL="216000" lvl="1" indent="-221400">
              <a:lnSpc>
                <a:spcPct val="100000"/>
              </a:lnSpc>
              <a:buClr>
                <a:srgbClr val="879BAA"/>
              </a:buClr>
              <a:buFont typeface="Noto Sans Symbols"/>
              <a:buChar char="∙"/>
            </a:pPr>
            <a:r>
              <a:rPr lang="ja-JP" altLang="en-US" sz="1900" i="1" spc="-1" dirty="0" smtClean="0">
                <a:solidFill>
                  <a:srgbClr val="000000"/>
                </a:solidFill>
                <a:latin typeface="Arial"/>
              </a:rPr>
              <a:t>自由に入手可能な</a:t>
            </a:r>
            <a:r>
              <a:rPr lang="en-US" altLang="ja-JP" sz="1900" i="1" spc="-1" dirty="0" smtClean="0">
                <a:solidFill>
                  <a:srgbClr val="000000"/>
                </a:solidFill>
                <a:latin typeface="Arial"/>
              </a:rPr>
              <a:t>FOSSology</a:t>
            </a:r>
            <a:r>
              <a:rPr lang="ja-JP" altLang="en-US" sz="1900" i="1" spc="-1" dirty="0">
                <a:solidFill>
                  <a:srgbClr val="000000"/>
                </a:solidFill>
                <a:latin typeface="Arial"/>
              </a:rPr>
              <a:t>は</a:t>
            </a:r>
            <a:r>
              <a:rPr lang="ja-JP" altLang="en-US" sz="1900" i="1" spc="-1" dirty="0" smtClean="0">
                <a:solidFill>
                  <a:srgbClr val="000000"/>
                </a:solidFill>
                <a:latin typeface="Arial"/>
              </a:rPr>
              <a:t>、</a:t>
            </a:r>
            <a:r>
              <a:rPr lang="ja-JP" altLang="en-US" sz="1900" spc="-1" dirty="0" smtClean="0">
                <a:latin typeface="Arial"/>
              </a:rPr>
              <a:t>いかなる組織のライセンスコンプライアンスに対する取り組みもサポート</a:t>
            </a:r>
            <a:endParaRPr lang="en-US" altLang="ja-JP" sz="1900" b="0" strike="noStrike" spc="-1" dirty="0" smtClean="0">
              <a:latin typeface="Arial"/>
            </a:endParaRPr>
          </a:p>
          <a:p>
            <a:pPr marL="216000" lvl="1" indent="-221400">
              <a:lnSpc>
                <a:spcPct val="100000"/>
              </a:lnSpc>
              <a:buClr>
                <a:srgbClr val="879BAA"/>
              </a:buClr>
              <a:buFont typeface="Noto Sans Symbols"/>
              <a:buChar char="∙"/>
            </a:pPr>
            <a:endParaRPr lang="en-US" sz="1900" b="0" strike="noStrike" spc="-1" dirty="0">
              <a:latin typeface="Arial"/>
            </a:endParaRPr>
          </a:p>
          <a:p>
            <a:pPr marL="673200" lvl="2" indent="-221400">
              <a:lnSpc>
                <a:spcPct val="100000"/>
              </a:lnSpc>
              <a:buClr>
                <a:srgbClr val="879BAA"/>
              </a:buClr>
              <a:buFont typeface="Noto Sans Symbols"/>
              <a:buChar char="∙"/>
            </a:pPr>
            <a:r>
              <a:rPr lang="en-US" sz="1900" b="0" i="1" strike="noStrike" spc="-1" dirty="0">
                <a:solidFill>
                  <a:srgbClr val="000000"/>
                </a:solidFill>
                <a:latin typeface="Arial"/>
                <a:ea typeface="Arial"/>
              </a:rPr>
              <a:t>GPL-2.0 </a:t>
            </a:r>
            <a:r>
              <a:rPr lang="en-US" sz="1900" b="0" i="1" strike="noStrike" spc="-1" dirty="0" smtClean="0">
                <a:solidFill>
                  <a:srgbClr val="000000"/>
                </a:solidFill>
                <a:latin typeface="Arial"/>
                <a:ea typeface="Arial"/>
              </a:rPr>
              <a:t>licensed</a:t>
            </a:r>
          </a:p>
        </p:txBody>
      </p:sp>
      <p:sp>
        <p:nvSpPr>
          <p:cNvPr id="242" name="CustomShape 7"/>
          <p:cNvSpPr/>
          <p:nvPr/>
        </p:nvSpPr>
        <p:spPr>
          <a:xfrm>
            <a:off x="731160" y="1277280"/>
            <a:ext cx="4806611" cy="592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spc="-1" dirty="0" smtClean="0">
                <a:solidFill>
                  <a:srgbClr val="005F87"/>
                </a:solidFill>
                <a:latin typeface="Arial"/>
                <a:ea typeface="Arial"/>
              </a:rPr>
              <a:t>実際にどのようなことが起きるか</a:t>
            </a:r>
            <a:r>
              <a:rPr lang="en-US" sz="2400" b="1" strike="noStrike" spc="-1" dirty="0" smtClean="0">
                <a:solidFill>
                  <a:srgbClr val="005F87"/>
                </a:solidFill>
                <a:latin typeface="Arial"/>
                <a:ea typeface="Arial"/>
              </a:rPr>
              <a:t>?</a:t>
            </a:r>
            <a:endParaRPr lang="en-US" sz="2400" b="0" strike="noStrike" spc="-1" dirty="0">
              <a:latin typeface="Arial"/>
            </a:endParaRPr>
          </a:p>
        </p:txBody>
      </p:sp>
      <p:sp>
        <p:nvSpPr>
          <p:cNvPr id="243" name="CustomShape 8"/>
          <p:cNvSpPr/>
          <p:nvPr/>
        </p:nvSpPr>
        <p:spPr>
          <a:xfrm>
            <a:off x="10690200" y="20077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4" name="CustomShape 9"/>
          <p:cNvSpPr/>
          <p:nvPr/>
        </p:nvSpPr>
        <p:spPr>
          <a:xfrm>
            <a:off x="6964560" y="205344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45" name="CustomShape 10"/>
          <p:cNvSpPr/>
          <p:nvPr/>
        </p:nvSpPr>
        <p:spPr>
          <a:xfrm>
            <a:off x="647100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6" name="CustomShape 11"/>
          <p:cNvSpPr/>
          <p:nvPr/>
        </p:nvSpPr>
        <p:spPr>
          <a:xfrm flipH="1">
            <a:off x="5919120" y="3471840"/>
            <a:ext cx="2156476"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dirty="0">
                <a:solidFill>
                  <a:srgbClr val="000000"/>
                </a:solidFill>
                <a:latin typeface="Arial Black"/>
                <a:ea typeface="Arial Black"/>
              </a:rPr>
              <a:t>3rd </a:t>
            </a:r>
            <a:r>
              <a:rPr lang="ja-JP" altLang="en-US" sz="2000" spc="-1" dirty="0">
                <a:solidFill>
                  <a:srgbClr val="000000"/>
                </a:solidFill>
                <a:latin typeface="Arial Black"/>
                <a:ea typeface="Arial Black"/>
              </a:rPr>
              <a:t>パーティー</a:t>
            </a:r>
            <a:endParaRPr lang="en-US" sz="2000" b="0" strike="noStrike" spc="-1" dirty="0">
              <a:latin typeface="Arial"/>
            </a:endParaRPr>
          </a:p>
        </p:txBody>
      </p:sp>
      <p:sp>
        <p:nvSpPr>
          <p:cNvPr id="247" name="CustomShape 12"/>
          <p:cNvSpPr/>
          <p:nvPr/>
        </p:nvSpPr>
        <p:spPr>
          <a:xfrm flipH="1">
            <a:off x="9054000" y="3471840"/>
            <a:ext cx="247104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rPr>
              <a:t>組織</a:t>
            </a:r>
            <a:endParaRPr lang="en-US" sz="2000" b="0" strike="noStrike" spc="-1" dirty="0">
              <a:latin typeface="Arial"/>
            </a:endParaRPr>
          </a:p>
        </p:txBody>
      </p:sp>
      <p:sp>
        <p:nvSpPr>
          <p:cNvPr id="248" name="CustomShape 13"/>
          <p:cNvSpPr/>
          <p:nvPr/>
        </p:nvSpPr>
        <p:spPr>
          <a:xfrm>
            <a:off x="10253880" y="246708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49" name="CustomShape 14"/>
          <p:cNvSpPr/>
          <p:nvPr/>
        </p:nvSpPr>
        <p:spPr>
          <a:xfrm>
            <a:off x="5244840" y="414252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0" name="CustomShape 15"/>
          <p:cNvSpPr/>
          <p:nvPr/>
        </p:nvSpPr>
        <p:spPr>
          <a:xfrm>
            <a:off x="10693080" y="4096440"/>
            <a:ext cx="1317240" cy="1261080"/>
          </a:xfrm>
          <a:prstGeom prst="ellipse">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1" name="CustomShape 16"/>
          <p:cNvSpPr/>
          <p:nvPr/>
        </p:nvSpPr>
        <p:spPr>
          <a:xfrm>
            <a:off x="6967440" y="4142520"/>
            <a:ext cx="3454560" cy="1270440"/>
          </a:xfrm>
          <a:prstGeom prst="rect">
            <a:avLst/>
          </a:prstGeom>
          <a:solidFill>
            <a:srgbClr val="FFFFFF"/>
          </a:solidFill>
          <a:ln w="25560">
            <a:solidFill>
              <a:srgbClr val="879BAA"/>
            </a:solidFill>
            <a:round/>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252" name="CustomShape 17"/>
          <p:cNvSpPr/>
          <p:nvPr/>
        </p:nvSpPr>
        <p:spPr>
          <a:xfrm>
            <a:off x="647352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3" name="CustomShape 18"/>
          <p:cNvSpPr/>
          <p:nvPr/>
        </p:nvSpPr>
        <p:spPr>
          <a:xfrm flipH="1">
            <a:off x="5921640" y="5550120"/>
            <a:ext cx="166140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ja-JP" altLang="en-US" sz="2000" b="0" strike="noStrike" spc="-1" dirty="0" smtClean="0">
                <a:latin typeface="Arial"/>
              </a:rPr>
              <a:t>頒布</a:t>
            </a:r>
            <a:endParaRPr lang="en-US" sz="2000" b="0" strike="noStrike" spc="-1" dirty="0">
              <a:latin typeface="Arial"/>
            </a:endParaRPr>
          </a:p>
        </p:txBody>
      </p:sp>
      <p:sp>
        <p:nvSpPr>
          <p:cNvPr id="254" name="CustomShape 19"/>
          <p:cNvSpPr/>
          <p:nvPr/>
        </p:nvSpPr>
        <p:spPr>
          <a:xfrm>
            <a:off x="10256760" y="4555800"/>
            <a:ext cx="630360" cy="410400"/>
          </a:xfrm>
          <a:prstGeom prst="rightArrow">
            <a:avLst>
              <a:gd name="adj1" fmla="val 50000"/>
              <a:gd name="adj2" fmla="val 50000"/>
            </a:avLst>
          </a:prstGeom>
          <a:gradFill rotWithShape="0">
            <a:gsLst>
              <a:gs pos="0">
                <a:srgbClr val="819BAE"/>
              </a:gs>
              <a:gs pos="100000">
                <a:srgbClr val="C0D5E7"/>
              </a:gs>
            </a:gsLst>
            <a:lin ang="16200000"/>
          </a:gradFill>
          <a:ln w="9360">
            <a:solidFill>
              <a:srgbClr val="8397A7"/>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255" name="CustomShape 20"/>
          <p:cNvSpPr/>
          <p:nvPr/>
        </p:nvSpPr>
        <p:spPr>
          <a:xfrm flipH="1">
            <a:off x="8695080" y="5550120"/>
            <a:ext cx="3456720" cy="304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165240" indent="-164520" algn="ctr">
              <a:lnSpc>
                <a:spcPct val="100000"/>
              </a:lnSpc>
            </a:pPr>
            <a:r>
              <a:rPr lang="ja-JP" altLang="en-US" sz="2000" spc="-1" dirty="0">
                <a:solidFill>
                  <a:srgbClr val="000000"/>
                </a:solidFill>
                <a:latin typeface="Arial Black"/>
                <a:ea typeface="Arial Black"/>
              </a:rPr>
              <a:t>顧客</a:t>
            </a:r>
            <a:r>
              <a:rPr lang="en-US" sz="2000" b="0" strike="noStrike" spc="-1" dirty="0" smtClean="0">
                <a:solidFill>
                  <a:srgbClr val="000000"/>
                </a:solidFill>
                <a:latin typeface="Arial Black"/>
                <a:ea typeface="Arial Black"/>
              </a:rPr>
              <a:t> </a:t>
            </a:r>
            <a:r>
              <a:rPr lang="en-US" sz="2000" b="0" strike="noStrike" spc="-1" dirty="0">
                <a:solidFill>
                  <a:srgbClr val="000000"/>
                </a:solidFill>
                <a:latin typeface="Arial Black"/>
                <a:ea typeface="Arial Black"/>
              </a:rPr>
              <a:t>/ </a:t>
            </a:r>
            <a:r>
              <a:rPr lang="ja-JP" altLang="en-US" sz="2000" spc="-1" dirty="0">
                <a:solidFill>
                  <a:srgbClr val="000000"/>
                </a:solidFill>
                <a:latin typeface="Arial Black"/>
                <a:ea typeface="Arial Black"/>
              </a:rPr>
              <a:t>組織</a:t>
            </a:r>
            <a:endParaRPr lang="en-US" sz="2000" b="0" strike="noStrike" spc="-1" dirty="0">
              <a:latin typeface="Arial"/>
            </a:endParaRPr>
          </a:p>
        </p:txBody>
      </p:sp>
      <p:pic>
        <p:nvPicPr>
          <p:cNvPr id="256" name="Google Shape;292;p30"/>
          <p:cNvPicPr/>
          <p:nvPr/>
        </p:nvPicPr>
        <p:blipFill>
          <a:blip r:embed="rId2"/>
          <a:stretch/>
        </p:blipFill>
        <p:spPr>
          <a:xfrm>
            <a:off x="5456160" y="2253240"/>
            <a:ext cx="889200" cy="870480"/>
          </a:xfrm>
          <a:prstGeom prst="rect">
            <a:avLst/>
          </a:prstGeom>
          <a:ln>
            <a:noFill/>
          </a:ln>
        </p:spPr>
      </p:pic>
      <p:pic>
        <p:nvPicPr>
          <p:cNvPr id="257" name="Google Shape;293;p30"/>
          <p:cNvPicPr/>
          <p:nvPr/>
        </p:nvPicPr>
        <p:blipFill>
          <a:blip r:embed="rId3"/>
          <a:stretch/>
        </p:blipFill>
        <p:spPr>
          <a:xfrm>
            <a:off x="7363080" y="2299680"/>
            <a:ext cx="2629080" cy="810720"/>
          </a:xfrm>
          <a:prstGeom prst="rect">
            <a:avLst/>
          </a:prstGeom>
          <a:ln>
            <a:noFill/>
          </a:ln>
        </p:spPr>
      </p:pic>
      <p:pic>
        <p:nvPicPr>
          <p:cNvPr id="258" name="Google Shape;294;p30"/>
          <p:cNvPicPr/>
          <p:nvPr/>
        </p:nvPicPr>
        <p:blipFill>
          <a:blip r:embed="rId3"/>
          <a:stretch/>
        </p:blipFill>
        <p:spPr>
          <a:xfrm>
            <a:off x="7365960" y="4339440"/>
            <a:ext cx="2629080" cy="810720"/>
          </a:xfrm>
          <a:prstGeom prst="rect">
            <a:avLst/>
          </a:prstGeom>
          <a:ln>
            <a:noFill/>
          </a:ln>
        </p:spPr>
      </p:pic>
      <p:pic>
        <p:nvPicPr>
          <p:cNvPr id="259" name="Google Shape;295;p30"/>
          <p:cNvPicPr/>
          <p:nvPr/>
        </p:nvPicPr>
        <p:blipFill>
          <a:blip r:embed="rId2"/>
          <a:stretch/>
        </p:blipFill>
        <p:spPr>
          <a:xfrm>
            <a:off x="5459040" y="4339440"/>
            <a:ext cx="889200" cy="870480"/>
          </a:xfrm>
          <a:prstGeom prst="rect">
            <a:avLst/>
          </a:prstGeom>
          <a:ln>
            <a:noFill/>
          </a:ln>
        </p:spPr>
      </p:pic>
      <p:pic>
        <p:nvPicPr>
          <p:cNvPr id="260" name="Google Shape;296;p30"/>
          <p:cNvPicPr/>
          <p:nvPr/>
        </p:nvPicPr>
        <p:blipFill>
          <a:blip r:embed="rId4"/>
          <a:stretch/>
        </p:blipFill>
        <p:spPr>
          <a:xfrm>
            <a:off x="10980360" y="2246400"/>
            <a:ext cx="736560" cy="870480"/>
          </a:xfrm>
          <a:prstGeom prst="rect">
            <a:avLst/>
          </a:prstGeom>
          <a:ln>
            <a:noFill/>
          </a:ln>
        </p:spPr>
      </p:pic>
      <p:pic>
        <p:nvPicPr>
          <p:cNvPr id="261" name="Google Shape;297;p30"/>
          <p:cNvPicPr/>
          <p:nvPr/>
        </p:nvPicPr>
        <p:blipFill>
          <a:blip r:embed="rId4"/>
          <a:stretch/>
        </p:blipFill>
        <p:spPr>
          <a:xfrm>
            <a:off x="10980360" y="4339440"/>
            <a:ext cx="736560" cy="870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trike="noStrike" spc="-1" dirty="0" smtClean="0">
                <a:solidFill>
                  <a:srgbClr val="000000"/>
                </a:solidFill>
                <a:latin typeface="Arial"/>
                <a:ea typeface="Arial"/>
              </a:rPr>
              <a:t>概要</a:t>
            </a:r>
            <a:r>
              <a:rPr lang="en-US" sz="3200" b="1" strike="noStrike" spc="-1" dirty="0" smtClean="0">
                <a:solidFill>
                  <a:srgbClr val="000000"/>
                </a:solidFill>
                <a:latin typeface="Arial"/>
                <a:ea typeface="Arial"/>
              </a:rPr>
              <a:t>: </a:t>
            </a:r>
            <a:r>
              <a:rPr lang="en-US" sz="3200" b="1" strike="noStrike" spc="-1" dirty="0" smtClean="0">
                <a:solidFill>
                  <a:srgbClr val="0070C0"/>
                </a:solidFill>
                <a:latin typeface="Arial"/>
                <a:ea typeface="Arial"/>
              </a:rPr>
              <a:t>FOSSology</a:t>
            </a:r>
            <a:r>
              <a:rPr lang="ja-JP" altLang="en-US" sz="3200" b="1" strike="noStrike" spc="-1" dirty="0" smtClean="0">
                <a:solidFill>
                  <a:srgbClr val="0070C0"/>
                </a:solidFill>
                <a:latin typeface="Arial"/>
                <a:ea typeface="Arial"/>
              </a:rPr>
              <a:t>ハンズオン</a:t>
            </a:r>
            <a:endParaRPr lang="en-US" sz="3200" b="0" strike="noStrike" spc="-1" dirty="0">
              <a:latin typeface="Arial"/>
            </a:endParaRPr>
          </a:p>
        </p:txBody>
      </p:sp>
      <p:sp>
        <p:nvSpPr>
          <p:cNvPr id="263" name="CustomShape 2"/>
          <p:cNvSpPr/>
          <p:nvPr/>
        </p:nvSpPr>
        <p:spPr>
          <a:xfrm>
            <a:off x="721800" y="1108080"/>
            <a:ext cx="10846080" cy="4989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354960">
              <a:lnSpc>
                <a:spcPct val="115000"/>
              </a:lnSpc>
              <a:spcBef>
                <a:spcPts val="700"/>
              </a:spcBef>
              <a:buClr>
                <a:srgbClr val="000000"/>
              </a:buClr>
              <a:buFont typeface="Arial"/>
              <a:buAutoNum type="arabicPeriod"/>
            </a:pPr>
            <a:r>
              <a:rPr lang="ja-JP" altLang="en-US" sz="2000" b="1" spc="-1" dirty="0">
                <a:solidFill>
                  <a:srgbClr val="000000"/>
                </a:solidFill>
                <a:latin typeface="Arial"/>
              </a:rPr>
              <a:t>基本的</a:t>
            </a:r>
            <a:r>
              <a:rPr lang="ja-JP" altLang="en-US" sz="2000" b="1" spc="-1" dirty="0" smtClean="0">
                <a:solidFill>
                  <a:srgbClr val="000000"/>
                </a:solidFill>
                <a:latin typeface="Arial"/>
              </a:rPr>
              <a:t>な</a:t>
            </a:r>
            <a:r>
              <a:rPr lang="ja-JP" altLang="en-US" sz="2000" b="1" spc="-1" dirty="0">
                <a:solidFill>
                  <a:srgbClr val="000000"/>
                </a:solidFill>
                <a:latin typeface="Arial"/>
              </a:rPr>
              <a:t>一連</a:t>
            </a:r>
            <a:r>
              <a:rPr lang="ja-JP" altLang="en-US" sz="2000" b="1" spc="-1" dirty="0" smtClean="0">
                <a:solidFill>
                  <a:srgbClr val="000000"/>
                </a:solidFill>
                <a:latin typeface="Arial"/>
              </a:rPr>
              <a:t>の作業</a:t>
            </a:r>
            <a:r>
              <a:rPr lang="en-US" sz="2000" b="0" strike="noStrike" spc="-1" dirty="0" smtClean="0">
                <a:solidFill>
                  <a:srgbClr val="000000"/>
                </a:solidFill>
                <a:latin typeface="Arial"/>
                <a:ea typeface="Arial"/>
              </a:rPr>
              <a:t/>
            </a:r>
            <a:br>
              <a:rPr lang="en-US" sz="2000" b="0" strike="noStrike" spc="-1" dirty="0" smtClean="0">
                <a:solidFill>
                  <a:srgbClr val="000000"/>
                </a:solidFill>
                <a:latin typeface="Arial"/>
                <a:ea typeface="Arial"/>
              </a:rPr>
            </a:br>
            <a:r>
              <a:rPr lang="ja-JP" altLang="en-US" sz="2000" b="0" strike="noStrike" spc="-1" dirty="0" smtClean="0">
                <a:solidFill>
                  <a:srgbClr val="000000"/>
                </a:solidFill>
                <a:latin typeface="Arial"/>
                <a:ea typeface="Arial"/>
              </a:rPr>
              <a:t>全体概要</a:t>
            </a:r>
            <a:r>
              <a:rPr lang="en-US" altLang="ja-JP" sz="2000" b="0" strike="noStrike" spc="-1" dirty="0" smtClean="0">
                <a:solidFill>
                  <a:srgbClr val="000000"/>
                </a:solidFill>
                <a:latin typeface="Arial"/>
                <a:ea typeface="Arial"/>
              </a:rPr>
              <a:t>: </a:t>
            </a:r>
            <a:r>
              <a:rPr lang="ja-JP" altLang="en-US" sz="2000" b="0" strike="noStrike" spc="-1" dirty="0" smtClean="0">
                <a:solidFill>
                  <a:srgbClr val="000000"/>
                </a:solidFill>
                <a:latin typeface="Arial"/>
                <a:ea typeface="Arial"/>
              </a:rPr>
              <a:t>実際に</a:t>
            </a:r>
            <a:r>
              <a:rPr lang="en-US" altLang="ja-JP" sz="2000" spc="-1" dirty="0">
                <a:solidFill>
                  <a:srgbClr val="000000"/>
                </a:solidFill>
                <a:ea typeface="Arial"/>
              </a:rPr>
              <a:t>SPDX / Readme / </a:t>
            </a:r>
            <a:r>
              <a:rPr lang="en-US" altLang="ja-JP" sz="2000" spc="-1" dirty="0" smtClean="0">
                <a:solidFill>
                  <a:srgbClr val="000000"/>
                </a:solidFill>
                <a:ea typeface="Arial"/>
              </a:rPr>
              <a:t>DEP5</a:t>
            </a:r>
            <a:r>
              <a:rPr lang="ja-JP" altLang="en-US" sz="2000" spc="-1" dirty="0" smtClean="0">
                <a:solidFill>
                  <a:srgbClr val="000000"/>
                </a:solidFill>
                <a:ea typeface="Arial"/>
              </a:rPr>
              <a:t>を取得するまでに必要なこと</a:t>
            </a:r>
            <a:endParaRPr lang="en-US" sz="2000" b="0" strike="noStrike" spc="-1" dirty="0">
              <a:latin typeface="Arial"/>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Arial"/>
                <a:ea typeface="Arial"/>
              </a:rPr>
              <a:t>ファイル操作を促進</a:t>
            </a:r>
            <a:r>
              <a:rPr lang="en-US" sz="2000" b="0" strike="noStrike" spc="-1" dirty="0" smtClean="0">
                <a:solidFill>
                  <a:srgbClr val="000000"/>
                </a:solidFill>
                <a:latin typeface="Arial"/>
                <a:ea typeface="Arial"/>
              </a:rPr>
              <a:t/>
            </a:r>
            <a:br>
              <a:rPr lang="en-US" sz="2000" b="0" strike="noStrike" spc="-1" dirty="0" smtClean="0">
                <a:solidFill>
                  <a:srgbClr val="000000"/>
                </a:solidFill>
                <a:latin typeface="Arial"/>
                <a:ea typeface="Arial"/>
              </a:rPr>
            </a:br>
            <a:r>
              <a:rPr lang="ja-JP" altLang="en-US" sz="2000" spc="-1" dirty="0" smtClean="0">
                <a:solidFill>
                  <a:srgbClr val="000000"/>
                </a:solidFill>
                <a:latin typeface="Arial"/>
                <a:ea typeface="Arial"/>
              </a:rPr>
              <a:t>一括検索を行い、結果を修正</a:t>
            </a:r>
            <a:endParaRPr lang="en-US" sz="2000" b="0" strike="noStrike" spc="-1" dirty="0">
              <a:latin typeface="Arial"/>
            </a:endParaRPr>
          </a:p>
          <a:p>
            <a:pPr marL="457200" indent="-354960">
              <a:lnSpc>
                <a:spcPct val="115000"/>
              </a:lnSpc>
              <a:buClr>
                <a:srgbClr val="000000"/>
              </a:buClr>
              <a:buFont typeface="Arial"/>
              <a:buAutoNum type="arabicPeriod"/>
            </a:pPr>
            <a:r>
              <a:rPr lang="ja-JP" altLang="en-US" sz="2000" b="1" spc="-1" dirty="0" smtClean="0">
                <a:solidFill>
                  <a:srgbClr val="000000"/>
                </a:solidFill>
                <a:latin typeface="Arial"/>
                <a:ea typeface="Arial"/>
              </a:rPr>
              <a:t>決定した「</a:t>
            </a:r>
            <a:r>
              <a:rPr lang="en-US" sz="2000" b="1" strike="noStrike" spc="-1" dirty="0" smtClean="0">
                <a:solidFill>
                  <a:srgbClr val="000000"/>
                </a:solidFill>
                <a:latin typeface="Arial"/>
                <a:ea typeface="Arial"/>
              </a:rPr>
              <a:t>Clearing</a:t>
            </a:r>
            <a:r>
              <a:rPr lang="ja-JP" altLang="en-US" sz="2000" b="1" strike="noStrike" spc="-1" dirty="0" smtClean="0">
                <a:solidFill>
                  <a:srgbClr val="000000"/>
                </a:solidFill>
                <a:latin typeface="Arial"/>
                <a:ea typeface="Arial"/>
              </a:rPr>
              <a:t>」</a:t>
            </a:r>
            <a:r>
              <a:rPr lang="en-US" sz="2000" b="1" strike="noStrike" spc="-1" dirty="0" smtClean="0">
                <a:solidFill>
                  <a:srgbClr val="000000"/>
                </a:solidFill>
                <a:latin typeface="Arial"/>
                <a:ea typeface="Arial"/>
              </a:rPr>
              <a:t> </a:t>
            </a:r>
            <a:r>
              <a:rPr lang="ja-JP" altLang="en-US" sz="2000" b="1" strike="noStrike" spc="-1" dirty="0" smtClean="0">
                <a:solidFill>
                  <a:srgbClr val="000000"/>
                </a:solidFill>
                <a:latin typeface="Arial"/>
                <a:ea typeface="Arial"/>
              </a:rPr>
              <a:t>を再利用</a:t>
            </a:r>
            <a:r>
              <a:rPr lang="en-US" sz="2000" b="0" strike="noStrike" spc="-1" dirty="0" smtClean="0">
                <a:solidFill>
                  <a:srgbClr val="000000"/>
                </a:solidFill>
                <a:latin typeface="Arial"/>
                <a:ea typeface="Arial"/>
              </a:rPr>
              <a:t/>
            </a:r>
            <a:br>
              <a:rPr lang="en-US" sz="2000" b="0" strike="noStrike" spc="-1" dirty="0" smtClean="0">
                <a:solidFill>
                  <a:srgbClr val="000000"/>
                </a:solidFill>
                <a:latin typeface="Arial"/>
                <a:ea typeface="Arial"/>
              </a:rPr>
            </a:br>
            <a:r>
              <a:rPr lang="ja-JP" altLang="en-US" sz="2000" b="0" strike="noStrike" spc="-1" dirty="0" smtClean="0">
                <a:solidFill>
                  <a:srgbClr val="000000"/>
                </a:solidFill>
                <a:latin typeface="Arial"/>
                <a:ea typeface="Arial"/>
              </a:rPr>
              <a:t>スキャンされた新バージョンのコンポーネントは、差分のみ処理</a:t>
            </a:r>
            <a:endParaRPr lang="en-US" sz="2000" b="0" strike="noStrike" spc="-1" dirty="0">
              <a:latin typeface="Arial"/>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Arial"/>
                <a:ea typeface="Arial"/>
              </a:rPr>
              <a:t>ライセンスマネジメント</a:t>
            </a:r>
            <a:r>
              <a:rPr dirty="0"/>
              <a:t/>
            </a:r>
            <a:br>
              <a:rPr dirty="0"/>
            </a:br>
            <a:r>
              <a:rPr lang="ja-JP" altLang="en-US" dirty="0" smtClean="0"/>
              <a:t>ライセンスと編集場所を</a:t>
            </a:r>
            <a:r>
              <a:rPr lang="ja-JP" altLang="en-US" dirty="0"/>
              <a:t>確認</a:t>
            </a:r>
            <a:r>
              <a:rPr lang="en-US" sz="2000" b="0" strike="noStrike" spc="-1" dirty="0" smtClean="0">
                <a:solidFill>
                  <a:srgbClr val="000000"/>
                </a:solidFill>
                <a:latin typeface="Arial"/>
                <a:ea typeface="Arial"/>
              </a:rPr>
              <a:t/>
            </a:r>
            <a:br>
              <a:rPr lang="en-US" sz="2000" b="0" strike="noStrike" spc="-1" dirty="0" smtClean="0">
                <a:solidFill>
                  <a:srgbClr val="000000"/>
                </a:solidFill>
                <a:latin typeface="Arial"/>
                <a:ea typeface="Arial"/>
              </a:rPr>
            </a:br>
            <a:r>
              <a:rPr lang="ja-JP" altLang="en-US" sz="2000" b="0" strike="noStrike" spc="-1" dirty="0" smtClean="0">
                <a:solidFill>
                  <a:srgbClr val="000000"/>
                </a:solidFill>
                <a:latin typeface="Arial"/>
                <a:ea typeface="Arial"/>
              </a:rPr>
              <a:t>更にライセンスを入出力</a:t>
            </a:r>
            <a:endParaRPr lang="en-US" sz="2000" b="0" strike="noStrike" spc="-1" dirty="0" smtClean="0">
              <a:latin typeface="Arial"/>
            </a:endParaRPr>
          </a:p>
          <a:p>
            <a:pPr marL="457200" indent="-354960">
              <a:lnSpc>
                <a:spcPct val="115000"/>
              </a:lnSpc>
              <a:buClr>
                <a:srgbClr val="000000"/>
              </a:buClr>
              <a:buFont typeface="Arial"/>
              <a:buAutoNum type="arabicPeriod"/>
            </a:pPr>
            <a:r>
              <a:rPr lang="ja-JP" altLang="en-US" sz="2000" b="1" strike="noStrike" spc="-1" dirty="0" smtClean="0">
                <a:solidFill>
                  <a:srgbClr val="000000"/>
                </a:solidFill>
                <a:latin typeface="Arial"/>
                <a:ea typeface="Arial"/>
              </a:rPr>
              <a:t>アップロードしたものを整理</a:t>
            </a:r>
            <a:r>
              <a:rPr lang="en-US" sz="2000" b="0" strike="noStrike" spc="-1" dirty="0" smtClean="0">
                <a:solidFill>
                  <a:srgbClr val="000000"/>
                </a:solidFill>
                <a:latin typeface="Arial"/>
                <a:ea typeface="Arial"/>
              </a:rPr>
              <a:t/>
            </a:r>
            <a:br>
              <a:rPr lang="en-US" sz="2000" b="0" strike="noStrike" spc="-1" dirty="0" smtClean="0">
                <a:solidFill>
                  <a:srgbClr val="000000"/>
                </a:solidFill>
                <a:latin typeface="Arial"/>
                <a:ea typeface="Arial"/>
              </a:rPr>
            </a:br>
            <a:r>
              <a:rPr lang="ja-JP" altLang="en-US" sz="2000" spc="-1" dirty="0" smtClean="0">
                <a:solidFill>
                  <a:srgbClr val="000000"/>
                </a:solidFill>
                <a:ea typeface="Arial"/>
              </a:rPr>
              <a:t>フォルダ、アップロードしたもの、アクセス権の設定開始</a:t>
            </a:r>
            <a:r>
              <a:rPr lang="en-US" sz="2000" b="0" strike="noStrike" spc="-1" dirty="0" smtClean="0">
                <a:solidFill>
                  <a:srgbClr val="000000"/>
                </a:solidFill>
                <a:latin typeface="Arial"/>
                <a:ea typeface="Arial"/>
              </a:rPr>
              <a:t/>
            </a:r>
            <a:br>
              <a:rPr lang="en-US" sz="2000" b="0" strike="noStrike" spc="-1" dirty="0" smtClean="0">
                <a:solidFill>
                  <a:srgbClr val="000000"/>
                </a:solidFill>
                <a:latin typeface="Arial"/>
                <a:ea typeface="Arial"/>
              </a:rPr>
            </a:br>
            <a:r>
              <a:rPr lang="ja-JP" altLang="en-US" sz="2000" b="0" strike="noStrike" spc="-1" dirty="0" smtClean="0">
                <a:solidFill>
                  <a:srgbClr val="000000"/>
                </a:solidFill>
                <a:latin typeface="Arial"/>
                <a:ea typeface="Arial"/>
              </a:rPr>
              <a:t>ユーザとグループ作成</a:t>
            </a:r>
            <a:endParaRPr lang="en-US" sz="2000" b="0" strike="noStrike" spc="-1" dirty="0" smtClean="0">
              <a:solidFill>
                <a:srgbClr val="000000"/>
              </a:solidFill>
              <a:latin typeface="Arial"/>
              <a:ea typeface="Arial"/>
            </a:endParaRPr>
          </a:p>
          <a:p>
            <a:pPr marL="457200" indent="-354960">
              <a:lnSpc>
                <a:spcPct val="115000"/>
              </a:lnSpc>
              <a:buClr>
                <a:srgbClr val="000000"/>
              </a:buClr>
              <a:buFont typeface="Arial"/>
              <a:buAutoNum type="arabicPeriod"/>
            </a:pPr>
            <a:endParaRPr lang="en-US" sz="2000" b="0" strike="noStrike" spc="-1" dirty="0" smtClean="0">
              <a:latin typeface="Arial"/>
            </a:endParaRPr>
          </a:p>
          <a:p>
            <a:pPr marL="609480">
              <a:lnSpc>
                <a:spcPct val="115000"/>
              </a:lnSpc>
              <a:spcBef>
                <a:spcPts val="700"/>
              </a:spcBef>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a:p>
            <a:pPr marL="609480">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0" y="203040"/>
            <a:ext cx="1292040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2400" b="1" strike="noStrike" spc="-1" dirty="0" smtClean="0">
                <a:solidFill>
                  <a:srgbClr val="000000"/>
                </a:solidFill>
                <a:latin typeface="Arial"/>
                <a:ea typeface="Arial"/>
              </a:rPr>
              <a:t>ご清聴ありがとうございました</a:t>
            </a:r>
            <a:r>
              <a:rPr lang="en-US" sz="2400" b="1" strike="noStrike" spc="-1" dirty="0" smtClean="0">
                <a:solidFill>
                  <a:srgbClr val="000000"/>
                </a:solidFill>
                <a:latin typeface="Arial"/>
                <a:ea typeface="Arial"/>
              </a:rPr>
              <a:t>!</a:t>
            </a:r>
            <a:endParaRPr lang="en-US" sz="2400" b="0" strike="noStrike" spc="-1" dirty="0">
              <a:latin typeface="Arial"/>
            </a:endParaRPr>
          </a:p>
        </p:txBody>
      </p:sp>
      <p:sp>
        <p:nvSpPr>
          <p:cNvPr id="265" name="CustomShape 2"/>
          <p:cNvSpPr/>
          <p:nvPr/>
        </p:nvSpPr>
        <p:spPr>
          <a:xfrm>
            <a:off x="626760" y="1413000"/>
            <a:ext cx="11081520" cy="214200"/>
          </a:xfrm>
          <a:prstGeom prst="rect">
            <a:avLst/>
          </a:prstGeom>
          <a:noFill/>
          <a:ln>
            <a:noFill/>
          </a:ln>
        </p:spPr>
        <p:style>
          <a:lnRef idx="0">
            <a:scrgbClr r="0" g="0" b="0"/>
          </a:lnRef>
          <a:fillRef idx="0">
            <a:scrgbClr r="0" g="0" b="0"/>
          </a:fillRef>
          <a:effectRef idx="0">
            <a:scrgbClr r="0" g="0" b="0"/>
          </a:effectRef>
          <a:fontRef idx="minor"/>
        </p:style>
      </p:sp>
      <p:sp>
        <p:nvSpPr>
          <p:cNvPr id="266" name="CustomShape 3"/>
          <p:cNvSpPr/>
          <p:nvPr/>
        </p:nvSpPr>
        <p:spPr>
          <a:xfrm>
            <a:off x="644760" y="1622160"/>
            <a:ext cx="10885680" cy="3711240"/>
          </a:xfrm>
          <a:prstGeom prst="rect">
            <a:avLst/>
          </a:prstGeom>
          <a:solidFill>
            <a:srgbClr val="F3F3F3"/>
          </a:solidFill>
          <a:ln>
            <a:noFill/>
          </a:ln>
        </p:spPr>
        <p:style>
          <a:lnRef idx="0">
            <a:scrgbClr r="0" g="0" b="0"/>
          </a:lnRef>
          <a:fillRef idx="0">
            <a:scrgbClr r="0" g="0" b="0"/>
          </a:fillRef>
          <a:effectRef idx="0">
            <a:scrgbClr r="0" g="0" b="0"/>
          </a:effectRef>
          <a:fontRef idx="minor"/>
        </p:style>
        <p:txBody>
          <a:bodyPr lIns="144000" tIns="108000" rIns="72000" bIns="108000"/>
          <a:lstStyle/>
          <a:p>
            <a:pPr marL="228600" indent="-227880">
              <a:lnSpc>
                <a:spcPct val="90000"/>
              </a:lnSpc>
            </a:pPr>
            <a:r>
              <a:rPr lang="en-US" sz="1600" b="1" strike="noStrike" spc="-1">
                <a:solidFill>
                  <a:srgbClr val="000000"/>
                </a:solidFill>
                <a:latin typeface="Open Sans"/>
                <a:ea typeface="Open Sans"/>
              </a:rPr>
              <a:t>© 2016-2018 Siemens AG, The Linux Foundation</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0" strike="noStrike" spc="-1">
                <a:solidFill>
                  <a:srgbClr val="000000"/>
                </a:solidFill>
                <a:latin typeface="Open Sans"/>
                <a:ea typeface="Open Sans"/>
              </a:rPr>
              <a:t>CC-BY-SA 4.0</a:t>
            </a:r>
            <a:r>
              <a:t/>
            </a:r>
            <a:br/>
            <a:r>
              <a:rPr lang="en-US" sz="1600" b="0" u="sng" strike="noStrike" spc="-1">
                <a:solidFill>
                  <a:srgbClr val="0563C1"/>
                </a:solidFill>
                <a:uFillTx/>
                <a:latin typeface="Open Sans"/>
                <a:ea typeface="Open Sans"/>
                <a:hlinkClick r:id="rId3"/>
              </a:rPr>
              <a:t>https://creativecommons.org/licenses/by-sa/4.0/</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Internet</a:t>
            </a:r>
            <a:r>
              <a:t/>
            </a:r>
            <a:br/>
            <a:r>
              <a:rPr lang="en-US" sz="1600" b="1" u="sng" strike="noStrike" spc="-1">
                <a:solidFill>
                  <a:srgbClr val="0563C1"/>
                </a:solidFill>
                <a:uFillTx/>
                <a:latin typeface="Open Sans"/>
                <a:ea typeface="Open Sans"/>
                <a:hlinkClick r:id="rId4"/>
              </a:rPr>
              <a:t>https://www.fossology.org</a:t>
            </a:r>
            <a:endParaRPr lang="en-US" sz="1600" b="0" strike="noStrike" spc="-1">
              <a:latin typeface="Arial"/>
            </a:endParaRPr>
          </a:p>
          <a:p>
            <a:pPr marL="228600" indent="-227880">
              <a:lnSpc>
                <a:spcPct val="90000"/>
              </a:lnSpc>
              <a:spcBef>
                <a:spcPts val="1001"/>
              </a:spcBef>
            </a:pPr>
            <a:r>
              <a:rPr lang="en-US" sz="1600" b="1" strike="noStrike" spc="-1">
                <a:solidFill>
                  <a:srgbClr val="000000"/>
                </a:solidFill>
                <a:latin typeface="Open Sans"/>
                <a:ea typeface="Open Sans"/>
              </a:rPr>
              <a:t>Github</a:t>
            </a:r>
            <a:r>
              <a:t/>
            </a:r>
            <a:br/>
            <a:r>
              <a:rPr lang="en-US" sz="1600" b="1" u="sng" strike="noStrike" spc="-1">
                <a:solidFill>
                  <a:srgbClr val="0563C1"/>
                </a:solidFill>
                <a:uFillTx/>
                <a:latin typeface="Open Sans"/>
                <a:ea typeface="Open Sans"/>
                <a:hlinkClick r:id="rId5"/>
              </a:rPr>
              <a:t>https://github.com/fossology/fossology</a:t>
            </a:r>
            <a:endParaRPr lang="en-US" sz="1600" b="0" strike="noStrike" spc="-1">
              <a:latin typeface="Arial"/>
            </a:endParaRPr>
          </a:p>
          <a:p>
            <a:pPr marL="228600" indent="-227880">
              <a:lnSpc>
                <a:spcPct val="90000"/>
              </a:lnSpc>
            </a:pP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Further Links</a:t>
            </a:r>
            <a:r>
              <a:t/>
            </a:r>
            <a:br/>
            <a:r>
              <a:rPr lang="en-US" sz="1600" b="1" u="sng" strike="noStrike" spc="-1">
                <a:solidFill>
                  <a:srgbClr val="0563C1"/>
                </a:solidFill>
                <a:uFillTx/>
                <a:latin typeface="Open Sans"/>
                <a:ea typeface="Open Sans"/>
                <a:hlinkClick r:id="rId6"/>
              </a:rPr>
              <a:t>https://www.spdx.org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7"/>
              </a:rPr>
              <a:t>https://www.openchainproject.org</a:t>
            </a:r>
            <a:endParaRPr lang="en-US" sz="1600" b="0" strike="noStrike" spc="-1">
              <a:latin typeface="Arial"/>
            </a:endParaRPr>
          </a:p>
          <a:p>
            <a:pPr marL="228600" indent="-227880">
              <a:lnSpc>
                <a:spcPct val="90000"/>
              </a:lnSpc>
            </a:pPr>
            <a:r>
              <a:rPr lang="en-US" sz="1600" b="1" strike="noStrike" spc="-1">
                <a:solidFill>
                  <a:srgbClr val="000000"/>
                </a:solidFill>
                <a:latin typeface="Open Sans"/>
                <a:ea typeface="Open Sans"/>
              </a:rPr>
              <a:t>    </a:t>
            </a:r>
            <a:r>
              <a:rPr lang="en-US" sz="1600" b="1" u="sng" strike="noStrike" spc="-1">
                <a:solidFill>
                  <a:srgbClr val="0563C1"/>
                </a:solidFill>
                <a:uFillTx/>
                <a:latin typeface="Open Sans"/>
                <a:ea typeface="Open Sans"/>
                <a:hlinkClick r:id="rId8"/>
              </a:rPr>
              <a:t>https://github.com/sw360/sw360portal</a:t>
            </a:r>
            <a:endParaRPr lang="en-US" sz="1600" b="0" strike="noStrike" spc="-1">
              <a:latin typeface="Arial"/>
            </a:endParaRPr>
          </a:p>
          <a:p>
            <a:pPr marL="228600" indent="-227880">
              <a:lnSpc>
                <a:spcPct val="100000"/>
              </a:lnSpc>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731520" y="1413000"/>
            <a:ext cx="11459520" cy="312444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0"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ＭＳ Ｐゴシック" panose="020B0600070205080204" pitchFamily="50" charset="-128"/>
                <a:ea typeface="ＭＳ Ｐゴシック" panose="020B0600070205080204" pitchFamily="50" charset="-128"/>
              </a:rPr>
              <a:t>現実</a:t>
            </a:r>
            <a:r>
              <a:rPr lang="ja-JP" altLang="en-US" sz="3200" b="1" spc="-1" dirty="0" smtClean="0">
                <a:solidFill>
                  <a:srgbClr val="000000"/>
                </a:solidFill>
                <a:latin typeface="ＭＳ Ｐゴシック" panose="020B0600070205080204" pitchFamily="50" charset="-128"/>
                <a:ea typeface="ＭＳ Ｐゴシック" panose="020B0600070205080204" pitchFamily="50" charset="-128"/>
              </a:rPr>
              <a:t>に起きてる問題</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41" name="CustomShape 3"/>
          <p:cNvSpPr/>
          <p:nvPr/>
        </p:nvSpPr>
        <p:spPr>
          <a:xfrm>
            <a:off x="1096559" y="2190960"/>
            <a:ext cx="6270011" cy="1368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lvl="1">
              <a:lnSpc>
                <a:spcPct val="100000"/>
              </a:lnSpc>
              <a:spcBef>
                <a:spcPts val="1301"/>
              </a:spcBef>
              <a:buClr>
                <a:srgbClr val="879BAA"/>
              </a:buClr>
            </a:pPr>
            <a:r>
              <a:rPr lang="ja-JP" altLang="en-US" sz="1900" b="0" strike="noStrike" spc="-1" dirty="0" smtClean="0">
                <a:solidFill>
                  <a:srgbClr val="000000"/>
                </a:solidFill>
                <a:latin typeface="ＭＳ ゴシック" panose="020B0609070205080204" pitchFamily="49" charset="-128"/>
                <a:ea typeface="ＭＳ ゴシック" panose="020B0609070205080204" pitchFamily="49" charset="-128"/>
              </a:rPr>
              <a:t>再配布されたオープンソースソフトウェアに必要なのは</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含</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まれているライセンスの表記</a:t>
            </a:r>
            <a:endParaRPr lang="en-US" sz="1900" b="0" strike="noStrike" spc="-1" dirty="0" smtClean="0">
              <a:solidFill>
                <a:srgbClr val="000000"/>
              </a:solidFill>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ＭＳ ゴシック" panose="020B0609070205080204" pitchFamily="49" charset="-128"/>
                <a:ea typeface="ＭＳ ゴシック" panose="020B0609070205080204" pitchFamily="49" charset="-128"/>
              </a:rPr>
              <a:t>著作者を含むコピーライト表記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buClr>
                <a:srgbClr val="879BAA"/>
              </a:buClr>
              <a:buFont typeface="Noto Sans Symbols"/>
              <a:buChar char="∙"/>
            </a:pPr>
            <a:r>
              <a:rPr lang="ja-JP" altLang="en-US" sz="1900" spc="-1" dirty="0">
                <a:solidFill>
                  <a:srgbClr val="000000"/>
                </a:solidFill>
                <a:latin typeface="ＭＳ ゴシック" panose="020B0609070205080204" pitchFamily="49" charset="-128"/>
                <a:ea typeface="ＭＳ ゴシック" panose="020B0609070205080204" pitchFamily="49" charset="-128"/>
              </a:rPr>
              <a:t>免責</a:t>
            </a:r>
            <a:r>
              <a:rPr lang="ja-JP" altLang="en-US" sz="1900" spc="-1" dirty="0" smtClean="0">
                <a:solidFill>
                  <a:srgbClr val="000000"/>
                </a:solidFill>
                <a:latin typeface="ＭＳ ゴシック" panose="020B0609070205080204" pitchFamily="49" charset="-128"/>
                <a:ea typeface="ＭＳ ゴシック" panose="020B0609070205080204" pitchFamily="49" charset="-128"/>
              </a:rPr>
              <a:t>事項表記</a:t>
            </a:r>
            <a:endParaRPr lang="en-US" sz="1900" b="0" strike="noStrike" spc="-1" dirty="0">
              <a:latin typeface="ＭＳ ゴシック" panose="020B0609070205080204" pitchFamily="49" charset="-128"/>
              <a:ea typeface="ＭＳ ゴシック" panose="020B0609070205080204" pitchFamily="49" charset="-128"/>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ＭＳ ゴシック" panose="020B0609070205080204" pitchFamily="49" charset="-128"/>
                <a:ea typeface="ＭＳ ゴシック" panose="020B0609070205080204" pitchFamily="49" charset="-128"/>
              </a:rPr>
              <a:t>など</a:t>
            </a:r>
            <a:endParaRPr lang="en-US" sz="1900" b="0" strike="noStrike" spc="-1" dirty="0">
              <a:latin typeface="ＭＳ ゴシック" panose="020B0609070205080204" pitchFamily="49" charset="-128"/>
              <a:ea typeface="ＭＳ ゴシック" panose="020B0609070205080204" pitchFamily="49" charset="-128"/>
            </a:endParaRPr>
          </a:p>
        </p:txBody>
      </p:sp>
      <p:sp>
        <p:nvSpPr>
          <p:cNvPr id="142" name="CustomShape 4"/>
          <p:cNvSpPr/>
          <p:nvPr/>
        </p:nvSpPr>
        <p:spPr>
          <a:xfrm>
            <a:off x="1092240" y="1700640"/>
            <a:ext cx="4871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rPr>
              <a:t>このような例をご存知ですよね</a:t>
            </a:r>
            <a:endParaRPr lang="en-US" sz="2400" b="0" strike="noStrike" spc="-1" dirty="0">
              <a:latin typeface="Arial"/>
            </a:endParaRPr>
          </a:p>
        </p:txBody>
      </p:sp>
      <p:sp>
        <p:nvSpPr>
          <p:cNvPr id="143" name="CustomShape 5"/>
          <p:cNvSpPr/>
          <p:nvPr/>
        </p:nvSpPr>
        <p:spPr>
          <a:xfrm>
            <a:off x="7691760" y="818280"/>
            <a:ext cx="2508480" cy="4975560"/>
          </a:xfrm>
          <a:prstGeom prst="roundRect">
            <a:avLst>
              <a:gd name="adj" fmla="val 16667"/>
            </a:avLst>
          </a:prstGeom>
          <a:solidFill>
            <a:srgbClr val="000000"/>
          </a:solidFill>
          <a:ln w="76320">
            <a:solidFill>
              <a:srgbClr val="404040"/>
            </a:solidFill>
            <a:miter/>
          </a:ln>
          <a:effectLst>
            <a:outerShdw>
              <a:srgbClr val="000000">
                <a:alpha val="20000"/>
              </a:srgbClr>
            </a:outerShdw>
          </a:effectLst>
        </p:spPr>
        <p:style>
          <a:lnRef idx="0">
            <a:scrgbClr r="0" g="0" b="0"/>
          </a:lnRef>
          <a:fillRef idx="0">
            <a:scrgbClr r="0" g="0" b="0"/>
          </a:fillRef>
          <a:effectRef idx="0">
            <a:scrgbClr r="0" g="0" b="0"/>
          </a:effectRef>
          <a:fontRef idx="minor"/>
        </p:style>
      </p:sp>
      <p:sp>
        <p:nvSpPr>
          <p:cNvPr id="144" name="CustomShape 6"/>
          <p:cNvSpPr/>
          <p:nvPr/>
        </p:nvSpPr>
        <p:spPr>
          <a:xfrm>
            <a:off x="8865000" y="5366520"/>
            <a:ext cx="161640" cy="162720"/>
          </a:xfrm>
          <a:prstGeom prst="roundRect">
            <a:avLst>
              <a:gd name="adj" fmla="val 16667"/>
            </a:avLst>
          </a:prstGeom>
          <a:noFill/>
          <a:ln w="12600">
            <a:solidFill>
              <a:srgbClr val="FFFFFF"/>
            </a:solidFill>
            <a:miter/>
          </a:ln>
        </p:spPr>
        <p:style>
          <a:lnRef idx="0">
            <a:scrgbClr r="0" g="0" b="0"/>
          </a:lnRef>
          <a:fillRef idx="0">
            <a:scrgbClr r="0" g="0" b="0"/>
          </a:fillRef>
          <a:effectRef idx="0">
            <a:scrgbClr r="0" g="0" b="0"/>
          </a:effectRef>
          <a:fontRef idx="minor"/>
        </p:style>
      </p:sp>
      <p:sp>
        <p:nvSpPr>
          <p:cNvPr id="145" name="CustomShape 7"/>
          <p:cNvSpPr/>
          <p:nvPr/>
        </p:nvSpPr>
        <p:spPr>
          <a:xfrm rot="7894200">
            <a:off x="8695440" y="5198760"/>
            <a:ext cx="503280" cy="498240"/>
          </a:xfrm>
          <a:prstGeom prst="ellipse">
            <a:avLst/>
          </a:prstGeom>
          <a:noFill/>
          <a:ln>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pic>
        <p:nvPicPr>
          <p:cNvPr id="146" name="Google Shape;102;p18"/>
          <p:cNvPicPr/>
          <p:nvPr/>
        </p:nvPicPr>
        <p:blipFill>
          <a:blip r:embed="rId2"/>
          <a:stretch/>
        </p:blipFill>
        <p:spPr>
          <a:xfrm>
            <a:off x="7855920" y="1195200"/>
            <a:ext cx="2181240" cy="3943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731160" y="1413000"/>
            <a:ext cx="11459520" cy="48960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48"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0" strike="noStrike" spc="-1" dirty="0" smtClean="0">
                <a:latin typeface="ＭＳ ゴシック" panose="020B0609070205080204" pitchFamily="49" charset="-128"/>
                <a:ea typeface="ＭＳ ゴシック" panose="020B0609070205080204" pitchFamily="49" charset="-128"/>
              </a:rPr>
              <a:t>ライセンスの検知</a:t>
            </a:r>
            <a:endParaRPr lang="en-US" sz="3200" b="0" strike="noStrike" spc="-1" dirty="0">
              <a:latin typeface="ＭＳ ゴシック" panose="020B0609070205080204" pitchFamily="49" charset="-128"/>
              <a:ea typeface="ＭＳ ゴシック" panose="020B0609070205080204" pitchFamily="49" charset="-128"/>
            </a:endParaRPr>
          </a:p>
        </p:txBody>
      </p:sp>
      <p:sp>
        <p:nvSpPr>
          <p:cNvPr id="149" name="CustomShape 3"/>
          <p:cNvSpPr/>
          <p:nvPr/>
        </p:nvSpPr>
        <p:spPr>
          <a:xfrm>
            <a:off x="1096560" y="2190960"/>
            <a:ext cx="4894560" cy="1087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ja-JP" altLang="en-US" sz="1900" spc="-1" dirty="0" smtClean="0">
                <a:solidFill>
                  <a:srgbClr val="000000"/>
                </a:solidFill>
                <a:latin typeface="Arial"/>
              </a:rPr>
              <a:t>ライセンステキスト</a:t>
            </a:r>
            <a:endParaRPr lang="en-US" sz="1900" b="0" strike="noStrike" spc="-1" dirty="0">
              <a:latin typeface="Arial"/>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Arial"/>
              </a:rPr>
              <a:t>ライセンス参照</a:t>
            </a:r>
            <a:endParaRPr lang="en-US" sz="1900" b="0" strike="noStrike" spc="-1" dirty="0" smtClean="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r>
              <a:rPr lang="ja-JP" altLang="en-US" sz="1900" spc="-1" dirty="0" smtClean="0">
                <a:solidFill>
                  <a:srgbClr val="000000"/>
                </a:solidFill>
                <a:latin typeface="Arial"/>
              </a:rPr>
              <a:t>ライセンスの説明が書かれたテキスト</a:t>
            </a:r>
            <a:endParaRPr lang="en-US" sz="1900" b="0" strike="noStrike" spc="-1" dirty="0">
              <a:latin typeface="Arial"/>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Arial"/>
              </a:rPr>
              <a:t>ライセンスステートメント関連</a:t>
            </a:r>
            <a:endParaRPr lang="en-US" sz="1900" b="0" strike="noStrike" spc="-1" dirty="0">
              <a:latin typeface="Arial"/>
            </a:endParaRPr>
          </a:p>
        </p:txBody>
      </p:sp>
      <p:sp>
        <p:nvSpPr>
          <p:cNvPr id="150" name="CustomShape 4"/>
          <p:cNvSpPr/>
          <p:nvPr/>
        </p:nvSpPr>
        <p:spPr>
          <a:xfrm>
            <a:off x="1168920" y="1700640"/>
            <a:ext cx="445608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rPr>
              <a:t>ライセンス検知</a:t>
            </a:r>
            <a:endParaRPr lang="en-US" sz="2400" b="0" strike="noStrike" spc="-1" dirty="0">
              <a:latin typeface="Arial"/>
            </a:endParaRPr>
          </a:p>
        </p:txBody>
      </p:sp>
      <p:pic>
        <p:nvPicPr>
          <p:cNvPr id="151" name="Google Shape;114;p19"/>
          <p:cNvPicPr/>
          <p:nvPr/>
        </p:nvPicPr>
        <p:blipFill>
          <a:blip r:embed="rId2"/>
          <a:stretch/>
        </p:blipFill>
        <p:spPr>
          <a:xfrm>
            <a:off x="5625720" y="1451160"/>
            <a:ext cx="6152760" cy="5004720"/>
          </a:xfrm>
          <a:prstGeom prst="rect">
            <a:avLst/>
          </a:prstGeom>
          <a:ln>
            <a:noFill/>
          </a:ln>
        </p:spPr>
      </p:pic>
      <p:sp>
        <p:nvSpPr>
          <p:cNvPr id="152" name="CustomShape 5"/>
          <p:cNvSpPr/>
          <p:nvPr/>
        </p:nvSpPr>
        <p:spPr>
          <a:xfrm>
            <a:off x="6168240" y="2007720"/>
            <a:ext cx="4223160" cy="14702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731160" y="1413000"/>
            <a:ext cx="1140876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54" name="CustomShape 2"/>
          <p:cNvSpPr/>
          <p:nvPr/>
        </p:nvSpPr>
        <p:spPr>
          <a:xfrm>
            <a:off x="1015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0000"/>
                </a:solidFill>
                <a:latin typeface="Arial"/>
                <a:ea typeface="Arial"/>
              </a:rPr>
              <a:t>例</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何</a:t>
            </a:r>
            <a:r>
              <a:rPr lang="ja-JP" altLang="en-US" sz="3200" b="1" spc="-1" dirty="0" smtClean="0">
                <a:solidFill>
                  <a:srgbClr val="000000"/>
                </a:solidFill>
                <a:latin typeface="Arial"/>
                <a:ea typeface="Arial"/>
              </a:rPr>
              <a:t>を見つけてくるのか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155" name="CustomShape 3"/>
          <p:cNvSpPr/>
          <p:nvPr/>
        </p:nvSpPr>
        <p:spPr>
          <a:xfrm>
            <a:off x="1096560" y="2190960"/>
            <a:ext cx="4649722" cy="20610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sz="1900" b="0" strike="noStrike" spc="-1" dirty="0" smtClean="0">
                <a:latin typeface="Arial"/>
              </a:rPr>
              <a:t>(Apache </a:t>
            </a:r>
            <a:r>
              <a:rPr lang="ja-JP" altLang="en-US" sz="1900" b="0" strike="noStrike" spc="-1" dirty="0" smtClean="0">
                <a:latin typeface="Arial"/>
              </a:rPr>
              <a:t>プロジェクトは均質型ライセンス</a:t>
            </a:r>
            <a:r>
              <a:rPr lang="en-US" altLang="ja-JP" sz="1900" b="0" strike="noStrike" spc="-1" dirty="0" smtClean="0">
                <a:latin typeface="Arial"/>
              </a:rPr>
              <a:t>*</a:t>
            </a:r>
            <a:r>
              <a:rPr lang="ja-JP" altLang="en-US" sz="1900" b="0" strike="noStrike" spc="-1" dirty="0" smtClean="0">
                <a:latin typeface="Arial"/>
              </a:rPr>
              <a:t>で有名である</a:t>
            </a:r>
            <a:r>
              <a:rPr lang="en-US" sz="1900" b="0" strike="noStrike" spc="-1" dirty="0" smtClean="0">
                <a:latin typeface="Arial"/>
              </a:rPr>
              <a:t>)</a:t>
            </a: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そのようなプロジェクトは、</a:t>
            </a:r>
            <a:r>
              <a:rPr lang="en-US" altLang="ja-JP" sz="1900" b="0" strike="noStrike" spc="-1" dirty="0" smtClean="0">
                <a:solidFill>
                  <a:srgbClr val="000000"/>
                </a:solidFill>
                <a:latin typeface="Arial"/>
                <a:ea typeface="Arial"/>
              </a:rPr>
              <a:t>Web</a:t>
            </a:r>
            <a:r>
              <a:rPr lang="ja-JP" altLang="en-US" sz="1900" b="0" strike="noStrike" spc="-1" dirty="0" smtClean="0">
                <a:solidFill>
                  <a:srgbClr val="000000"/>
                </a:solidFill>
                <a:latin typeface="Arial"/>
                <a:ea typeface="Arial"/>
              </a:rPr>
              <a:t>上でライセンスを宣言している</a:t>
            </a:r>
            <a:endParaRPr lang="en-US" sz="1900" b="0" strike="noStrike" spc="-1" dirty="0" smtClean="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Arial"/>
              </a:rPr>
              <a:t>一方で、オープンソースは他のオープンソースの利用を示している</a:t>
            </a:r>
            <a:endParaRPr lang="en-US" sz="1900" b="0" strike="noStrike" spc="-1" dirty="0">
              <a:latin typeface="Arial"/>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このような場合、プロジェクトは、他のオープンソースプロジェクトも、一部として含むことができる。</a:t>
            </a:r>
            <a:endParaRPr lang="en-US" sz="1900" b="0" strike="noStrike" spc="-1" dirty="0" smtClean="0">
              <a:solidFill>
                <a:srgbClr val="000000"/>
              </a:solidFill>
              <a:latin typeface="Arial"/>
              <a:ea typeface="Arial"/>
            </a:endParaRPr>
          </a:p>
        </p:txBody>
      </p:sp>
      <p:sp>
        <p:nvSpPr>
          <p:cNvPr id="156" name="CustomShape 4"/>
          <p:cNvSpPr/>
          <p:nvPr/>
        </p:nvSpPr>
        <p:spPr>
          <a:xfrm>
            <a:off x="1132200" y="1700640"/>
            <a:ext cx="45194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a:solidFill>
                  <a:srgbClr val="005F87"/>
                </a:solidFill>
                <a:latin typeface="Arial"/>
              </a:rPr>
              <a:t>例</a:t>
            </a:r>
            <a:endParaRPr lang="en-US" sz="2400" b="0" strike="noStrike" spc="-1" dirty="0">
              <a:latin typeface="Arial"/>
            </a:endParaRPr>
          </a:p>
        </p:txBody>
      </p:sp>
      <p:pic>
        <p:nvPicPr>
          <p:cNvPr id="157" name="Google Shape;127;p20"/>
          <p:cNvPicPr/>
          <p:nvPr/>
        </p:nvPicPr>
        <p:blipFill>
          <a:blip r:embed="rId2"/>
          <a:stretch/>
        </p:blipFill>
        <p:spPr>
          <a:xfrm>
            <a:off x="6071040" y="1584720"/>
            <a:ext cx="5419800" cy="4367880"/>
          </a:xfrm>
          <a:prstGeom prst="rect">
            <a:avLst/>
          </a:prstGeom>
          <a:ln>
            <a:noFill/>
          </a:ln>
          <a:effectLst>
            <a:outerShdw>
              <a:srgbClr val="000000">
                <a:alpha val="40000"/>
              </a:srgbClr>
            </a:outerShdw>
          </a:effectLst>
        </p:spPr>
      </p:pic>
      <p:sp>
        <p:nvSpPr>
          <p:cNvPr id="158" name="CustomShape 5"/>
          <p:cNvSpPr/>
          <p:nvPr/>
        </p:nvSpPr>
        <p:spPr>
          <a:xfrm>
            <a:off x="6071040" y="4317840"/>
            <a:ext cx="5085360" cy="357840"/>
          </a:xfrm>
          <a:prstGeom prst="rect">
            <a:avLst/>
          </a:prstGeom>
          <a:solidFill>
            <a:srgbClr val="FFFFFF"/>
          </a:solidFill>
          <a:ln>
            <a:noFill/>
          </a:ln>
        </p:spPr>
        <p:style>
          <a:lnRef idx="0">
            <a:scrgbClr r="0" g="0" b="0"/>
          </a:lnRef>
          <a:fillRef idx="0">
            <a:scrgbClr r="0" g="0" b="0"/>
          </a:fillRef>
          <a:effectRef idx="0">
            <a:scrgbClr r="0" g="0" b="0"/>
          </a:effectRef>
          <a:fontRef idx="minor"/>
        </p:style>
      </p:sp>
      <p:pic>
        <p:nvPicPr>
          <p:cNvPr id="159" name="Google Shape;129;p20"/>
          <p:cNvPicPr/>
          <p:nvPr/>
        </p:nvPicPr>
        <p:blipFill>
          <a:blip r:embed="rId3"/>
          <a:stretch/>
        </p:blipFill>
        <p:spPr>
          <a:xfrm>
            <a:off x="6071040" y="5202360"/>
            <a:ext cx="5419800" cy="750240"/>
          </a:xfrm>
          <a:prstGeom prst="rect">
            <a:avLst/>
          </a:prstGeom>
          <a:ln>
            <a:noFill/>
          </a:ln>
        </p:spPr>
      </p:pic>
      <p:sp>
        <p:nvSpPr>
          <p:cNvPr id="160" name="CustomShape 6"/>
          <p:cNvSpPr/>
          <p:nvPr/>
        </p:nvSpPr>
        <p:spPr>
          <a:xfrm>
            <a:off x="8695440" y="5259600"/>
            <a:ext cx="2754720" cy="54504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
        <p:nvSpPr>
          <p:cNvPr id="2" name="テキスト ボックス 1"/>
          <p:cNvSpPr txBox="1"/>
          <p:nvPr/>
        </p:nvSpPr>
        <p:spPr>
          <a:xfrm>
            <a:off x="1819175" y="5717406"/>
            <a:ext cx="3176337" cy="369332"/>
          </a:xfrm>
          <a:prstGeom prst="rect">
            <a:avLst/>
          </a:prstGeom>
          <a:noFill/>
        </p:spPr>
        <p:txBody>
          <a:bodyPr wrap="square" rtlCol="0">
            <a:spAutoFit/>
          </a:bodyPr>
          <a:lstStyle/>
          <a:p>
            <a:r>
              <a:rPr kumimoji="1" lang="en-US" altLang="ja-JP" dirty="0" smtClean="0"/>
              <a:t>*</a:t>
            </a:r>
            <a:r>
              <a:rPr kumimoji="1" lang="ja-JP" altLang="en-US" dirty="0" smtClean="0"/>
              <a:t>原文</a:t>
            </a:r>
            <a:r>
              <a:rPr kumimoji="1" lang="en-US" altLang="ja-JP" dirty="0" smtClean="0"/>
              <a:t>:</a:t>
            </a:r>
            <a:r>
              <a:rPr lang="en-US" altLang="ja-JP" spc="-1" dirty="0">
                <a:solidFill>
                  <a:srgbClr val="000000"/>
                </a:solidFill>
                <a:ea typeface="Arial"/>
              </a:rPr>
              <a:t> homogenous licensing</a:t>
            </a:r>
            <a:endParaRPr kumimoji="1" lang="ja-JP" alt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31160" y="1413000"/>
            <a:ext cx="1145952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2" name="CustomShape 2"/>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0" strike="noStrike" spc="-1" dirty="0" smtClean="0">
                <a:latin typeface="ＭＳ Ｐゴシック" panose="020B0600070205080204" pitchFamily="50" charset="-128"/>
                <a:ea typeface="ＭＳ Ｐゴシック" panose="020B0600070205080204" pitchFamily="50" charset="-128"/>
              </a:rPr>
              <a:t>F</a:t>
            </a:r>
            <a:r>
              <a:rPr lang="en-US" altLang="ja-JP" sz="3200" b="0" strike="noStrike" spc="-1" dirty="0" smtClean="0">
                <a:latin typeface="ＭＳ Ｐゴシック" panose="020B0600070205080204" pitchFamily="50" charset="-128"/>
                <a:ea typeface="ＭＳ Ｐゴシック" panose="020B0600070205080204" pitchFamily="50" charset="-128"/>
              </a:rPr>
              <a:t>OSS</a:t>
            </a:r>
            <a:r>
              <a:rPr lang="en-US" sz="3200" b="0" strike="noStrike" spc="-1" dirty="0" smtClean="0">
                <a:latin typeface="ＭＳ Ｐゴシック" panose="020B0600070205080204" pitchFamily="50" charset="-128"/>
                <a:ea typeface="ＭＳ Ｐゴシック" panose="020B0600070205080204" pitchFamily="50" charset="-128"/>
              </a:rPr>
              <a:t>ology</a:t>
            </a:r>
            <a:r>
              <a:rPr lang="ja-JP" altLang="en-US" sz="3200" b="0" strike="noStrike" spc="-1" dirty="0" smtClean="0">
                <a:latin typeface="ＭＳ Ｐゴシック" panose="020B0600070205080204" pitchFamily="50" charset="-128"/>
                <a:ea typeface="ＭＳ Ｐゴシック" panose="020B0600070205080204" pitchFamily="50" charset="-128"/>
              </a:rPr>
              <a:t>使用例</a:t>
            </a:r>
            <a:endParaRPr lang="en-US" sz="3200" b="0" strike="noStrike" spc="-1" dirty="0">
              <a:latin typeface="ＭＳ Ｐゴシック" panose="020B0600070205080204" pitchFamily="50" charset="-128"/>
              <a:ea typeface="ＭＳ Ｐゴシック" panose="020B0600070205080204" pitchFamily="50" charset="-128"/>
            </a:endParaRPr>
          </a:p>
        </p:txBody>
      </p:sp>
      <p:sp>
        <p:nvSpPr>
          <p:cNvPr id="163" name="CustomShape 3"/>
          <p:cNvSpPr/>
          <p:nvPr/>
        </p:nvSpPr>
        <p:spPr>
          <a:xfrm>
            <a:off x="1096560" y="2190960"/>
            <a:ext cx="5292720" cy="1779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spcBef>
                <a:spcPts val="1301"/>
              </a:spcBef>
              <a:buClr>
                <a:srgbClr val="879BAA"/>
              </a:buClr>
              <a:buFont typeface="Noto Sans Symbols"/>
              <a:buChar char="∙"/>
            </a:pPr>
            <a:r>
              <a:rPr lang="en-US" altLang="ja-JP" sz="1900" spc="-1" dirty="0" smtClean="0">
                <a:solidFill>
                  <a:srgbClr val="000000"/>
                </a:solidFill>
                <a:latin typeface="Arial"/>
              </a:rPr>
              <a:t>OSS</a:t>
            </a:r>
            <a:r>
              <a:rPr lang="ja-JP" altLang="en-US" sz="1900" spc="-1" dirty="0" smtClean="0">
                <a:solidFill>
                  <a:srgbClr val="000000"/>
                </a:solidFill>
                <a:latin typeface="Arial"/>
              </a:rPr>
              <a:t>プロジェクトが再利用可能なものを再利用するのはごく当然のこと。</a:t>
            </a:r>
            <a:endParaRPr lang="en-US" altLang="ja-JP" sz="1900" spc="-1" dirty="0" smtClean="0">
              <a:solidFill>
                <a:srgbClr val="000000"/>
              </a:solidFill>
              <a:latin typeface="Arial"/>
            </a:endParaRPr>
          </a:p>
          <a:p>
            <a:pPr marL="216000" lvl="1" indent="-234360">
              <a:spcBef>
                <a:spcPts val="1301"/>
              </a:spcBef>
              <a:buClr>
                <a:srgbClr val="879BAA"/>
              </a:buClr>
              <a:buFont typeface="Noto Sans Symbols"/>
              <a:buChar char="∙"/>
            </a:pPr>
            <a:r>
              <a:rPr lang="en-US" altLang="ja-JP" sz="1900" spc="-1" dirty="0">
                <a:solidFill>
                  <a:srgbClr val="000000"/>
                </a:solidFill>
                <a:ea typeface="Arial"/>
                <a:hlinkClick r:id="rId2"/>
              </a:rPr>
              <a:t>https://</a:t>
            </a:r>
            <a:r>
              <a:rPr lang="en-US" altLang="ja-JP" sz="1900" spc="-1" dirty="0" smtClean="0">
                <a:solidFill>
                  <a:srgbClr val="000000"/>
                </a:solidFill>
                <a:ea typeface="Arial"/>
                <a:hlinkClick r:id="rId2"/>
              </a:rPr>
              <a:t>github.com/fossology/fossology</a:t>
            </a:r>
            <a:endParaRPr lang="en-US" altLang="ja-JP" sz="1900" spc="-1" dirty="0" smtClean="0">
              <a:solidFill>
                <a:srgbClr val="000000"/>
              </a:solidFill>
              <a:ea typeface="Arial"/>
            </a:endParaRPr>
          </a:p>
          <a:p>
            <a:pPr marL="216000" lvl="1" indent="-234360">
              <a:spcBef>
                <a:spcPts val="1301"/>
              </a:spcBef>
              <a:buClr>
                <a:srgbClr val="879BAA"/>
              </a:buClr>
              <a:buFont typeface="Noto Sans Symbols"/>
              <a:buChar char="∙"/>
            </a:pPr>
            <a:endParaRPr lang="en-US" altLang="ja-JP" sz="1900" spc="-1" dirty="0">
              <a:solidFill>
                <a:srgbClr val="000000"/>
              </a:solidFill>
              <a:ea typeface="Arial"/>
            </a:endParaRPr>
          </a:p>
          <a:p>
            <a:pPr marL="216000" lvl="1" indent="-234360">
              <a:lnSpc>
                <a:spcPct val="100000"/>
              </a:lnSpc>
              <a:spcBef>
                <a:spcPts val="1301"/>
              </a:spcBef>
              <a:buClr>
                <a:srgbClr val="879BAA"/>
              </a:buClr>
              <a:buFont typeface="Noto Sans Symbols"/>
              <a:buChar char="∙"/>
            </a:pPr>
            <a:r>
              <a:rPr lang="ja-JP" altLang="en-US" sz="1900" b="0" strike="noStrike" spc="-1" dirty="0" smtClean="0">
                <a:solidFill>
                  <a:srgbClr val="000000"/>
                </a:solidFill>
                <a:latin typeface="Arial"/>
                <a:ea typeface="Arial"/>
              </a:rPr>
              <a:t>他のプロジェクトの</a:t>
            </a:r>
            <a:r>
              <a:rPr lang="en-US" altLang="ja-JP" sz="1900" b="0" strike="noStrike" spc="-1" dirty="0" smtClean="0">
                <a:solidFill>
                  <a:srgbClr val="000000"/>
                </a:solidFill>
                <a:latin typeface="Arial"/>
                <a:ea typeface="Arial"/>
              </a:rPr>
              <a:t>OSS</a:t>
            </a:r>
            <a:r>
              <a:rPr lang="ja-JP" altLang="en-US" sz="1900" b="0" strike="noStrike" spc="-1" dirty="0" smtClean="0">
                <a:solidFill>
                  <a:srgbClr val="000000"/>
                </a:solidFill>
                <a:latin typeface="Arial"/>
                <a:ea typeface="Arial"/>
              </a:rPr>
              <a:t>が検知されがち。</a:t>
            </a:r>
            <a:endParaRPr lang="en-US" altLang="ja-JP" sz="1900" b="0" strike="noStrike" spc="-1" dirty="0" smtClean="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endParaRPr lang="en-US" sz="1900" b="0" strike="noStrike" spc="-1" dirty="0" smtClean="0">
              <a:solidFill>
                <a:srgbClr val="000000"/>
              </a:solidFill>
              <a:latin typeface="Arial"/>
              <a:ea typeface="Arial"/>
            </a:endParaRPr>
          </a:p>
          <a:p>
            <a:pPr marL="216000" lvl="1" indent="-234360">
              <a:lnSpc>
                <a:spcPct val="100000"/>
              </a:lnSpc>
              <a:spcBef>
                <a:spcPts val="1301"/>
              </a:spcBef>
              <a:buClr>
                <a:srgbClr val="879BAA"/>
              </a:buClr>
              <a:buFont typeface="Noto Sans Symbols"/>
              <a:buChar char="∙"/>
            </a:pPr>
            <a:r>
              <a:rPr lang="ja-JP" altLang="en-US" sz="1900" b="0" strike="noStrike" spc="-1" dirty="0" smtClean="0">
                <a:latin typeface="Arial"/>
              </a:rPr>
              <a:t>例では、</a:t>
            </a:r>
            <a:r>
              <a:rPr lang="en-US" altLang="ja-JP" sz="1900" b="0" strike="noStrike" spc="-1" dirty="0" smtClean="0">
                <a:latin typeface="Arial"/>
              </a:rPr>
              <a:t>Fossology</a:t>
            </a:r>
            <a:r>
              <a:rPr lang="ja-JP" altLang="en-US" sz="1900" b="0" strike="noStrike" spc="-1" dirty="0" smtClean="0">
                <a:latin typeface="Arial"/>
              </a:rPr>
              <a:t>が</a:t>
            </a:r>
            <a:r>
              <a:rPr lang="en-US" altLang="ja-JP" sz="1900" b="0" strike="noStrike" spc="-1" dirty="0" smtClean="0">
                <a:latin typeface="Arial"/>
              </a:rPr>
              <a:t>Apache thrift</a:t>
            </a:r>
            <a:r>
              <a:rPr lang="ja-JP" altLang="en-US" sz="1900" spc="-1" dirty="0">
                <a:latin typeface="Arial"/>
              </a:rPr>
              <a:t> </a:t>
            </a:r>
            <a:r>
              <a:rPr lang="ja-JP" altLang="en-US" sz="1900" b="0" strike="noStrike" spc="-1" dirty="0" smtClean="0">
                <a:latin typeface="Arial"/>
              </a:rPr>
              <a:t>の中に</a:t>
            </a:r>
            <a:r>
              <a:rPr lang="en-US" altLang="ja-JP" sz="1900" b="0" strike="noStrike" spc="-1" dirty="0" smtClean="0">
                <a:latin typeface="Arial"/>
              </a:rPr>
              <a:t>25</a:t>
            </a:r>
            <a:r>
              <a:rPr lang="ja-JP" altLang="en-US" sz="1900" b="0" strike="noStrike" spc="-1" dirty="0" smtClean="0">
                <a:latin typeface="Arial"/>
              </a:rPr>
              <a:t>種の他</a:t>
            </a:r>
            <a:r>
              <a:rPr lang="ja-JP" altLang="en-US" sz="1900" spc="-1" dirty="0">
                <a:latin typeface="Arial"/>
              </a:rPr>
              <a:t>の</a:t>
            </a:r>
            <a:r>
              <a:rPr lang="ja-JP" altLang="en-US" sz="1900" b="0" strike="noStrike" spc="-1" dirty="0" smtClean="0">
                <a:latin typeface="Arial"/>
              </a:rPr>
              <a:t>関連ライセンスの存在を検知している。</a:t>
            </a:r>
            <a:endParaRPr lang="en-US" sz="1900" b="0" strike="noStrike" spc="-1" dirty="0">
              <a:latin typeface="Arial"/>
            </a:endParaRPr>
          </a:p>
        </p:txBody>
      </p:sp>
      <p:sp>
        <p:nvSpPr>
          <p:cNvPr id="164" name="CustomShape 4"/>
          <p:cNvSpPr/>
          <p:nvPr/>
        </p:nvSpPr>
        <p:spPr>
          <a:xfrm>
            <a:off x="1215360" y="1700640"/>
            <a:ext cx="448416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オープンソースと再利用</a:t>
            </a:r>
            <a:endParaRPr lang="en-US" sz="2400" b="0" strike="noStrike" spc="-1" dirty="0">
              <a:latin typeface="Arial"/>
            </a:endParaRPr>
          </a:p>
        </p:txBody>
      </p:sp>
      <p:pic>
        <p:nvPicPr>
          <p:cNvPr id="165" name="Google Shape;142;p21"/>
          <p:cNvPicPr/>
          <p:nvPr/>
        </p:nvPicPr>
        <p:blipFill>
          <a:blip r:embed="rId3"/>
          <a:stretch/>
        </p:blipFill>
        <p:spPr>
          <a:xfrm>
            <a:off x="6879600" y="1699920"/>
            <a:ext cx="4716360" cy="4152600"/>
          </a:xfrm>
          <a:prstGeom prst="rect">
            <a:avLst/>
          </a:prstGeom>
          <a:ln>
            <a:noFill/>
          </a:ln>
          <a:effectLst>
            <a:outerShdw>
              <a:srgbClr val="000000">
                <a:alpha val="40000"/>
              </a:srgbClr>
            </a:outerShdw>
          </a:effectLst>
        </p:spPr>
      </p:pic>
      <p:sp>
        <p:nvSpPr>
          <p:cNvPr id="166" name="CustomShape 5"/>
          <p:cNvSpPr/>
          <p:nvPr/>
        </p:nvSpPr>
        <p:spPr>
          <a:xfrm>
            <a:off x="6879600" y="2621160"/>
            <a:ext cx="192420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31160" y="1413000"/>
            <a:ext cx="11460240" cy="4919400"/>
          </a:xfrm>
          <a:prstGeom prst="rect">
            <a:avLst/>
          </a:prstGeom>
          <a:solidFill>
            <a:srgbClr val="F3F3F3"/>
          </a:solidFill>
          <a:ln>
            <a:noFill/>
          </a:ln>
        </p:spPr>
        <p:style>
          <a:lnRef idx="0">
            <a:scrgbClr r="0" g="0" b="0"/>
          </a:lnRef>
          <a:fillRef idx="0">
            <a:scrgbClr r="0" g="0" b="0"/>
          </a:fillRef>
          <a:effectRef idx="0">
            <a:scrgbClr r="0" g="0" b="0"/>
          </a:effectRef>
          <a:fontRef idx="minor"/>
        </p:style>
      </p:sp>
      <p:sp>
        <p:nvSpPr>
          <p:cNvPr id="168" name="CustomShape 2"/>
          <p:cNvSpPr/>
          <p:nvPr/>
        </p:nvSpPr>
        <p:spPr>
          <a:xfrm>
            <a:off x="11412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 </a:t>
            </a:r>
            <a:r>
              <a:rPr lang="ja-JP" altLang="en-US" sz="3200" b="1" strike="noStrike" spc="-1" dirty="0" smtClean="0">
                <a:solidFill>
                  <a:srgbClr val="000000"/>
                </a:solidFill>
                <a:latin typeface="Arial"/>
                <a:ea typeface="Arial"/>
              </a:rPr>
              <a:t>使用</a:t>
            </a:r>
            <a:r>
              <a:rPr lang="ja-JP" altLang="en-US" sz="3200" b="1" spc="-1" dirty="0">
                <a:solidFill>
                  <a:srgbClr val="000000"/>
                </a:solidFill>
                <a:latin typeface="Arial"/>
                <a:ea typeface="Arial"/>
              </a:rPr>
              <a:t>例</a:t>
            </a:r>
            <a:endParaRPr lang="en-US" sz="3200" b="0" strike="noStrike" spc="-1" dirty="0">
              <a:latin typeface="Arial"/>
            </a:endParaRPr>
          </a:p>
        </p:txBody>
      </p:sp>
      <p:sp>
        <p:nvSpPr>
          <p:cNvPr id="169" name="CustomShape 3"/>
          <p:cNvSpPr/>
          <p:nvPr/>
        </p:nvSpPr>
        <p:spPr>
          <a:xfrm>
            <a:off x="1096560" y="2190960"/>
            <a:ext cx="4829400" cy="2304038"/>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16000" lvl="1" indent="-234360">
              <a:lnSpc>
                <a:spcPct val="100000"/>
              </a:lnSpc>
              <a:buClr>
                <a:srgbClr val="879BAA"/>
              </a:buClr>
              <a:buFont typeface="Noto Sans Symbols"/>
              <a:buChar char="∙"/>
            </a:pPr>
            <a:r>
              <a:rPr lang="en-US" altLang="ja-JP" sz="1900" spc="-1" dirty="0" smtClean="0">
                <a:solidFill>
                  <a:srgbClr val="000000"/>
                </a:solidFill>
                <a:latin typeface="Arial"/>
              </a:rPr>
              <a:t>Linux</a:t>
            </a:r>
            <a:r>
              <a:rPr lang="ja-JP" altLang="en-US" sz="1900" spc="-1" dirty="0" smtClean="0">
                <a:solidFill>
                  <a:srgbClr val="000000"/>
                </a:solidFill>
                <a:latin typeface="Arial"/>
              </a:rPr>
              <a:t>カーネルの結果を確認すると、数千件のファイルにライセンス関連情報が含まれていることがわかる</a:t>
            </a:r>
            <a:endParaRPr lang="en-US" sz="1900" b="0" strike="noStrike" spc="-1" dirty="0">
              <a:latin typeface="Arial"/>
            </a:endParaRPr>
          </a:p>
          <a:p>
            <a:pPr marL="216000" lvl="1" indent="-23436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Arial"/>
              </a:rPr>
              <a:t>分析を行うことで、</a:t>
            </a:r>
            <a:r>
              <a:rPr lang="en-US" altLang="ja-JP" sz="1900" spc="-1" dirty="0" smtClean="0">
                <a:solidFill>
                  <a:srgbClr val="000000"/>
                </a:solidFill>
                <a:latin typeface="Arial"/>
              </a:rPr>
              <a:t>30</a:t>
            </a:r>
            <a:r>
              <a:rPr lang="ja-JP" altLang="en-US" sz="1900" spc="-1" dirty="0">
                <a:solidFill>
                  <a:srgbClr val="000000"/>
                </a:solidFill>
                <a:latin typeface="Arial"/>
              </a:rPr>
              <a:t>種</a:t>
            </a:r>
            <a:r>
              <a:rPr lang="ja-JP" altLang="en-US" sz="1900" spc="-1" dirty="0" smtClean="0">
                <a:solidFill>
                  <a:srgbClr val="000000"/>
                </a:solidFill>
                <a:latin typeface="Arial"/>
              </a:rPr>
              <a:t>の異なるライセンス</a:t>
            </a:r>
            <a:r>
              <a:rPr lang="ja-JP" altLang="en-US" sz="1900" spc="-1" dirty="0">
                <a:solidFill>
                  <a:srgbClr val="000000"/>
                </a:solidFill>
                <a:latin typeface="Arial"/>
              </a:rPr>
              <a:t>ステートメント</a:t>
            </a:r>
            <a:r>
              <a:rPr lang="ja-JP" altLang="en-US" sz="1900" spc="-1" dirty="0" smtClean="0">
                <a:solidFill>
                  <a:srgbClr val="000000"/>
                </a:solidFill>
                <a:latin typeface="Arial"/>
              </a:rPr>
              <a:t>がでてくる</a:t>
            </a:r>
            <a:endParaRPr lang="en-US" altLang="ja-JP" sz="1900" spc="-1" dirty="0" smtClean="0">
              <a:solidFill>
                <a:srgbClr val="000000"/>
              </a:solidFill>
              <a:latin typeface="Arial"/>
            </a:endParaRPr>
          </a:p>
          <a:p>
            <a:pPr marL="216000" lvl="1" indent="-234360">
              <a:lnSpc>
                <a:spcPct val="100000"/>
              </a:lnSpc>
              <a:spcBef>
                <a:spcPts val="1301"/>
              </a:spcBef>
              <a:spcAft>
                <a:spcPts val="1301"/>
              </a:spcAft>
              <a:buClr>
                <a:srgbClr val="879BAA"/>
              </a:buClr>
              <a:buFont typeface="Noto Sans Symbols"/>
              <a:buChar char="∙"/>
            </a:pPr>
            <a:endParaRPr lang="en-US" sz="1900" b="0" strike="noStrike" spc="-1" dirty="0">
              <a:latin typeface="Arial"/>
            </a:endParaRPr>
          </a:p>
        </p:txBody>
      </p:sp>
      <p:sp>
        <p:nvSpPr>
          <p:cNvPr id="170" name="CustomShape 4"/>
          <p:cNvSpPr/>
          <p:nvPr/>
        </p:nvSpPr>
        <p:spPr>
          <a:xfrm>
            <a:off x="1097640" y="1700640"/>
            <a:ext cx="6092640" cy="30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ja-JP" altLang="en-US" sz="2400" b="1" u="sng" spc="-1" dirty="0" smtClean="0">
                <a:solidFill>
                  <a:srgbClr val="005F87"/>
                </a:solidFill>
                <a:latin typeface="Arial"/>
                <a:ea typeface="Arial"/>
              </a:rPr>
              <a:t>別例</a:t>
            </a:r>
            <a:r>
              <a:rPr lang="en-US" sz="2400" b="1" u="sng" strike="noStrike" spc="-1" dirty="0" smtClean="0">
                <a:solidFill>
                  <a:srgbClr val="005F87"/>
                </a:solidFill>
                <a:uFillTx/>
                <a:latin typeface="Arial"/>
                <a:ea typeface="Arial"/>
              </a:rPr>
              <a:t>: </a:t>
            </a:r>
            <a:r>
              <a:rPr lang="en-US" sz="2400" b="1" u="sng" strike="noStrike" spc="-1" dirty="0">
                <a:solidFill>
                  <a:srgbClr val="005F87"/>
                </a:solidFill>
                <a:uFillTx/>
                <a:latin typeface="Arial"/>
                <a:ea typeface="Arial"/>
              </a:rPr>
              <a:t>Linux Kernel </a:t>
            </a:r>
            <a:r>
              <a:rPr lang="en-US" sz="2400" b="1" u="sng" strike="noStrike" spc="-1" dirty="0" smtClean="0">
                <a:solidFill>
                  <a:srgbClr val="005F87"/>
                </a:solidFill>
                <a:uFillTx/>
                <a:latin typeface="Arial"/>
                <a:ea typeface="Arial"/>
              </a:rPr>
              <a:t>Project</a:t>
            </a:r>
          </a:p>
          <a:p>
            <a:pPr>
              <a:lnSpc>
                <a:spcPct val="100000"/>
              </a:lnSpc>
            </a:pPr>
            <a:endParaRPr lang="en-US" sz="2400" b="0" strike="noStrike" spc="-1" dirty="0">
              <a:latin typeface="Arial"/>
            </a:endParaRPr>
          </a:p>
        </p:txBody>
      </p:sp>
      <p:pic>
        <p:nvPicPr>
          <p:cNvPr id="171" name="Google Shape;155;p22"/>
          <p:cNvPicPr/>
          <p:nvPr/>
        </p:nvPicPr>
        <p:blipFill>
          <a:blip r:embed="rId2"/>
          <a:stretch/>
        </p:blipFill>
        <p:spPr>
          <a:xfrm>
            <a:off x="7063920" y="1699920"/>
            <a:ext cx="4735440" cy="4152600"/>
          </a:xfrm>
          <a:prstGeom prst="rect">
            <a:avLst/>
          </a:prstGeom>
          <a:ln>
            <a:noFill/>
          </a:ln>
          <a:effectLst>
            <a:outerShdw>
              <a:srgbClr val="000000">
                <a:alpha val="40000"/>
              </a:srgbClr>
            </a:outerShdw>
          </a:effectLst>
        </p:spPr>
      </p:pic>
      <p:sp>
        <p:nvSpPr>
          <p:cNvPr id="172" name="CustomShape 5"/>
          <p:cNvSpPr/>
          <p:nvPr/>
        </p:nvSpPr>
        <p:spPr>
          <a:xfrm>
            <a:off x="7082640" y="2621160"/>
            <a:ext cx="1598760" cy="3231000"/>
          </a:xfrm>
          <a:prstGeom prst="roundRect">
            <a:avLst>
              <a:gd name="adj" fmla="val 16667"/>
            </a:avLst>
          </a:prstGeom>
          <a:noFill/>
          <a:ln w="76320">
            <a:solidFill>
              <a:srgbClr val="FF0000"/>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0" y="0"/>
            <a:ext cx="1219104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sz="3200" b="1" strike="noStrike" spc="-1" dirty="0" smtClean="0">
                <a:solidFill>
                  <a:srgbClr val="000000"/>
                </a:solidFill>
                <a:latin typeface="Arial"/>
                <a:ea typeface="Arial"/>
              </a:rPr>
              <a:t>FOSSology</a:t>
            </a:r>
            <a:r>
              <a:rPr lang="ja-JP" altLang="en-US" sz="3200" b="1" strike="noStrike" spc="-1" dirty="0" smtClean="0">
                <a:solidFill>
                  <a:srgbClr val="000000"/>
                </a:solidFill>
                <a:latin typeface="Arial"/>
                <a:ea typeface="Arial"/>
              </a:rPr>
              <a:t>とは何か</a:t>
            </a:r>
            <a:r>
              <a:rPr lang="en-US" sz="3200" b="1" strike="noStrike" spc="-1" dirty="0" smtClean="0">
                <a:solidFill>
                  <a:srgbClr val="000000"/>
                </a:solidFill>
                <a:latin typeface="Arial"/>
                <a:ea typeface="Arial"/>
              </a:rPr>
              <a:t>?</a:t>
            </a:r>
            <a:endParaRPr lang="en-US" sz="3200" b="0" strike="noStrike" spc="-1" dirty="0">
              <a:latin typeface="Arial"/>
            </a:endParaRPr>
          </a:p>
        </p:txBody>
      </p:sp>
      <p:sp>
        <p:nvSpPr>
          <p:cNvPr id="174" name="CustomShape 2"/>
          <p:cNvSpPr/>
          <p:nvPr/>
        </p:nvSpPr>
        <p:spPr>
          <a:xfrm>
            <a:off x="626760" y="1104214"/>
            <a:ext cx="11081520" cy="66302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2000" i="1" spc="-1" dirty="0" smtClean="0">
                <a:solidFill>
                  <a:srgbClr val="000000"/>
                </a:solidFill>
                <a:latin typeface="Arial"/>
                <a:ea typeface="Arial"/>
              </a:rPr>
              <a:t>ソフトウェアコンポーネント</a:t>
            </a:r>
            <a:r>
              <a:rPr lang="ja-JP" altLang="en-US" sz="2000" i="1" spc="-1" dirty="0">
                <a:solidFill>
                  <a:srgbClr val="000000"/>
                </a:solidFill>
                <a:latin typeface="Arial"/>
                <a:ea typeface="Arial"/>
              </a:rPr>
              <a:t>の</a:t>
            </a:r>
            <a:r>
              <a:rPr lang="ja-JP" altLang="en-US" sz="2000" i="1" spc="-1" dirty="0" smtClean="0">
                <a:solidFill>
                  <a:srgbClr val="000000"/>
                </a:solidFill>
                <a:latin typeface="Arial"/>
                <a:ea typeface="Arial"/>
              </a:rPr>
              <a:t>ライセンスとコピーライトを追従する</a:t>
            </a:r>
            <a:r>
              <a:rPr lang="en-US" altLang="ja-JP" sz="2000" i="1" spc="-1" dirty="0" smtClean="0">
                <a:solidFill>
                  <a:srgbClr val="000000"/>
                </a:solidFill>
                <a:latin typeface="Arial"/>
                <a:ea typeface="Arial"/>
              </a:rPr>
              <a:t/>
            </a:r>
            <a:br>
              <a:rPr lang="en-US" altLang="ja-JP" sz="2000" i="1" spc="-1" dirty="0" smtClean="0">
                <a:solidFill>
                  <a:srgbClr val="000000"/>
                </a:solidFill>
                <a:latin typeface="Arial"/>
                <a:ea typeface="Arial"/>
              </a:rPr>
            </a:br>
            <a:r>
              <a:rPr lang="ja-JP" altLang="en-US" sz="2000" i="1" spc="-1" dirty="0" smtClean="0">
                <a:solidFill>
                  <a:srgbClr val="000000"/>
                </a:solidFill>
                <a:latin typeface="Arial"/>
                <a:ea typeface="Arial"/>
              </a:rPr>
              <a:t>ウェブサーバーアプリケーション</a:t>
            </a:r>
            <a:endParaRPr lang="en-US" sz="2000" b="0" i="1" strike="noStrike" spc="-1" dirty="0" smtClean="0">
              <a:solidFill>
                <a:srgbClr val="000000"/>
              </a:solidFill>
              <a:latin typeface="Arial"/>
              <a:ea typeface="Arial"/>
            </a:endParaRPr>
          </a:p>
          <a:p>
            <a:pPr>
              <a:lnSpc>
                <a:spcPct val="100000"/>
              </a:lnSpc>
            </a:pPr>
            <a:endParaRPr lang="en-US" sz="2000" b="0" strike="noStrike" spc="-1" dirty="0">
              <a:latin typeface="Arial"/>
            </a:endParaRPr>
          </a:p>
        </p:txBody>
      </p:sp>
      <p:sp>
        <p:nvSpPr>
          <p:cNvPr id="175" name="CustomShape 3"/>
          <p:cNvSpPr/>
          <p:nvPr/>
        </p:nvSpPr>
        <p:spPr>
          <a:xfrm>
            <a:off x="626760" y="1768320"/>
            <a:ext cx="546804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プロジェクト</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https://www.fossology.org/</a:t>
            </a:r>
            <a:endParaRPr lang="en-US" sz="2400" b="0" strike="noStrike" spc="-1" dirty="0">
              <a:latin typeface="Arial"/>
            </a:endParaRPr>
          </a:p>
        </p:txBody>
      </p:sp>
      <p:sp>
        <p:nvSpPr>
          <p:cNvPr id="176" name="CustomShape 4"/>
          <p:cNvSpPr/>
          <p:nvPr/>
        </p:nvSpPr>
        <p:spPr>
          <a:xfrm>
            <a:off x="626760" y="2702520"/>
            <a:ext cx="5468040" cy="3575880"/>
          </a:xfrm>
          <a:prstGeom prst="rect">
            <a:avLst/>
          </a:prstGeom>
          <a:no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190440" lvl="1" indent="-196200">
              <a:lnSpc>
                <a:spcPct val="100000"/>
              </a:lnSpc>
              <a:buClr>
                <a:srgbClr val="879BAA"/>
              </a:buClr>
              <a:buFont typeface="Noto Sans Symbols"/>
              <a:buChar char="∙"/>
            </a:pPr>
            <a:r>
              <a:rPr lang="en-US" sz="1900" b="0" strike="noStrike" spc="-1" dirty="0" smtClean="0">
                <a:solidFill>
                  <a:srgbClr val="000000"/>
                </a:solidFill>
                <a:latin typeface="Arial"/>
                <a:ea typeface="Arial"/>
              </a:rPr>
              <a:t>2008</a:t>
            </a:r>
            <a:r>
              <a:rPr lang="ja-JP" altLang="en-US" sz="1900" b="0" strike="noStrike" spc="-1" dirty="0" smtClean="0">
                <a:solidFill>
                  <a:srgbClr val="000000"/>
                </a:solidFill>
                <a:latin typeface="Arial"/>
                <a:ea typeface="Arial"/>
              </a:rPr>
              <a:t>年</a:t>
            </a:r>
            <a:r>
              <a:rPr lang="en-US" altLang="ja-JP" sz="1900" spc="-1" dirty="0">
                <a:solidFill>
                  <a:srgbClr val="000000"/>
                </a:solidFill>
                <a:latin typeface="Arial"/>
                <a:ea typeface="Arial"/>
              </a:rPr>
              <a:t>:</a:t>
            </a:r>
            <a:r>
              <a:rPr lang="en-US" sz="1900" b="0" strike="noStrike" spc="-1" dirty="0" smtClean="0">
                <a:solidFill>
                  <a:srgbClr val="000000"/>
                </a:solidFill>
                <a:latin typeface="Arial"/>
                <a:ea typeface="Arial"/>
              </a:rPr>
              <a:t> GPL-2.0</a:t>
            </a:r>
            <a:r>
              <a:rPr lang="ja-JP" altLang="en-US" sz="1900" b="0" strike="noStrike" spc="-1" dirty="0" smtClean="0">
                <a:solidFill>
                  <a:srgbClr val="000000"/>
                </a:solidFill>
                <a:latin typeface="Arial"/>
                <a:ea typeface="Arial"/>
              </a:rPr>
              <a:t>で公開</a:t>
            </a:r>
            <a:endParaRPr lang="en-US" sz="1900" b="0" strike="noStrike" spc="-1" dirty="0">
              <a:latin typeface="Arial"/>
            </a:endParaRPr>
          </a:p>
          <a:p>
            <a:pPr marL="190440" lvl="1" indent="-196200">
              <a:lnSpc>
                <a:spcPct val="100000"/>
              </a:lnSpc>
              <a:spcBef>
                <a:spcPts val="1301"/>
              </a:spcBef>
              <a:buClr>
                <a:srgbClr val="879BAA"/>
              </a:buClr>
              <a:buFont typeface="Noto Sans Symbols"/>
              <a:buChar char="∙"/>
            </a:pPr>
            <a:r>
              <a:rPr lang="en-US" sz="1900" b="0" strike="noStrike" spc="-1" dirty="0" smtClean="0">
                <a:solidFill>
                  <a:srgbClr val="000000"/>
                </a:solidFill>
                <a:latin typeface="Arial"/>
                <a:ea typeface="Arial"/>
              </a:rPr>
              <a:t>2015</a:t>
            </a:r>
            <a:r>
              <a:rPr lang="ja-JP" altLang="en-US" sz="1900" b="0" strike="noStrike" spc="-1" dirty="0" smtClean="0">
                <a:solidFill>
                  <a:srgbClr val="000000"/>
                </a:solidFill>
                <a:latin typeface="Arial"/>
                <a:ea typeface="Arial"/>
              </a:rPr>
              <a:t>年</a:t>
            </a:r>
            <a:r>
              <a:rPr lang="en-US" altLang="ja-JP" sz="1900" b="0" strike="noStrike" spc="-1" dirty="0" smtClean="0">
                <a:solidFill>
                  <a:srgbClr val="000000"/>
                </a:solidFill>
                <a:latin typeface="Arial"/>
                <a:ea typeface="Arial"/>
              </a:rPr>
              <a:t>:</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Linux </a:t>
            </a:r>
            <a:r>
              <a:rPr lang="en-US" sz="1900" b="0" strike="noStrike" spc="-1" dirty="0" smtClean="0">
                <a:solidFill>
                  <a:srgbClr val="000000"/>
                </a:solidFill>
                <a:latin typeface="Arial"/>
                <a:ea typeface="Arial"/>
              </a:rPr>
              <a:t>Foundation</a:t>
            </a:r>
            <a:r>
              <a:rPr lang="ja-JP" altLang="en-US" sz="1900" spc="-1" dirty="0">
                <a:solidFill>
                  <a:srgbClr val="000000"/>
                </a:solidFill>
                <a:latin typeface="Arial"/>
                <a:ea typeface="Arial"/>
              </a:rPr>
              <a:t> </a:t>
            </a:r>
            <a:r>
              <a:rPr lang="ja-JP" altLang="en-US" sz="1900" b="0" strike="noStrike" spc="-1" dirty="0" smtClean="0">
                <a:solidFill>
                  <a:srgbClr val="000000"/>
                </a:solidFill>
                <a:latin typeface="Arial"/>
                <a:ea typeface="Arial"/>
              </a:rPr>
              <a:t>のコラボレーションプロジェクトとなる</a:t>
            </a:r>
            <a:r>
              <a:rPr lang="en-US" sz="1900" b="0" strike="noStrike" spc="-1" dirty="0" smtClean="0">
                <a:solidFill>
                  <a:srgbClr val="000000"/>
                </a:solidFill>
                <a:latin typeface="Arial"/>
                <a:ea typeface="Arial"/>
              </a:rPr>
              <a:t> </a:t>
            </a:r>
          </a:p>
          <a:p>
            <a:pPr marL="190440" lvl="1" indent="-196200">
              <a:lnSpc>
                <a:spcPct val="100000"/>
              </a:lnSpc>
              <a:spcBef>
                <a:spcPts val="1301"/>
              </a:spcBef>
              <a:buClr>
                <a:srgbClr val="879BAA"/>
              </a:buClr>
              <a:buFont typeface="Noto Sans Symbols"/>
              <a:buChar char="∙"/>
            </a:pPr>
            <a:r>
              <a:rPr lang="ja-JP" altLang="en-US" sz="1900" spc="-1" dirty="0" smtClean="0">
                <a:solidFill>
                  <a:srgbClr val="000000"/>
                </a:solidFill>
                <a:latin typeface="Arial"/>
              </a:rPr>
              <a:t>ウェブサーバによるコマンドラインインターフェイス実装</a:t>
            </a:r>
            <a:endParaRPr lang="en-US" sz="1900" b="0" strike="noStrike" spc="-1" dirty="0">
              <a:latin typeface="Arial"/>
            </a:endParaRPr>
          </a:p>
          <a:p>
            <a:pPr marL="190440" lvl="1" indent="-196200">
              <a:lnSpc>
                <a:spcPct val="100000"/>
              </a:lnSpc>
              <a:spcBef>
                <a:spcPts val="1301"/>
              </a:spcBef>
              <a:spcAft>
                <a:spcPts val="1301"/>
              </a:spcAft>
              <a:buClr>
                <a:srgbClr val="879BAA"/>
              </a:buClr>
              <a:buFont typeface="Noto Sans Symbols"/>
              <a:buChar char="∙"/>
            </a:pPr>
            <a:r>
              <a:rPr lang="ja-JP" altLang="en-US" sz="1900" b="0" strike="noStrike" spc="-1" dirty="0" smtClean="0">
                <a:solidFill>
                  <a:srgbClr val="000000"/>
                </a:solidFill>
                <a:latin typeface="Arial"/>
                <a:ea typeface="Arial"/>
              </a:rPr>
              <a:t>ライセンスやコピーライトを検索するスキャニング機能などを搭載</a:t>
            </a:r>
            <a:endParaRPr lang="en-US" sz="1900" b="0" strike="noStrike" spc="-1" dirty="0" smtClean="0">
              <a:solidFill>
                <a:srgbClr val="000000"/>
              </a:solidFill>
              <a:latin typeface="Arial"/>
              <a:ea typeface="Arial"/>
            </a:endParaRPr>
          </a:p>
          <a:p>
            <a:pPr marL="190440" lvl="1" indent="-196200">
              <a:lnSpc>
                <a:spcPct val="100000"/>
              </a:lnSpc>
              <a:spcBef>
                <a:spcPts val="1301"/>
              </a:spcBef>
              <a:spcAft>
                <a:spcPts val="1301"/>
              </a:spcAft>
              <a:buClr>
                <a:srgbClr val="879BAA"/>
              </a:buClr>
              <a:buFont typeface="Noto Sans Symbols"/>
              <a:buChar char="∙"/>
            </a:pPr>
            <a:r>
              <a:rPr lang="ja-JP" altLang="en-US" sz="1900" spc="-1" dirty="0" smtClean="0">
                <a:solidFill>
                  <a:srgbClr val="000000"/>
                </a:solidFill>
                <a:latin typeface="Arial"/>
              </a:rPr>
              <a:t>組織で分析タスクを行うためのマルチユーザ</a:t>
            </a:r>
            <a:r>
              <a:rPr lang="en-US" altLang="ja-JP" sz="1900" spc="-1" dirty="0" smtClean="0">
                <a:solidFill>
                  <a:srgbClr val="000000"/>
                </a:solidFill>
                <a:latin typeface="Arial"/>
              </a:rPr>
              <a:t>/</a:t>
            </a:r>
            <a:r>
              <a:rPr lang="ja-JP" altLang="en-US" sz="1900" spc="-1" dirty="0" smtClean="0">
                <a:solidFill>
                  <a:srgbClr val="000000"/>
                </a:solidFill>
                <a:latin typeface="Arial"/>
              </a:rPr>
              <a:t>マルチテナント対応の</a:t>
            </a:r>
            <a:r>
              <a:rPr lang="en-US" altLang="ja-JP" sz="1900" spc="-1" dirty="0" smtClean="0">
                <a:solidFill>
                  <a:srgbClr val="000000"/>
                </a:solidFill>
                <a:latin typeface="Arial"/>
              </a:rPr>
              <a:t>Web</a:t>
            </a:r>
            <a:r>
              <a:rPr lang="ja-JP" altLang="en-US" sz="1900" spc="-1" dirty="0" smtClean="0">
                <a:solidFill>
                  <a:srgbClr val="000000"/>
                </a:solidFill>
                <a:latin typeface="Arial"/>
              </a:rPr>
              <a:t>機能搭載</a:t>
            </a:r>
            <a:endParaRPr lang="en-US" altLang="ja-JP" sz="1900" spc="-1" dirty="0" smtClean="0">
              <a:solidFill>
                <a:srgbClr val="000000"/>
              </a:solidFill>
              <a:latin typeface="Arial"/>
            </a:endParaRPr>
          </a:p>
        </p:txBody>
      </p:sp>
      <p:sp>
        <p:nvSpPr>
          <p:cNvPr id="177" name="CustomShape 5"/>
          <p:cNvSpPr/>
          <p:nvPr/>
        </p:nvSpPr>
        <p:spPr>
          <a:xfrm>
            <a:off x="6240240" y="1768320"/>
            <a:ext cx="5575320" cy="933120"/>
          </a:xfrm>
          <a:prstGeom prst="rect">
            <a:avLst/>
          </a:prstGeom>
          <a:solidFill>
            <a:srgbClr val="BECDD7"/>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en-US" sz="2400" b="1" strike="noStrike" spc="-1" dirty="0">
                <a:solidFill>
                  <a:srgbClr val="000000"/>
                </a:solidFill>
                <a:latin typeface="Arial"/>
                <a:ea typeface="Arial"/>
              </a:rPr>
              <a:t>FOSSology </a:t>
            </a:r>
            <a:r>
              <a:rPr lang="ja-JP" altLang="en-US" sz="2400" b="1" spc="-1" dirty="0">
                <a:solidFill>
                  <a:srgbClr val="000000"/>
                </a:solidFill>
                <a:latin typeface="Arial"/>
                <a:ea typeface="Arial"/>
              </a:rPr>
              <a:t>開発</a:t>
            </a:r>
            <a:endParaRPr lang="en-US" sz="2400" b="0" strike="noStrike" spc="-1" dirty="0">
              <a:latin typeface="Arial"/>
            </a:endParaRPr>
          </a:p>
          <a:p>
            <a:pPr>
              <a:lnSpc>
                <a:spcPct val="100000"/>
              </a:lnSpc>
            </a:pPr>
            <a:r>
              <a:rPr lang="en-US" sz="2400" b="1" strike="noStrike" spc="-1" dirty="0">
                <a:solidFill>
                  <a:srgbClr val="000000"/>
                </a:solidFill>
                <a:latin typeface="Arial Narrow"/>
                <a:ea typeface="Arial Narrow"/>
              </a:rPr>
              <a:t>https://www.github.com/fossology/fossology</a:t>
            </a:r>
            <a:endParaRPr lang="en-US" sz="2400" b="0" strike="noStrike" spc="-1" dirty="0">
              <a:latin typeface="Arial"/>
            </a:endParaRPr>
          </a:p>
        </p:txBody>
      </p:sp>
      <p:sp>
        <p:nvSpPr>
          <p:cNvPr id="178" name="CustomShape 6"/>
          <p:cNvSpPr/>
          <p:nvPr/>
        </p:nvSpPr>
        <p:spPr>
          <a:xfrm>
            <a:off x="6240240" y="2702520"/>
            <a:ext cx="5575320" cy="3575880"/>
          </a:xfrm>
          <a:prstGeom prst="rect">
            <a:avLst/>
          </a:prstGeom>
          <a:solidFill>
            <a:srgbClr val="FFFFFF"/>
          </a:solidFill>
          <a:ln w="9360">
            <a:solidFill>
              <a:srgbClr val="879BAA"/>
            </a:solidFill>
            <a:miter/>
          </a:ln>
        </p:spPr>
        <p:style>
          <a:lnRef idx="0">
            <a:scrgbClr r="0" g="0" b="0"/>
          </a:lnRef>
          <a:fillRef idx="0">
            <a:scrgbClr r="0" g="0" b="0"/>
          </a:fillRef>
          <a:effectRef idx="0">
            <a:scrgbClr r="0" g="0" b="0"/>
          </a:effectRef>
          <a:fontRef idx="minor"/>
        </p:style>
        <p:txBody>
          <a:bodyPr lIns="144000" tIns="72000" rIns="72000" bIns="72000"/>
          <a:lstStyle/>
          <a:p>
            <a:pPr marL="254160" lvl="1" indent="-259560">
              <a:lnSpc>
                <a:spcPct val="100000"/>
              </a:lnSpc>
              <a:buClr>
                <a:srgbClr val="879BAA"/>
              </a:buClr>
              <a:buFont typeface="Noto Sans Symbols"/>
              <a:buChar char="▪"/>
            </a:pPr>
            <a:r>
              <a:rPr lang="ja-JP" altLang="en-US" sz="1900" spc="-1" dirty="0" smtClean="0">
                <a:solidFill>
                  <a:srgbClr val="000000"/>
                </a:solidFill>
                <a:latin typeface="Arial"/>
                <a:ea typeface="Arial"/>
              </a:rPr>
              <a:t>標準のアプリケーション</a:t>
            </a:r>
            <a:r>
              <a:rPr lang="ja-JP" altLang="en-US" sz="1900" b="0" strike="noStrike" spc="-1" dirty="0" smtClean="0">
                <a:solidFill>
                  <a:srgbClr val="000000"/>
                </a:solidFill>
                <a:latin typeface="Arial"/>
                <a:ea typeface="Arial"/>
              </a:rPr>
              <a:t>群</a:t>
            </a:r>
            <a:r>
              <a:rPr lang="en-US" sz="1900" b="0" strike="noStrike" spc="-1" dirty="0" smtClean="0">
                <a:solidFill>
                  <a:srgbClr val="000000"/>
                </a:solidFill>
                <a:latin typeface="Arial"/>
                <a:ea typeface="Arial"/>
              </a:rPr>
              <a:t>:</a:t>
            </a:r>
            <a:endParaRPr lang="en-US" sz="1900" b="0" strike="noStrike" spc="-1" dirty="0">
              <a:latin typeface="Arial"/>
            </a:endParaRPr>
          </a:p>
          <a:p>
            <a:pPr marL="444600" lvl="2" indent="-259560">
              <a:lnSpc>
                <a:spcPct val="100000"/>
              </a:lnSpc>
              <a:buClr>
                <a:srgbClr val="879BAA"/>
              </a:buClr>
              <a:buFont typeface="Noto Sans Symbols"/>
              <a:buChar char="▪"/>
            </a:pPr>
            <a:r>
              <a:rPr lang="en-US" sz="1900" b="0" strike="noStrike" spc="-1" dirty="0">
                <a:solidFill>
                  <a:srgbClr val="000000"/>
                </a:solidFill>
                <a:latin typeface="Arial"/>
                <a:ea typeface="Arial"/>
              </a:rPr>
              <a:t>Linux, Apache 2, PostgreSQL, PHP, </a:t>
            </a:r>
            <a:endParaRPr lang="en-US" sz="1900" b="0" strike="noStrike" spc="-1" dirty="0">
              <a:latin typeface="Arial"/>
            </a:endParaRPr>
          </a:p>
          <a:p>
            <a:pPr marL="254160" lvl="1" indent="-259560">
              <a:lnSpc>
                <a:spcPct val="100000"/>
              </a:lnSpc>
              <a:spcBef>
                <a:spcPts val="1301"/>
              </a:spcBef>
              <a:buClr>
                <a:srgbClr val="879BAA"/>
              </a:buClr>
              <a:buFont typeface="Noto Sans Symbols"/>
              <a:buChar char="▪"/>
            </a:pPr>
            <a:r>
              <a:rPr lang="ja-JP" altLang="en-US" sz="1900" spc="-1" dirty="0" smtClean="0">
                <a:solidFill>
                  <a:srgbClr val="000000"/>
                </a:solidFill>
                <a:latin typeface="Arial"/>
              </a:rPr>
              <a:t>ネット上の</a:t>
            </a:r>
            <a:r>
              <a:rPr lang="en-US" altLang="ja-JP" sz="1900" spc="-1" dirty="0" smtClean="0">
                <a:solidFill>
                  <a:srgbClr val="000000"/>
                </a:solidFill>
                <a:latin typeface="Arial"/>
              </a:rPr>
              <a:t>UI</a:t>
            </a:r>
            <a:r>
              <a:rPr lang="ja-JP" altLang="en-US" sz="1900" spc="-1" dirty="0" smtClean="0">
                <a:solidFill>
                  <a:srgbClr val="000000"/>
                </a:solidFill>
                <a:latin typeface="Arial"/>
              </a:rPr>
              <a:t>は</a:t>
            </a:r>
            <a:r>
              <a:rPr lang="en-US" altLang="ja-JP" sz="1900" spc="-1" dirty="0" smtClean="0">
                <a:solidFill>
                  <a:srgbClr val="000000"/>
                </a:solidFill>
                <a:latin typeface="Arial"/>
              </a:rPr>
              <a:t>PHP</a:t>
            </a:r>
            <a:r>
              <a:rPr lang="ja-JP" altLang="en-US" sz="1900" spc="-1" dirty="0" smtClean="0">
                <a:solidFill>
                  <a:srgbClr val="000000"/>
                </a:solidFill>
                <a:latin typeface="Arial"/>
              </a:rPr>
              <a:t>で、スキャナー機能は</a:t>
            </a:r>
            <a:r>
              <a:rPr lang="en-US" altLang="ja-JP" sz="1900" spc="-1" dirty="0" smtClean="0">
                <a:solidFill>
                  <a:srgbClr val="000000"/>
                </a:solidFill>
                <a:latin typeface="Arial"/>
              </a:rPr>
              <a:t>C/C++</a:t>
            </a:r>
            <a:r>
              <a:rPr lang="ja-JP" altLang="en-US" sz="1900" spc="-1" dirty="0" smtClean="0">
                <a:solidFill>
                  <a:srgbClr val="000000"/>
                </a:solidFill>
                <a:latin typeface="Arial"/>
              </a:rPr>
              <a:t>で実装</a:t>
            </a:r>
            <a:endParaRPr lang="en-US" sz="1900" b="0" strike="noStrike" spc="-1" dirty="0">
              <a:latin typeface="Arial"/>
            </a:endParaRPr>
          </a:p>
          <a:p>
            <a:pPr marL="254160" lvl="1" indent="-259560">
              <a:lnSpc>
                <a:spcPct val="100000"/>
              </a:lnSpc>
              <a:spcBef>
                <a:spcPts val="1301"/>
              </a:spcBef>
              <a:buClr>
                <a:srgbClr val="879BAA"/>
              </a:buClr>
              <a:buFont typeface="Noto Sans Symbols"/>
              <a:buChar char="▪"/>
            </a:pPr>
            <a:r>
              <a:rPr lang="en-US" altLang="ja-JP" sz="1900" spc="-1" dirty="0">
                <a:solidFill>
                  <a:srgbClr val="000000"/>
                </a:solidFill>
                <a:latin typeface="Arial"/>
                <a:ea typeface="Arial"/>
              </a:rPr>
              <a:t>2</a:t>
            </a:r>
            <a:r>
              <a:rPr lang="ja-JP" altLang="en-US" sz="1900" spc="-1" dirty="0">
                <a:solidFill>
                  <a:srgbClr val="000000"/>
                </a:solidFill>
                <a:latin typeface="Arial"/>
                <a:ea typeface="Arial"/>
              </a:rPr>
              <a:t>種</a:t>
            </a:r>
            <a:r>
              <a:rPr lang="ja-JP" altLang="en-US" sz="1900" spc="-1" dirty="0" smtClean="0">
                <a:solidFill>
                  <a:srgbClr val="000000"/>
                </a:solidFill>
                <a:latin typeface="Arial"/>
                <a:ea typeface="Arial"/>
              </a:rPr>
              <a:t>の操作方法</a:t>
            </a:r>
            <a:r>
              <a:rPr lang="en-US" sz="1900" b="0" strike="noStrike" spc="-1" dirty="0" smtClean="0">
                <a:solidFill>
                  <a:srgbClr val="000000"/>
                </a:solidFill>
                <a:latin typeface="Arial"/>
                <a:ea typeface="Arial"/>
              </a:rPr>
              <a:t>: </a:t>
            </a:r>
            <a:endParaRPr lang="en-US" sz="1900" b="0" strike="noStrike" spc="-1" dirty="0">
              <a:latin typeface="Arial"/>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Arial"/>
              </a:rPr>
              <a:t>ウェブユーザーインタフェース利用</a:t>
            </a:r>
            <a:endParaRPr lang="en-US" sz="1900" b="0" strike="noStrike" spc="-1" dirty="0">
              <a:latin typeface="Arial"/>
            </a:endParaRPr>
          </a:p>
          <a:p>
            <a:pPr marL="444600" lvl="2" indent="-259560">
              <a:lnSpc>
                <a:spcPct val="100000"/>
              </a:lnSpc>
              <a:buClr>
                <a:srgbClr val="879BAA"/>
              </a:buClr>
              <a:buFont typeface="Noto Sans Symbols"/>
              <a:buChar char="▪"/>
            </a:pPr>
            <a:r>
              <a:rPr lang="ja-JP" altLang="en-US" sz="1900" spc="-1" dirty="0" smtClean="0">
                <a:solidFill>
                  <a:srgbClr val="000000"/>
                </a:solidFill>
                <a:latin typeface="Arial"/>
                <a:ea typeface="Arial"/>
              </a:rPr>
              <a:t>コマンドライン</a:t>
            </a:r>
            <a:r>
              <a:rPr lang="ja-JP" altLang="en-US" sz="1900" spc="-1" dirty="0">
                <a:solidFill>
                  <a:srgbClr val="000000"/>
                </a:solidFill>
                <a:latin typeface="Arial"/>
                <a:ea typeface="Arial"/>
              </a:rPr>
              <a:t>利用</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0"/>
            <a:ext cx="12190680" cy="126720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en-US" altLang="ja-JP" sz="3200" b="1" strike="noStrike" spc="-1" smtClean="0">
                <a:solidFill>
                  <a:srgbClr val="000000"/>
                </a:solidFill>
                <a:latin typeface="Arial"/>
                <a:ea typeface="Arial"/>
              </a:rPr>
              <a:t>Fossology</a:t>
            </a:r>
            <a:r>
              <a:rPr lang="ja-JP" altLang="en-US" sz="3200" b="1" spc="-1" smtClean="0">
                <a:solidFill>
                  <a:srgbClr val="000000"/>
                </a:solidFill>
                <a:latin typeface="Arial"/>
                <a:ea typeface="Arial"/>
              </a:rPr>
              <a:t>どう</a:t>
            </a:r>
            <a:r>
              <a:rPr lang="ja-JP" altLang="en-US" sz="3200" b="1" spc="-1" dirty="0" smtClean="0">
                <a:solidFill>
                  <a:srgbClr val="000000"/>
                </a:solidFill>
                <a:latin typeface="Arial"/>
                <a:ea typeface="Arial"/>
              </a:rPr>
              <a:t>動かすか？</a:t>
            </a:r>
            <a:r>
              <a:rPr lang="en-US" sz="3200" b="1" strike="noStrike" spc="-1" dirty="0" smtClean="0">
                <a:solidFill>
                  <a:srgbClr val="000000"/>
                </a:solidFill>
                <a:latin typeface="Arial"/>
                <a:ea typeface="Arial"/>
              </a:rPr>
              <a:t> </a:t>
            </a:r>
            <a:r>
              <a:rPr lang="en-US" sz="3200" b="1" strike="noStrike" spc="-1" dirty="0">
                <a:solidFill>
                  <a:srgbClr val="000000"/>
                </a:solidFill>
                <a:latin typeface="Arial"/>
                <a:ea typeface="Arial"/>
              </a:rPr>
              <a:t>– </a:t>
            </a:r>
            <a:r>
              <a:rPr lang="ja-JP" altLang="en-US" sz="3200" b="1" spc="-1" dirty="0">
                <a:solidFill>
                  <a:srgbClr val="000000"/>
                </a:solidFill>
                <a:latin typeface="Arial"/>
                <a:ea typeface="Arial"/>
              </a:rPr>
              <a:t>概要</a:t>
            </a:r>
            <a:r>
              <a:rPr lang="en-US" sz="3200" b="1" strike="noStrike" spc="-1" dirty="0" smtClean="0">
                <a:solidFill>
                  <a:srgbClr val="000000"/>
                </a:solidFill>
                <a:latin typeface="Arial"/>
                <a:ea typeface="Arial"/>
              </a:rPr>
              <a:t> 1/2</a:t>
            </a:r>
            <a:endParaRPr lang="en-US" sz="3200" b="0" strike="noStrike" spc="-1" dirty="0">
              <a:latin typeface="Arial"/>
            </a:endParaRPr>
          </a:p>
        </p:txBody>
      </p:sp>
      <p:sp>
        <p:nvSpPr>
          <p:cNvPr id="180" name="CustomShape 2"/>
          <p:cNvSpPr/>
          <p:nvPr/>
        </p:nvSpPr>
        <p:spPr>
          <a:xfrm>
            <a:off x="626760" y="1413000"/>
            <a:ext cx="11081880" cy="27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ja-JP" altLang="en-US" sz="1700" b="0" i="1" strike="noStrike" spc="-1" dirty="0" smtClean="0">
                <a:solidFill>
                  <a:srgbClr val="000000"/>
                </a:solidFill>
                <a:latin typeface="Arial"/>
                <a:ea typeface="Arial"/>
              </a:rPr>
              <a:t>より詳細な利用手順</a:t>
            </a:r>
            <a:r>
              <a:rPr lang="en-US" sz="1700" b="0" i="1" strike="noStrike" spc="-1" dirty="0" smtClean="0">
                <a:solidFill>
                  <a:srgbClr val="000000"/>
                </a:solidFill>
                <a:latin typeface="Arial"/>
                <a:ea typeface="Arial"/>
              </a:rPr>
              <a:t>: </a:t>
            </a:r>
            <a:r>
              <a:rPr lang="en-US" sz="1700" b="0" i="1" u="sng" strike="noStrike" spc="-1" dirty="0">
                <a:solidFill>
                  <a:srgbClr val="0563C1"/>
                </a:solidFill>
                <a:uFillTx/>
                <a:latin typeface="Arial"/>
                <a:ea typeface="Arial"/>
                <a:hlinkClick r:id="rId3"/>
              </a:rPr>
              <a:t>https://www.fossology.org/get-started/basic-workflow</a:t>
            </a:r>
            <a:endParaRPr lang="en-US" sz="1700" b="0" strike="noStrike" spc="-1" dirty="0">
              <a:latin typeface="Arial"/>
            </a:endParaRPr>
          </a:p>
        </p:txBody>
      </p:sp>
      <p:sp>
        <p:nvSpPr>
          <p:cNvPr id="181" name="CustomShape 3"/>
          <p:cNvSpPr/>
          <p:nvPr/>
        </p:nvSpPr>
        <p:spPr>
          <a:xfrm rot="5400000">
            <a:off x="1473120" y="1391040"/>
            <a:ext cx="1063440" cy="2688480"/>
          </a:xfrm>
          <a:prstGeom prst="homePlate">
            <a:avLst>
              <a:gd name="adj" fmla="val 2007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2" name="CustomShape 4"/>
          <p:cNvSpPr/>
          <p:nvPr/>
        </p:nvSpPr>
        <p:spPr>
          <a:xfrm rot="5400000">
            <a:off x="1347840" y="3482280"/>
            <a:ext cx="1314000" cy="2688480"/>
          </a:xfrm>
          <a:prstGeom prst="chevron">
            <a:avLst>
              <a:gd name="adj" fmla="val 16248"/>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3" name="CustomShape 5"/>
          <p:cNvSpPr/>
          <p:nvPr/>
        </p:nvSpPr>
        <p:spPr>
          <a:xfrm rot="5400000">
            <a:off x="1341360" y="2374200"/>
            <a:ext cx="1326600" cy="2688480"/>
          </a:xfrm>
          <a:prstGeom prst="chevron">
            <a:avLst>
              <a:gd name="adj" fmla="val 16092"/>
            </a:avLst>
          </a:prstGeom>
          <a:solidFill>
            <a:srgbClr val="FFFFFF"/>
          </a:solidFill>
          <a:ln w="57240">
            <a:solidFill>
              <a:srgbClr val="879BAA"/>
            </a:solidFill>
            <a:miter/>
          </a:ln>
        </p:spPr>
        <p:style>
          <a:lnRef idx="0">
            <a:scrgbClr r="0" g="0" b="0"/>
          </a:lnRef>
          <a:fillRef idx="0">
            <a:scrgbClr r="0" g="0" b="0"/>
          </a:fillRef>
          <a:effectRef idx="0">
            <a:scrgbClr r="0" g="0" b="0"/>
          </a:effectRef>
          <a:fontRef idx="minor"/>
        </p:style>
      </p:sp>
      <p:sp>
        <p:nvSpPr>
          <p:cNvPr id="184" name="CustomShape 6"/>
          <p:cNvSpPr/>
          <p:nvPr/>
        </p:nvSpPr>
        <p:spPr>
          <a:xfrm>
            <a:off x="3632760" y="24508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Arial"/>
              </a:rPr>
              <a:t>サーバにオープンソースパッケージをアップロード</a:t>
            </a:r>
            <a:endParaRPr lang="en-US" sz="1800" b="0" strike="noStrike" spc="-1" dirty="0">
              <a:latin typeface="Arial"/>
            </a:endParaRPr>
          </a:p>
          <a:p>
            <a:pPr marL="254160" lvl="1" indent="-253440">
              <a:lnSpc>
                <a:spcPct val="100000"/>
              </a:lnSpc>
              <a:buClr>
                <a:srgbClr val="879BAA"/>
              </a:buClr>
              <a:buFont typeface="Noto Sans Symbols"/>
              <a:buChar char="▪"/>
            </a:pPr>
            <a:r>
              <a:rPr lang="ja-JP" altLang="en-US" spc="-1" dirty="0" smtClean="0">
                <a:solidFill>
                  <a:srgbClr val="000000"/>
                </a:solidFill>
                <a:latin typeface="Arial"/>
              </a:rPr>
              <a:t>ソフトウェア分析のスキャン手段を選ぶ</a:t>
            </a:r>
            <a:endParaRPr lang="en-US" sz="1800" b="0" strike="noStrike" spc="-1" dirty="0">
              <a:latin typeface="Arial"/>
            </a:endParaRPr>
          </a:p>
        </p:txBody>
      </p:sp>
      <p:sp>
        <p:nvSpPr>
          <p:cNvPr id="185" name="CustomShape 7"/>
          <p:cNvSpPr/>
          <p:nvPr/>
        </p:nvSpPr>
        <p:spPr>
          <a:xfrm>
            <a:off x="3632760" y="35092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pc="-1" dirty="0" smtClean="0">
                <a:solidFill>
                  <a:srgbClr val="000000"/>
                </a:solidFill>
                <a:latin typeface="Arial"/>
              </a:rPr>
              <a:t>スキャナーが検知したものをレビュー</a:t>
            </a:r>
            <a:endParaRPr lang="en-US" sz="1800" b="0" strike="noStrike" spc="-1" dirty="0" smtClean="0">
              <a:solidFill>
                <a:srgbClr val="000000"/>
              </a:solidFill>
              <a:latin typeface="Arial"/>
              <a:ea typeface="Arial"/>
            </a:endParaRPr>
          </a:p>
          <a:p>
            <a:pPr marL="254160" lvl="1" indent="-253440">
              <a:lnSpc>
                <a:spcPct val="100000"/>
              </a:lnSpc>
              <a:buClr>
                <a:srgbClr val="879BAA"/>
              </a:buClr>
              <a:buFont typeface="Noto Sans Symbols"/>
              <a:buChar char="▪"/>
            </a:pPr>
            <a:r>
              <a:rPr lang="ja-JP" altLang="en-US" spc="-1" dirty="0">
                <a:solidFill>
                  <a:srgbClr val="000000"/>
                </a:solidFill>
                <a:latin typeface="Arial"/>
              </a:rPr>
              <a:t>ライセンス</a:t>
            </a:r>
            <a:r>
              <a:rPr lang="ja-JP" altLang="en-US" spc="-1" dirty="0" smtClean="0">
                <a:solidFill>
                  <a:srgbClr val="000000"/>
                </a:solidFill>
                <a:latin typeface="Arial"/>
              </a:rPr>
              <a:t>の出現箇所のレビュー、必要に応じて検知したものを訂正</a:t>
            </a:r>
            <a:endParaRPr lang="en-US" sz="1800" b="0" strike="noStrike" spc="-1" dirty="0">
              <a:latin typeface="Arial"/>
            </a:endParaRPr>
          </a:p>
        </p:txBody>
      </p:sp>
      <p:sp>
        <p:nvSpPr>
          <p:cNvPr id="186" name="CustomShape 8"/>
          <p:cNvSpPr/>
          <p:nvPr/>
        </p:nvSpPr>
        <p:spPr>
          <a:xfrm>
            <a:off x="3632760" y="4540680"/>
            <a:ext cx="8713080" cy="548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54160" lvl="1" indent="-253440">
              <a:lnSpc>
                <a:spcPct val="100000"/>
              </a:lnSpc>
              <a:buClr>
                <a:srgbClr val="879BAA"/>
              </a:buClr>
              <a:buFont typeface="Noto Sans Symbols"/>
              <a:buChar char="▪"/>
            </a:pPr>
            <a:r>
              <a:rPr lang="ja-JP" altLang="en-US" sz="1800" b="0" strike="noStrike" spc="-1" dirty="0" smtClean="0">
                <a:solidFill>
                  <a:srgbClr val="000000"/>
                </a:solidFill>
                <a:latin typeface="Arial"/>
                <a:ea typeface="Arial"/>
              </a:rPr>
              <a:t>結果レポートの作成</a:t>
            </a:r>
            <a:endParaRPr lang="en-US" sz="1800" b="0" strike="noStrike" spc="-1" dirty="0" smtClean="0">
              <a:solidFill>
                <a:srgbClr val="000000"/>
              </a:solidFill>
              <a:latin typeface="Arial"/>
              <a:ea typeface="Arial"/>
            </a:endParaRPr>
          </a:p>
          <a:p>
            <a:pPr marL="254160" lvl="1" indent="-253440">
              <a:lnSpc>
                <a:spcPct val="100000"/>
              </a:lnSpc>
              <a:buClr>
                <a:srgbClr val="879BAA"/>
              </a:buClr>
              <a:buFont typeface="Noto Sans Symbols"/>
              <a:buChar char="▪"/>
            </a:pPr>
            <a:r>
              <a:rPr lang="ja-JP" altLang="en-US" sz="1800" b="0" strike="noStrike" spc="-1" dirty="0" smtClean="0">
                <a:latin typeface="Arial"/>
              </a:rPr>
              <a:t>例</a:t>
            </a:r>
            <a:r>
              <a:rPr lang="en-US" altLang="ja-JP" sz="1800" b="0" strike="noStrike" spc="-1" dirty="0" smtClean="0">
                <a:latin typeface="Arial"/>
              </a:rPr>
              <a:t>:</a:t>
            </a:r>
            <a:r>
              <a:rPr lang="ja-JP" altLang="en-US" sz="1800" b="0" strike="noStrike" spc="-1" dirty="0" smtClean="0">
                <a:latin typeface="Arial"/>
              </a:rPr>
              <a:t>ライセンス一覧表、</a:t>
            </a:r>
            <a:r>
              <a:rPr lang="en-US" altLang="ja-JP" sz="1800" b="0" strike="noStrike" spc="-1" dirty="0" smtClean="0">
                <a:latin typeface="Arial"/>
              </a:rPr>
              <a:t>SPDX</a:t>
            </a:r>
            <a:endParaRPr lang="en-US" sz="1800" b="0" strike="noStrike" spc="-1" dirty="0">
              <a:latin typeface="Arial"/>
            </a:endParaRPr>
          </a:p>
        </p:txBody>
      </p:sp>
      <p:sp>
        <p:nvSpPr>
          <p:cNvPr id="187" name="CustomShape 9"/>
          <p:cNvSpPr/>
          <p:nvPr/>
        </p:nvSpPr>
        <p:spPr>
          <a:xfrm>
            <a:off x="659880" y="227556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en-US" sz="2000" b="1" strike="noStrike" spc="-1" dirty="0" smtClean="0">
                <a:solidFill>
                  <a:srgbClr val="000000"/>
                </a:solidFill>
                <a:latin typeface="Arial"/>
                <a:ea typeface="Arial"/>
              </a:rPr>
              <a:t>OSS</a:t>
            </a:r>
            <a:r>
              <a:rPr lang="ja-JP" altLang="en-US" sz="2000" b="1" strike="noStrike" spc="-1" dirty="0" smtClean="0">
                <a:solidFill>
                  <a:srgbClr val="000000"/>
                </a:solidFill>
                <a:latin typeface="Arial"/>
                <a:ea typeface="Arial"/>
              </a:rPr>
              <a:t>パッケージのアップロード</a:t>
            </a:r>
            <a:endParaRPr lang="en-US" sz="2000" b="0" strike="noStrike" spc="-1" dirty="0" smtClean="0">
              <a:latin typeface="Arial"/>
            </a:endParaRPr>
          </a:p>
          <a:p>
            <a:pPr>
              <a:lnSpc>
                <a:spcPct val="100000"/>
              </a:lnSpc>
            </a:pPr>
            <a:endParaRPr lang="en-US" sz="2000" b="0" strike="noStrike" spc="-1" dirty="0">
              <a:latin typeface="Arial"/>
            </a:endParaRPr>
          </a:p>
        </p:txBody>
      </p:sp>
      <p:sp>
        <p:nvSpPr>
          <p:cNvPr id="188" name="CustomShape 10"/>
          <p:cNvSpPr/>
          <p:nvPr/>
        </p:nvSpPr>
        <p:spPr>
          <a:xfrm>
            <a:off x="659880" y="331704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a:solidFill>
                  <a:srgbClr val="000000"/>
                </a:solidFill>
                <a:latin typeface="Arial"/>
                <a:ea typeface="Arial"/>
              </a:rPr>
              <a:t>レビュ</a:t>
            </a:r>
            <a:r>
              <a:rPr lang="ja-JP" altLang="en-US" sz="2000" b="1" spc="-1" dirty="0" smtClean="0">
                <a:solidFill>
                  <a:srgbClr val="000000"/>
                </a:solidFill>
                <a:latin typeface="Arial"/>
                <a:ea typeface="Arial"/>
              </a:rPr>
              <a:t>ーと</a:t>
            </a:r>
            <a:r>
              <a:rPr lang="ja-JP" altLang="en-US" sz="2000" b="1" spc="-1" dirty="0">
                <a:solidFill>
                  <a:srgbClr val="000000"/>
                </a:solidFill>
                <a:latin typeface="Arial"/>
                <a:ea typeface="Arial"/>
              </a:rPr>
              <a:t>調整</a:t>
            </a:r>
            <a:endParaRPr lang="en-US" sz="2000" b="1" spc="-1" dirty="0">
              <a:solidFill>
                <a:srgbClr val="000000"/>
              </a:solidFill>
              <a:latin typeface="Arial"/>
              <a:ea typeface="Arial"/>
            </a:endParaRPr>
          </a:p>
          <a:p>
            <a:pPr algn="ctr">
              <a:lnSpc>
                <a:spcPct val="100000"/>
              </a:lnSpc>
            </a:pPr>
            <a:r>
              <a:rPr lang="en-US" sz="2000" b="1" strike="noStrike" spc="-1" dirty="0" smtClean="0">
                <a:solidFill>
                  <a:srgbClr val="000000"/>
                </a:solidFill>
                <a:latin typeface="Arial"/>
                <a:ea typeface="Arial"/>
              </a:rPr>
              <a:t>(“</a:t>
            </a:r>
            <a:r>
              <a:rPr lang="en-US" sz="2000" b="1" strike="noStrike" spc="-1" dirty="0">
                <a:solidFill>
                  <a:srgbClr val="000000"/>
                </a:solidFill>
                <a:latin typeface="Arial"/>
                <a:ea typeface="Arial"/>
              </a:rPr>
              <a:t>Clearing”)</a:t>
            </a:r>
            <a:endParaRPr lang="en-US" sz="2000" b="0" strike="noStrike" spc="-1" dirty="0">
              <a:latin typeface="Arial"/>
            </a:endParaRPr>
          </a:p>
          <a:p>
            <a:pPr>
              <a:lnSpc>
                <a:spcPct val="100000"/>
              </a:lnSpc>
            </a:pPr>
            <a:endParaRPr lang="en-US" sz="2000" b="0" strike="noStrike" spc="-1" dirty="0">
              <a:latin typeface="Arial"/>
            </a:endParaRPr>
          </a:p>
        </p:txBody>
      </p:sp>
      <p:sp>
        <p:nvSpPr>
          <p:cNvPr id="189" name="CustomShape 11"/>
          <p:cNvSpPr/>
          <p:nvPr/>
        </p:nvSpPr>
        <p:spPr>
          <a:xfrm>
            <a:off x="659880" y="4539600"/>
            <a:ext cx="2688480" cy="622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gn="ctr">
              <a:lnSpc>
                <a:spcPct val="100000"/>
              </a:lnSpc>
            </a:pPr>
            <a:r>
              <a:rPr lang="ja-JP" altLang="en-US" sz="2000" b="1" spc="-1" dirty="0" smtClean="0">
                <a:solidFill>
                  <a:srgbClr val="000000"/>
                </a:solidFill>
                <a:latin typeface="Arial"/>
              </a:rPr>
              <a:t>結果出力</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0" y="0"/>
            <a:ext cx="13013356" cy="1267560"/>
          </a:xfrm>
          <a:prstGeom prst="rect">
            <a:avLst/>
          </a:prstGeom>
          <a:noFill/>
          <a:ln>
            <a:noFill/>
          </a:ln>
        </p:spPr>
        <p:style>
          <a:lnRef idx="0">
            <a:scrgbClr r="0" g="0" b="0"/>
          </a:lnRef>
          <a:fillRef idx="0">
            <a:scrgbClr r="0" g="0" b="0"/>
          </a:fillRef>
          <a:effectRef idx="0">
            <a:scrgbClr r="0" g="0" b="0"/>
          </a:effectRef>
          <a:fontRef idx="minor"/>
        </p:style>
        <p:txBody>
          <a:bodyPr lIns="626040" tIns="396000" rIns="2123280" bIns="234000" anchor="b"/>
          <a:lstStyle/>
          <a:p>
            <a:pPr>
              <a:lnSpc>
                <a:spcPct val="100000"/>
              </a:lnSpc>
            </a:pPr>
            <a:r>
              <a:rPr lang="ja-JP" altLang="en-US" sz="3200" b="1" spc="-1" dirty="0">
                <a:solidFill>
                  <a:srgbClr val="0070C0"/>
                </a:solidFill>
                <a:latin typeface="Arial"/>
                <a:ea typeface="Arial"/>
              </a:rPr>
              <a:t>ハンズオン</a:t>
            </a:r>
            <a:r>
              <a:rPr lang="en-US" sz="3200" b="1" strike="noStrike" spc="-1" dirty="0" smtClean="0">
                <a:solidFill>
                  <a:srgbClr val="0070C0"/>
                </a:solidFill>
                <a:latin typeface="Arial"/>
                <a:ea typeface="Arial"/>
              </a:rPr>
              <a:t>: </a:t>
            </a:r>
            <a:r>
              <a:rPr lang="ja-JP" altLang="en-US" sz="3200" b="1" spc="-1" dirty="0" smtClean="0">
                <a:solidFill>
                  <a:srgbClr val="0070C0"/>
                </a:solidFill>
                <a:latin typeface="Arial"/>
                <a:ea typeface="Arial"/>
              </a:rPr>
              <a:t>作業開始から作業終了までの基本手順</a:t>
            </a:r>
            <a:endParaRPr lang="en-US" sz="3200" b="0" strike="noStrike" spc="-1" dirty="0">
              <a:latin typeface="Arial"/>
            </a:endParaRPr>
          </a:p>
        </p:txBody>
      </p:sp>
      <p:sp>
        <p:nvSpPr>
          <p:cNvPr id="191" name="CustomShape 2"/>
          <p:cNvSpPr/>
          <p:nvPr/>
        </p:nvSpPr>
        <p:spPr>
          <a:xfrm>
            <a:off x="6277510" y="1634040"/>
            <a:ext cx="5630238" cy="4609440"/>
          </a:xfrm>
          <a:prstGeom prst="rect">
            <a:avLst/>
          </a:prstGeom>
          <a:solidFill>
            <a:srgbClr val="FFFFFF"/>
          </a:solid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a:lnSpc>
                <a:spcPct val="100000"/>
              </a:lnSpc>
            </a:pPr>
            <a:r>
              <a:rPr lang="en-US" sz="1800" b="0" strike="noStrike" spc="-1" dirty="0" smtClean="0">
                <a:solidFill>
                  <a:srgbClr val="000000"/>
                </a:solidFill>
                <a:latin typeface="Arial"/>
                <a:ea typeface="Arial"/>
              </a:rPr>
              <a:t>ionicons-3.0.0</a:t>
            </a:r>
            <a:r>
              <a:rPr lang="ja-JP" altLang="en-US" sz="1800" b="0" strike="noStrike" spc="-1" dirty="0" smtClean="0">
                <a:solidFill>
                  <a:srgbClr val="000000"/>
                </a:solidFill>
                <a:latin typeface="Arial"/>
                <a:ea typeface="Arial"/>
              </a:rPr>
              <a:t>をアップロード</a:t>
            </a:r>
            <a:endParaRPr lang="en-US" sz="1800" b="0" strike="noStrike" spc="-1" dirty="0">
              <a:latin typeface="Arial"/>
            </a:endParaRPr>
          </a:p>
          <a:p>
            <a:pPr marL="457200" indent="-329400">
              <a:lnSpc>
                <a:spcPct val="100000"/>
              </a:lnSpc>
              <a:buClr>
                <a:srgbClr val="000000"/>
              </a:buClr>
              <a:buFont typeface="Arial"/>
              <a:buChar char="●"/>
            </a:pPr>
            <a:r>
              <a:rPr lang="ja-JP" altLang="en-US" sz="1600" b="0" strike="noStrike" spc="-1" dirty="0" smtClean="0">
                <a:latin typeface="Arial"/>
              </a:rPr>
              <a:t>クリックで</a:t>
            </a:r>
            <a:r>
              <a:rPr lang="ja-JP" altLang="en-US" sz="1600" spc="-1" dirty="0" smtClean="0">
                <a:latin typeface="Arial"/>
              </a:rPr>
              <a:t>アップロードを行うか、</a:t>
            </a:r>
            <a:r>
              <a:rPr lang="en-US" altLang="ja-JP" sz="1600" spc="-1" dirty="0" smtClean="0">
                <a:latin typeface="Arial"/>
              </a:rPr>
              <a:t>”clearing”</a:t>
            </a:r>
            <a:r>
              <a:rPr lang="ja-JP" altLang="en-US" sz="1600" spc="-1" dirty="0" smtClean="0">
                <a:latin typeface="Arial"/>
              </a:rPr>
              <a:t>をアクションメニューから選択して</a:t>
            </a:r>
            <a:r>
              <a:rPr lang="ja-JP" altLang="en-US" sz="1600" b="0" strike="noStrike" spc="-1" dirty="0" smtClean="0">
                <a:latin typeface="Arial"/>
              </a:rPr>
              <a:t>ライセンスブラウザに</a:t>
            </a:r>
            <a:r>
              <a:rPr lang="ja-JP" altLang="en-US" sz="1600" spc="-1" dirty="0" smtClean="0">
                <a:latin typeface="Arial"/>
              </a:rPr>
              <a:t>い</a:t>
            </a:r>
            <a:r>
              <a:rPr lang="ja-JP" altLang="en-US" sz="1600" spc="-1" dirty="0">
                <a:latin typeface="Arial"/>
              </a:rPr>
              <a:t>く</a:t>
            </a:r>
            <a:endParaRPr lang="en-US" sz="1600" b="0" strike="noStrike" spc="-1" dirty="0">
              <a:latin typeface="Arial"/>
            </a:endParaRPr>
          </a:p>
          <a:p>
            <a:pPr marL="457200" indent="-329400">
              <a:lnSpc>
                <a:spcPct val="100000"/>
              </a:lnSpc>
              <a:buClr>
                <a:srgbClr val="000000"/>
              </a:buClr>
              <a:buFont typeface="Arial"/>
              <a:buChar char="●"/>
            </a:pPr>
            <a:r>
              <a:rPr lang="en-US" sz="1600" b="0" strike="noStrike" spc="-1" dirty="0" smtClean="0">
                <a:solidFill>
                  <a:srgbClr val="000000"/>
                </a:solidFill>
                <a:latin typeface="Arial"/>
                <a:ea typeface="Arial"/>
              </a:rPr>
              <a:t>“go </a:t>
            </a:r>
            <a:r>
              <a:rPr lang="en-US" sz="1600" b="0" strike="noStrike" spc="-1" dirty="0">
                <a:solidFill>
                  <a:srgbClr val="000000"/>
                </a:solidFill>
                <a:latin typeface="Arial"/>
                <a:ea typeface="Arial"/>
              </a:rPr>
              <a:t>to all …. with licenses</a:t>
            </a:r>
            <a:r>
              <a:rPr lang="en-US" sz="1600" b="0" strike="noStrike" spc="-1" dirty="0" smtClean="0">
                <a:solidFill>
                  <a:srgbClr val="000000"/>
                </a:solidFill>
                <a:latin typeface="Arial"/>
                <a:ea typeface="Arial"/>
              </a:rPr>
              <a:t>”</a:t>
            </a:r>
            <a:r>
              <a:rPr lang="ja-JP" altLang="en-US" sz="1600" b="0" strike="noStrike" spc="-1" dirty="0" smtClean="0">
                <a:solidFill>
                  <a:srgbClr val="000000"/>
                </a:solidFill>
                <a:latin typeface="Arial"/>
                <a:ea typeface="Arial"/>
              </a:rPr>
              <a:t>を選択</a:t>
            </a:r>
            <a:endParaRPr lang="en-US" sz="1600" b="0" strike="noStrike" spc="-1" dirty="0">
              <a:latin typeface="Arial"/>
            </a:endParaRPr>
          </a:p>
          <a:p>
            <a:pPr marL="457200" indent="-329400">
              <a:lnSpc>
                <a:spcPct val="100000"/>
              </a:lnSpc>
              <a:buClr>
                <a:srgbClr val="000000"/>
              </a:buClr>
              <a:buFont typeface="Arial"/>
              <a:buChar char="●"/>
            </a:pPr>
            <a:r>
              <a:rPr lang="ja-JP" altLang="en-US" sz="1600" spc="-1" dirty="0" smtClean="0">
                <a:solidFill>
                  <a:srgbClr val="000000"/>
                </a:solidFill>
                <a:latin typeface="Arial"/>
                <a:ea typeface="Arial"/>
              </a:rPr>
              <a:t>ライセンスレビューと</a:t>
            </a:r>
            <a:r>
              <a:rPr lang="ja-JP" altLang="en-US" sz="1600" spc="-1" dirty="0">
                <a:solidFill>
                  <a:srgbClr val="000000"/>
                </a:solidFill>
                <a:latin typeface="Arial"/>
                <a:ea typeface="Arial"/>
              </a:rPr>
              <a:t>決定</a:t>
            </a:r>
            <a:r>
              <a:rPr lang="ja-JP" altLang="en-US" sz="1600" spc="-1" dirty="0" smtClean="0">
                <a:solidFill>
                  <a:srgbClr val="000000"/>
                </a:solidFill>
                <a:latin typeface="Arial"/>
                <a:ea typeface="Arial"/>
              </a:rPr>
              <a:t>を</a:t>
            </a:r>
            <a:r>
              <a:rPr lang="ja-JP" altLang="en-US" sz="1600" spc="-1" dirty="0">
                <a:solidFill>
                  <a:srgbClr val="000000"/>
                </a:solidFill>
                <a:latin typeface="Arial"/>
                <a:ea typeface="Arial"/>
              </a:rPr>
              <a:t>適用</a:t>
            </a:r>
            <a:endParaRPr lang="en-US" sz="1600" b="0" strike="noStrike" spc="-1" dirty="0">
              <a:latin typeface="Arial"/>
            </a:endParaRPr>
          </a:p>
          <a:p>
            <a:pPr>
              <a:lnSpc>
                <a:spcPct val="100000"/>
              </a:lnSpc>
              <a:spcBef>
                <a:spcPts val="1001"/>
              </a:spcBef>
            </a:pPr>
            <a:r>
              <a:rPr lang="ja-JP" altLang="en-US" sz="1800" b="0" strike="noStrike" spc="-1" dirty="0" smtClean="0">
                <a:solidFill>
                  <a:srgbClr val="000000"/>
                </a:solidFill>
                <a:latin typeface="Arial"/>
                <a:ea typeface="Arial"/>
              </a:rPr>
              <a:t>黄色のメニュー</a:t>
            </a:r>
            <a:r>
              <a:rPr lang="ja-JP" altLang="en-US" spc="-1" dirty="0" smtClean="0">
                <a:solidFill>
                  <a:srgbClr val="000000"/>
                </a:solidFill>
                <a:latin typeface="Arial"/>
                <a:ea typeface="Arial"/>
              </a:rPr>
              <a:t>バーエリアから</a:t>
            </a:r>
            <a:r>
              <a:rPr lang="en-US" sz="1800" b="0" strike="noStrike" spc="-1" dirty="0" smtClean="0">
                <a:solidFill>
                  <a:srgbClr val="000000"/>
                </a:solidFill>
                <a:latin typeface="Arial"/>
                <a:ea typeface="Arial"/>
              </a:rPr>
              <a:t>the </a:t>
            </a:r>
            <a:r>
              <a:rPr lang="en-US" sz="1800" b="0" strike="noStrike" spc="-1" dirty="0">
                <a:solidFill>
                  <a:srgbClr val="000000"/>
                </a:solidFill>
                <a:latin typeface="Arial"/>
                <a:ea typeface="Arial"/>
              </a:rPr>
              <a:t>copyright, e-mail, </a:t>
            </a:r>
            <a:r>
              <a:rPr lang="en-US" sz="1800" b="0" strike="noStrike" spc="-1" dirty="0" err="1">
                <a:solidFill>
                  <a:srgbClr val="000000"/>
                </a:solidFill>
                <a:latin typeface="Arial"/>
                <a:ea typeface="Arial"/>
              </a:rPr>
              <a:t>url</a:t>
            </a:r>
            <a:r>
              <a:rPr lang="en-US" sz="1800" b="0" strike="noStrike" spc="-1" dirty="0">
                <a:solidFill>
                  <a:srgbClr val="000000"/>
                </a:solidFill>
                <a:latin typeface="Arial"/>
                <a:ea typeface="Arial"/>
              </a:rPr>
              <a:t> section </a:t>
            </a:r>
            <a:r>
              <a:rPr lang="ja-JP" altLang="en-US" sz="1800" b="0" strike="noStrike" spc="-1" dirty="0" smtClean="0">
                <a:solidFill>
                  <a:srgbClr val="000000"/>
                </a:solidFill>
                <a:latin typeface="Arial"/>
                <a:ea typeface="Arial"/>
              </a:rPr>
              <a:t>選択</a:t>
            </a:r>
            <a:endParaRPr lang="en-US" sz="1600" b="0" strike="noStrike" spc="-1" dirty="0" smtClean="0">
              <a:solidFill>
                <a:srgbClr val="000000"/>
              </a:solidFill>
              <a:latin typeface="Arial"/>
              <a:ea typeface="Arial"/>
            </a:endParaRPr>
          </a:p>
          <a:p>
            <a:pPr marL="457200" indent="-329400">
              <a:lnSpc>
                <a:spcPct val="100000"/>
              </a:lnSpc>
              <a:buClr>
                <a:srgbClr val="000000"/>
              </a:buClr>
              <a:buFont typeface="Arial"/>
              <a:buChar char="●"/>
            </a:pPr>
            <a:r>
              <a:rPr lang="ja-JP" altLang="en-US" sz="1600" spc="-1" dirty="0">
                <a:solidFill>
                  <a:srgbClr val="000000"/>
                </a:solidFill>
                <a:latin typeface="Arial"/>
              </a:rPr>
              <a:t>場合</a:t>
            </a:r>
            <a:r>
              <a:rPr lang="ja-JP" altLang="en-US" sz="1600" spc="-1" dirty="0" smtClean="0">
                <a:solidFill>
                  <a:srgbClr val="000000"/>
                </a:solidFill>
                <a:latin typeface="Arial"/>
              </a:rPr>
              <a:t>により、コピーライト</a:t>
            </a:r>
            <a:r>
              <a:rPr lang="ja-JP" altLang="en-US" sz="1600" spc="-1" dirty="0">
                <a:solidFill>
                  <a:srgbClr val="000000"/>
                </a:solidFill>
                <a:latin typeface="Arial"/>
              </a:rPr>
              <a:t>ステートメント</a:t>
            </a:r>
            <a:r>
              <a:rPr lang="ja-JP" altLang="en-US" sz="1600" spc="-1" dirty="0" smtClean="0">
                <a:solidFill>
                  <a:srgbClr val="000000"/>
                </a:solidFill>
                <a:latin typeface="Arial"/>
              </a:rPr>
              <a:t>レビューや修正を行う</a:t>
            </a:r>
            <a:r>
              <a:rPr lang="en-US" sz="1800" b="0" strike="noStrike" spc="-1" dirty="0" smtClean="0">
                <a:solidFill>
                  <a:srgbClr val="000000"/>
                </a:solidFill>
                <a:latin typeface="Arial"/>
                <a:ea typeface="Arial"/>
              </a:rPr>
              <a:t> </a:t>
            </a:r>
          </a:p>
          <a:p>
            <a:pPr>
              <a:lnSpc>
                <a:spcPct val="100000"/>
              </a:lnSpc>
              <a:spcBef>
                <a:spcPts val="1001"/>
              </a:spcBef>
            </a:pPr>
            <a:r>
              <a:rPr lang="en-US" altLang="ja-JP" sz="1800" b="0" strike="noStrike" spc="-1" dirty="0" smtClean="0">
                <a:latin typeface="Arial"/>
              </a:rPr>
              <a:t>ECC</a:t>
            </a:r>
            <a:r>
              <a:rPr lang="ja-JP" altLang="en-US" sz="1800" b="0" strike="noStrike" spc="-1" dirty="0" smtClean="0">
                <a:latin typeface="Arial"/>
              </a:rPr>
              <a:t>を黄色の部分から選択し、レビュー</a:t>
            </a:r>
            <a:endParaRPr lang="en-US" sz="1800" b="0" strike="noStrike" spc="-1" dirty="0" smtClean="0">
              <a:solidFill>
                <a:srgbClr val="000000"/>
              </a:solidFill>
              <a:latin typeface="Arial"/>
              <a:ea typeface="Arial"/>
            </a:endParaRPr>
          </a:p>
          <a:p>
            <a:pPr>
              <a:lnSpc>
                <a:spcPct val="100000"/>
              </a:lnSpc>
              <a:spcBef>
                <a:spcPts val="1001"/>
              </a:spcBef>
            </a:pPr>
            <a:r>
              <a:rPr lang="ja-JP" altLang="en-US" spc="-1" dirty="0">
                <a:solidFill>
                  <a:srgbClr val="000000"/>
                </a:solidFill>
                <a:latin typeface="Arial"/>
              </a:rPr>
              <a:t>ブラウザ</a:t>
            </a:r>
            <a:r>
              <a:rPr lang="ja-JP" altLang="en-US" spc="-1" dirty="0" smtClean="0">
                <a:solidFill>
                  <a:srgbClr val="000000"/>
                </a:solidFill>
                <a:latin typeface="Arial"/>
              </a:rPr>
              <a:t>のメインビューへ移動</a:t>
            </a:r>
            <a:endParaRPr lang="en-US" sz="1600" b="0" strike="noStrike" spc="-1" dirty="0" smtClean="0">
              <a:solidFill>
                <a:srgbClr val="000000"/>
              </a:solidFill>
              <a:latin typeface="Arial"/>
              <a:ea typeface="Arial"/>
            </a:endParaRPr>
          </a:p>
          <a:p>
            <a:pPr marL="457200" indent="-329400">
              <a:lnSpc>
                <a:spcPct val="100000"/>
              </a:lnSpc>
              <a:buClr>
                <a:srgbClr val="000000"/>
              </a:buClr>
              <a:buFont typeface="Arial"/>
              <a:buChar char="●"/>
            </a:pPr>
            <a:r>
              <a:rPr lang="ja-JP" altLang="en-US" sz="1600" spc="-1" dirty="0" smtClean="0">
                <a:solidFill>
                  <a:srgbClr val="000000"/>
                </a:solidFill>
                <a:latin typeface="Arial"/>
              </a:rPr>
              <a:t>ポップアップ</a:t>
            </a:r>
            <a:r>
              <a:rPr lang="ja-JP" altLang="en-US" sz="1600" spc="-1" dirty="0">
                <a:solidFill>
                  <a:srgbClr val="000000"/>
                </a:solidFill>
                <a:latin typeface="Arial"/>
              </a:rPr>
              <a:t>メニュ</a:t>
            </a:r>
            <a:r>
              <a:rPr lang="ja-JP" altLang="en-US" sz="1600" spc="-1" dirty="0" smtClean="0">
                <a:solidFill>
                  <a:srgbClr val="000000"/>
                </a:solidFill>
                <a:latin typeface="Arial"/>
              </a:rPr>
              <a:t>ーを選択、</a:t>
            </a:r>
            <a:r>
              <a:rPr lang="en-US" altLang="ja-JP" sz="1600" spc="-1" dirty="0" err="1" smtClean="0">
                <a:solidFill>
                  <a:srgbClr val="000000"/>
                </a:solidFill>
                <a:ea typeface="Arial"/>
              </a:rPr>
              <a:t>ionicons</a:t>
            </a:r>
            <a:r>
              <a:rPr lang="ja-JP" altLang="en-US" sz="1600" spc="-1" dirty="0" smtClean="0">
                <a:solidFill>
                  <a:srgbClr val="000000"/>
                </a:solidFill>
                <a:ea typeface="Arial"/>
              </a:rPr>
              <a:t>アップロード</a:t>
            </a:r>
            <a:endParaRPr lang="en-US" sz="1600" b="0" strike="noStrike" spc="-1" dirty="0">
              <a:latin typeface="Arial"/>
            </a:endParaRPr>
          </a:p>
        </p:txBody>
      </p:sp>
      <p:sp>
        <p:nvSpPr>
          <p:cNvPr id="192" name="CustomShape 3"/>
          <p:cNvSpPr/>
          <p:nvPr/>
        </p:nvSpPr>
        <p:spPr>
          <a:xfrm>
            <a:off x="618120" y="1634040"/>
            <a:ext cx="5477880" cy="4609440"/>
          </a:xfrm>
          <a:prstGeom prst="rect">
            <a:avLst/>
          </a:prstGeom>
          <a:noFill/>
          <a:ln w="9360">
            <a:solidFill>
              <a:srgbClr val="879BAA"/>
            </a:solidFill>
            <a:round/>
          </a:ln>
        </p:spPr>
        <p:style>
          <a:lnRef idx="0">
            <a:scrgbClr r="0" g="0" b="0"/>
          </a:lnRef>
          <a:fillRef idx="0">
            <a:scrgbClr r="0" g="0" b="0"/>
          </a:fillRef>
          <a:effectRef idx="0">
            <a:scrgbClr r="0" g="0" b="0"/>
          </a:effectRef>
          <a:fontRef idx="minor"/>
        </p:style>
        <p:txBody>
          <a:bodyPr lIns="144000" tIns="72000" rIns="72000" bIns="72000"/>
          <a:lstStyle/>
          <a:p>
            <a:pPr marL="343080" lvl="1" indent="-361080">
              <a:lnSpc>
                <a:spcPct val="100000"/>
              </a:lnSpc>
              <a:buClr>
                <a:srgbClr val="000000"/>
              </a:buClr>
              <a:buFont typeface="Noto Sans Symbols"/>
              <a:buAutoNum type="arabicPeriod"/>
            </a:pPr>
            <a:r>
              <a:rPr lang="en-US" sz="1900" b="1" strike="noStrike" spc="-1" dirty="0" smtClean="0">
                <a:solidFill>
                  <a:srgbClr val="000000"/>
                </a:solidFill>
                <a:latin typeface="Arial"/>
                <a:ea typeface="Arial"/>
              </a:rPr>
              <a:t>FOSSology</a:t>
            </a:r>
            <a:r>
              <a:rPr lang="ja-JP" altLang="en-US" sz="1900" b="1" spc="-1" dirty="0" smtClean="0">
                <a:solidFill>
                  <a:srgbClr val="000000"/>
                </a:solidFill>
                <a:latin typeface="Arial"/>
                <a:ea typeface="Arial"/>
              </a:rPr>
              <a:t> 一連作業</a:t>
            </a:r>
            <a:endParaRPr lang="en-US" sz="1900" b="0" strike="noStrike" spc="-1" dirty="0">
              <a:latin typeface="Arial"/>
            </a:endParaRPr>
          </a:p>
          <a:p>
            <a:pPr marL="520560" lvl="2" indent="-374040">
              <a:lnSpc>
                <a:spcPct val="100000"/>
              </a:lnSpc>
              <a:buClr>
                <a:srgbClr val="000000"/>
              </a:buClr>
              <a:buFont typeface="Noto Sans Symbols"/>
              <a:buChar char="∙"/>
            </a:pPr>
            <a:r>
              <a:rPr lang="ja-JP" altLang="en-US" sz="1900" b="0" strike="noStrike" spc="-1" dirty="0" smtClean="0">
                <a:solidFill>
                  <a:srgbClr val="000000"/>
                </a:solidFill>
                <a:latin typeface="Arial"/>
                <a:ea typeface="Arial"/>
              </a:rPr>
              <a:t>アップロード</a:t>
            </a:r>
            <a:r>
              <a:rPr lang="en-US" altLang="ja-JP" sz="1900" b="0" strike="noStrike" spc="-1" dirty="0" smtClean="0">
                <a:solidFill>
                  <a:srgbClr val="000000"/>
                </a:solidFill>
                <a:latin typeface="Arial"/>
                <a:ea typeface="Arial"/>
              </a:rPr>
              <a:t>…</a:t>
            </a:r>
          </a:p>
          <a:p>
            <a:pPr marL="520560" lvl="2" indent="-374040">
              <a:lnSpc>
                <a:spcPct val="100000"/>
              </a:lnSpc>
              <a:buClr>
                <a:srgbClr val="000000"/>
              </a:buClr>
              <a:buFont typeface="Noto Sans Symbols"/>
              <a:buChar char="∙"/>
            </a:pPr>
            <a:r>
              <a:rPr lang="en-US" sz="1900" b="0" strike="noStrike" spc="-1" dirty="0" smtClean="0">
                <a:solidFill>
                  <a:srgbClr val="000000"/>
                </a:solidFill>
                <a:latin typeface="Arial"/>
                <a:ea typeface="Arial"/>
              </a:rPr>
              <a:t>… </a:t>
            </a:r>
            <a:r>
              <a:rPr lang="ja-JP" altLang="en-US" sz="1900" b="0" strike="noStrike" spc="-1" dirty="0" smtClean="0">
                <a:solidFill>
                  <a:srgbClr val="000000"/>
                </a:solidFill>
                <a:latin typeface="Arial"/>
                <a:ea typeface="Arial"/>
              </a:rPr>
              <a:t>レポート作成</a:t>
            </a:r>
            <a:r>
              <a:rPr lang="en-US" sz="1900" b="0" strike="noStrike" spc="-1" dirty="0" smtClean="0">
                <a:solidFill>
                  <a:srgbClr val="000000"/>
                </a:solidFill>
                <a:latin typeface="Arial"/>
                <a:ea typeface="Arial"/>
              </a:rPr>
              <a:t>: </a:t>
            </a:r>
            <a:r>
              <a:rPr lang="en-US" sz="1900" b="0" strike="noStrike" spc="-1" dirty="0">
                <a:solidFill>
                  <a:srgbClr val="000000"/>
                </a:solidFill>
                <a:latin typeface="Arial"/>
                <a:ea typeface="Arial"/>
              </a:rPr>
              <a:t>SPDX</a:t>
            </a:r>
            <a:endParaRPr lang="en-US" sz="1900" b="0" strike="noStrike" spc="-1" dirty="0">
              <a:latin typeface="Arial"/>
            </a:endParaRPr>
          </a:p>
          <a:p>
            <a:pPr marL="343080" lvl="1" indent="-361080">
              <a:lnSpc>
                <a:spcPct val="100000"/>
              </a:lnSpc>
              <a:spcBef>
                <a:spcPts val="1301"/>
              </a:spcBef>
              <a:buClr>
                <a:srgbClr val="000000"/>
              </a:buClr>
              <a:buFont typeface="Noto Sans Symbols"/>
              <a:buAutoNum type="arabicPeriod"/>
            </a:pPr>
            <a:r>
              <a:rPr lang="ja-JP" altLang="en-US" sz="1900" b="1" spc="-1" dirty="0">
                <a:solidFill>
                  <a:srgbClr val="000000"/>
                </a:solidFill>
                <a:latin typeface="Arial"/>
                <a:ea typeface="Arial"/>
              </a:rPr>
              <a:t>アップロード</a:t>
            </a:r>
            <a:r>
              <a:rPr lang="en-US" sz="1900" b="1" strike="noStrike" spc="-1" dirty="0" smtClean="0">
                <a:solidFill>
                  <a:srgbClr val="000000"/>
                </a:solidFill>
                <a:latin typeface="Arial"/>
                <a:ea typeface="Arial"/>
              </a:rPr>
              <a:t> – </a:t>
            </a:r>
            <a:r>
              <a:rPr lang="ja-JP" altLang="en-US" sz="1900" b="1" strike="noStrike" spc="-1" dirty="0" smtClean="0">
                <a:solidFill>
                  <a:srgbClr val="000000"/>
                </a:solidFill>
                <a:latin typeface="Arial"/>
                <a:ea typeface="Arial"/>
              </a:rPr>
              <a:t>様々な方法を提供</a:t>
            </a:r>
            <a:endParaRPr lang="en-US" altLang="ja-JP" sz="1900" b="1" strike="noStrike" spc="-1" dirty="0" smtClean="0">
              <a:solidFill>
                <a:srgbClr val="000000"/>
              </a:solidFill>
              <a:latin typeface="Arial"/>
              <a:ea typeface="Arial"/>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Arial"/>
                <a:ea typeface="Arial"/>
              </a:rPr>
              <a:t>ブラウザでアップロー</a:t>
            </a:r>
            <a:r>
              <a:rPr lang="ja-JP" altLang="en-US" sz="1900" b="1" spc="-1" dirty="0" smtClean="0">
                <a:solidFill>
                  <a:srgbClr val="000000"/>
                </a:solidFill>
                <a:latin typeface="Arial"/>
                <a:ea typeface="Arial"/>
              </a:rPr>
              <a:t>ドファイルのレビュー</a:t>
            </a:r>
            <a:endParaRPr lang="en-US" sz="1900" b="1" strike="noStrike" spc="-1" dirty="0" smtClean="0">
              <a:solidFill>
                <a:srgbClr val="000000"/>
              </a:solidFill>
              <a:latin typeface="Arial"/>
              <a:ea typeface="Arial"/>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Arial"/>
                <a:ea typeface="Arial"/>
              </a:rPr>
              <a:t>検知されたライセンスの全体レビュー</a:t>
            </a:r>
            <a:endParaRPr lang="en-US" sz="1900" b="0" strike="noStrike" spc="-1" dirty="0" smtClean="0">
              <a:latin typeface="Arial"/>
            </a:endParaRPr>
          </a:p>
          <a:p>
            <a:pPr marL="343080" lvl="1" indent="-361080">
              <a:lnSpc>
                <a:spcPct val="100000"/>
              </a:lnSpc>
              <a:spcBef>
                <a:spcPts val="1301"/>
              </a:spcBef>
              <a:buClr>
                <a:srgbClr val="000000"/>
              </a:buClr>
              <a:buFont typeface="Noto Sans Symbols"/>
              <a:buAutoNum type="arabicPeriod"/>
            </a:pPr>
            <a:r>
              <a:rPr lang="en-US" sz="1900" b="1" spc="-1" dirty="0" smtClean="0">
                <a:solidFill>
                  <a:srgbClr val="000000"/>
                </a:solidFill>
                <a:latin typeface="Arial"/>
                <a:ea typeface="Arial"/>
              </a:rPr>
              <a:t>“Clearing” </a:t>
            </a:r>
            <a:r>
              <a:rPr lang="ja-JP" altLang="en-US" sz="1900" b="1" spc="-1" dirty="0" smtClean="0">
                <a:solidFill>
                  <a:srgbClr val="000000"/>
                </a:solidFill>
                <a:latin typeface="Arial"/>
                <a:ea typeface="Arial"/>
              </a:rPr>
              <a:t>作業</a:t>
            </a:r>
            <a:endParaRPr lang="en-US" sz="1900" b="0" strike="noStrike" spc="-1" dirty="0" smtClean="0">
              <a:latin typeface="Arial"/>
            </a:endParaRPr>
          </a:p>
          <a:p>
            <a:pPr marL="343080" lvl="1" indent="-361080">
              <a:lnSpc>
                <a:spcPct val="100000"/>
              </a:lnSpc>
              <a:spcBef>
                <a:spcPts val="1301"/>
              </a:spcBef>
              <a:buClr>
                <a:srgbClr val="000000"/>
              </a:buClr>
              <a:buFont typeface="Noto Sans Symbols"/>
              <a:buAutoNum type="arabicPeriod"/>
            </a:pPr>
            <a:r>
              <a:rPr lang="ja-JP" altLang="en-US" sz="1900" b="1" spc="-1" dirty="0" smtClean="0">
                <a:solidFill>
                  <a:srgbClr val="000000"/>
                </a:solidFill>
                <a:latin typeface="Arial"/>
              </a:rPr>
              <a:t>コピーライトのレビュー</a:t>
            </a:r>
            <a:endParaRPr lang="en-US" sz="1900" b="0" strike="noStrike" spc="-1" dirty="0">
              <a:latin typeface="Arial"/>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Arial"/>
                <a:ea typeface="Arial"/>
              </a:rPr>
              <a:t>輸出管理情報</a:t>
            </a:r>
            <a:r>
              <a:rPr lang="en-US" sz="1900" b="1" strike="noStrike" spc="-1" dirty="0" smtClean="0">
                <a:solidFill>
                  <a:srgbClr val="000000"/>
                </a:solidFill>
                <a:latin typeface="Arial"/>
                <a:ea typeface="Arial"/>
              </a:rPr>
              <a:t>(</a:t>
            </a:r>
            <a:r>
              <a:rPr lang="en-US" sz="1900" b="1" strike="noStrike" spc="-1" dirty="0">
                <a:solidFill>
                  <a:srgbClr val="000000"/>
                </a:solidFill>
                <a:latin typeface="Arial"/>
                <a:ea typeface="Arial"/>
              </a:rPr>
              <a:t>ECC</a:t>
            </a:r>
            <a:r>
              <a:rPr lang="en-US" sz="1900" b="1" strike="noStrike" spc="-1" dirty="0" smtClean="0">
                <a:solidFill>
                  <a:srgbClr val="000000"/>
                </a:solidFill>
                <a:latin typeface="Arial"/>
                <a:ea typeface="Arial"/>
              </a:rPr>
              <a:t>)</a:t>
            </a:r>
            <a:r>
              <a:rPr lang="ja-JP" altLang="en-US" sz="1900" b="1" strike="noStrike" spc="-1" dirty="0" smtClean="0">
                <a:solidFill>
                  <a:srgbClr val="000000"/>
                </a:solidFill>
                <a:latin typeface="Arial"/>
                <a:ea typeface="Arial"/>
              </a:rPr>
              <a:t>レビュー</a:t>
            </a:r>
            <a:endParaRPr lang="en-US" sz="1900" b="0" strike="noStrike" spc="-1" dirty="0">
              <a:latin typeface="Arial"/>
            </a:endParaRPr>
          </a:p>
          <a:p>
            <a:pPr marL="343080" lvl="1" indent="-361080">
              <a:lnSpc>
                <a:spcPct val="100000"/>
              </a:lnSpc>
              <a:spcBef>
                <a:spcPts val="1301"/>
              </a:spcBef>
              <a:buClr>
                <a:srgbClr val="000000"/>
              </a:buClr>
              <a:buFont typeface="Noto Sans Symbols"/>
              <a:buAutoNum type="arabicPeriod"/>
            </a:pPr>
            <a:r>
              <a:rPr lang="ja-JP" altLang="en-US" sz="1900" b="1" strike="noStrike" spc="-1" dirty="0" smtClean="0">
                <a:solidFill>
                  <a:srgbClr val="000000"/>
                </a:solidFill>
                <a:latin typeface="Arial"/>
                <a:ea typeface="Arial"/>
              </a:rPr>
              <a:t>要求されたレポート出力作成</a:t>
            </a:r>
            <a:endParaRPr lang="en-US" sz="1900" b="0" strike="noStrike" spc="-1" dirty="0">
              <a:latin typeface="Arial"/>
            </a:endParaRPr>
          </a:p>
          <a:p>
            <a:pPr>
              <a:lnSpc>
                <a:spcPct val="100000"/>
              </a:lnSpc>
              <a:spcBef>
                <a:spcPts val="1301"/>
              </a:spcBef>
            </a:pPr>
            <a:endParaRPr lang="en-US" sz="1900" b="0" strike="noStrike" spc="-1" dirty="0">
              <a:latin typeface="Arial"/>
            </a:endParaRPr>
          </a:p>
        </p:txBody>
      </p:sp>
      <p:sp>
        <p:nvSpPr>
          <p:cNvPr id="193" name="CustomShape 4"/>
          <p:cNvSpPr/>
          <p:nvPr/>
        </p:nvSpPr>
        <p:spPr>
          <a:xfrm>
            <a:off x="6277510" y="1295640"/>
            <a:ext cx="5506948"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例</a:t>
            </a:r>
            <a:endParaRPr lang="en-US" sz="1900" b="0" strike="noStrike" spc="-1" dirty="0">
              <a:latin typeface="Arial"/>
            </a:endParaRPr>
          </a:p>
        </p:txBody>
      </p:sp>
      <p:sp>
        <p:nvSpPr>
          <p:cNvPr id="194" name="CustomShape 5"/>
          <p:cNvSpPr/>
          <p:nvPr/>
        </p:nvSpPr>
        <p:spPr>
          <a:xfrm>
            <a:off x="618120" y="1295640"/>
            <a:ext cx="5477880" cy="331920"/>
          </a:xfrm>
          <a:prstGeom prst="rect">
            <a:avLst/>
          </a:prstGeom>
          <a:solidFill>
            <a:srgbClr val="D7E3C8"/>
          </a:solidFill>
          <a:ln w="9360">
            <a:solidFill>
              <a:srgbClr val="627C2A"/>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lIns="144000" tIns="72000" rIns="72000" bIns="72000" anchor="ctr"/>
          <a:lstStyle/>
          <a:p>
            <a:pPr>
              <a:lnSpc>
                <a:spcPct val="100000"/>
              </a:lnSpc>
            </a:pPr>
            <a:r>
              <a:rPr lang="ja-JP" altLang="en-US" sz="1900" b="1" spc="-1" dirty="0">
                <a:solidFill>
                  <a:srgbClr val="000000"/>
                </a:solidFill>
                <a:latin typeface="Arial"/>
              </a:rPr>
              <a:t>機能</a:t>
            </a:r>
            <a:endParaRPr lang="en-US" sz="19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2289</TotalTime>
  <Words>996</Words>
  <Application>Microsoft Office PowerPoint</Application>
  <PresentationFormat>ワイド画面</PresentationFormat>
  <Paragraphs>193</Paragraphs>
  <Slides>16</Slides>
  <Notes>6</Notes>
  <HiddenSlides>0</HiddenSlides>
  <MMClips>0</MMClips>
  <ScaleCrop>false</ScaleCrop>
  <HeadingPairs>
    <vt:vector size="6" baseType="variant">
      <vt:variant>
        <vt:lpstr>使用されているフォント</vt:lpstr>
      </vt:variant>
      <vt:variant>
        <vt:i4>12</vt:i4>
      </vt:variant>
      <vt:variant>
        <vt:lpstr>テーマ</vt:lpstr>
      </vt:variant>
      <vt:variant>
        <vt:i4>3</vt:i4>
      </vt:variant>
      <vt:variant>
        <vt:lpstr>スライド タイトル</vt:lpstr>
      </vt:variant>
      <vt:variant>
        <vt:i4>16</vt:i4>
      </vt:variant>
    </vt:vector>
  </HeadingPairs>
  <TitlesOfParts>
    <vt:vector size="31" baseType="lpstr">
      <vt:lpstr>DejaVu Sans</vt:lpstr>
      <vt:lpstr>ＭＳ Ｐゴシック</vt:lpstr>
      <vt:lpstr>ＭＳ ゴシック</vt:lpstr>
      <vt:lpstr>Noto Sans Symbols</vt:lpstr>
      <vt:lpstr>Open Sans</vt:lpstr>
      <vt:lpstr>Arial</vt:lpstr>
      <vt:lpstr>Arial Black</vt:lpstr>
      <vt:lpstr>Arial Narrow</vt:lpstr>
      <vt:lpstr>Calibri</vt:lpstr>
      <vt:lpstr>Symbol</vt:lpstr>
      <vt:lpstr>Times New Roman</vt:lpstr>
      <vt:lpstr>Wingdings</vt:lpstr>
      <vt:lpstr>Office Theme</vt:lpstr>
      <vt:lpstr>Office Theme</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dc:description/>
  <cp:lastModifiedBy>hama kouki(浜 功樹 ○ＳＷＣ□ＯＳＴ)</cp:lastModifiedBy>
  <cp:revision>65</cp:revision>
  <dcterms:modified xsi:type="dcterms:W3CDTF">2019-09-05T05:02:53Z</dcterms:modified>
  <dc:language>en-US</dc:language>
</cp:coreProperties>
</file>