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2D8DC8E-66D7-4D53-8EC5-BA51342C8DD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4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ducksoftware.com/oss/license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opensource.org/license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6840" cy="4078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718800" y="8650440"/>
            <a:ext cx="3136680" cy="49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95951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90000"/>
              </a:lnSpc>
            </a:pP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Black Duck identifies &gt;2000 licenses in use , however ~20 licenses responsible for nearly all licensed open source projects</a:t>
            </a:r>
            <a:endParaRPr lang="en-US" sz="1000" b="0" strike="noStrike" spc="-1">
              <a:latin typeface="Arial"/>
            </a:endParaRPr>
          </a:p>
          <a:p>
            <a:pPr marL="1339920" lvl="3" indent="-29772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1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http://www.blackducksoftware.com/oss/licenses#top20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and, OSI currently recognizes 69 licenses as “open source”</a:t>
            </a:r>
            <a:endParaRPr lang="en-US" sz="1000" b="0" strike="noStrike" spc="-1">
              <a:latin typeface="Arial"/>
            </a:endParaRPr>
          </a:p>
          <a:p>
            <a:pPr marL="1339920" lvl="3" indent="-297720">
              <a:lnSpc>
                <a:spcPct val="90000"/>
              </a:lnSpc>
              <a:spcBef>
                <a:spcPts val="28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1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  <a:hlinkClick r:id="rId4"/>
              </a:rPr>
              <a:t>http://www.opensource.org/licenses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6647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7200" cy="4078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718800" y="8650440"/>
            <a:ext cx="3136680" cy="49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2920" tIns="142920" rIns="142920" bIns="142920" anchor="b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Notes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21737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The SPEC is 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Calibri"/>
              </a:rPr>
              <a:t>just over 100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 pages,  but not all the fields are needed and relevant.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72 use cases identified for SPDX 2.0 – many requiring fields that really or only applicable to that use case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here are required fields – if look at, it’s what you’d want to know...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(walk through this)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493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This is section 2 of the Specification</a:t>
            </a: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3688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876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02441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996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1073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File Types: </a:t>
            </a:r>
            <a:r>
              <a:rPr lang="en-US" sz="1000" b="0" strike="noStrike" spc="-1">
                <a:solidFill>
                  <a:srgbClr val="003C6B"/>
                </a:solidFill>
                <a:latin typeface="Arial"/>
                <a:ea typeface="Arial"/>
              </a:rPr>
              <a:t>source, binary, archive,</a:t>
            </a:r>
            <a:r>
              <a:rPr lang="en-US" sz="1000" b="0" strike="noStrike" spc="-1">
                <a:solidFill>
                  <a:srgbClr val="0069B0"/>
                </a:solidFill>
                <a:latin typeface="Arial"/>
                <a:ea typeface="Arial"/>
              </a:rPr>
              <a:t>application,audio,image,text,video,documentation,spdx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369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 anchor="ctr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Section 2 of the Specification</a:t>
            </a: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2231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Google Shape;55;p9"/>
          <p:cNvPicPr/>
          <p:nvPr/>
        </p:nvPicPr>
        <p:blipFill>
          <a:blip r:embed="rId14"/>
          <a:stretch/>
        </p:blipFill>
        <p:spPr>
          <a:xfrm>
            <a:off x="9884520" y="5493600"/>
            <a:ext cx="1468800" cy="7876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135440" y="6433595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Page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782463" y="6388200"/>
            <a:ext cx="777348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© 2016-2018 Siemens AG, Linux Foundation (Translated by Kouki Hama) </a:t>
            </a:r>
            <a:r>
              <a:rPr lang="ja-JP" altLang="en-US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　</a:t>
            </a: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-  CC-BY-SA 4.0</a:t>
            </a:r>
            <a:endParaRPr lang="en-US" altLang="ja-JP" sz="1400" b="0" strike="noStrike" spc="-1" dirty="0">
              <a:latin typeface="+mn-lt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10760" y="6387480"/>
            <a:ext cx="432972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1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9818640" y="5286600"/>
            <a:ext cx="1681560" cy="1046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oogle Shape;63;p10"/>
          <p:cNvPicPr/>
          <p:nvPr/>
        </p:nvPicPr>
        <p:blipFill>
          <a:blip r:embed="rId15"/>
          <a:stretch/>
        </p:blipFill>
        <p:spPr>
          <a:xfrm>
            <a:off x="460080" y="355680"/>
            <a:ext cx="11270880" cy="368748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386550" y="6433595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387480"/>
            <a:ext cx="12191400" cy="46980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9;p1"/>
          <p:cNvPicPr/>
          <p:nvPr/>
        </p:nvPicPr>
        <p:blipFill>
          <a:blip r:embed="rId14"/>
          <a:stretch/>
        </p:blipFill>
        <p:spPr>
          <a:xfrm>
            <a:off x="9884520" y="5493600"/>
            <a:ext cx="1468440" cy="7876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591480" y="6456960"/>
            <a:ext cx="298260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245708" y="6374823"/>
            <a:ext cx="6210068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r">
              <a:lnSpc>
                <a:spcPct val="110000"/>
              </a:lnSpc>
            </a:pPr>
            <a:r>
              <a:rPr lang="en-US" altLang="ja-JP" sz="14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© 2016-2018 Siemens AG, Linux Foundation (Translated by Kouki Hama)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49" name="Google Shape;13;p1"/>
          <p:cNvPicPr/>
          <p:nvPr/>
        </p:nvPicPr>
        <p:blipFill>
          <a:blip r:embed="rId15"/>
          <a:stretch/>
        </p:blipFill>
        <p:spPr>
          <a:xfrm>
            <a:off x="691200" y="5834160"/>
            <a:ext cx="1764360" cy="418320"/>
          </a:xfrm>
          <a:prstGeom prst="rect">
            <a:avLst/>
          </a:prstGeom>
          <a:ln>
            <a:noFill/>
          </a:ln>
        </p:spPr>
      </p:pic>
      <p:pic>
        <p:nvPicPr>
          <p:cNvPr id="50" name="Google Shape;46;p7"/>
          <p:cNvPicPr/>
          <p:nvPr/>
        </p:nvPicPr>
        <p:blipFill>
          <a:blip r:embed="rId16"/>
          <a:srcRect t="88194" b="-88194"/>
          <a:stretch/>
        </p:blipFill>
        <p:spPr>
          <a:xfrm>
            <a:off x="-41400" y="-64800"/>
            <a:ext cx="12398400" cy="405612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97;p19"/>
          <p:cNvPicPr/>
          <p:nvPr/>
        </p:nvPicPr>
        <p:blipFill>
          <a:blip r:embed="rId14"/>
          <a:stretch/>
        </p:blipFill>
        <p:spPr>
          <a:xfrm>
            <a:off x="600" y="72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719280" y="6213600"/>
            <a:ext cx="2774160" cy="186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Google Shape;99;p19"/>
          <p:cNvPicPr/>
          <p:nvPr/>
        </p:nvPicPr>
        <p:blipFill>
          <a:blip r:embed="rId15"/>
          <a:stretch/>
        </p:blipFill>
        <p:spPr>
          <a:xfrm>
            <a:off x="767160" y="5986440"/>
            <a:ext cx="1931400" cy="45792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581920" y="6437714"/>
            <a:ext cx="6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2A8D4B-AB2C-4AFE-A214-6AE00DFD0DDC}" type="slidenum">
              <a:rPr lang="ja-JP" altLang="en-US" sz="1800" smtClean="0">
                <a:solidFill>
                  <a:schemeClr val="tx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ja-JP" altLang="en-US" sz="1800" dirty="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spdx" TargetMode="External"/><Relationship Id="rId5" Type="http://schemas.openxmlformats.org/officeDocument/2006/relationships/hyperlink" Target="https://www.spdx.org/licenses" TargetMode="External"/><Relationship Id="rId4" Type="http://schemas.openxmlformats.org/officeDocument/2006/relationships/hyperlink" Target="https://www.spdx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0080" y="4272480"/>
            <a:ext cx="11270880" cy="10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FOSSology &amp; SPDX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9" name="Table 2"/>
          <p:cNvGraphicFramePr/>
          <p:nvPr>
            <p:extLst>
              <p:ext uri="{D42A27DB-BD31-4B8C-83A1-F6EECF244321}">
                <p14:modId xmlns:p14="http://schemas.microsoft.com/office/powerpoint/2010/main" val="2833515703"/>
              </p:ext>
            </p:extLst>
          </p:nvPr>
        </p:nvGraphicFramePr>
        <p:xfrm>
          <a:off x="952560" y="1333440"/>
          <a:ext cx="10286640" cy="46629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3.9</a:t>
                      </a:r>
                      <a:r>
                        <a:rPr lang="ja-JP" altLang="en-US" sz="20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パッケージ確認コード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作成されたもの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3.10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パッケージチェックサム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作成されたもの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パッケージホームページ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Source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Information(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ソース情報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 Concluded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License(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決定ライセンス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cleared data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パッケージからの全ライセンス情報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スキャンされたデータから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3.15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宣言ライセンス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スキャンされたデータから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3.16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0" name="CustomShape 3"/>
          <p:cNvSpPr/>
          <p:nvPr/>
        </p:nvSpPr>
        <p:spPr>
          <a:xfrm>
            <a:off x="970920" y="321840"/>
            <a:ext cx="10286280" cy="88416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パッケージ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2" name="Table 2"/>
          <p:cNvGraphicFramePr/>
          <p:nvPr>
            <p:extLst>
              <p:ext uri="{D42A27DB-BD31-4B8C-83A1-F6EECF244321}">
                <p14:modId xmlns:p14="http://schemas.microsoft.com/office/powerpoint/2010/main" val="1338242500"/>
              </p:ext>
            </p:extLst>
          </p:nvPr>
        </p:nvGraphicFramePr>
        <p:xfrm>
          <a:off x="952560" y="1333440"/>
          <a:ext cx="10286640" cy="373128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3.17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コピーライトテキスト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スキャンされたデータから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3.18 Package Summary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パッケージ要約表記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3.11 Package Detailed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Description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latin typeface="Arial"/>
                        </a:rPr>
                        <a:t>パッケージ詳細表記</a:t>
                      </a:r>
                      <a:r>
                        <a:rPr lang="en-US" sz="2000" b="0" strike="noStrike" spc="-1" dirty="0" smtClean="0"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3.12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外部リファレンス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外部リファレンスコメント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3" name="CustomShape 3"/>
          <p:cNvSpPr/>
          <p:nvPr/>
        </p:nvSpPr>
        <p:spPr>
          <a:xfrm>
            <a:off x="970920" y="321840"/>
            <a:ext cx="10286280" cy="88416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パッケージ</a:t>
            </a:r>
            <a:r>
              <a:rPr lang="ja-JP" alt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続々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5" name="Table 2"/>
          <p:cNvGraphicFramePr/>
          <p:nvPr>
            <p:extLst>
              <p:ext uri="{D42A27DB-BD31-4B8C-83A1-F6EECF244321}">
                <p14:modId xmlns:p14="http://schemas.microsoft.com/office/powerpoint/2010/main" val="2105899091"/>
              </p:ext>
            </p:extLst>
          </p:nvPr>
        </p:nvGraphicFramePr>
        <p:xfrm>
          <a:off x="952560" y="1307880"/>
          <a:ext cx="10286640" cy="4662960"/>
        </p:xfrm>
        <a:graphic>
          <a:graphicData uri="http://schemas.openxmlformats.org/drawingml/2006/table">
            <a:tbl>
              <a:tblPr/>
              <a:tblGrid>
                <a:gridCol w="15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ファイルの名前は何か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4.2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SPDX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識別子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ja-JP" altLang="en-US" sz="2000" b="0" strike="noStrike" spc="-1" dirty="0" smtClean="0">
                          <a:solidFill>
                            <a:srgbClr val="0069B0"/>
                          </a:solidFill>
                          <a:latin typeface="Arial"/>
                          <a:ea typeface="Arial"/>
                        </a:rPr>
                        <a:t>作成されたもの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ファイルタイプ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439"/>
                        </a:spcBef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ソース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バイナリ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...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ファイルチェックサム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lang="en-US" sz="2000" b="0" strike="noStrike" spc="-1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SHA1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4.5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決定ライセンス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で決めたもの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4.6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ファイル中のライセンス情報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ファイル検索で検知されたもの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4.7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ライセンス上のコメント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4.8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コピーライトテキスト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+mn-lt"/>
                          <a:ea typeface="Arial"/>
                        </a:rPr>
                        <a:t>ファイル検索で検知されたもの</a:t>
                      </a:r>
                      <a:endParaRPr lang="en-US" altLang="ja-JP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6" name="CustomShape 3"/>
          <p:cNvSpPr/>
          <p:nvPr/>
        </p:nvSpPr>
        <p:spPr>
          <a:xfrm>
            <a:off x="962280" y="198360"/>
            <a:ext cx="10286280" cy="98640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 smtClean="0">
                <a:solidFill>
                  <a:srgbClr val="FFFFFF"/>
                </a:solidFill>
                <a:latin typeface="Arial"/>
              </a:rPr>
              <a:t>ファイル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</a:rPr>
              <a:t>情報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8" name="Table 2"/>
          <p:cNvGraphicFramePr/>
          <p:nvPr>
            <p:extLst>
              <p:ext uri="{D42A27DB-BD31-4B8C-83A1-F6EECF244321}">
                <p14:modId xmlns:p14="http://schemas.microsoft.com/office/powerpoint/2010/main" val="3443405291"/>
              </p:ext>
            </p:extLst>
          </p:nvPr>
        </p:nvGraphicFramePr>
        <p:xfrm>
          <a:off x="952740" y="1062900"/>
          <a:ext cx="11030893" cy="5207520"/>
        </p:xfrm>
        <a:graphic>
          <a:graphicData uri="http://schemas.openxmlformats.org/drawingml/2006/table">
            <a:tbl>
              <a:tblPr/>
              <a:tblGrid>
                <a:gridCol w="162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3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4.9 Artifact of Project 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Name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（アーティファクトプロジェクト名）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4.10 Artifact of Project 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Homepage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（アーティファクトプロジェクトホームページ）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4.11 Artifact of Project 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URI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アーティファクトプロジェクト</a:t>
                      </a:r>
                      <a:r>
                        <a:rPr lang="en-US" altLang="ja-JP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URI</a:t>
                      </a:r>
                      <a:r>
                        <a:rPr 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4.12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ファイル注意書き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もし注意書きがファイルにあれば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ファイルコントリビュータ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もしコントリビュータ情報がファイルにあれば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4.15 File </a:t>
                      </a:r>
                      <a:r>
                        <a:rPr lang="en-US" sz="2000" b="0" strike="noStrike" spc="-1" dirty="0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Dependencies</a:t>
                      </a:r>
                      <a:r>
                        <a:rPr lang="ja-JP" altLang="en-US" sz="2000" b="0" strike="noStrike" spc="-1" dirty="0" smtClean="0">
                          <a:solidFill>
                            <a:srgbClr val="CCCCCC"/>
                          </a:solidFill>
                          <a:latin typeface="Arial"/>
                          <a:ea typeface="Arial"/>
                        </a:rPr>
                        <a:t>ファイル依存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B7B7B7"/>
                          </a:solidFill>
                          <a:latin typeface="Arial"/>
                          <a:ea typeface="Arial"/>
                        </a:rPr>
                        <a:t>廃止予定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3"/>
          <p:cNvSpPr/>
          <p:nvPr/>
        </p:nvSpPr>
        <p:spPr>
          <a:xfrm>
            <a:off x="952740" y="0"/>
            <a:ext cx="10286280" cy="98640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ファイル情報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続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11" name="Table 2"/>
          <p:cNvGraphicFramePr/>
          <p:nvPr>
            <p:extLst>
              <p:ext uri="{D42A27DB-BD31-4B8C-83A1-F6EECF244321}">
                <p14:modId xmlns:p14="http://schemas.microsoft.com/office/powerpoint/2010/main" val="2726520989"/>
              </p:ext>
            </p:extLst>
          </p:nvPr>
        </p:nvGraphicFramePr>
        <p:xfrm>
          <a:off x="952200" y="843512"/>
          <a:ext cx="10286640" cy="3500640"/>
        </p:xfrm>
        <a:graphic>
          <a:graphicData uri="http://schemas.openxmlformats.org/drawingml/2006/table">
            <a:tbl>
              <a:tblPr/>
              <a:tblGrid>
                <a:gridCol w="101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6.1 License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Identifier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　（ライセンス識別子）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unique ID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6.2 Extracted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Text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抜粋テキスト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スキャン時に見つかったテキスト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公式名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6.4 License Cross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Reference</a:t>
                      </a:r>
                      <a:b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</a:b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ライセンスクロスリファレンス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+mn-lt"/>
                        </a:rPr>
                        <a:t>スキャン時に見つかったテキスト</a:t>
                      </a:r>
                      <a:endParaRPr lang="en-US" altLang="ja-JP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6.5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ライセンスコメント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2" name="CustomShape 3"/>
          <p:cNvSpPr/>
          <p:nvPr/>
        </p:nvSpPr>
        <p:spPr>
          <a:xfrm>
            <a:off x="815040" y="4579352"/>
            <a:ext cx="11545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90000"/>
              </a:lnSpc>
              <a:spcBef>
                <a:spcPts val="360"/>
              </a:spcBef>
            </a:pPr>
            <a:r>
              <a:rPr lang="en-US" sz="2000" b="0" strike="noStrike" spc="-1" dirty="0">
                <a:solidFill>
                  <a:srgbClr val="7F7F7F"/>
                </a:solidFill>
                <a:latin typeface="Arial"/>
                <a:ea typeface="Arial"/>
              </a:rPr>
              <a:t>* </a:t>
            </a:r>
            <a:r>
              <a:rPr lang="ja-JP" altLang="en-US" sz="2000" spc="-1" dirty="0">
                <a:solidFill>
                  <a:srgbClr val="7F7F7F"/>
                </a:solidFill>
                <a:latin typeface="Arial"/>
                <a:ea typeface="Arial"/>
              </a:rPr>
              <a:t>注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: </a:t>
            </a:r>
            <a:endParaRPr lang="en-US" sz="2000" b="0" strike="noStrike" spc="-1" dirty="0">
              <a:latin typeface="Arial"/>
            </a:endParaRPr>
          </a:p>
          <a:p>
            <a:pPr marL="669960" lvl="1" indent="-30096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en-US" altLang="ja-JP" sz="2000" spc="-1" dirty="0">
                <a:solidFill>
                  <a:srgbClr val="7F7F7F"/>
                </a:solidFill>
                <a:ea typeface="Arial"/>
              </a:rPr>
              <a:t>SPDX</a:t>
            </a:r>
            <a:r>
              <a:rPr lang="ja-JP" altLang="en-US" sz="2000" spc="-1" dirty="0">
                <a:solidFill>
                  <a:srgbClr val="7F7F7F"/>
                </a:solidFill>
                <a:ea typeface="Arial"/>
              </a:rPr>
              <a:t>ライセンスリストに</a:t>
            </a:r>
            <a:r>
              <a:rPr lang="ja-JP" altLang="en-US" sz="2000" b="1" u="sng" spc="-1" dirty="0">
                <a:solidFill>
                  <a:srgbClr val="7F7F7F"/>
                </a:solidFill>
                <a:ea typeface="Arial"/>
              </a:rPr>
              <a:t>ない</a:t>
            </a:r>
            <a:r>
              <a:rPr lang="ja-JP" altLang="en-US" sz="2000" spc="-1" dirty="0">
                <a:solidFill>
                  <a:srgbClr val="7F7F7F"/>
                </a:solidFill>
                <a:ea typeface="Arial"/>
              </a:rPr>
              <a:t>ライセンスを特定する方法を</a:t>
            </a:r>
            <a:r>
              <a:rPr lang="ja-JP" altLang="en-US" sz="2000" spc="-1" dirty="0" smtClean="0">
                <a:solidFill>
                  <a:srgbClr val="7F7F7F"/>
                </a:solidFill>
                <a:ea typeface="Arial"/>
              </a:rPr>
              <a:t>提供</a:t>
            </a:r>
            <a:endParaRPr lang="en-US" altLang="ja-JP" sz="2000" spc="-1" dirty="0" smtClean="0">
              <a:solidFill>
                <a:srgbClr val="7F7F7F"/>
              </a:solidFill>
              <a:ea typeface="Arial"/>
            </a:endParaRPr>
          </a:p>
          <a:p>
            <a:pPr marL="669960" lvl="1" indent="-30096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SPDX</a:t>
            </a: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は</a:t>
            </a:r>
            <a:r>
              <a:rPr lang="en-US" altLang="ja-JP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90</a:t>
            </a: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％</a:t>
            </a:r>
            <a:r>
              <a:rPr lang="ja-JP" altLang="en-US" sz="2000" spc="-1" dirty="0">
                <a:solidFill>
                  <a:srgbClr val="7F7F7F"/>
                </a:solidFill>
                <a:latin typeface="Arial"/>
                <a:ea typeface="Arial"/>
              </a:rPr>
              <a:t>程度</a:t>
            </a: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ショート</a:t>
            </a:r>
            <a:r>
              <a:rPr lang="en-US" altLang="ja-JP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ID</a:t>
            </a: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でカバーする子を目指している 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– </a:t>
            </a:r>
            <a:r>
              <a:rPr lang="ja-JP" altLang="en-US" sz="2000" spc="-1" dirty="0" smtClean="0">
                <a:solidFill>
                  <a:srgbClr val="7F7F7F"/>
                </a:solidFill>
                <a:latin typeface="Arial"/>
                <a:ea typeface="Arial"/>
              </a:rPr>
              <a:t>網羅するわけで</a:t>
            </a:r>
            <a:r>
              <a:rPr lang="ja-JP" altLang="en-US" sz="2000" b="1" u="sng" spc="-1" dirty="0" smtClean="0">
                <a:solidFill>
                  <a:srgbClr val="7F7F7F"/>
                </a:solidFill>
                <a:latin typeface="Arial"/>
                <a:ea typeface="Arial"/>
              </a:rPr>
              <a:t>な</a:t>
            </a:r>
            <a:r>
              <a:rPr lang="ja-JP" altLang="en-US" sz="2000" b="1" u="sng" spc="-1" dirty="0">
                <a:solidFill>
                  <a:srgbClr val="7F7F7F"/>
                </a:solidFill>
                <a:latin typeface="Arial"/>
                <a:ea typeface="Arial"/>
              </a:rPr>
              <a:t>い</a:t>
            </a:r>
            <a:r>
              <a:rPr 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669960" lvl="1" indent="-300960">
              <a:lnSpc>
                <a:spcPct val="90000"/>
              </a:lnSpc>
              <a:spcBef>
                <a:spcPts val="360"/>
              </a:spcBef>
              <a:buClr>
                <a:srgbClr val="32B7E7"/>
              </a:buClr>
              <a:buFont typeface="Noto Sans Symbols"/>
              <a:buChar char="▪"/>
            </a:pPr>
            <a:r>
              <a:rPr lang="ja-JP" altLang="en-US" sz="2000" b="0" strike="noStrike" spc="-1" dirty="0" smtClean="0">
                <a:solidFill>
                  <a:srgbClr val="7F7F7F"/>
                </a:solidFill>
                <a:latin typeface="Arial"/>
                <a:ea typeface="Arial"/>
              </a:rPr>
              <a:t>たくさんの種類のライセンスが実際にはあるが、一部がほぼカバーしている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952560" y="28156"/>
            <a:ext cx="10286280" cy="74016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他のライセンス情報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オプション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*)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28840" y="400680"/>
            <a:ext cx="12920760" cy="12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ja-JP" altLang="en-US" sz="3200" b="1" spc="-1">
                <a:solidFill>
                  <a:srgbClr val="000000"/>
                </a:solidFill>
                <a:latin typeface="Arial"/>
                <a:ea typeface="Arial"/>
              </a:rPr>
              <a:t>クレジット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: 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21080" y="1622160"/>
            <a:ext cx="10885680" cy="371124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72000" bIns="108000"/>
          <a:lstStyle/>
          <a:p>
            <a:pPr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© 2016-2018 Linux Foundation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Arial"/>
              </a:rPr>
              <a:t>CC-BY-SA 4.0</a:t>
            </a:r>
            <a:r>
              <a:t/>
            </a:r>
            <a:br/>
            <a:r>
              <a:rPr lang="en-US" sz="1900" b="0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3"/>
              </a:rPr>
              <a:t>https://creativecommons.org/licenses/by-sa/4.0/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r>
              <a:t/>
            </a:r>
            <a:br/>
            <a:r>
              <a:rPr lang="en-US" sz="1900" b="1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4"/>
              </a:rPr>
              <a:t>https://www.spdx.org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License List</a:t>
            </a:r>
            <a:r>
              <a:t/>
            </a:r>
            <a:br/>
            <a:r>
              <a:rPr lang="en-US" sz="1900" b="1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5"/>
              </a:rPr>
              <a:t>https://www.spdx.org/licenses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Arial"/>
                <a:ea typeface="Arial"/>
              </a:rPr>
              <a:t>Tool Source</a:t>
            </a:r>
            <a:r>
              <a:t/>
            </a:r>
            <a:br/>
            <a:r>
              <a:rPr lang="en-US" sz="1900" b="1" u="sng" strike="noStrike" spc="-1">
                <a:solidFill>
                  <a:srgbClr val="2E77D7"/>
                </a:solidFill>
                <a:uFillTx/>
                <a:latin typeface="Arial"/>
                <a:ea typeface="Arial"/>
                <a:hlinkClick r:id="rId6"/>
              </a:rPr>
              <a:t>https://github.com/spdx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9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0680" cy="1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6040" tIns="396000" rIns="2123280" bIns="234000" anchor="b"/>
          <a:lstStyle/>
          <a:p>
            <a:pPr>
              <a:lnSpc>
                <a:spcPct val="100000"/>
              </a:lnSpc>
            </a:pPr>
            <a:r>
              <a:rPr lang="en-US" altLang="ja-JP" sz="3200" b="1" spc="-1" dirty="0" smtClean="0">
                <a:solidFill>
                  <a:srgbClr val="000000"/>
                </a:solidFill>
                <a:ea typeface="Arial"/>
              </a:rPr>
              <a:t>Fossology</a:t>
            </a:r>
            <a:r>
              <a:rPr lang="ja-JP" altLang="en-US" sz="3200" b="1" spc="-1" dirty="0" smtClean="0">
                <a:solidFill>
                  <a:srgbClr val="000000"/>
                </a:solidFill>
                <a:ea typeface="Arial"/>
              </a:rPr>
              <a:t>はどう動かすか</a:t>
            </a:r>
            <a:r>
              <a:rPr lang="en-US" altLang="ja-JP" sz="3200" b="1" spc="-1" dirty="0" smtClean="0">
                <a:solidFill>
                  <a:srgbClr val="000000"/>
                </a:solidFill>
                <a:ea typeface="Arial"/>
              </a:rPr>
              <a:t>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 rot="5400000">
            <a:off x="1290960" y="802800"/>
            <a:ext cx="888120" cy="2011680"/>
          </a:xfrm>
          <a:prstGeom prst="homePlate">
            <a:avLst>
              <a:gd name="adj" fmla="val 2396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5400000">
            <a:off x="1191960" y="2455200"/>
            <a:ext cx="1086480" cy="20116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8"/>
          <p:cNvSpPr/>
          <p:nvPr/>
        </p:nvSpPr>
        <p:spPr>
          <a:xfrm rot="5400000">
            <a:off x="1186920" y="1579680"/>
            <a:ext cx="1096560" cy="2011680"/>
          </a:xfrm>
          <a:prstGeom prst="chevron">
            <a:avLst>
              <a:gd name="adj" fmla="val 1940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9"/>
          <p:cNvSpPr/>
          <p:nvPr/>
        </p:nvSpPr>
        <p:spPr>
          <a:xfrm rot="5400000">
            <a:off x="1191960" y="3326400"/>
            <a:ext cx="1086480" cy="201168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0"/>
          <p:cNvSpPr/>
          <p:nvPr/>
        </p:nvSpPr>
        <p:spPr>
          <a:xfrm rot="5400000">
            <a:off x="1191960" y="4194360"/>
            <a:ext cx="1086480" cy="2011680"/>
          </a:xfrm>
          <a:prstGeom prst="chevron">
            <a:avLst>
              <a:gd name="adj" fmla="val 19583"/>
            </a:avLst>
          </a:prstGeom>
          <a:solidFill>
            <a:srgbClr val="FFFF00"/>
          </a:solidFill>
          <a:ln w="19080">
            <a:solidFill>
              <a:srgbClr val="879BA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769320" y="2238480"/>
            <a:ext cx="19299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スキャニング</a:t>
            </a:r>
            <a:r>
              <a:rPr lang="ja-JP" altLang="en-US" sz="1900" spc="-1" dirty="0" smtClean="0">
                <a:solidFill>
                  <a:srgbClr val="000000"/>
                </a:solidFill>
                <a:ea typeface="Arial"/>
              </a:rPr>
              <a:t>方法選択</a:t>
            </a:r>
            <a:endParaRPr lang="ja-JP" altLang="en-US" sz="1900" spc="-1" dirty="0">
              <a:solidFill>
                <a:srgbClr val="000000"/>
              </a:solidFill>
              <a:ea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728640" y="1389600"/>
            <a:ext cx="201168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コンポーネント</a:t>
            </a:r>
            <a:br>
              <a:rPr lang="ja-JP" altLang="en-US" sz="1900" spc="-1" dirty="0">
                <a:solidFill>
                  <a:srgbClr val="000000"/>
                </a:solidFill>
                <a:ea typeface="Arial"/>
              </a:rPr>
            </a:b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アップロード</a:t>
            </a:r>
          </a:p>
        </p:txBody>
      </p:sp>
      <p:sp>
        <p:nvSpPr>
          <p:cNvPr id="149" name="CustomShape 13"/>
          <p:cNvSpPr/>
          <p:nvPr/>
        </p:nvSpPr>
        <p:spPr>
          <a:xfrm>
            <a:off x="769680" y="3087720"/>
            <a:ext cx="19299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結果レビュー</a:t>
            </a:r>
          </a:p>
        </p:txBody>
      </p:sp>
      <p:sp>
        <p:nvSpPr>
          <p:cNvPr id="150" name="CustomShape 14"/>
          <p:cNvSpPr/>
          <p:nvPr/>
        </p:nvSpPr>
        <p:spPr>
          <a:xfrm>
            <a:off x="769680" y="3997080"/>
            <a:ext cx="1929960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spc="-1" dirty="0">
                <a:solidFill>
                  <a:srgbClr val="000000"/>
                </a:solidFill>
                <a:ea typeface="Arial"/>
              </a:rPr>
              <a:t>レポート作成</a:t>
            </a:r>
          </a:p>
        </p:txBody>
      </p:sp>
      <p:sp>
        <p:nvSpPr>
          <p:cNvPr id="151" name="CustomShape 15"/>
          <p:cNvSpPr/>
          <p:nvPr/>
        </p:nvSpPr>
        <p:spPr>
          <a:xfrm>
            <a:off x="624733" y="4826880"/>
            <a:ext cx="2115587" cy="7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algn="ctr">
              <a:lnSpc>
                <a:spcPct val="100000"/>
              </a:lnSpc>
            </a:pPr>
            <a:r>
              <a:rPr lang="ja-JP" altLang="en-US" sz="1900" b="0" strike="noStrike" spc="-1" dirty="0" smtClean="0">
                <a:latin typeface="Arial"/>
              </a:rPr>
              <a:t>クライアントにレポートを渡す</a:t>
            </a:r>
            <a:endParaRPr lang="en-US" sz="1900" b="0" strike="noStrike" spc="-1" dirty="0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2884907" y="1503720"/>
            <a:ext cx="86385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2900" indent="-342900">
              <a:lnSpc>
                <a:spcPct val="100000"/>
              </a:lnSpc>
              <a:buClr>
                <a:srgbClr val="879BAA"/>
              </a:buClr>
              <a:buFont typeface="Arial" panose="020B0604020202020204" pitchFamily="34" charset="0"/>
              <a:buChar char="•"/>
            </a:pP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圧縮済ソースコード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アップロード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(*.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zip, *.tar.gz,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etc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2884907" y="2120760"/>
            <a:ext cx="863856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b="0" strike="noStrike" spc="-1" dirty="0" smtClean="0">
                <a:latin typeface="Arial"/>
              </a:rPr>
              <a:t>選択した方法でライセンス関連</a:t>
            </a:r>
            <a:r>
              <a:rPr lang="ja-JP" altLang="en-US" sz="2000" spc="-1" dirty="0" smtClean="0">
                <a:latin typeface="Arial"/>
              </a:rPr>
              <a:t>テキスト検索</a:t>
            </a:r>
            <a:endParaRPr lang="en-US" sz="2000" b="0" strike="noStrike" spc="-1" dirty="0" smtClean="0">
              <a:latin typeface="Arial"/>
            </a:endParaRPr>
          </a:p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Copyrights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輸出管理情報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(ECC), 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ユーザが探しているキーワード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など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2884907" y="2694960"/>
            <a:ext cx="8638560" cy="6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buClr>
                <a:srgbClr val="879BAA"/>
              </a:buClr>
            </a:pPr>
            <a:endParaRPr lang="en-US" sz="2000" b="0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spc="-1" dirty="0" smtClean="0">
                <a:solidFill>
                  <a:srgbClr val="000000"/>
                </a:solidFill>
                <a:latin typeface="Arial"/>
              </a:rPr>
              <a:t>間違ったライセンス分類結果のレビュー</a:t>
            </a:r>
            <a:endParaRPr lang="en-US" sz="2000" b="0" strike="noStrike" spc="-1" dirty="0">
              <a:latin typeface="Arial"/>
            </a:endParaRPr>
          </a:p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他の検出結果レビュー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コピーライト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ECC)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2884907" y="3979080"/>
            <a:ext cx="8638560" cy="133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440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clearing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”</a:t>
            </a: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の結果</a:t>
            </a:r>
            <a:endParaRPr lang="en-US" sz="2000" b="0" strike="noStrike" spc="-1" dirty="0">
              <a:latin typeface="Arial"/>
            </a:endParaRPr>
          </a:p>
          <a:p>
            <a:pPr marL="647640" lvl="1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SPDX </a:t>
            </a:r>
            <a:r>
              <a:rPr lang="ja-JP" altLang="en-US" sz="2000" spc="-1" dirty="0">
                <a:solidFill>
                  <a:srgbClr val="000000"/>
                </a:solidFill>
                <a:latin typeface="Arial"/>
                <a:ea typeface="Arial"/>
              </a:rPr>
              <a:t>形式</a:t>
            </a: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のレポート</a:t>
            </a:r>
            <a:endParaRPr lang="en-US" sz="2000" b="0" strike="noStrike" spc="-1" dirty="0">
              <a:latin typeface="Arial"/>
            </a:endParaRPr>
          </a:p>
          <a:p>
            <a:pPr marL="647640" lvl="1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ja-JP" alt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注意書き</a:t>
            </a: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や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readme </a:t>
            </a:r>
            <a:r>
              <a:rPr lang="ja-JP" altLang="en-US" sz="2000" spc="-1" dirty="0" smtClean="0">
                <a:solidFill>
                  <a:srgbClr val="000000"/>
                </a:solidFill>
                <a:latin typeface="Arial"/>
                <a:ea typeface="Arial"/>
              </a:rPr>
              <a:t>ファイル作成</a:t>
            </a:r>
            <a:endParaRPr lang="en-US" sz="2000" b="0" strike="noStrike" spc="-1" dirty="0">
              <a:latin typeface="Arial"/>
            </a:endParaRPr>
          </a:p>
          <a:p>
            <a:pPr marL="647640" lvl="1" indent="-20232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debian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-copyright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37120" y="155520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ja-JP" altLang="en-US" sz="3600" spc="-1" dirty="0">
                <a:solidFill>
                  <a:srgbClr val="262626"/>
                </a:solidFill>
                <a:latin typeface="Arial"/>
                <a:ea typeface="Arial"/>
              </a:rPr>
              <a:t>サポート</a:t>
            </a:r>
            <a:r>
              <a:rPr lang="ja-JP" altLang="en-US" sz="3600" spc="-1" dirty="0" smtClean="0">
                <a:solidFill>
                  <a:srgbClr val="262626"/>
                </a:solidFill>
                <a:latin typeface="Arial"/>
                <a:ea typeface="Arial"/>
              </a:rPr>
              <a:t>してる</a:t>
            </a:r>
            <a:r>
              <a:rPr 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SPDX </a:t>
            </a:r>
            <a:r>
              <a:rPr lang="ja-JP" alt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ドキュメントフォーマット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23440" y="1273680"/>
            <a:ext cx="10646640" cy="45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0" strike="noStrike" spc="-1" dirty="0" err="1">
                <a:solidFill>
                  <a:srgbClr val="262626"/>
                </a:solidFill>
                <a:latin typeface="Arial"/>
                <a:ea typeface="Arial"/>
              </a:rPr>
              <a:t>tag:value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        </a:t>
            </a:r>
            <a:r>
              <a:rPr lang="ja-JP" altLang="en-US" sz="2800" spc="-1" dirty="0">
                <a:solidFill>
                  <a:srgbClr val="262626"/>
                </a:solidFill>
                <a:latin typeface="Arial"/>
                <a:ea typeface="Arial"/>
              </a:rPr>
              <a:t>ツール</a:t>
            </a:r>
            <a:r>
              <a:rPr lang="ja-JP" altLang="en-US" sz="2800" spc="-1" dirty="0" smtClean="0">
                <a:solidFill>
                  <a:srgbClr val="262626"/>
                </a:solidFill>
                <a:latin typeface="Arial"/>
                <a:ea typeface="Arial"/>
              </a:rPr>
              <a:t>で読める</a:t>
            </a:r>
            <a:r>
              <a:rPr lang="en-US" sz="28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 </a:t>
            </a:r>
            <a:r>
              <a:rPr lang="en-US" sz="2800" b="0" strike="noStrike" spc="-1" dirty="0">
                <a:solidFill>
                  <a:srgbClr val="262626"/>
                </a:solidFill>
                <a:latin typeface="Arial"/>
                <a:ea typeface="Arial"/>
              </a:rPr>
              <a:t>RDF/XML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56" name="Google Shape;164;p27"/>
          <p:cNvPicPr/>
          <p:nvPr/>
        </p:nvPicPr>
        <p:blipFill>
          <a:blip r:embed="rId2"/>
          <a:stretch/>
        </p:blipFill>
        <p:spPr>
          <a:xfrm>
            <a:off x="2158920" y="1239840"/>
            <a:ext cx="6197040" cy="322524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57" name="Google Shape;165;p27"/>
          <p:cNvPicPr/>
          <p:nvPr/>
        </p:nvPicPr>
        <p:blipFill>
          <a:blip r:embed="rId3"/>
          <a:stretch/>
        </p:blipFill>
        <p:spPr>
          <a:xfrm>
            <a:off x="6096000" y="2752920"/>
            <a:ext cx="4768560" cy="279648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37120" y="155520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…</a:t>
            </a:r>
            <a:r>
              <a:rPr lang="ja-JP" alt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スプレッドシートにすることも可能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57280" y="1358280"/>
            <a:ext cx="10646640" cy="45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en-US" sz="2380" b="0" strike="noStrike" spc="-1">
                <a:solidFill>
                  <a:srgbClr val="262626"/>
                </a:solidFill>
                <a:latin typeface="Arial"/>
                <a:ea typeface="Arial"/>
              </a:rPr>
              <a:t>tag:value</a:t>
            </a: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380" b="0" strike="noStrike" spc="-1">
                <a:solidFill>
                  <a:srgbClr val="262626"/>
                </a:solidFill>
                <a:latin typeface="Arial"/>
                <a:ea typeface="Arial"/>
              </a:rPr>
              <a:t>Tool consumable RDFa</a:t>
            </a: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76"/>
              </a:spcBef>
            </a:pPr>
            <a:r>
              <a:rPr lang="en-US" sz="2380" b="0" strike="noStrike" spc="-1">
                <a:solidFill>
                  <a:srgbClr val="262626"/>
                </a:solidFill>
                <a:latin typeface="Arial"/>
                <a:ea typeface="Arial"/>
              </a:rPr>
              <a:t>                              spreadsheets</a:t>
            </a:r>
            <a:endParaRPr lang="en-US" sz="238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8"/>
              </a:spcBef>
            </a:pPr>
            <a:endParaRPr lang="en-US" sz="2380" b="0" strike="noStrike" spc="-1">
              <a:latin typeface="Arial"/>
            </a:endParaRPr>
          </a:p>
        </p:txBody>
      </p:sp>
      <p:pic>
        <p:nvPicPr>
          <p:cNvPr id="161" name="Google Shape;173;p28"/>
          <p:cNvPicPr/>
          <p:nvPr/>
        </p:nvPicPr>
        <p:blipFill>
          <a:blip r:embed="rId2"/>
          <a:stretch/>
        </p:blipFill>
        <p:spPr>
          <a:xfrm>
            <a:off x="2158920" y="1087560"/>
            <a:ext cx="6197040" cy="322524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2" name="Google Shape;174;p28"/>
          <p:cNvPicPr/>
          <p:nvPr/>
        </p:nvPicPr>
        <p:blipFill>
          <a:blip r:embed="rId3"/>
          <a:stretch/>
        </p:blipFill>
        <p:spPr>
          <a:xfrm>
            <a:off x="3920040" y="2446560"/>
            <a:ext cx="4196880" cy="246096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pic>
        <p:nvPicPr>
          <p:cNvPr id="163" name="Google Shape;175;p28"/>
          <p:cNvPicPr/>
          <p:nvPr/>
        </p:nvPicPr>
        <p:blipFill>
          <a:blip r:embed="rId4"/>
          <a:stretch/>
        </p:blipFill>
        <p:spPr>
          <a:xfrm>
            <a:off x="5151240" y="2014920"/>
            <a:ext cx="4942080" cy="366120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sp>
        <p:nvSpPr>
          <p:cNvPr id="164" name="CustomShape 4"/>
          <p:cNvSpPr/>
          <p:nvPr/>
        </p:nvSpPr>
        <p:spPr>
          <a:xfrm>
            <a:off x="8988480" y="5442840"/>
            <a:ext cx="8956800" cy="10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9983880" y="6463800"/>
            <a:ext cx="1364760" cy="4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 Page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79360" y="1344600"/>
            <a:ext cx="4623120" cy="4906440"/>
          </a:xfrm>
          <a:prstGeom prst="foldedCorner">
            <a:avLst>
              <a:gd name="adj" fmla="val 9079"/>
            </a:avLst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4273920" y="23785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Package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3929400" y="1345320"/>
            <a:ext cx="3645682" cy="2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SPDX v2.1 </a:t>
            </a:r>
            <a:r>
              <a:rPr lang="ja-JP" altLang="en-US" b="1" spc="-1" dirty="0" smtClean="0">
                <a:solidFill>
                  <a:srgbClr val="000000"/>
                </a:solidFill>
                <a:latin typeface="Calibri"/>
                <a:ea typeface="Calibri"/>
              </a:rPr>
              <a:t>ドキュメント包含内容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4095000" y="185184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 smtClean="0">
                <a:solidFill>
                  <a:srgbClr val="FFFFFF"/>
                </a:solidFill>
                <a:latin typeface="Calibri"/>
              </a:rPr>
              <a:t>ドキュメント作成情報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4095000" y="245520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パッケージ情報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4273920" y="41950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4095000" y="42724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他　ライセンス情報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4273920" y="296100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4095000" y="30484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38802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 smtClean="0">
                <a:solidFill>
                  <a:srgbClr val="FFFFFF"/>
                </a:solidFill>
                <a:latin typeface="Calibri"/>
              </a:rPr>
              <a:t>ファイル</a:t>
            </a:r>
            <a:r>
              <a:rPr lang="ja-JP" altLang="en-US" spc="-1" dirty="0">
                <a:solidFill>
                  <a:srgbClr val="FFFFFF"/>
                </a:solidFill>
                <a:latin typeface="Calibri"/>
              </a:rPr>
              <a:t>情報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4285080" y="543384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4106160" y="556596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18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注意書き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4285080" y="48103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4106160" y="48985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 smtClean="0">
                <a:solidFill>
                  <a:srgbClr val="FFFFFF"/>
                </a:solidFill>
                <a:latin typeface="Calibri"/>
              </a:rPr>
              <a:t>関係性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816480" y="122400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SPDX </a:t>
            </a:r>
            <a:r>
              <a:rPr lang="ja-JP" alt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ドキュメントは何で構成されているか</a:t>
            </a:r>
            <a:r>
              <a:rPr lang="en-US" sz="3600" b="0" strike="noStrike" spc="-1" dirty="0" smtClean="0">
                <a:solidFill>
                  <a:srgbClr val="262626"/>
                </a:solidFill>
                <a:latin typeface="Arial"/>
                <a:ea typeface="Arial"/>
              </a:rPr>
              <a:t>?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4273920" y="357048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Other Licensing Information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4095000" y="3658320"/>
            <a:ext cx="3745080" cy="44532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pc="-1" dirty="0">
                <a:solidFill>
                  <a:srgbClr val="FFFFFF"/>
                </a:solidFill>
                <a:latin typeface="Calibri"/>
              </a:rPr>
              <a:t>スニペット</a:t>
            </a:r>
            <a:r>
              <a:rPr lang="ja-JP" altLang="en-US" spc="-1" dirty="0" smtClean="0">
                <a:solidFill>
                  <a:srgbClr val="FFFFFF"/>
                </a:solidFill>
                <a:latin typeface="Calibri"/>
              </a:rPr>
              <a:t>情報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63994" y="1173831"/>
            <a:ext cx="4670526" cy="3716185"/>
          </a:xfrm>
          <a:prstGeom prst="rect">
            <a:avLst/>
          </a:prstGeom>
          <a:noFill/>
          <a:ln w="936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360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Document Creation 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Information</a:t>
            </a:r>
          </a:p>
          <a:p>
            <a:pPr marL="343080" indent="-342360">
              <a:lnSpc>
                <a:spcPct val="100000"/>
              </a:lnSpc>
            </a:pPr>
            <a:r>
              <a:rPr lang="en-US" sz="2000" b="1" u="sng" spc="-1" dirty="0" smtClean="0">
                <a:solidFill>
                  <a:srgbClr val="003C6B"/>
                </a:solidFill>
                <a:latin typeface="Calibri"/>
              </a:rPr>
              <a:t>(</a:t>
            </a:r>
            <a:r>
              <a:rPr lang="ja-JP" altLang="en-US" sz="2000" b="1" u="sng" spc="-1" dirty="0" smtClean="0">
                <a:solidFill>
                  <a:srgbClr val="003C6B"/>
                </a:solidFill>
                <a:latin typeface="Calibri"/>
              </a:rPr>
              <a:t>ドキュメント作成情報</a:t>
            </a:r>
            <a:r>
              <a:rPr lang="en-US" sz="2000" b="1" u="sng" spc="-1" dirty="0" smtClean="0">
                <a:solidFill>
                  <a:srgbClr val="003C6B"/>
                </a:solidFill>
                <a:latin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2.1 SPDX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Version</a:t>
            </a:r>
            <a:r>
              <a:rPr lang="en-US" sz="2000" b="1" spc="-1" dirty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(SPDX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バージョン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2.2 Data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License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データライセンス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2.3 SPDX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Identifier (SPDX </a:t>
            </a:r>
            <a:r>
              <a:rPr lang="ja-JP" altLang="en-US" sz="2000" b="1" spc="-1" dirty="0" smtClean="0">
                <a:solidFill>
                  <a:srgbClr val="003C6B"/>
                </a:solidFill>
                <a:latin typeface="Calibri"/>
                <a:ea typeface="Calibri"/>
              </a:rPr>
              <a:t>識別子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2.4 Document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Name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ドキュメント名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2.5 SPDX Document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Namespace</a:t>
            </a:r>
          </a:p>
          <a:p>
            <a:pPr marL="343080" indent="-342360">
              <a:lnSpc>
                <a:spcPct val="115000"/>
              </a:lnSpc>
            </a:pPr>
            <a:r>
              <a:rPr lang="ja-JP" altLang="en-US" sz="2000" b="1" spc="-1" dirty="0">
                <a:solidFill>
                  <a:srgbClr val="003C6B"/>
                </a:solidFill>
                <a:latin typeface="Calibri"/>
              </a:rPr>
              <a:t>　</a:t>
            </a:r>
            <a:r>
              <a:rPr lang="en-US" altLang="ja-JP" sz="2000" b="1" spc="-1" dirty="0" smtClean="0">
                <a:solidFill>
                  <a:srgbClr val="003C6B"/>
                </a:solidFill>
                <a:latin typeface="Calibri"/>
              </a:rPr>
              <a:t>(SPDX</a:t>
            </a:r>
            <a:r>
              <a:rPr lang="ja-JP" altLang="en-US" sz="2000" b="1" spc="-1" dirty="0" smtClean="0">
                <a:solidFill>
                  <a:srgbClr val="003C6B"/>
                </a:solidFill>
                <a:latin typeface="Calibri"/>
              </a:rPr>
              <a:t>ドキュメントネームスペース</a:t>
            </a:r>
            <a:r>
              <a:rPr lang="en-US" altLang="ja-JP" sz="2000" b="1" spc="-1" dirty="0" smtClean="0">
                <a:solidFill>
                  <a:srgbClr val="003C6B"/>
                </a:solidFill>
                <a:latin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2.8 Creator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作成者情報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solidFill>
                <a:srgbClr val="003C6B"/>
              </a:solidFill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2.9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Created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作成されたときの情報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21612" y="-103445"/>
            <a:ext cx="10646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ja-JP" altLang="en-US" sz="3200" b="0" strike="noStrike" spc="-1" dirty="0" smtClean="0">
                <a:latin typeface="Arial"/>
              </a:rPr>
              <a:t>このサブセットのみ必須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938796" y="2964220"/>
            <a:ext cx="7170928" cy="3542457"/>
          </a:xfrm>
          <a:prstGeom prst="rect">
            <a:avLst/>
          </a:prstGeom>
          <a:solidFill>
            <a:srgbClr val="F2F2F2"/>
          </a:solidFill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360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Package 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Information(</a:t>
            </a:r>
            <a:r>
              <a:rPr lang="ja-JP" alt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パッケージ情報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 Package Name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パッケージネーム</a:t>
            </a:r>
            <a:r>
              <a:rPr lang="en-US" altLang="ja-JP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3.2 Package SPDX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Identifier(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パッケージ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SPDX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識別子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3.7 Package Download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Location(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パッケージダウンロード場所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3.9 Package Verification Code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パッケージ確認コード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3.13 Concluded License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決定ライセンス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3.14 All Licenses Information from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Files(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ファイルの全ライセンス情報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3.15 Declared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License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宣言ライセンス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3.17 Copyright Text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コピーライトテキスト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685534" y="178740"/>
            <a:ext cx="5533658" cy="2785480"/>
          </a:xfrm>
          <a:prstGeom prst="rect">
            <a:avLst/>
          </a:prstGeom>
          <a:solidFill>
            <a:schemeClr val="lt1"/>
          </a:solidFill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360">
              <a:lnSpc>
                <a:spcPct val="100000"/>
              </a:lnSpc>
            </a:pPr>
            <a:r>
              <a:rPr lang="en-US" sz="2000" b="1" u="sng" strike="noStrike" spc="-1" dirty="0">
                <a:solidFill>
                  <a:srgbClr val="003C6B"/>
                </a:solidFill>
                <a:uFillTx/>
                <a:latin typeface="Calibri"/>
                <a:ea typeface="Calibri"/>
              </a:rPr>
              <a:t>File 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Information(</a:t>
            </a:r>
            <a:r>
              <a:rPr lang="ja-JP" alt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ファイル情報</a:t>
            </a:r>
            <a:r>
              <a:rPr lang="en-US" sz="2000" b="1" u="sng" strike="noStrike" spc="-1" dirty="0" smtClean="0">
                <a:solidFill>
                  <a:srgbClr val="003C6B"/>
                </a:solidFill>
                <a:uFillTx/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4.1 File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Name(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ファイル名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4.2 File SPDX Identifier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</a:t>
            </a:r>
            <a:r>
              <a:rPr lang="en-US" altLang="ja-JP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SPDX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識別子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4.4 File Checksum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ファイルチェックサム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4.5 Concluded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License(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決定ライセンス</a:t>
            </a:r>
            <a:r>
              <a:rPr lang="en-US" altLang="ja-JP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4.6 License Information in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File</a:t>
            </a:r>
            <a:b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</a:b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ファイル中のライセンス情報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15000"/>
              </a:lnSpc>
            </a:pPr>
            <a:r>
              <a:rPr lang="en-US" sz="2000" b="1" strike="noStrike" spc="-1" dirty="0">
                <a:solidFill>
                  <a:srgbClr val="003C6B"/>
                </a:solidFill>
                <a:latin typeface="Calibri"/>
                <a:ea typeface="Calibri"/>
              </a:rPr>
              <a:t>4.8 Copyright 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Text (</a:t>
            </a:r>
            <a:r>
              <a:rPr lang="ja-JP" alt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コピーライトテキスト</a:t>
            </a:r>
            <a:r>
              <a:rPr lang="en-US" sz="2000" b="1" strike="noStrike" spc="-1" dirty="0" smtClean="0">
                <a:solidFill>
                  <a:srgbClr val="003C6B"/>
                </a:solidFill>
                <a:latin typeface="Calibri"/>
                <a:ea typeface="Calibri"/>
              </a:rPr>
              <a:t>)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4248120" y="1115801"/>
            <a:ext cx="1972800" cy="607320"/>
          </a:xfrm>
          <a:prstGeom prst="wedgeRoundRectCallout">
            <a:avLst>
              <a:gd name="adj1" fmla="val -71743"/>
              <a:gd name="adj2" fmla="val 59942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ja-JP" altLang="en-US" sz="2000" spc="-1" dirty="0" smtClean="0">
                <a:solidFill>
                  <a:srgbClr val="FFFFFF"/>
                </a:solidFill>
                <a:latin typeface="Calibri"/>
              </a:rPr>
              <a:t>ドキュメントに各</a:t>
            </a:r>
            <a:r>
              <a:rPr lang="en-US" altLang="ja-JP" sz="2000" spc="-1" dirty="0" smtClean="0">
                <a:solidFill>
                  <a:srgbClr val="FFFFFF"/>
                </a:solidFill>
                <a:latin typeface="Calibri"/>
              </a:rPr>
              <a:t>1</a:t>
            </a:r>
            <a:r>
              <a:rPr lang="ja-JP" altLang="en-US" sz="2000" spc="-1" dirty="0" smtClean="0">
                <a:solidFill>
                  <a:srgbClr val="FFFFFF"/>
                </a:solidFill>
                <a:latin typeface="Calibri"/>
              </a:rPr>
              <a:t>つ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93206" y="5237302"/>
            <a:ext cx="1869480" cy="864834"/>
          </a:xfrm>
          <a:prstGeom prst="wedgeRoundRectCallout">
            <a:avLst>
              <a:gd name="adj1" fmla="val 61900"/>
              <a:gd name="adj2" fmla="val 6686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ja-JP" altLang="en-US" sz="2000" spc="-1" dirty="0" smtClean="0">
                <a:solidFill>
                  <a:srgbClr val="FFFFFF"/>
                </a:solidFill>
                <a:latin typeface="Calibri"/>
              </a:rPr>
              <a:t>ドキュメントパッケージに各一つ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4962574" y="53638"/>
            <a:ext cx="1722960" cy="772560"/>
          </a:xfrm>
          <a:prstGeom prst="wedgeRoundRectCallout">
            <a:avLst>
              <a:gd name="adj1" fmla="val 42151"/>
              <a:gd name="adj2" fmla="val 95298"/>
              <a:gd name="adj3" fmla="val 0"/>
            </a:avLst>
          </a:prstGeom>
          <a:solidFill>
            <a:schemeClr val="accent2"/>
          </a:solidFill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ja-JP" altLang="en-US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各パッケージに</a:t>
            </a:r>
            <a:r>
              <a:rPr lang="en-US" altLang="ja-JP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1</a:t>
            </a:r>
            <a:r>
              <a:rPr lang="ja-JP" altLang="en-US" sz="2000" b="0" strike="noStrike" spc="-1" dirty="0" smtClean="0">
                <a:solidFill>
                  <a:srgbClr val="FFFFFF"/>
                </a:solidFill>
                <a:latin typeface="Calibri"/>
                <a:ea typeface="Calibri"/>
              </a:rPr>
              <a:t>ファイル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0" name="Table 2"/>
          <p:cNvGraphicFramePr/>
          <p:nvPr>
            <p:extLst>
              <p:ext uri="{D42A27DB-BD31-4B8C-83A1-F6EECF244321}">
                <p14:modId xmlns:p14="http://schemas.microsoft.com/office/powerpoint/2010/main" val="3643541352"/>
              </p:ext>
            </p:extLst>
          </p:nvPr>
        </p:nvGraphicFramePr>
        <p:xfrm>
          <a:off x="952560" y="1333440"/>
          <a:ext cx="10905764" cy="4667520"/>
        </p:xfrm>
        <a:graphic>
          <a:graphicData uri="http://schemas.openxmlformats.org/drawingml/2006/table">
            <a:tbl>
              <a:tblPr/>
              <a:tblGrid>
                <a:gridCol w="160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9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バージョン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どのバージョンの</a:t>
                      </a:r>
                      <a:r>
                        <a:rPr lang="en-US" altLang="ja-JP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SPDX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?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2.2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データライセンス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ドキュメントデータ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: </a:t>
                      </a:r>
                      <a:r>
                        <a:rPr lang="en-US" sz="20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CC0-1.0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2.3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識別子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2.4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ドキュメント名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アップロードされたものから</a:t>
                      </a:r>
                      <a:endParaRPr lang="en-US" altLang="ja-JP" sz="2000" b="0" strike="noStrike" spc="-1" dirty="0" smtClean="0">
                        <a:solidFill>
                          <a:srgbClr val="003C6B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</a:rPr>
                        <a:t>取ってくる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2.5 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ドキュメントネームスペース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2.6 External Document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Reference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　　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外用ドキュメントリファレンス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2.7 License List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        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ライセンスリストバージョン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ドキュメント作成時</a:t>
                      </a:r>
                      <a:r>
                        <a:rPr 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970920" y="251640"/>
            <a:ext cx="10286280" cy="91188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ドキュメント作成情報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3" name="Table 2"/>
          <p:cNvGraphicFramePr/>
          <p:nvPr>
            <p:extLst>
              <p:ext uri="{D42A27DB-BD31-4B8C-83A1-F6EECF244321}">
                <p14:modId xmlns:p14="http://schemas.microsoft.com/office/powerpoint/2010/main" val="2168822456"/>
              </p:ext>
            </p:extLst>
          </p:nvPr>
        </p:nvGraphicFramePr>
        <p:xfrm>
          <a:off x="952560" y="1333440"/>
          <a:ext cx="10286640" cy="3661800"/>
        </p:xfrm>
        <a:graphic>
          <a:graphicData uri="http://schemas.openxmlformats.org/drawingml/2006/table">
            <a:tbl>
              <a:tblPr/>
              <a:tblGrid>
                <a:gridCol w="15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 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2.8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作成者情報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ツール</a:t>
                      </a: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lang="en-US" sz="1800" b="0" strike="noStrike" spc="-1" dirty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(id, version, when) ⇒ 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のバージョン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lang="en-US" sz="1800" b="0" strike="noStrike" spc="-1" dirty="0" err="1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userid</a:t>
                      </a: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から</a:t>
                      </a:r>
                      <a:r>
                        <a:rPr 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)</a:t>
                      </a: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誰がスキャンしたかも</a:t>
                      </a:r>
                      <a:r>
                        <a:rPr lang="en-US" altLang="ja-JP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/>
                      </a:r>
                      <a:br>
                        <a:rPr lang="en-US" altLang="ja-JP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</a:br>
                      <a:r>
                        <a:rPr lang="ja-JP" altLang="en-US" sz="18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必要になるだろう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2.9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作成されたときの情報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3C6B"/>
                          </a:solidFill>
                          <a:latin typeface="Arial"/>
                          <a:ea typeface="Arial"/>
                        </a:rPr>
                        <a:t>作成されたデータファイル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2.10 Creator Comment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　　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作成者コメント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2.11 Document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        (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ドキュメントコメント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" name="CustomShape 3"/>
          <p:cNvSpPr/>
          <p:nvPr/>
        </p:nvSpPr>
        <p:spPr>
          <a:xfrm>
            <a:off x="970920" y="251640"/>
            <a:ext cx="10286280" cy="91188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 w="19080">
            <a:solidFill>
              <a:srgbClr val="8520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ドキュメント作成</a:t>
            </a:r>
            <a:r>
              <a:rPr lang="ja-JP" altLang="en-US" sz="4000" spc="-1" dirty="0">
                <a:solidFill>
                  <a:srgbClr val="FFFFFF"/>
                </a:solidFill>
                <a:latin typeface="Arial"/>
                <a:ea typeface="Arial"/>
              </a:rPr>
              <a:t>情報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 (</a:t>
            </a:r>
            <a:r>
              <a:rPr lang="ja-JP" altLang="en-US" sz="4000" spc="-1" dirty="0" smtClean="0">
                <a:solidFill>
                  <a:srgbClr val="FFFFFF"/>
                </a:solidFill>
                <a:latin typeface="Arial"/>
                <a:ea typeface="Arial"/>
              </a:rPr>
              <a:t>続</a:t>
            </a:r>
            <a:r>
              <a:rPr 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896480" y="6111720"/>
            <a:ext cx="68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6" name="Table 2"/>
          <p:cNvGraphicFramePr/>
          <p:nvPr>
            <p:extLst>
              <p:ext uri="{D42A27DB-BD31-4B8C-83A1-F6EECF244321}">
                <p14:modId xmlns:p14="http://schemas.microsoft.com/office/powerpoint/2010/main" val="3897187760"/>
              </p:ext>
            </p:extLst>
          </p:nvPr>
        </p:nvGraphicFramePr>
        <p:xfrm>
          <a:off x="952559" y="1333440"/>
          <a:ext cx="10742135" cy="4427760"/>
        </p:xfrm>
        <a:graphic>
          <a:graphicData uri="http://schemas.openxmlformats.org/drawingml/2006/table">
            <a:tbl>
              <a:tblPr/>
              <a:tblGrid>
                <a:gridCol w="1584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必須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追加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フィールド名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FOSSology</a:t>
                      </a:r>
                      <a:r>
                        <a:rPr lang="ja-JP" altLang="en-US" sz="20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出力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3.1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パッケージネーム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アップロードされたものから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3.2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パッケージ</a:t>
                      </a:r>
                      <a:r>
                        <a:rPr lang="en-US" altLang="ja-JP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SPDX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識別子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320"/>
                        </a:spcBef>
                      </a:pPr>
                      <a:r>
                        <a:rPr lang="ja-JP" altLang="en-US" sz="2020" b="0" strike="noStrike" spc="-1" dirty="0" smtClean="0">
                          <a:solidFill>
                            <a:srgbClr val="0000FF"/>
                          </a:solidFill>
                          <a:latin typeface="Arial"/>
                          <a:ea typeface="Arial"/>
                        </a:rPr>
                        <a:t>作成されたもの</a:t>
                      </a:r>
                      <a:endParaRPr lang="en-US" sz="202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3.3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パッケージバージョン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+mn-lt"/>
                        </a:rPr>
                        <a:t>アップロードされたものから</a:t>
                      </a:r>
                      <a:endParaRPr lang="en-US" altLang="ja-JP" sz="2000" b="0" strike="noStrike" spc="-1" dirty="0">
                        <a:latin typeface="+mn-lt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3.4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パッケージファイル名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実際のファイルパッケージ名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3.5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パッケージサプライヤー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3.6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Package Originator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　　（パッケージ創作者）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38761D"/>
                          </a:solidFill>
                          <a:latin typeface="Arial"/>
                          <a:ea typeface="Arial"/>
                        </a:rPr>
                        <a:t>✓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3.7 </a:t>
                      </a:r>
                      <a:r>
                        <a:rPr lang="ja-JP" alt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パッケージダウンロード場所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ja-JP" altLang="en-US" sz="2000" b="0" strike="noStrike" spc="-1" dirty="0" smtClean="0">
                          <a:latin typeface="Arial"/>
                        </a:rPr>
                        <a:t>アップロードされた情報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840">
                <a:tc>
                  <a:txBody>
                    <a:bodyPr/>
                    <a:lstStyle/>
                    <a:p>
                      <a:endParaRPr lang="ja-JP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3.8 </a:t>
                      </a: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Files Analyzed</a:t>
                      </a:r>
                      <a:r>
                        <a:rPr lang="en-US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(</a:t>
                      </a:r>
                      <a:r>
                        <a:rPr lang="ja-JP" altLang="en-US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ファイル分析</a:t>
                      </a:r>
                      <a:r>
                        <a:rPr lang="en-US" sz="2000" b="0" strike="noStrike" spc="-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)</a:t>
                      </a:r>
                      <a:endParaRPr lang="en-US" sz="20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“yes”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7" name="CustomShape 3"/>
          <p:cNvSpPr/>
          <p:nvPr/>
        </p:nvSpPr>
        <p:spPr>
          <a:xfrm>
            <a:off x="970920" y="321840"/>
            <a:ext cx="10286280" cy="88416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ctr"/>
          <a:lstStyle/>
          <a:p>
            <a:pPr algn="ctr">
              <a:lnSpc>
                <a:spcPct val="100000"/>
              </a:lnSpc>
            </a:pPr>
            <a:r>
              <a:rPr lang="ja-JP" altLang="en-US" sz="4000" b="0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パッケージ情報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746440" y="6444360"/>
            <a:ext cx="695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z="1200" b="0" strike="noStrike" spc="-1" dirty="0" smtClean="0">
                <a:solidFill>
                  <a:srgbClr val="FFFFFF"/>
                </a:solidFill>
                <a:latin typeface="+mn-lt"/>
                <a:ea typeface="Arial"/>
              </a:rPr>
              <a:t>(Translated by Kouki Hama)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2727"/>
      </a:dk2>
      <a:lt2>
        <a:srgbClr val="DDDEDD"/>
      </a:lt2>
      <a:accent1>
        <a:srgbClr val="0D2957"/>
      </a:accent1>
      <a:accent2>
        <a:srgbClr val="008CEA"/>
      </a:accent2>
      <a:accent3>
        <a:srgbClr val="2B8934"/>
      </a:accent3>
      <a:accent4>
        <a:srgbClr val="E46200"/>
      </a:accent4>
      <a:accent5>
        <a:srgbClr val="B5190C"/>
      </a:accent5>
      <a:accent6>
        <a:srgbClr val="5F1185"/>
      </a:accent6>
      <a:hlink>
        <a:srgbClr val="2E77D7"/>
      </a:hlink>
      <a:folHlink>
        <a:srgbClr val="0D295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1080</Words>
  <Application>Microsoft Office PowerPoint</Application>
  <PresentationFormat>ワイド画面</PresentationFormat>
  <Paragraphs>351</Paragraphs>
  <Slides>15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DejaVu Sans</vt:lpstr>
      <vt:lpstr>Noto Sans Symbols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hama kouki(浜 功樹 ○ＳＷＣ□ＯＳＴ)</cp:lastModifiedBy>
  <cp:revision>34</cp:revision>
  <dcterms:modified xsi:type="dcterms:W3CDTF">2019-09-05T05:00:55Z</dcterms:modified>
  <dc:language>en-US</dc:language>
</cp:coreProperties>
</file>