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66" y="6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557000" y="638748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a:t>
            </a:r>
            <a:r>
              <a:rPr lang="en-US" sz="1400" b="0" strike="noStrike" spc="-1">
                <a:solidFill>
                  <a:srgbClr val="FFFFFF"/>
                </a:solidFill>
                <a:latin typeface="Arial"/>
                <a:ea typeface="Arial"/>
              </a:rPr>
              <a:t>Page </a:t>
            </a:r>
            <a:endParaRPr lang="en-US" sz="1400" b="0" strike="noStrike" spc="-1">
              <a:latin typeface="Arial"/>
            </a:endParaRPr>
          </a:p>
        </p:txBody>
      </p:sp>
      <p:sp>
        <p:nvSpPr>
          <p:cNvPr id="3" name="CustomShape 3"/>
          <p:cNvSpPr/>
          <p:nvPr/>
        </p:nvSpPr>
        <p:spPr>
          <a:xfrm>
            <a:off x="3077251" y="6355440"/>
            <a:ext cx="7872055"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447864" y="6437714"/>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48" name="CustomShape 3"/>
          <p:cNvSpPr/>
          <p:nvPr/>
        </p:nvSpPr>
        <p:spPr>
          <a:xfrm>
            <a:off x="2817341" y="6387480"/>
            <a:ext cx="7590259"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98400"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49152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2" name="CustomShape 3"/>
          <p:cNvSpPr/>
          <p:nvPr/>
        </p:nvSpPr>
        <p:spPr>
          <a:xfrm>
            <a:off x="2298357" y="6388200"/>
            <a:ext cx="8000228"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en-US" sz="4000" b="1" strike="noStrike" spc="-1" dirty="0" smtClean="0">
                <a:solidFill>
                  <a:srgbClr val="000000"/>
                </a:solidFill>
                <a:latin typeface="Arial"/>
                <a:ea typeface="Arial"/>
              </a:rPr>
              <a:t>:</a:t>
            </a:r>
            <a:r>
              <a:rPr lang="ja-JP" altLang="en-US" sz="4000" b="1" strike="noStrike" spc="-1" dirty="0" smtClean="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altLang="ja-JP" sz="3200" b="1" spc="-1" dirty="0" smtClean="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a:t>
            </a:r>
            <a:r>
              <a:rPr lang="en-US" altLang="ja-JP" sz="3200" b="1" spc="-1" dirty="0" smtClean="0">
                <a:solidFill>
                  <a:srgbClr val="000000"/>
                </a:solidFill>
                <a:ea typeface="Arial"/>
              </a:rPr>
              <a:t>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91426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en-US" sz="2000" b="0" strike="noStrike" spc="-1" dirty="0" smtClean="0">
                <a:solidFill>
                  <a:srgbClr val="000000"/>
                </a:solidFill>
                <a:latin typeface="Arial"/>
                <a:ea typeface="Arial"/>
              </a:rPr>
              <a:t>(</a:t>
            </a:r>
            <a:r>
              <a:rPr lang="ja-JP" altLang="en-US" sz="2000" spc="-1" dirty="0">
                <a:solidFill>
                  <a:srgbClr val="000000"/>
                </a:solidFill>
                <a:latin typeface="Arial"/>
                <a:ea typeface="Arial"/>
              </a:rPr>
              <a:t>著作権</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コンポーネント</a:t>
            </a:r>
            <a: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ＭＳ ゴシック" panose="020B0609070205080204" pitchFamily="49" charset="-128"/>
              <a:ea typeface="ＭＳ ゴシック" panose="020B0609070205080204" pitchFamily="49" charset="-128"/>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スキャニング方法</a:t>
            </a:r>
            <a:r>
              <a:rPr lang="en-US" altLang="ja-JP" sz="1300" b="1" spc="-1" dirty="0" smtClean="0">
                <a:solidFill>
                  <a:srgbClr val="000000"/>
                </a:solidFill>
                <a:latin typeface="ＭＳ ゴシック" panose="020B0609070205080204" pitchFamily="49" charset="-128"/>
                <a:ea typeface="ＭＳ ゴシック" panose="020B0609070205080204" pitchFamily="49" charset="-128"/>
              </a:rPr>
              <a:t/>
            </a:r>
            <a:br>
              <a:rPr lang="en-US" altLang="ja-JP" sz="1300" b="1" spc="-1" dirty="0" smtClean="0">
                <a:solidFill>
                  <a:srgbClr val="000000"/>
                </a:solidFill>
                <a:latin typeface="ＭＳ ゴシック" panose="020B0609070205080204" pitchFamily="49" charset="-128"/>
                <a:ea typeface="ＭＳ ゴシック" panose="020B0609070205080204" pitchFamily="49" charset="-128"/>
              </a:rPr>
            </a:br>
            <a:r>
              <a:rPr lang="ja-JP" altLang="en-US" sz="1300" b="1" spc="-1" dirty="0" smtClean="0">
                <a:solidFill>
                  <a:srgbClr val="000000"/>
                </a:solidFill>
                <a:latin typeface="ＭＳ ゴシック" panose="020B0609070205080204" pitchFamily="49" charset="-128"/>
                <a:ea typeface="ＭＳ ゴシック" panose="020B0609070205080204" pitchFamily="49" charset="-128"/>
              </a:rPr>
              <a:t>選択</a:t>
            </a:r>
            <a:endParaRPr lang="en-US" sz="13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結果レビュー</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ゴシック" panose="020B0609070205080204" pitchFamily="49" charset="-128"/>
                <a:ea typeface="ＭＳ ゴシック" panose="020B0609070205080204" pitchFamily="49" charset="-128"/>
              </a:rPr>
              <a:t>レポート作成</a:t>
            </a:r>
            <a:endParaRPr lang="en-US" sz="1300" b="1" strike="noStrike" spc="-1" dirty="0">
              <a:latin typeface="ＭＳ ゴシック" panose="020B0609070205080204" pitchFamily="49" charset="-128"/>
              <a:ea typeface="ＭＳ ゴシック" panose="020B0609070205080204" pitchFamily="49" charset="-128"/>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smtClean="0">
                <a:solidFill>
                  <a:srgbClr val="000000"/>
                </a:solidFill>
                <a:ea typeface="Arial"/>
              </a:rPr>
              <a:t>FOSSology</a:t>
            </a:r>
            <a:r>
              <a:rPr lang="ja-JP" altLang="en-US" sz="3200" b="1" spc="-1" dirty="0" smtClean="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39"/>
            <a:ext cx="9327069" cy="62802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smtClean="0">
                <a:solidFill>
                  <a:srgbClr val="000000"/>
                </a:solidFill>
                <a:latin typeface="ＭＳ ゴシック" panose="020B0609070205080204" pitchFamily="49" charset="-128"/>
                <a:ea typeface="ＭＳ ゴシック" panose="020B0609070205080204" pitchFamily="49" charset="-128"/>
              </a:rPr>
              <a:t>ソフトウェアコンポーネント</a:t>
            </a:r>
            <a:r>
              <a:rPr lang="ja-JP" altLang="en-US" sz="2000" i="1" spc="-1" dirty="0">
                <a:solidFill>
                  <a:srgbClr val="000000"/>
                </a:solidFill>
                <a:latin typeface="ＭＳ ゴシック" panose="020B0609070205080204" pitchFamily="49" charset="-128"/>
                <a:ea typeface="ＭＳ ゴシック" panose="020B0609070205080204" pitchFamily="49" charset="-128"/>
              </a:rPr>
              <a:t>のライセンスと著作権のコンプライアンスのため</a:t>
            </a:r>
            <a:r>
              <a:rPr lang="ja-JP" altLang="en-US" sz="2000" i="1" spc="-1">
                <a:solidFill>
                  <a:srgbClr val="000000"/>
                </a:solidFill>
                <a:latin typeface="ＭＳ ゴシック" panose="020B0609070205080204" pitchFamily="49" charset="-128"/>
                <a:ea typeface="ＭＳ ゴシック" panose="020B0609070205080204" pitchFamily="49" charset="-128"/>
              </a:rPr>
              <a:t>の</a:t>
            </a:r>
            <a:r>
              <a:rPr lang="ja-JP" altLang="en-US" sz="2000" i="1" spc="-1" smtClean="0">
                <a:solidFill>
                  <a:srgbClr val="000000"/>
                </a:solidFill>
                <a:latin typeface="ＭＳ ゴシック" panose="020B0609070205080204" pitchFamily="49" charset="-128"/>
                <a:ea typeface="ＭＳ ゴシック" panose="020B0609070205080204" pitchFamily="49" charset="-128"/>
              </a:rPr>
              <a:t>ウェブサーバーアプリケーション</a:t>
            </a:r>
            <a:endParaRPr lang="en-US" altLang="ja-JP" sz="2000" i="1" spc="-1" dirty="0">
              <a:solidFill>
                <a:srgbClr val="000000"/>
              </a:solidFill>
              <a:latin typeface="ＭＳ ゴシック" panose="020B0609070205080204" pitchFamily="49" charset="-128"/>
              <a:ea typeface="ＭＳ ゴシック" panose="020B0609070205080204" pitchFamily="49" charset="-128"/>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ライセンススキャンの特徴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正規表現検索</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テキスト類似度検索</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マネジメント</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ライセンスの階層を踏まえ統括的にレビュー</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ライセンスヒストグラム</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出力された</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結論を支持</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vs.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検知ライセンス</a:t>
            </a:r>
            <a:endPar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ファイル内の同ライセンスに対して一括処理</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ライセンス結果を再利用</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ＭＳ ゴシック" panose="020B0609070205080204" pitchFamily="49" charset="-128"/>
                <a:ea typeface="ＭＳ ゴシック" panose="020B0609070205080204" pitchFamily="49" charset="-128"/>
              </a:rPr>
              <a:t>他</a:t>
            </a:r>
            <a:r>
              <a:rPr lang="ja-JP" altLang="en-US" sz="24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400" b="1" spc="-1" dirty="0">
                <a:solidFill>
                  <a:srgbClr val="000000"/>
                </a:solidFill>
                <a:latin typeface="ＭＳ ゴシック" panose="020B0609070205080204" pitchFamily="49" charset="-128"/>
                <a:ea typeface="ＭＳ ゴシック" panose="020B0609070205080204" pitchFamily="49" charset="-128"/>
              </a:rPr>
              <a:t>特徴</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a:t>
            </a:r>
            <a:r>
              <a:rPr lang="ja-JP" altLang="en-US" sz="1900" b="0" strike="noStrike" spc="-1" dirty="0" smtClean="0">
                <a:latin typeface="ＭＳ ゴシック" panose="020B0609070205080204" pitchFamily="49" charset="-128"/>
                <a:ea typeface="ＭＳ ゴシック" panose="020B0609070205080204" pitchFamily="49" charset="-128"/>
              </a:rPr>
              <a:t>著作者声明 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輸出管理</a:t>
            </a:r>
            <a:r>
              <a:rPr lang="ja-JP" altLang="en-US" sz="1900" spc="-1" dirty="0">
                <a:solidFill>
                  <a:srgbClr val="000000"/>
                </a:solidFill>
                <a:latin typeface="ＭＳ ゴシック" panose="020B0609070205080204" pitchFamily="49" charset="-128"/>
                <a:ea typeface="ＭＳ ゴシック" panose="020B0609070205080204" pitchFamily="49" charset="-128"/>
              </a:rPr>
              <a:t>情報</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検索</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レポート</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SPDX RDF </a:t>
            </a:r>
            <a:r>
              <a:rPr lang="ja-JP" altLang="en-US" sz="1900" spc="-1" dirty="0">
                <a:solidFill>
                  <a:srgbClr val="000000"/>
                </a:solidFill>
                <a:latin typeface="ＭＳ ゴシック" panose="020B0609070205080204" pitchFamily="49" charset="-128"/>
                <a:ea typeface="ＭＳ ゴシック" panose="020B0609070205080204" pitchFamily="49" charset="-128"/>
              </a:rPr>
              <a:t>と</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tag-value</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Debian-copyright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15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平</a:t>
            </a:r>
            <a:r>
              <a:rPr lang="ja-JP" altLang="en-US" sz="1900" spc="-1" dirty="0">
                <a:solidFill>
                  <a:srgbClr val="000000"/>
                </a:solidFill>
                <a:latin typeface="ＭＳ ゴシック" panose="020B0609070205080204" pitchFamily="49" charset="-128"/>
                <a:ea typeface="ＭＳ ゴシック" panose="020B0609070205080204" pitchFamily="49" charset="-128"/>
              </a:rPr>
              <a:t>文</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テキスト</a:t>
            </a:r>
            <a:r>
              <a:rPr lang="ja-JP" altLang="en-US" sz="1900" spc="-1" dirty="0">
                <a:solidFill>
                  <a:srgbClr val="000000"/>
                </a:solidFill>
                <a:latin typeface="ＭＳ ゴシック" panose="020B0609070205080204" pitchFamily="49" charset="-128"/>
                <a:ea typeface="ＭＳ ゴシック" panose="020B0609070205080204" pitchFamily="49" charset="-128"/>
              </a:rPr>
              <a:t>出力</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ファイルの一括ソート</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User,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group,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アップロードマネジメント</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en-US" altLang="ja-JP" sz="3200" b="1" strike="noStrike" spc="-1" dirty="0" smtClean="0">
                <a:solidFill>
                  <a:srgbClr val="000000"/>
                </a:solidFill>
                <a:latin typeface="Arial"/>
                <a:ea typeface="Arial"/>
              </a:rPr>
              <a:t>2</a:t>
            </a:r>
            <a:r>
              <a:rPr lang="ja-JP" altLang="en-US" sz="3200" b="1" strike="noStrike" spc="-1" dirty="0" smtClean="0">
                <a:solidFill>
                  <a:srgbClr val="000000"/>
                </a:solidFill>
                <a:latin typeface="Arial"/>
                <a:ea typeface="Arial"/>
              </a:rPr>
              <a:t>種類のライセンススキャナー</a:t>
            </a:r>
            <a:r>
              <a:rPr lang="en-US" sz="3200" b="1" strike="noStrike" spc="-1" dirty="0" smtClean="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適切な実ライセンス検知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全ライセンス関連テキスト検知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未知</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のライセンスも発見</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実際に検知された既知のライセンステキストと、文言が正確に再現されていることを確認</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latin typeface="ＭＳ ゴシック" panose="020B0609070205080204" pitchFamily="49" charset="-128"/>
                <a:ea typeface="ＭＳ ゴシック" panose="020B0609070205080204" pitchFamily="49" charset="-128"/>
              </a:rPr>
              <a:t>関連性の高いテキスト検知</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b="0" strike="noStrike" spc="-1" dirty="0" smtClean="0">
                <a:solidFill>
                  <a:srgbClr val="000000"/>
                </a:solidFill>
                <a:latin typeface="ＭＳ ゴシック" panose="020B0609070205080204" pitchFamily="49" charset="-128"/>
                <a:ea typeface="ＭＳ ゴシック" panose="020B0609070205080204" pitchFamily="49" charset="-128"/>
              </a:rPr>
              <a:t>ライセンスの派生物も特定</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既知のフレーズ</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に限定</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オリジナルのものや派生物</a:t>
            </a:r>
            <a:r>
              <a:rPr lang="ja-JP" altLang="en-US" sz="1600" spc="-1" dirty="0">
                <a:solidFill>
                  <a:srgbClr val="000000"/>
                </a:solidFill>
                <a:latin typeface="ＭＳ ゴシック" panose="020B0609070205080204" pitchFamily="49" charset="-128"/>
                <a:ea typeface="ＭＳ ゴシック" panose="020B0609070205080204" pitchFamily="49" charset="-128"/>
              </a:rPr>
              <a:t>について</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確実な提供はしない</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非常に不正確</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ライセンス特定</a:t>
            </a:r>
            <a:r>
              <a:rPr lang="ja-JP" altLang="en-US" sz="1600" spc="-1" dirty="0">
                <a:solidFill>
                  <a:srgbClr val="000000"/>
                </a:solidFill>
                <a:latin typeface="ＭＳ ゴシック" panose="020B0609070205080204" pitchFamily="49" charset="-128"/>
                <a:ea typeface="ＭＳ ゴシック" panose="020B0609070205080204" pitchFamily="49" charset="-128"/>
              </a:rPr>
              <a:t>不可</a:t>
            </a:r>
            <a:endParaRPr lang="en-US" sz="1600" b="0" strike="noStrike" spc="-1" dirty="0">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大量の偽陽性の結果</a:t>
            </a:r>
            <a:endParaRPr lang="ja-JP" altLang="en-US" sz="1600" spc="-1" dirty="0">
              <a:solidFill>
                <a:srgbClr val="000000"/>
              </a:solidFill>
              <a:latin typeface="ＭＳ ゴシック" panose="020B0609070205080204" pitchFamily="49" charset="-128"/>
              <a:ea typeface="ＭＳ ゴシック" panose="020B0609070205080204" pitchFamily="49" charset="-128"/>
            </a:endParaRP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実際のライセンスを識別する</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ため、限られた精度</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偽陽性</a:t>
            </a:r>
            <a:r>
              <a:rPr lang="ja-JP" altLang="en-US" sz="1600" spc="-1" dirty="0">
                <a:solidFill>
                  <a:srgbClr val="000000"/>
                </a:solidFill>
                <a:latin typeface="ＭＳ ゴシック" panose="020B0609070205080204" pitchFamily="49" charset="-128"/>
                <a:ea typeface="ＭＳ ゴシック" panose="020B0609070205080204" pitchFamily="49" charset="-128"/>
              </a:rPr>
              <a:t>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15"/>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既知のライセンステキストで</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のみ動作</a:t>
            </a:r>
            <a:endParaRPr lang="en-US" altLang="ja-JP" sz="16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89720">
              <a:lnSpc>
                <a:spcPct val="100000"/>
              </a:lnSpc>
              <a:buClr>
                <a:srgbClr val="879BAA"/>
              </a:buClr>
              <a:buFont typeface="Arial"/>
              <a:buChar char="•"/>
            </a:pPr>
            <a:r>
              <a:rPr lang="ja-JP" altLang="en-US" sz="1600" spc="-1" dirty="0">
                <a:solidFill>
                  <a:srgbClr val="000000"/>
                </a:solidFill>
                <a:latin typeface="ＭＳ ゴシック" panose="020B0609070205080204" pitchFamily="49" charset="-128"/>
                <a:ea typeface="ＭＳ ゴシック" panose="020B0609070205080204" pitchFamily="49" charset="-128"/>
              </a:rPr>
              <a:t>実際</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の出現することは少ない</a:t>
            </a:r>
            <a:endParaRPr lang="en-US" sz="16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smtClean="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コマンドラインインターフェイスとワークフローの統合</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スクリプトにより直接コマンドライン</a:t>
            </a:r>
            <a:r>
              <a:rPr lang="ja-JP" altLang="en-US" sz="2000" spc="-1" dirty="0">
                <a:latin typeface="ＭＳ ゴシック" panose="020B0609070205080204" pitchFamily="49" charset="-128"/>
                <a:ea typeface="ＭＳ ゴシック" panose="020B0609070205080204" pitchFamily="49" charset="-128"/>
              </a:rPr>
              <a:t>からアップロードとスキャン</a:t>
            </a:r>
            <a:r>
              <a:rPr lang="ja-JP" altLang="en-US" sz="2000" spc="-1" dirty="0" smtClean="0">
                <a:latin typeface="ＭＳ ゴシック" panose="020B0609070205080204" pitchFamily="49" charset="-128"/>
                <a:ea typeface="ＭＳ ゴシック" panose="020B0609070205080204" pitchFamily="49" charset="-128"/>
              </a:rPr>
              <a:t>を実行</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a:solidFill>
                  <a:srgbClr val="000000"/>
                </a:solidFill>
                <a:latin typeface="ＭＳ ゴシック" panose="020B0609070205080204" pitchFamily="49" charset="-128"/>
                <a:ea typeface="ＭＳ ゴシック" panose="020B0609070205080204" pitchFamily="49" charset="-128"/>
              </a:rPr>
              <a:t>またはコマンドラインから個々</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2000" spc="-1" dirty="0">
                <a:solidFill>
                  <a:srgbClr val="000000"/>
                </a:solidFill>
                <a:latin typeface="ＭＳ ゴシック" panose="020B0609070205080204" pitchFamily="49" charset="-128"/>
                <a:ea typeface="ＭＳ ゴシック" panose="020B0609070205080204" pitchFamily="49" charset="-128"/>
              </a:rPr>
              <a:t>機能</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a:t>
            </a:r>
            <a:r>
              <a:rPr lang="ja-JP" altLang="en-US" sz="2000" spc="-1" dirty="0">
                <a:solidFill>
                  <a:srgbClr val="000000"/>
                </a:solidFill>
                <a:latin typeface="ＭＳ ゴシック" panose="020B0609070205080204" pitchFamily="49" charset="-128"/>
                <a:ea typeface="ＭＳ ゴシック" panose="020B0609070205080204" pitchFamily="49" charset="-128"/>
              </a:rPr>
              <a:t>実行する（ライセンスなど</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アクティビティ</a:t>
            </a:r>
            <a:r>
              <a:rPr lang="ja-JP" altLang="en-US" sz="2000" spc="-1" dirty="0">
                <a:latin typeface="ＭＳ ゴシック" panose="020B0609070205080204" pitchFamily="49" charset="-128"/>
                <a:ea typeface="ＭＳ ゴシック" panose="020B0609070205080204" pitchFamily="49" charset="-128"/>
              </a:rPr>
              <a:t>を</a:t>
            </a:r>
            <a:r>
              <a:rPr lang="ja-JP" altLang="en-US" sz="2000" spc="-1" dirty="0" smtClean="0">
                <a:latin typeface="ＭＳ ゴシック" panose="020B0609070205080204" pitchFamily="49" charset="-128"/>
                <a:ea typeface="ＭＳ ゴシック" panose="020B0609070205080204" pitchFamily="49" charset="-128"/>
              </a:rPr>
              <a:t>スケジュール </a:t>
            </a:r>
            <a:r>
              <a:rPr lang="en-US" altLang="ja-JP" sz="2000" spc="-1" dirty="0" smtClean="0">
                <a:latin typeface="ＭＳ ゴシック" panose="020B0609070205080204" pitchFamily="49" charset="-128"/>
                <a:ea typeface="ＭＳ ゴシック" panose="020B0609070205080204" pitchFamily="49" charset="-128"/>
              </a:rPr>
              <a:t>/ </a:t>
            </a:r>
            <a:r>
              <a:rPr lang="ja-JP" altLang="en-US" sz="2000" spc="-1" dirty="0" smtClean="0">
                <a:latin typeface="ＭＳ ゴシック" panose="020B0609070205080204" pitchFamily="49" charset="-128"/>
                <a:ea typeface="ＭＳ ゴシック" panose="020B0609070205080204" pitchFamily="49" charset="-128"/>
              </a:rPr>
              <a:t>それら</a:t>
            </a:r>
            <a:r>
              <a:rPr lang="ja-JP" altLang="en-US" sz="2000" spc="-1" dirty="0">
                <a:latin typeface="ＭＳ ゴシック" panose="020B0609070205080204" pitchFamily="49" charset="-128"/>
                <a:ea typeface="ＭＳ ゴシック" panose="020B0609070205080204" pitchFamily="49" charset="-128"/>
              </a:rPr>
              <a:t>を自動化された</a:t>
            </a:r>
            <a:r>
              <a:rPr lang="ja-JP" altLang="en-US" sz="2000" spc="-1" dirty="0" smtClean="0">
                <a:latin typeface="ＭＳ ゴシック" panose="020B0609070205080204" pitchFamily="49" charset="-128"/>
                <a:ea typeface="ＭＳ ゴシック" panose="020B0609070205080204" pitchFamily="49" charset="-128"/>
              </a:rPr>
              <a:t>ワークフロー</a:t>
            </a:r>
            <a:r>
              <a:rPr lang="ja-JP" altLang="en-US" sz="2000" spc="-1" dirty="0">
                <a:latin typeface="ＭＳ ゴシック" panose="020B0609070205080204" pitchFamily="49" charset="-128"/>
                <a:ea typeface="ＭＳ ゴシック" panose="020B0609070205080204" pitchFamily="49" charset="-128"/>
              </a:rPr>
              <a:t>に</a:t>
            </a:r>
            <a:r>
              <a:rPr lang="ja-JP" altLang="en-US" sz="2000" spc="-1" dirty="0" smtClean="0">
                <a:latin typeface="ＭＳ ゴシック" panose="020B0609070205080204" pitchFamily="49" charset="-128"/>
                <a:ea typeface="ＭＳ ゴシック" panose="020B0609070205080204" pitchFamily="49" charset="-128"/>
              </a:rPr>
              <a:t>統合</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ECC (Export Control and Customs)</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　輸出管理情報</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a:t>
            </a:r>
            <a:r>
              <a:rPr lang="ja-JP" altLang="en-US" sz="2000" spc="-1" dirty="0">
                <a:solidFill>
                  <a:srgbClr val="000000"/>
                </a:solidFill>
                <a:latin typeface="ＭＳ ゴシック" panose="020B0609070205080204" pitchFamily="49" charset="-128"/>
                <a:ea typeface="ＭＳ ゴシック" panose="020B0609070205080204" pitchFamily="49" charset="-128"/>
              </a:rPr>
              <a:t>管理</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情報を正規表現検索</a:t>
            </a:r>
            <a:endParaRPr lang="en-US" sz="2000" b="0" strike="noStrike"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ライセンスデータセット</a:t>
            </a:r>
            <a:r>
              <a:rPr lang="ja-JP" altLang="en-US" sz="2000" b="1" spc="-1" dirty="0">
                <a:solidFill>
                  <a:srgbClr val="000000"/>
                </a:solidFill>
                <a:latin typeface="ＭＳ ゴシック" panose="020B0609070205080204" pitchFamily="49" charset="-128"/>
                <a:ea typeface="ＭＳ ゴシック" panose="020B0609070205080204" pitchFamily="49" charset="-128"/>
              </a:rPr>
              <a:t>のインポートとエクスポート</a:t>
            </a:r>
            <a:endParaRPr lang="en-US" sz="2000" b="0" strike="noStrike" spc="-1" dirty="0" smtClean="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ＭＳ ゴシック" panose="020B0609070205080204" pitchFamily="49" charset="-128"/>
                <a:ea typeface="ＭＳ ゴシック" panose="020B0609070205080204" pitchFamily="49" charset="-128"/>
              </a:rPr>
              <a:t>輸出管理情報を正規表現検索</a:t>
            </a:r>
            <a:endParaRPr lang="en-US" altLang="ja-JP" sz="2000" spc="-1" dirty="0" smtClean="0">
              <a:latin typeface="ＭＳ ゴシック" panose="020B0609070205080204" pitchFamily="49" charset="-128"/>
              <a:ea typeface="ＭＳ ゴシック" panose="020B0609070205080204" pitchFamily="49" charset="-128"/>
            </a:endParaRPr>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ＭＳ ゴシック" panose="020B0609070205080204" pitchFamily="49" charset="-128"/>
                <a:ea typeface="ＭＳ ゴシック" panose="020B0609070205080204" pitchFamily="49" charset="-128"/>
              </a:rPr>
              <a:t>バケット</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6040">
              <a:buClr>
                <a:srgbClr val="879BAA"/>
              </a:buClr>
              <a:buFont typeface="Noto Sans Symbols"/>
              <a:buChar char="▪"/>
            </a:pPr>
            <a:r>
              <a:rPr lang="ja-JP" altLang="en-US" sz="2000" spc="-1" dirty="0" smtClean="0">
                <a:latin typeface="ＭＳ ゴシック" panose="020B0609070205080204" pitchFamily="49" charset="-128"/>
                <a:ea typeface="ＭＳ ゴシック" panose="020B0609070205080204" pitchFamily="49" charset="-128"/>
              </a:rPr>
              <a:t>ライセンス結果をルールに基づいて</a:t>
            </a:r>
            <a:r>
              <a:rPr lang="ja-JP" altLang="en-US" sz="2000" spc="-1" dirty="0">
                <a:latin typeface="ＭＳ ゴシック" panose="020B0609070205080204" pitchFamily="49" charset="-128"/>
                <a:ea typeface="ＭＳ ゴシック" panose="020B0609070205080204" pitchFamily="49" charset="-128"/>
              </a:rPr>
              <a:t>専用のリスト</a:t>
            </a:r>
            <a:r>
              <a:rPr lang="en-US" altLang="ja-JP" sz="2000" spc="-1" dirty="0">
                <a:latin typeface="ＭＳ ゴシック" panose="020B0609070205080204" pitchFamily="49" charset="-128"/>
                <a:ea typeface="ＭＳ ゴシック" panose="020B0609070205080204" pitchFamily="49" charset="-128"/>
              </a:rPr>
              <a:t>/</a:t>
            </a:r>
            <a:r>
              <a:rPr lang="ja-JP" altLang="en-US" sz="2000" spc="-1" dirty="0">
                <a:latin typeface="ＭＳ ゴシック" panose="020B0609070205080204" pitchFamily="49" charset="-128"/>
                <a:ea typeface="ＭＳ ゴシック" panose="020B0609070205080204" pitchFamily="49" charset="-128"/>
              </a:rPr>
              <a:t>バケット</a:t>
            </a:r>
            <a:r>
              <a:rPr lang="ja-JP" altLang="en-US" sz="2000" spc="-1" dirty="0" smtClean="0">
                <a:latin typeface="ＭＳ ゴシック" panose="020B0609070205080204" pitchFamily="49" charset="-128"/>
                <a:ea typeface="ＭＳ ゴシック" panose="020B0609070205080204" pitchFamily="49" charset="-128"/>
              </a:rPr>
              <a:t>に</a:t>
            </a:r>
            <a:r>
              <a:rPr lang="ja-JP" altLang="en-US" sz="2000" spc="-1" dirty="0">
                <a:latin typeface="ＭＳ ゴシック" panose="020B0609070205080204" pitchFamily="49" charset="-128"/>
                <a:ea typeface="ＭＳ ゴシック" panose="020B0609070205080204" pitchFamily="49" charset="-128"/>
              </a:rPr>
              <a:t>集</a:t>
            </a:r>
            <a:r>
              <a:rPr lang="ja-JP" altLang="en-US" sz="2000" spc="-1" dirty="0" smtClean="0">
                <a:latin typeface="ＭＳ ゴシック" panose="020B0609070205080204" pitchFamily="49" charset="-128"/>
                <a:ea typeface="ＭＳ ゴシック" panose="020B0609070205080204" pitchFamily="49" charset="-128"/>
              </a:rPr>
              <a:t>める</a:t>
            </a:r>
            <a:endParaRPr lang="en-US" altLang="ja-JP" sz="2000" spc="-1" dirty="0">
              <a:latin typeface="ＭＳ ゴシック" panose="020B0609070205080204" pitchFamily="49" charset="-128"/>
              <a:ea typeface="ＭＳ ゴシック" panose="020B0609070205080204" pitchFamily="49" charset="-128"/>
            </a:endParaRPr>
          </a:p>
          <a:p>
            <a:pPr marL="444600" lvl="2" indent="-266040">
              <a:lnSpc>
                <a:spcPct val="100000"/>
              </a:lnSpc>
              <a:buClr>
                <a:srgbClr val="879BAA"/>
              </a:buClr>
              <a:buFont typeface="Noto Sans Symbols"/>
              <a:buChar char="▪"/>
            </a:pPr>
            <a:endParaRPr lang="en-US" sz="2000" b="0" strike="noStrike" spc="-1" dirty="0">
              <a:latin typeface="Arial"/>
            </a:endParaRPr>
          </a:p>
        </p:txBody>
      </p:sp>
      <p:sp>
        <p:nvSpPr>
          <p:cNvPr id="235" name="CustomShape 3"/>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がソフトウェアを頒布するとライセンスコンプライアンス責任が生じる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実際この作業はサードパーティーからもたらされたものでも必要である！</a:t>
            </a:r>
            <a:endParaRPr lang="en-US" sz="1900" b="0" i="1"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自由に入手可能な</a:t>
            </a:r>
            <a:r>
              <a:rPr lang="en-US" altLang="ja-JP" sz="1900" i="1"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i="1" spc="-1" dirty="0">
                <a:solidFill>
                  <a:srgbClr val="000000"/>
                </a:solidFill>
                <a:latin typeface="ＭＳ ゴシック" panose="020B0609070205080204" pitchFamily="49" charset="-128"/>
                <a:ea typeface="ＭＳ ゴシック" panose="020B0609070205080204" pitchFamily="49" charset="-128"/>
              </a:rPr>
              <a:t>は</a:t>
            </a:r>
            <a:r>
              <a:rPr lang="ja-JP" altLang="en-US" sz="1900" i="1"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latin typeface="ＭＳ ゴシック" panose="020B0609070205080204" pitchFamily="49" charset="-128"/>
                <a:ea typeface="ＭＳ ゴシック" panose="020B0609070205080204" pitchFamily="49" charset="-128"/>
              </a:rPr>
              <a:t>いかなる組織のライセンスコンプライアンスに対する取り組みもサポート</a:t>
            </a:r>
            <a:endParaRPr lang="en-US" altLang="ja-JP" sz="1900" b="0" strike="noStrike" spc="-1" dirty="0" smtClean="0">
              <a:latin typeface="ＭＳ ゴシック" panose="020B0609070205080204" pitchFamily="49" charset="-128"/>
              <a:ea typeface="ＭＳ ゴシック" panose="020B0609070205080204" pitchFamily="49" charset="-128"/>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a:t>
            </a:r>
            <a:r>
              <a:rPr lang="en-US" sz="1900" b="0" i="1" strike="noStrike" spc="-1" dirty="0" smtClean="0">
                <a:solidFill>
                  <a:srgbClr val="000000"/>
                </a:solidFill>
                <a:latin typeface="Arial"/>
                <a:ea typeface="Arial"/>
              </a:rPr>
              <a:t>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smtClean="0">
                <a:solidFill>
                  <a:srgbClr val="005F87"/>
                </a:solidFill>
                <a:latin typeface="Arial"/>
                <a:ea typeface="Arial"/>
              </a:rPr>
              <a:t>実際にどのようなことが起きるか</a:t>
            </a:r>
            <a:r>
              <a:rPr lang="en-US" sz="2400" b="1" strike="noStrike" spc="-1" dirty="0" smtClean="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smtClean="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smtClean="0">
                <a:solidFill>
                  <a:srgbClr val="000000"/>
                </a:solidFill>
                <a:latin typeface="Arial Black"/>
                <a:ea typeface="Arial Black"/>
              </a:rPr>
              <a:t> </a:t>
            </a:r>
            <a:r>
              <a:rPr lang="en-US" sz="2000" b="0" strike="noStrike" spc="-1" dirty="0">
                <a:solidFill>
                  <a:srgbClr val="000000"/>
                </a:solidFill>
                <a:latin typeface="Arial Black"/>
                <a:ea typeface="Arial Black"/>
              </a:rPr>
              <a:t>/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概要</a:t>
            </a:r>
            <a:r>
              <a:rPr lang="en-US" sz="3200" b="1" strike="noStrike" spc="-1" dirty="0" smtClean="0">
                <a:solidFill>
                  <a:srgbClr val="000000"/>
                </a:solidFill>
                <a:latin typeface="Arial"/>
                <a:ea typeface="Arial"/>
              </a:rPr>
              <a:t>: </a:t>
            </a:r>
            <a:r>
              <a:rPr lang="en-US" sz="3200" b="1" strike="noStrike" spc="-1" dirty="0" smtClean="0">
                <a:solidFill>
                  <a:srgbClr val="0070C0"/>
                </a:solidFill>
                <a:latin typeface="Arial"/>
                <a:ea typeface="Arial"/>
              </a:rPr>
              <a:t>FOSSology</a:t>
            </a:r>
            <a:r>
              <a:rPr lang="ja-JP" altLang="en-US" sz="3200" b="1" strike="noStrike" spc="-1" dirty="0" smtClean="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ＭＳ ゴシック" panose="020B0609070205080204" pitchFamily="49" charset="-128"/>
                <a:ea typeface="ＭＳ ゴシック" panose="020B0609070205080204" pitchFamily="49" charset="-128"/>
              </a:rPr>
              <a:t>基本的</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2000" b="1" spc="-1" dirty="0">
                <a:solidFill>
                  <a:srgbClr val="000000"/>
                </a:solidFill>
                <a:latin typeface="ＭＳ ゴシック" panose="020B0609070205080204" pitchFamily="49" charset="-128"/>
                <a:ea typeface="ＭＳ ゴシック" panose="020B0609070205080204" pitchFamily="49" charset="-128"/>
              </a:rPr>
              <a:t>一連</a:t>
            </a: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の作業</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全体概要</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実際に</a:t>
            </a:r>
            <a:r>
              <a:rPr lang="en-US" altLang="ja-JP" sz="2000" spc="-1" dirty="0">
                <a:solidFill>
                  <a:srgbClr val="000000"/>
                </a:solidFill>
                <a:latin typeface="ＭＳ ゴシック" panose="020B0609070205080204" pitchFamily="49" charset="-128"/>
                <a:ea typeface="ＭＳ ゴシック" panose="020B0609070205080204" pitchFamily="49" charset="-128"/>
              </a:rPr>
              <a:t>SPDX / Readme / </a:t>
            </a:r>
            <a:r>
              <a:rPr lang="en-US" altLang="ja-JP" sz="2000" spc="-1" dirty="0" smtClean="0">
                <a:solidFill>
                  <a:srgbClr val="000000"/>
                </a:solidFill>
                <a:latin typeface="ＭＳ ゴシック" panose="020B0609070205080204" pitchFamily="49" charset="-128"/>
                <a:ea typeface="ＭＳ ゴシック" panose="020B0609070205080204" pitchFamily="49" charset="-128"/>
              </a:rPr>
              <a:t>DEP5</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を取得するまでに必要なこと</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ファイル操作を促進</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一括検索を行い、結果を修正</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pc="-1" dirty="0" smtClean="0">
                <a:solidFill>
                  <a:srgbClr val="000000"/>
                </a:solidFill>
                <a:latin typeface="ＭＳ ゴシック" panose="020B0609070205080204" pitchFamily="49" charset="-128"/>
                <a:ea typeface="ＭＳ ゴシック" panose="020B0609070205080204" pitchFamily="49" charset="-128"/>
              </a:rPr>
              <a:t>決定した「</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を再利用</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スキャンされた新バージョンのコンポーネントは、差分のみ処理</a:t>
            </a:r>
            <a:endParaRPr lang="en-US" sz="2000" b="0" strike="noStrike" spc="-1" dirty="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ライセンスマネジメント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ja-JP" altLang="en-US" dirty="0" smtClean="0">
                <a:latin typeface="ＭＳ ゴシック" panose="020B0609070205080204" pitchFamily="49" charset="-128"/>
                <a:ea typeface="ＭＳ ゴシック" panose="020B0609070205080204" pitchFamily="49" charset="-128"/>
              </a:rPr>
              <a:t>ライセンスと編集場所を</a:t>
            </a:r>
            <a:r>
              <a:rPr lang="ja-JP" altLang="en-US" dirty="0">
                <a:latin typeface="ＭＳ ゴシック" panose="020B0609070205080204" pitchFamily="49" charset="-128"/>
                <a:ea typeface="ＭＳ ゴシック" panose="020B0609070205080204" pitchFamily="49" charset="-128"/>
              </a:rPr>
              <a:t>確認</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更にライセンスを入出力</a:t>
            </a:r>
            <a:endParaRPr lang="en-US" sz="2000" b="0" strike="noStrike" spc="-1" dirty="0" smtClean="0">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ＭＳ ゴシック" panose="020B0609070205080204" pitchFamily="49" charset="-128"/>
                <a:ea typeface="ＭＳ ゴシック" panose="020B0609070205080204" pitchFamily="49" charset="-128"/>
              </a:rPr>
              <a:t>アップロードしたものを整理</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フォルダ、アップロードしたもの、アクセス権の設定開始</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r>
            <a:b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b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ユーザとグループ作成</a:t>
            </a:r>
            <a:endParaRPr lang="en-US" sz="20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54960">
              <a:lnSpc>
                <a:spcPct val="115000"/>
              </a:lnSpc>
              <a:buClr>
                <a:srgbClr val="000000"/>
              </a:buClr>
              <a:buFont typeface="Arial"/>
              <a:buAutoNum type="arabicPeriod"/>
            </a:pPr>
            <a:endParaRPr lang="en-US" sz="2000" b="0" strike="noStrike" spc="-1" dirty="0" smtClean="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r>
              <a:rPr lang="en-US" sz="2400" b="1" strike="noStrike" spc="-1" dirty="0" smtClean="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に起きてる問題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まれているライセンスの表記</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著作者を</a:t>
            </a:r>
            <a:r>
              <a:rPr lang="ja-JP" altLang="en-US" sz="1900" b="0" strike="noStrike" spc="-1" dirty="0" smtClean="0">
                <a:latin typeface="ＭＳ ゴシック" panose="020B0609070205080204" pitchFamily="49" charset="-128"/>
                <a:ea typeface="ＭＳ ゴシック" panose="020B0609070205080204" pitchFamily="49" charset="-128"/>
              </a:rPr>
              <a:t>含む</a:t>
            </a:r>
            <a:r>
              <a:rPr lang="ja-JP" altLang="en-US" sz="1900" spc="-1" dirty="0">
                <a:latin typeface="ＭＳ ゴシック" panose="020B0609070205080204" pitchFamily="49" charset="-128"/>
                <a:ea typeface="ＭＳ ゴシック" panose="020B0609070205080204" pitchFamily="49" charset="-128"/>
              </a:rPr>
              <a:t>著作権</a:t>
            </a:r>
            <a:r>
              <a:rPr lang="ja-JP" altLang="en-US" sz="1900" b="0" strike="noStrike" spc="-1" dirty="0" smtClean="0">
                <a:latin typeface="ＭＳ ゴシック" panose="020B0609070205080204" pitchFamily="49" charset="-128"/>
                <a:ea typeface="ＭＳ ゴシック" panose="020B0609070205080204" pitchFamily="49" charset="-128"/>
              </a:rPr>
              <a:t>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このような例をご存知ですよね</a:t>
            </a:r>
            <a:endParaRPr lang="en-US" sz="2400" b="0" strike="noStrike" spc="-1" dirty="0">
              <a:latin typeface="ＭＳ ゴシック" panose="020B0609070205080204" pitchFamily="49" charset="-128"/>
              <a:ea typeface="ＭＳ ゴシック" panose="020B0609070205080204" pitchFamily="49" charset="-128"/>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ライセンス参照</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ライセンスの説明が書かれたテキスト</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ライセンスステートメント関連</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ＭＳ ゴシック" panose="020B0609070205080204" pitchFamily="49" charset="-128"/>
                <a:ea typeface="ＭＳ ゴシック" panose="020B0609070205080204" pitchFamily="49" charset="-128"/>
              </a:rPr>
              <a:t>ライセンス検知</a:t>
            </a:r>
            <a:endParaRPr lang="en-US" sz="2400" b="0" strike="noStrike" spc="-1" dirty="0">
              <a:latin typeface="ＭＳ ゴシック" panose="020B0609070205080204" pitchFamily="49" charset="-128"/>
              <a:ea typeface="ＭＳ ゴシック" panose="020B0609070205080204" pitchFamily="49" charset="-128"/>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 </a:t>
            </a:r>
            <a:r>
              <a:rPr lang="en-US" sz="3200" b="1" strike="noStrike" spc="-1" dirty="0">
                <a:solidFill>
                  <a:srgbClr val="000000"/>
                </a:solidFill>
                <a:latin typeface="ＭＳ Ｐゴシック" panose="020B0600070205080204" pitchFamily="50" charset="-128"/>
                <a:ea typeface="ＭＳ Ｐゴシック" panose="020B0600070205080204" pitchFamily="50" charset="-128"/>
              </a:rPr>
              <a:t>– </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何</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を見つけてくるのか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55" name="CustomShape 3"/>
          <p:cNvSpPr/>
          <p:nvPr/>
        </p:nvSpPr>
        <p:spPr>
          <a:xfrm>
            <a:off x="1001918" y="185310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プロジェクトは、</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ライセンスと両立可能なライセンスのコードのみを受け入れることによって、プロジェクト全体を </a:t>
            </a:r>
            <a:r>
              <a:rPr lang="en-US" altLang="ja-JP" sz="1900" spc="-1" dirty="0">
                <a:latin typeface="ＭＳ ゴシック" panose="020B0609070205080204" pitchFamily="49" charset="-128"/>
                <a:ea typeface="ＭＳ ゴシック" panose="020B0609070205080204" pitchFamily="49" charset="-128"/>
              </a:rPr>
              <a:t>Apache </a:t>
            </a:r>
            <a:r>
              <a:rPr lang="ja-JP" altLang="en-US" sz="1900" spc="-1" dirty="0">
                <a:latin typeface="ＭＳ ゴシック" panose="020B0609070205080204" pitchFamily="49" charset="-128"/>
                <a:ea typeface="ＭＳ ゴシック" panose="020B0609070205080204" pitchFamily="49" charset="-128"/>
              </a:rPr>
              <a:t>ライセンスで一様にライセンス許諾していることで</a:t>
            </a:r>
            <a:r>
              <a:rPr lang="ja-JP" altLang="en-US" sz="1900" spc="-1" dirty="0" smtClean="0">
                <a:latin typeface="ＭＳ ゴシック" panose="020B0609070205080204" pitchFamily="49" charset="-128"/>
                <a:ea typeface="ＭＳ ゴシック" panose="020B0609070205080204" pitchFamily="49" charset="-128"/>
              </a:rPr>
              <a:t>有名。</a:t>
            </a:r>
            <a:endParaRPr lang="en-US" altLang="ja-JP" sz="1900" spc="-1" dirty="0" smtClean="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その</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ようなプロジェクトは、</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上でライセンスを宣言している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一方で、オープンソースは他のオープンソースの利用を示している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このような場合、プロジェクトは、他のオープンソースプロジェクトも、一部として含むことができる。</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56" name="CustomShape 4"/>
          <p:cNvSpPr/>
          <p:nvPr/>
        </p:nvSpPr>
        <p:spPr>
          <a:xfrm>
            <a:off x="902520" y="143226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152446" y="5939654"/>
            <a:ext cx="8539028" cy="369332"/>
          </a:xfrm>
          <a:prstGeom prst="rect">
            <a:avLst/>
          </a:prstGeom>
          <a:noFill/>
        </p:spPr>
        <p:txBody>
          <a:bodyPr wrap="square" rtlCol="0">
            <a:spAutoFit/>
          </a:bodyPr>
          <a:lstStyle/>
          <a:p>
            <a:r>
              <a:rPr kumimoji="1" lang="en-US" altLang="ja-JP" dirty="0" smtClean="0"/>
              <a:t>*</a:t>
            </a:r>
            <a:r>
              <a:rPr kumimoji="1" lang="ja-JP" altLang="en-US" dirty="0" smtClean="0"/>
              <a:t>原文</a:t>
            </a:r>
            <a:r>
              <a:rPr kumimoji="1" lang="en-US" altLang="ja-JP" dirty="0" smtClean="0"/>
              <a:t>:</a:t>
            </a:r>
            <a:r>
              <a:rPr lang="en-US" altLang="ja-JP" spc="-1" dirty="0">
                <a:solidFill>
                  <a:srgbClr val="000000"/>
                </a:solidFill>
                <a:ea typeface="Arial"/>
              </a:rPr>
              <a:t> </a:t>
            </a:r>
            <a:r>
              <a:rPr lang="en-US" altLang="ja-JP" dirty="0"/>
              <a:t>Apache projects are known for homogeneous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smtClean="0">
                <a:latin typeface="ＭＳ Ｐゴシック" panose="020B0600070205080204" pitchFamily="50" charset="-128"/>
                <a:ea typeface="ＭＳ Ｐゴシック" panose="020B0600070205080204" pitchFamily="50" charset="-128"/>
              </a:rPr>
              <a:t>F</a:t>
            </a:r>
            <a:r>
              <a:rPr lang="en-US" altLang="ja-JP" sz="3200" b="0" strike="noStrike" spc="-1" dirty="0" smtClean="0">
                <a:latin typeface="ＭＳ Ｐゴシック" panose="020B0600070205080204" pitchFamily="50" charset="-128"/>
                <a:ea typeface="ＭＳ Ｐゴシック" panose="020B0600070205080204" pitchFamily="50" charset="-128"/>
              </a:rPr>
              <a:t>OSS</a:t>
            </a:r>
            <a:r>
              <a:rPr lang="en-US" sz="3200" b="0" strike="noStrike" spc="-1" dirty="0" smtClean="0">
                <a:latin typeface="ＭＳ Ｐゴシック" panose="020B0600070205080204" pitchFamily="50" charset="-128"/>
                <a:ea typeface="ＭＳ Ｐゴシック" panose="020B0600070205080204" pitchFamily="50" charset="-128"/>
              </a:rPr>
              <a:t>ology</a:t>
            </a:r>
            <a:r>
              <a:rPr lang="ja-JP" altLang="en-US" sz="3200" b="0" strike="noStrike" spc="-1" dirty="0" smtClean="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プロジェクトが再利用可能なものを再利用するのはごく当然のこと。</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a:t>
            </a:r>
            <a:r>
              <a:rPr lang="en-US" altLang="ja-JP" sz="1900" spc="-1" dirty="0" smtClean="0">
                <a:solidFill>
                  <a:srgbClr val="000000"/>
                </a:solidFill>
                <a:ea typeface="Arial"/>
                <a:hlinkClick r:id="rId2"/>
              </a:rPr>
              <a:t>github.com/fossology/fossology</a:t>
            </a:r>
            <a:endParaRPr lang="en-US" altLang="ja-JP" sz="1900" spc="-1" dirty="0" smtClean="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他のプロジェクトの</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OSS</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が検知されがち</a:t>
            </a:r>
            <a:r>
              <a:rPr lang="ja-JP" altLang="en-US" sz="1900" b="0" strike="noStrike" spc="-1" dirty="0" smtClean="0">
                <a:solidFill>
                  <a:srgbClr val="000000"/>
                </a:solidFill>
                <a:latin typeface="Arial"/>
                <a:ea typeface="Arial"/>
              </a:rPr>
              <a:t>。</a:t>
            </a:r>
            <a:endParaRPr lang="en-US" altLang="ja-JP"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例では、</a:t>
            </a:r>
            <a:r>
              <a:rPr lang="en-US" altLang="ja-JP" sz="1900" b="0" strike="noStrike" spc="-1" dirty="0" smtClean="0">
                <a:latin typeface="ＭＳ ゴシック" panose="020B0609070205080204" pitchFamily="49" charset="-128"/>
                <a:ea typeface="ＭＳ ゴシック" panose="020B0609070205080204" pitchFamily="49" charset="-128"/>
              </a:rPr>
              <a:t>Fossology</a:t>
            </a:r>
            <a:r>
              <a:rPr lang="ja-JP" altLang="en-US" sz="1900" b="0" strike="noStrike" spc="-1" dirty="0" smtClean="0">
                <a:latin typeface="ＭＳ ゴシック" panose="020B0609070205080204" pitchFamily="49" charset="-128"/>
                <a:ea typeface="ＭＳ ゴシック" panose="020B0609070205080204" pitchFamily="49" charset="-128"/>
              </a:rPr>
              <a:t>が</a:t>
            </a:r>
            <a:r>
              <a:rPr lang="en-US" altLang="ja-JP" sz="1900" b="0" strike="noStrike" spc="-1" dirty="0" smtClean="0">
                <a:latin typeface="ＭＳ ゴシック" panose="020B0609070205080204" pitchFamily="49" charset="-128"/>
                <a:ea typeface="ＭＳ ゴシック" panose="020B0609070205080204" pitchFamily="49" charset="-128"/>
              </a:rPr>
              <a:t>Apache thrift</a:t>
            </a:r>
            <a:r>
              <a:rPr lang="ja-JP" altLang="en-US" sz="1900" spc="-1" dirty="0">
                <a:latin typeface="ＭＳ ゴシック" panose="020B0609070205080204" pitchFamily="49" charset="-128"/>
                <a:ea typeface="ＭＳ ゴシック" panose="020B0609070205080204" pitchFamily="49" charset="-128"/>
              </a:rPr>
              <a:t> </a:t>
            </a:r>
            <a:r>
              <a:rPr lang="ja-JP" altLang="en-US" sz="1900" b="0" strike="noStrike" spc="-1" dirty="0" smtClean="0">
                <a:latin typeface="ＭＳ ゴシック" panose="020B0609070205080204" pitchFamily="49" charset="-128"/>
                <a:ea typeface="ＭＳ ゴシック" panose="020B0609070205080204" pitchFamily="49" charset="-128"/>
              </a:rPr>
              <a:t>の中に</a:t>
            </a:r>
            <a:r>
              <a:rPr lang="en-US" altLang="ja-JP" sz="1900" b="0" strike="noStrike" spc="-1" dirty="0" smtClean="0">
                <a:latin typeface="ＭＳ ゴシック" panose="020B0609070205080204" pitchFamily="49" charset="-128"/>
                <a:ea typeface="ＭＳ ゴシック" panose="020B0609070205080204" pitchFamily="49" charset="-128"/>
              </a:rPr>
              <a:t>25</a:t>
            </a:r>
            <a:r>
              <a:rPr lang="ja-JP" altLang="en-US" sz="1900" b="0" strike="noStrike" spc="-1" dirty="0" smtClean="0">
                <a:latin typeface="ＭＳ ゴシック" panose="020B0609070205080204" pitchFamily="49" charset="-128"/>
                <a:ea typeface="ＭＳ ゴシック" panose="020B0609070205080204" pitchFamily="49" charset="-128"/>
              </a:rPr>
              <a:t>種の他</a:t>
            </a:r>
            <a:r>
              <a:rPr lang="ja-JP" altLang="en-US" sz="1900" spc="-1" dirty="0">
                <a:latin typeface="ＭＳ ゴシック" panose="020B0609070205080204" pitchFamily="49" charset="-128"/>
                <a:ea typeface="ＭＳ ゴシック" panose="020B0609070205080204" pitchFamily="49" charset="-128"/>
              </a:rPr>
              <a:t>の</a:t>
            </a:r>
            <a:r>
              <a:rPr lang="ja-JP" altLang="en-US" sz="1900" b="0" strike="noStrike" spc="-1" dirty="0" smtClean="0">
                <a:latin typeface="ＭＳ ゴシック" panose="020B0609070205080204" pitchFamily="49" charset="-128"/>
                <a:ea typeface="ＭＳ ゴシック" panose="020B0609070205080204" pitchFamily="49" charset="-128"/>
              </a:rPr>
              <a:t>関連ライセンスの存在を検知している</a:t>
            </a:r>
            <a:r>
              <a:rPr lang="ja-JP" altLang="en-US" sz="1900" b="0" strike="noStrike" spc="-1" dirty="0" smtClean="0">
                <a:latin typeface="Arial"/>
              </a:rPr>
              <a:t>。</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 </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使用</a:t>
            </a:r>
            <a:r>
              <a:rPr lang="ja-JP" altLang="en-US" sz="3200" b="1" spc="-1" dirty="0">
                <a:solidFill>
                  <a:srgbClr val="000000"/>
                </a:solidFill>
                <a:latin typeface="ＭＳ Ｐゴシック" panose="020B0600070205080204" pitchFamily="50" charset="-128"/>
                <a:ea typeface="ＭＳ Ｐゴシック" panose="020B0600070205080204" pitchFamily="50" charset="-128"/>
              </a:rPr>
              <a:t>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smtClean="0">
                <a:solidFill>
                  <a:srgbClr val="000000"/>
                </a:solidFill>
                <a:latin typeface="ＭＳ ゴシック" panose="020B0609070205080204" pitchFamily="49" charset="-128"/>
                <a:ea typeface="ＭＳ ゴシック" panose="020B0609070205080204" pitchFamily="49" charset="-128"/>
              </a:rPr>
              <a:t>Linux</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カーネルの結果を確認すると、数千件のファイルにライセンス関連情報が含まれていることがわかる</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分析を行うことで、</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30</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の異なるライセンス</a:t>
            </a:r>
            <a:r>
              <a:rPr lang="ja-JP" altLang="en-US" sz="1900" spc="-1" dirty="0">
                <a:solidFill>
                  <a:srgbClr val="000000"/>
                </a:solidFill>
                <a:latin typeface="ＭＳ ゴシック" panose="020B0609070205080204" pitchFamily="49" charset="-128"/>
                <a:ea typeface="ＭＳ ゴシック" panose="020B0609070205080204" pitchFamily="49" charset="-128"/>
              </a:rPr>
              <a:t>ステートメント</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がでてくる</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別例</a:t>
            </a:r>
            <a:r>
              <a:rPr lang="en-US" sz="2400" b="1" u="sng" strike="noStrike" spc="-1" dirty="0" smtClean="0">
                <a:solidFill>
                  <a:srgbClr val="005F87"/>
                </a:solidFill>
                <a:uFillTx/>
                <a:latin typeface="Arial"/>
                <a:ea typeface="Arial"/>
              </a:rPr>
              <a:t>: </a:t>
            </a:r>
            <a:r>
              <a:rPr lang="en-US" sz="2400" b="1" u="sng" strike="noStrike" spc="-1" dirty="0">
                <a:solidFill>
                  <a:srgbClr val="005F87"/>
                </a:solidFill>
                <a:uFillTx/>
                <a:latin typeface="Arial"/>
                <a:ea typeface="Arial"/>
              </a:rPr>
              <a:t>Linux Kernel </a:t>
            </a:r>
            <a:r>
              <a:rPr lang="en-US" sz="2400" b="1" u="sng" strike="noStrike" spc="-1" dirty="0" smtClean="0">
                <a:solidFill>
                  <a:srgbClr val="005F87"/>
                </a:solidFill>
                <a:uFillTx/>
                <a:latin typeface="Arial"/>
                <a:ea typeface="Arial"/>
              </a:rPr>
              <a:t>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FOSSology</a:t>
            </a:r>
            <a:r>
              <a:rPr lang="ja-JP" alt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とは何か</a:t>
            </a:r>
            <a:r>
              <a:rPr lang="en-US" sz="3200" b="1" strike="noStrike" spc="-1" dirty="0" smtClean="0">
                <a:solidFill>
                  <a:srgbClr val="000000"/>
                </a:solidFill>
                <a:latin typeface="ＭＳ Ｐゴシック" panose="020B0600070205080204" pitchFamily="50" charset="-128"/>
                <a:ea typeface="ＭＳ Ｐゴシック" panose="020B0600070205080204" pitchFamily="50" charset="-128"/>
              </a:rPr>
              <a:t>?</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74" name="CustomShape 2"/>
          <p:cNvSpPr/>
          <p:nvPr/>
        </p:nvSpPr>
        <p:spPr>
          <a:xfrm>
            <a:off x="626760" y="1104214"/>
            <a:ext cx="8292388"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latin typeface="ＭＳ Ｐゴシック" panose="020B0600070205080204" pitchFamily="50" charset="-128"/>
                <a:ea typeface="ＭＳ Ｐゴシック" panose="020B0600070205080204" pitchFamily="50" charset="-128"/>
              </a:rPr>
              <a:t>ソフトウェアコンポーネントのライセンスと著作権のコンプライアンスのためのウェブサーバーアプリケーション</a:t>
            </a: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2008</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GPL-2.0</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で公開</a:t>
            </a:r>
            <a:endParaRPr lang="en-US" sz="1900" b="0" strike="noStrike"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2015</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年</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のコラボレーションプロジェクトとなる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ベースおよびコマンドラインベースのインターフェイスを</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実装</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組織</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で分析タスクを行うためのマルチユーザ</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Web</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smtClean="0">
              <a:solidFill>
                <a:srgbClr val="000000"/>
              </a:solidFill>
              <a:latin typeface="ＭＳ ゴシック" panose="020B0609070205080204" pitchFamily="49" charset="-128"/>
              <a:ea typeface="ＭＳ ゴシック" panose="020B0609070205080204" pitchFamily="49" charset="-128"/>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標準のアプリケーション</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群</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UI</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PHP</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C/C++</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で実装</a:t>
            </a:r>
            <a:endParaRPr lang="en-US" sz="1900" b="0" strike="noStrike"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a:t>
            </a:r>
            <a:r>
              <a:rPr lang="ja-JP" altLang="en-US" sz="1900" spc="-1" dirty="0">
                <a:solidFill>
                  <a:srgbClr val="000000"/>
                </a:solidFill>
                <a:latin typeface="ＭＳ ゴシック" panose="020B0609070205080204" pitchFamily="49" charset="-128"/>
                <a:ea typeface="ＭＳ ゴシック" panose="020B0609070205080204" pitchFamily="49" charset="-128"/>
              </a:rPr>
              <a:t>種</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の操作方法</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ウェブユーザーインタフェース利用</a:t>
            </a:r>
            <a:endParaRPr lang="en-US" sz="1900" b="0" strike="noStrike"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コマンドライン</a:t>
            </a:r>
            <a:r>
              <a:rPr lang="ja-JP" altLang="en-US" sz="1900" spc="-1" dirty="0">
                <a:solidFill>
                  <a:srgbClr val="000000"/>
                </a:solidFill>
                <a:latin typeface="ＭＳ ゴシック" panose="020B0609070205080204" pitchFamily="49" charset="-128"/>
                <a:ea typeface="ＭＳ ゴシック" panose="020B0609070205080204" pitchFamily="49" charset="-128"/>
              </a:rPr>
              <a:t>利用</a:t>
            </a:r>
            <a:endParaRPr lang="en-US" sz="19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a:solidFill>
                  <a:srgbClr val="000000"/>
                </a:solidFill>
                <a:ea typeface="Arial"/>
              </a:rPr>
              <a:t>FOSSology</a:t>
            </a:r>
            <a:r>
              <a:rPr lang="ja-JP" altLang="en-US" sz="3200" b="1" spc="-1" dirty="0">
                <a:solidFill>
                  <a:srgbClr val="000000"/>
                </a:solidFill>
                <a:ea typeface="Arial"/>
              </a:rPr>
              <a:t>を使った作業の流れ</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smtClean="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smtClean="0">
                <a:solidFill>
                  <a:srgbClr val="000000"/>
                </a:solidFill>
                <a:latin typeface="Arial"/>
                <a:ea typeface="Arial"/>
              </a:rPr>
              <a:t>より詳細な利用手順</a:t>
            </a:r>
            <a:r>
              <a:rPr lang="en-US" sz="1700" b="0" i="1" strike="noStrike" spc="-1" dirty="0" smtClean="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サーバにオープンソースパッケージをアップロード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ソフトウェア分析のスキャン手段を選ぶ</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スキャナーが検知したものをレビュー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a:t>
            </a:r>
            <a:r>
              <a:rPr lang="ja-JP" altLang="en-US" spc="-1" dirty="0" smtClean="0">
                <a:solidFill>
                  <a:srgbClr val="000000"/>
                </a:solidFill>
                <a:latin typeface="ＭＳ ゴシック" panose="020B0609070205080204" pitchFamily="49" charset="-128"/>
                <a:ea typeface="ＭＳ ゴシック" panose="020B0609070205080204" pitchFamily="49" charset="-128"/>
              </a:rPr>
              <a:t>の出現箇所のレビュー、必要に応じて検知したものを訂正</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結果レポートの作成</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54160" lvl="1" indent="-253440">
              <a:lnSpc>
                <a:spcPct val="100000"/>
              </a:lnSpc>
              <a:buClr>
                <a:srgbClr val="879BAA"/>
              </a:buClr>
              <a:buFont typeface="Noto Sans Symbols"/>
              <a:buChar char="▪"/>
            </a:pPr>
            <a:r>
              <a:rPr lang="ja-JP" altLang="en-US" sz="1800" b="0" strike="noStrike" spc="-1" dirty="0" smtClean="0">
                <a:latin typeface="ＭＳ ゴシック" panose="020B0609070205080204" pitchFamily="49" charset="-128"/>
                <a:ea typeface="ＭＳ ゴシック" panose="020B0609070205080204" pitchFamily="49" charset="-128"/>
              </a:rPr>
              <a:t>例</a:t>
            </a:r>
            <a:r>
              <a:rPr lang="en-US" altLang="ja-JP" sz="1800" b="0" strike="noStrike" spc="-1" dirty="0" smtClean="0">
                <a:latin typeface="ＭＳ ゴシック" panose="020B0609070205080204" pitchFamily="49" charset="-128"/>
                <a:ea typeface="ＭＳ ゴシック" panose="020B0609070205080204" pitchFamily="49" charset="-128"/>
              </a:rPr>
              <a:t>:</a:t>
            </a:r>
            <a:r>
              <a:rPr lang="ja-JP" altLang="en-US" sz="1800" b="0" strike="noStrike" spc="-1" dirty="0" smtClean="0">
                <a:latin typeface="ＭＳ ゴシック" panose="020B0609070205080204" pitchFamily="49" charset="-128"/>
                <a:ea typeface="ＭＳ ゴシック" panose="020B0609070205080204" pitchFamily="49" charset="-128"/>
              </a:rPr>
              <a:t>ライセンス一覧表、</a:t>
            </a:r>
            <a:r>
              <a:rPr lang="en-US" altLang="ja-JP" sz="1800" b="0" strike="noStrike" spc="-1" dirty="0" smtClean="0">
                <a:latin typeface="ＭＳ ゴシック" panose="020B0609070205080204" pitchFamily="49" charset="-128"/>
                <a:ea typeface="ＭＳ ゴシック" panose="020B0609070205080204" pitchFamily="49" charset="-128"/>
              </a:rPr>
              <a:t>SPDX</a:t>
            </a:r>
            <a:endParaRPr lang="en-US" sz="1800" b="0" strike="noStrike" spc="-1" dirty="0">
              <a:latin typeface="ＭＳ ゴシック" panose="020B0609070205080204" pitchFamily="49" charset="-128"/>
              <a:ea typeface="ＭＳ ゴシック" panose="020B0609070205080204" pitchFamily="49" charset="-128"/>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smtClean="0">
                <a:solidFill>
                  <a:srgbClr val="000000"/>
                </a:solidFill>
                <a:latin typeface="Arial"/>
                <a:ea typeface="Arial"/>
              </a:rPr>
              <a:t>OSS</a:t>
            </a:r>
            <a:r>
              <a:rPr lang="ja-JP" altLang="en-US" sz="2000" b="1" strike="noStrike" spc="-1" dirty="0" smtClean="0">
                <a:solidFill>
                  <a:srgbClr val="000000"/>
                </a:solidFill>
                <a:latin typeface="Arial"/>
                <a:ea typeface="Arial"/>
              </a:rPr>
              <a:t>パッケージのアップロード</a:t>
            </a:r>
            <a:endParaRPr lang="en-US" sz="2000" b="0" strike="noStrike" spc="-1" dirty="0" smtClean="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a:t>
            </a:r>
            <a:r>
              <a:rPr lang="ja-JP" altLang="en-US" sz="2000" b="1" spc="-1" dirty="0" smtClean="0">
                <a:solidFill>
                  <a:srgbClr val="000000"/>
                </a:solidFill>
                <a:latin typeface="Arial"/>
                <a:ea typeface="Arial"/>
              </a:rPr>
              <a:t>ーと</a:t>
            </a:r>
            <a:r>
              <a:rPr lang="ja-JP" altLang="en-US" sz="2000" b="1" spc="-1" dirty="0">
                <a:solidFill>
                  <a:srgbClr val="000000"/>
                </a:solidFill>
                <a:latin typeface="Arial"/>
                <a:ea typeface="Arial"/>
              </a:rPr>
              <a:t>調整</a:t>
            </a:r>
            <a:endParaRPr lang="en-US" sz="2000" b="1" spc="-1" dirty="0">
              <a:solidFill>
                <a:srgbClr val="000000"/>
              </a:solidFill>
              <a:latin typeface="Arial"/>
              <a:ea typeface="Arial"/>
            </a:endParaRPr>
          </a:p>
          <a:p>
            <a:pPr algn="ctr">
              <a:lnSpc>
                <a:spcPct val="100000"/>
              </a:lnSpc>
            </a:pPr>
            <a:r>
              <a:rPr lang="en-US" sz="2000" b="1" strike="noStrike" spc="-1" dirty="0" smtClean="0">
                <a:solidFill>
                  <a:srgbClr val="000000"/>
                </a:solidFill>
                <a:latin typeface="Arial"/>
                <a:ea typeface="Arial"/>
              </a:rPr>
              <a:t>(“</a:t>
            </a: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smtClean="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smtClean="0">
                <a:solidFill>
                  <a:srgbClr val="0070C0"/>
                </a:solidFill>
                <a:latin typeface="Arial"/>
                <a:ea typeface="Arial"/>
              </a:rPr>
              <a:t>: </a:t>
            </a:r>
            <a:r>
              <a:rPr lang="ja-JP" altLang="en-US" sz="3200" b="1" spc="-1" dirty="0" smtClean="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5766216" y="1616760"/>
            <a:ext cx="6270885" cy="460944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ionicons-3.0.0</a:t>
            </a:r>
            <a:r>
              <a:rPr lang="ja-JP" altLang="en-US" sz="1800" b="0" strike="noStrike" spc="-1" dirty="0" smtClean="0">
                <a:solidFill>
                  <a:srgbClr val="000000"/>
                </a:solidFill>
                <a:latin typeface="ＭＳ ゴシック" panose="020B0609070205080204" pitchFamily="49" charset="-128"/>
                <a:ea typeface="ＭＳ ゴシック" panose="020B0609070205080204" pitchFamily="49" charset="-128"/>
              </a:rPr>
              <a:t>をアップロード</a:t>
            </a:r>
            <a:endParaRPr lang="en-US" sz="1800" b="0" strike="noStrike" spc="-1" dirty="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spc="-1" dirty="0">
                <a:latin typeface="ＭＳ ゴシック" panose="020B0609070205080204" pitchFamily="49" charset="-128"/>
                <a:ea typeface="ＭＳ ゴシック" panose="020B0609070205080204" pitchFamily="49" charset="-128"/>
              </a:rPr>
              <a:t>ブラウズ画面上で、アップロードされたパッケージ名をクリックすることにより、ライセンスブラウザを</a:t>
            </a:r>
            <a:r>
              <a:rPr lang="ja-JP" altLang="en-US" sz="1600" spc="-1" dirty="0" smtClean="0">
                <a:latin typeface="ＭＳ ゴシック" panose="020B0609070205080204" pitchFamily="49" charset="-128"/>
                <a:ea typeface="ＭＳ ゴシック" panose="020B0609070205080204" pitchFamily="49" charset="-128"/>
              </a:rPr>
              <a:t>開く</a:t>
            </a:r>
            <a:endParaRPr lang="en-US" altLang="ja-JP" sz="1600" spc="-1"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dirty="0">
                <a:latin typeface="ＭＳ ゴシック" panose="020B0609070205080204" pitchFamily="49" charset="-128"/>
                <a:ea typeface="ＭＳ ゴシック" panose="020B0609070205080204" pitchFamily="49" charset="-128"/>
              </a:rPr>
              <a:t>"Go through all files with licenses" </a:t>
            </a:r>
            <a:r>
              <a:rPr lang="ja-JP" altLang="en-US" dirty="0">
                <a:latin typeface="ＭＳ ゴシック" panose="020B0609070205080204" pitchFamily="49" charset="-128"/>
                <a:ea typeface="ＭＳ ゴシック" panose="020B0609070205080204" pitchFamily="49" charset="-128"/>
              </a:rPr>
              <a:t>を</a:t>
            </a:r>
            <a:r>
              <a:rPr lang="ja-JP" altLang="en-US" dirty="0" smtClean="0">
                <a:latin typeface="ＭＳ ゴシック" panose="020B0609070205080204" pitchFamily="49" charset="-128"/>
                <a:ea typeface="ＭＳ ゴシック" panose="020B0609070205080204" pitchFamily="49" charset="-128"/>
              </a:rPr>
              <a:t>選択</a:t>
            </a:r>
            <a:endParaRPr lang="en-US" altLang="ja-JP" dirty="0" smtClean="0">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dirty="0">
                <a:latin typeface="ＭＳ ゴシック" panose="020B0609070205080204" pitchFamily="49" charset="-128"/>
                <a:ea typeface="ＭＳ ゴシック" panose="020B0609070205080204" pitchFamily="49" charset="-128"/>
              </a:rPr>
              <a:t>ライセンスをレビューし、</a:t>
            </a:r>
            <a:r>
              <a:rPr lang="en-US" altLang="ja-JP" dirty="0">
                <a:latin typeface="ＭＳ ゴシック" panose="020B0609070205080204" pitchFamily="49" charset="-128"/>
                <a:ea typeface="ＭＳ ゴシック" panose="020B0609070205080204" pitchFamily="49" charset="-128"/>
              </a:rPr>
              <a:t>"Clearing decision type" </a:t>
            </a:r>
            <a:r>
              <a:rPr lang="ja-JP" altLang="en-US" dirty="0">
                <a:latin typeface="ＭＳ ゴシック" panose="020B0609070205080204" pitchFamily="49" charset="-128"/>
                <a:ea typeface="ＭＳ ゴシック" panose="020B0609070205080204" pitchFamily="49" charset="-128"/>
              </a:rPr>
              <a:t>のいずれかを選択してから </a:t>
            </a:r>
            <a:r>
              <a:rPr lang="en-US" altLang="ja-JP" dirty="0">
                <a:latin typeface="ＭＳ ゴシック" panose="020B0609070205080204" pitchFamily="49" charset="-128"/>
                <a:ea typeface="ＭＳ ゴシック" panose="020B0609070205080204" pitchFamily="49" charset="-128"/>
              </a:rPr>
              <a:t>"Submit" </a:t>
            </a:r>
            <a:r>
              <a:rPr lang="ja-JP" altLang="en-US" dirty="0">
                <a:latin typeface="ＭＳ ゴシック" panose="020B0609070205080204" pitchFamily="49" charset="-128"/>
                <a:ea typeface="ＭＳ ゴシック" panose="020B0609070205080204" pitchFamily="49" charset="-128"/>
              </a:rPr>
              <a:t>ボタンを押して判定結果を</a:t>
            </a:r>
            <a:r>
              <a:rPr lang="ja-JP" altLang="en-US" dirty="0" smtClean="0">
                <a:latin typeface="ＭＳ ゴシック" panose="020B0609070205080204" pitchFamily="49" charset="-128"/>
                <a:ea typeface="ＭＳ ゴシック" panose="020B0609070205080204" pitchFamily="49" charset="-128"/>
              </a:rPr>
              <a:t>適用</a:t>
            </a:r>
            <a:endParaRPr lang="en-US" sz="1600" b="0" strike="noStrike" spc="-1" dirty="0" smtClean="0">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黄色</a:t>
            </a:r>
            <a:r>
              <a:rPr lang="ja-JP" altLang="en-US" spc="-1" dirty="0">
                <a:solidFill>
                  <a:srgbClr val="000000"/>
                </a:solidFill>
                <a:latin typeface="ＭＳ ゴシック" panose="020B0609070205080204" pitchFamily="49" charset="-128"/>
                <a:ea typeface="ＭＳ ゴシック" panose="020B0609070205080204" pitchFamily="49" charset="-128"/>
              </a:rPr>
              <a:t>のメニューバーエリア</a:t>
            </a:r>
            <a:r>
              <a:rPr lang="ja-JP" altLang="en-US" spc="-1" dirty="0" smtClean="0">
                <a:solidFill>
                  <a:srgbClr val="000000"/>
                </a:solidFill>
                <a:latin typeface="ＭＳ ゴシック" panose="020B0609070205080204" pitchFamily="49" charset="-128"/>
                <a:ea typeface="ＭＳ ゴシック" panose="020B0609070205080204" pitchFamily="49" charset="-128"/>
              </a:rPr>
              <a:t>から </a:t>
            </a:r>
            <a:r>
              <a:rPr lang="en-US" altLang="ja-JP" spc="-1" dirty="0" smtClean="0">
                <a:solidFill>
                  <a:srgbClr val="000000"/>
                </a:solidFill>
                <a:latin typeface="ＭＳ ゴシック" panose="020B0609070205080204" pitchFamily="49" charset="-128"/>
                <a:ea typeface="ＭＳ ゴシック" panose="020B0609070205080204" pitchFamily="49" charset="-128"/>
              </a:rPr>
              <a:t>Copyright/Email/</a:t>
            </a:r>
            <a:r>
              <a:rPr lang="en-US" altLang="ja-JP" spc="-1" dirty="0" err="1" smtClean="0">
                <a:solidFill>
                  <a:srgbClr val="000000"/>
                </a:solidFill>
                <a:latin typeface="ＭＳ ゴシック" panose="020B0609070205080204" pitchFamily="49" charset="-128"/>
                <a:ea typeface="ＭＳ ゴシック" panose="020B0609070205080204" pitchFamily="49" charset="-128"/>
              </a:rPr>
              <a:t>Url</a:t>
            </a:r>
            <a:r>
              <a:rPr lang="en-US" altLang="ja-JP" spc="-1" dirty="0" smtClean="0">
                <a:solidFill>
                  <a:srgbClr val="000000"/>
                </a:solidFill>
                <a:latin typeface="ＭＳ ゴシック" panose="020B0609070205080204" pitchFamily="49" charset="-128"/>
                <a:ea typeface="ＭＳ ゴシック" panose="020B0609070205080204" pitchFamily="49" charset="-128"/>
              </a:rPr>
              <a:t>/Author </a:t>
            </a:r>
            <a:r>
              <a:rPr lang="ja-JP" altLang="en-US" spc="-1" dirty="0">
                <a:solidFill>
                  <a:srgbClr val="000000"/>
                </a:solidFill>
                <a:latin typeface="ＭＳ ゴシック" panose="020B0609070205080204" pitchFamily="49" charset="-128"/>
                <a:ea typeface="ＭＳ ゴシック" panose="020B0609070205080204" pitchFamily="49" charset="-128"/>
              </a:rPr>
              <a:t>をクリック</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ja-JP" altLang="en-US" sz="1600" spc="-1" dirty="0" smtClean="0">
                <a:solidFill>
                  <a:srgbClr val="000000"/>
                </a:solidFill>
                <a:latin typeface="ＭＳ ゴシック" panose="020B0609070205080204" pitchFamily="49" charset="-128"/>
                <a:ea typeface="ＭＳ ゴシック" panose="020B0609070205080204" pitchFamily="49" charset="-128"/>
              </a:rPr>
              <a:t>著作権のステートメントをレビューし、必要なら修正を行</a:t>
            </a:r>
            <a:r>
              <a:rPr lang="ja-JP" altLang="en-US" sz="1600" spc="-1" dirty="0" smtClean="0">
                <a:solidFill>
                  <a:srgbClr val="000000"/>
                </a:solidFill>
                <a:latin typeface="ＭＳ ゴシック" panose="020B0609070205080204" pitchFamily="49" charset="-128"/>
                <a:ea typeface="ＭＳ ゴシック" panose="020B0609070205080204" pitchFamily="49" charset="-128"/>
              </a:rPr>
              <a:t>う</a:t>
            </a:r>
            <a:r>
              <a:rPr lang="en-US" sz="1800" b="0" strike="noStrike" spc="-1" dirty="0" smtClean="0">
                <a:solidFill>
                  <a:srgbClr val="000000"/>
                </a:solidFill>
                <a:latin typeface="ＭＳ ゴシック" panose="020B0609070205080204" pitchFamily="49" charset="-128"/>
                <a:ea typeface="ＭＳ ゴシック" panose="020B0609070205080204" pitchFamily="49" charset="-128"/>
              </a:rPr>
              <a:t> </a:t>
            </a:r>
          </a:p>
          <a:p>
            <a:pPr>
              <a:lnSpc>
                <a:spcPct val="100000"/>
              </a:lnSpc>
              <a:spcBef>
                <a:spcPts val="1001"/>
              </a:spcBef>
            </a:pPr>
            <a:r>
              <a:rPr lang="en-US" altLang="ja-JP" sz="1800" b="0" strike="noStrike" spc="-1" dirty="0" smtClean="0">
                <a:latin typeface="ＭＳ ゴシック" panose="020B0609070205080204" pitchFamily="49" charset="-128"/>
                <a:ea typeface="ＭＳ ゴシック" panose="020B0609070205080204" pitchFamily="49" charset="-128"/>
              </a:rPr>
              <a:t>ECC</a:t>
            </a:r>
            <a:r>
              <a:rPr lang="ja-JP" altLang="en-US" sz="1800" b="0" strike="noStrike" spc="-1" dirty="0" smtClean="0">
                <a:latin typeface="ＭＳ ゴシック" panose="020B0609070205080204" pitchFamily="49" charset="-128"/>
                <a:ea typeface="ＭＳ ゴシック" panose="020B0609070205080204" pitchFamily="49" charset="-128"/>
              </a:rPr>
              <a:t>を黄色の部分から選択し、レビュー</a:t>
            </a:r>
            <a:endParaRPr lang="en-US" sz="1800" b="0" strike="noStrike" spc="-1" dirty="0" smtClean="0">
              <a:solidFill>
                <a:srgbClr val="000000"/>
              </a:solidFill>
              <a:latin typeface="ＭＳ ゴシック" panose="020B0609070205080204" pitchFamily="49" charset="-128"/>
              <a:ea typeface="ＭＳ ゴシック" panose="020B0609070205080204" pitchFamily="49" charset="-128"/>
            </a:endParaRPr>
          </a:p>
          <a:p>
            <a:pPr>
              <a:lnSpc>
                <a:spcPct val="100000"/>
              </a:lnSpc>
              <a:spcBef>
                <a:spcPts val="1001"/>
              </a:spcBef>
            </a:pPr>
            <a:r>
              <a:rPr lang="ja-JP" altLang="en-US" spc="-1" dirty="0" smtClean="0">
                <a:solidFill>
                  <a:srgbClr val="000000"/>
                </a:solidFill>
                <a:latin typeface="ＭＳ ゴシック" panose="020B0609070205080204" pitchFamily="49" charset="-128"/>
                <a:ea typeface="ＭＳ ゴシック" panose="020B0609070205080204" pitchFamily="49" charset="-128"/>
              </a:rPr>
              <a:t>ブラウザ</a:t>
            </a:r>
            <a:r>
              <a:rPr lang="ja-JP" altLang="en-US" spc="-1" dirty="0" smtClean="0">
                <a:solidFill>
                  <a:srgbClr val="000000"/>
                </a:solidFill>
                <a:latin typeface="ＭＳ ゴシック" panose="020B0609070205080204" pitchFamily="49" charset="-128"/>
                <a:ea typeface="ＭＳ ゴシック" panose="020B0609070205080204" pitchFamily="49" charset="-128"/>
              </a:rPr>
              <a:t>のメインビューへ移動</a:t>
            </a:r>
            <a:endParaRPr lang="en-US" sz="16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457200" indent="-329400">
              <a:lnSpc>
                <a:spcPct val="100000"/>
              </a:lnSpc>
              <a:buClr>
                <a:srgbClr val="000000"/>
              </a:buClr>
              <a:buFont typeface="Arial"/>
              <a:buChar char="●"/>
            </a:pPr>
            <a:r>
              <a:rPr lang="en-US" altLang="ja-JP" sz="1600" spc="-1" dirty="0">
                <a:solidFill>
                  <a:srgbClr val="000000"/>
                </a:solidFill>
                <a:latin typeface="ＭＳ ゴシック" panose="020B0609070205080204" pitchFamily="49" charset="-128"/>
                <a:ea typeface="ＭＳ ゴシック" panose="020B0609070205080204" pitchFamily="49" charset="-128"/>
              </a:rPr>
              <a:t>ionicons-3.0.0 </a:t>
            </a:r>
            <a:r>
              <a:rPr lang="ja-JP" altLang="en-US" sz="1600" spc="-1" dirty="0">
                <a:solidFill>
                  <a:srgbClr val="000000"/>
                </a:solidFill>
                <a:latin typeface="ＭＳ ゴシック" panose="020B0609070205080204" pitchFamily="49" charset="-128"/>
                <a:ea typeface="ＭＳ ゴシック" panose="020B0609070205080204" pitchFamily="49" charset="-128"/>
              </a:rPr>
              <a:t>アップロードの </a:t>
            </a:r>
            <a:r>
              <a:rPr lang="en-US" altLang="ja-JP" sz="1600" spc="-1" dirty="0">
                <a:solidFill>
                  <a:srgbClr val="000000"/>
                </a:solidFill>
                <a:latin typeface="ＭＳ ゴシック" panose="020B0609070205080204" pitchFamily="49" charset="-128"/>
                <a:ea typeface="ＭＳ ゴシック" panose="020B0609070205080204" pitchFamily="49" charset="-128"/>
              </a:rPr>
              <a:t>-- select action -- </a:t>
            </a:r>
            <a:r>
              <a:rPr lang="ja-JP" altLang="en-US" sz="1600" spc="-1" dirty="0">
                <a:solidFill>
                  <a:srgbClr val="000000"/>
                </a:solidFill>
                <a:latin typeface="ＭＳ ゴシック" panose="020B0609070205080204" pitchFamily="49" charset="-128"/>
                <a:ea typeface="ＭＳ ゴシック" panose="020B0609070205080204" pitchFamily="49" charset="-128"/>
              </a:rPr>
              <a:t>メニューから </a:t>
            </a:r>
            <a:r>
              <a:rPr lang="en-US" altLang="ja-JP" sz="1600" spc="-1" dirty="0">
                <a:solidFill>
                  <a:srgbClr val="000000"/>
                </a:solidFill>
                <a:latin typeface="ＭＳ ゴシック" panose="020B0609070205080204" pitchFamily="49" charset="-128"/>
                <a:ea typeface="ＭＳ ゴシック" panose="020B0609070205080204" pitchFamily="49" charset="-128"/>
              </a:rPr>
              <a:t>"Export </a:t>
            </a:r>
            <a:r>
              <a:rPr lang="ja-JP" altLang="en-US" sz="1600" spc="-1" dirty="0">
                <a:solidFill>
                  <a:srgbClr val="000000"/>
                </a:solidFill>
                <a:latin typeface="ＭＳ ゴシック" panose="020B0609070205080204" pitchFamily="49" charset="-128"/>
                <a:ea typeface="ＭＳ ゴシック" panose="020B0609070205080204" pitchFamily="49" charset="-128"/>
              </a:rPr>
              <a:t>～</a:t>
            </a:r>
            <a:r>
              <a:rPr lang="en-US" altLang="ja-JP" sz="1600" spc="-1" dirty="0">
                <a:solidFill>
                  <a:srgbClr val="000000"/>
                </a:solidFill>
                <a:latin typeface="ＭＳ ゴシック" panose="020B0609070205080204" pitchFamily="49" charset="-128"/>
                <a:ea typeface="ＭＳ ゴシック" panose="020B0609070205080204" pitchFamily="49" charset="-128"/>
              </a:rPr>
              <a:t>" </a:t>
            </a:r>
            <a:r>
              <a:rPr lang="ja-JP" altLang="en-US" sz="1600" spc="-1" dirty="0">
                <a:solidFill>
                  <a:srgbClr val="000000"/>
                </a:solidFill>
                <a:latin typeface="ＭＳ ゴシック" panose="020B0609070205080204" pitchFamily="49" charset="-128"/>
                <a:ea typeface="ＭＳ ゴシック" panose="020B0609070205080204" pitchFamily="49" charset="-128"/>
              </a:rPr>
              <a:t>のいずれかを選択してレポートを生成</a:t>
            </a:r>
            <a:endParaRPr lang="en-US" sz="1600" b="0" strike="noStrike" spc="-1" dirty="0">
              <a:latin typeface="ＭＳ ゴシック" panose="020B0609070205080204" pitchFamily="49" charset="-128"/>
              <a:ea typeface="ＭＳ ゴシック" panose="020B0609070205080204" pitchFamily="49" charset="-128"/>
            </a:endParaRPr>
          </a:p>
        </p:txBody>
      </p:sp>
      <p:sp>
        <p:nvSpPr>
          <p:cNvPr id="192" name="CustomShape 3"/>
          <p:cNvSpPr/>
          <p:nvPr/>
        </p:nvSpPr>
        <p:spPr>
          <a:xfrm>
            <a:off x="288337" y="1634040"/>
            <a:ext cx="5477880" cy="460944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 一連作業</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0" strike="noStrike" spc="-1" dirty="0" smtClean="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レポート作成</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ブラウザでアップロー</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ドファイルのレビュー</a:t>
            </a:r>
            <a:endParaRPr lang="en-US" sz="1900" b="1" strike="noStrike"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検知されたライセンスの全体レビュー</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sz="1900" b="0" strike="noStrike"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著作権</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0" strike="noStrike"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5766217" y="1284840"/>
            <a:ext cx="6270884"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288337" y="1284840"/>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2326</TotalTime>
  <Words>1060</Words>
  <Application>Microsoft Office PowerPoint</Application>
  <PresentationFormat>ワイド画面</PresentationFormat>
  <Paragraphs>192</Paragraphs>
  <Slides>16</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16</vt:i4>
      </vt:variant>
    </vt:vector>
  </HeadingPairs>
  <TitlesOfParts>
    <vt:vector size="31" baseType="lpstr">
      <vt:lpstr>DejaVu Sans</vt:lpstr>
      <vt:lpstr>ＭＳ Ｐゴシック</vt:lpstr>
      <vt:lpstr>ＭＳ ゴシック</vt:lpstr>
      <vt:lpstr>Noto Sans Symbols</vt:lpstr>
      <vt:lpstr>Open Sans</vt:lpstr>
      <vt:lpstr>Arial</vt:lpstr>
      <vt:lpstr>Arial Black</vt:lpstr>
      <vt:lpstr>Arial Narrow</vt:lpstr>
      <vt:lpstr>Calibri</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71</cp:revision>
  <dcterms:modified xsi:type="dcterms:W3CDTF">2019-09-11T04:57:54Z</dcterms:modified>
  <dc:language>en-US</dc:language>
</cp:coreProperties>
</file>