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91" autoAdjust="0"/>
  </p:normalViewPr>
  <p:slideViewPr>
    <p:cSldViewPr snapToGrid="0" showGuides="1">
      <p:cViewPr varScale="1">
        <p:scale>
          <a:sx n="64" d="100"/>
          <a:sy n="64" d="100"/>
        </p:scale>
        <p:origin x="66"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0610A-76C4-469E-9CA4-16C082B9DDEE}" type="datetimeFigureOut">
              <a:rPr kumimoji="1" lang="ja-JP" altLang="en-US" smtClean="0"/>
              <a:t>2019/9/12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D986B1-BDBE-4691-8084-0BDC8C9EF461}" type="slidenum">
              <a:rPr kumimoji="1" lang="ja-JP" altLang="en-US" smtClean="0"/>
              <a:t>‹#›</a:t>
            </a:fld>
            <a:endParaRPr kumimoji="1" lang="ja-JP" altLang="en-US"/>
          </a:p>
        </p:txBody>
      </p:sp>
    </p:spTree>
    <p:extLst>
      <p:ext uri="{BB962C8B-B14F-4D97-AF65-F5344CB8AC3E}">
        <p14:creationId xmlns:p14="http://schemas.microsoft.com/office/powerpoint/2010/main" val="30901131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7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7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7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0" name="PlaceHolder 6"/>
          <p:cNvSpPr>
            <a:spLocks noGrp="1"/>
          </p:cNvSpPr>
          <p:nvPr>
            <p:ph type="sldNum"/>
          </p:nvPr>
        </p:nvSpPr>
        <p:spPr>
          <a:xfrm>
            <a:off x="4399200" y="9555480"/>
            <a:ext cx="3372840" cy="502560"/>
          </a:xfrm>
          <a:prstGeom prst="rect">
            <a:avLst/>
          </a:prstGeom>
        </p:spPr>
        <p:txBody>
          <a:bodyPr lIns="0" tIns="0" rIns="0" bIns="0" anchor="b"/>
          <a:lstStyle/>
          <a:p>
            <a:pPr algn="r"/>
            <a:fld id="{A11E14C3-83EE-443C-A49F-96605576978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38219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29"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0"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15919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3"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4"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72710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136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56"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457"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346323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32"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433"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43638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5"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6"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65735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8"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9"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5717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1"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dirty="0">
              <a:latin typeface="Arial"/>
            </a:endParaRPr>
          </a:p>
        </p:txBody>
      </p:sp>
      <p:sp>
        <p:nvSpPr>
          <p:cNvPr id="442"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6927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4"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5"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91554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379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7"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8"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64647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0"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1"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0135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userDrawn="1"/>
        </p:nvSpPr>
        <p:spPr>
          <a:xfrm>
            <a:off x="-18986" y="6396613"/>
            <a:ext cx="12191041" cy="455454"/>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100;p17"/>
          <p:cNvPicPr/>
          <p:nvPr/>
        </p:nvPicPr>
        <p:blipFill>
          <a:blip r:embed="rId14"/>
          <a:stretch/>
        </p:blipFill>
        <p:spPr>
          <a:xfrm>
            <a:off x="9884520" y="5493600"/>
            <a:ext cx="1468440" cy="787320"/>
          </a:xfrm>
          <a:prstGeom prst="rect">
            <a:avLst/>
          </a:prstGeom>
          <a:ln>
            <a:noFill/>
          </a:ln>
        </p:spPr>
      </p:pic>
      <p:sp>
        <p:nvSpPr>
          <p:cNvPr id="2" name="CustomShape 2"/>
          <p:cNvSpPr/>
          <p:nvPr/>
        </p:nvSpPr>
        <p:spPr>
          <a:xfrm>
            <a:off x="10618740" y="6408982"/>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
        <p:nvSpPr>
          <p:cNvPr id="3" name="CustomShape 3"/>
          <p:cNvSpPr/>
          <p:nvPr/>
        </p:nvSpPr>
        <p:spPr>
          <a:xfrm>
            <a:off x="1967100" y="6396613"/>
            <a:ext cx="791742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 </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200" cy="104652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08;p18"/>
          <p:cNvPicPr/>
          <p:nvPr/>
        </p:nvPicPr>
        <p:blipFill>
          <a:blip r:embed="rId15"/>
          <a:stretch/>
        </p:blipFill>
        <p:spPr>
          <a:xfrm>
            <a:off x="460080" y="355680"/>
            <a:ext cx="11270520" cy="368712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dirty="0">
                <a:latin typeface="Arial"/>
              </a:rPr>
              <a:t>Second Outline Level</a:t>
            </a:r>
          </a:p>
          <a:p>
            <a:pPr marL="1296000" lvl="2" indent="-288000">
              <a:spcBef>
                <a:spcPts val="850"/>
              </a:spcBef>
              <a:buClr>
                <a:srgbClr val="000000"/>
              </a:buClr>
              <a:buSzPct val="45000"/>
              <a:buFont typeface="Wingdings" charset="2"/>
              <a:buChar char=""/>
            </a:pPr>
            <a:r>
              <a:rPr lang="en-US" sz="1800" b="0" strike="noStrike" spc="-1" dirty="0">
                <a:latin typeface="Arial"/>
              </a:rPr>
              <a:t>Third Outline Level</a:t>
            </a:r>
          </a:p>
          <a:p>
            <a:pPr marL="1728000" lvl="3" indent="-216000">
              <a:spcBef>
                <a:spcPts val="567"/>
              </a:spcBef>
              <a:buClr>
                <a:srgbClr val="000000"/>
              </a:buClr>
              <a:buSzPct val="75000"/>
              <a:buFont typeface="Symbol" charset="2"/>
              <a:buChar char=""/>
            </a:pPr>
            <a:r>
              <a:rPr lang="en-US" sz="1800" b="0" strike="noStrike" spc="-1" dirty="0">
                <a:latin typeface="Arial"/>
              </a:rPr>
              <a:t>Fourth Outline Level</a:t>
            </a:r>
          </a:p>
          <a:p>
            <a:pPr marL="2160000" lvl="4" indent="-216000">
              <a:spcBef>
                <a:spcPts val="283"/>
              </a:spcBef>
              <a:buClr>
                <a:srgbClr val="000000"/>
              </a:buClr>
              <a:buSzPct val="45000"/>
              <a:buFont typeface="Wingdings" charset="2"/>
              <a:buChar char=""/>
            </a:pPr>
            <a:r>
              <a:rPr lang="en-US" sz="1800" b="0" strike="noStrike" spc="-1" dirty="0">
                <a:latin typeface="Arial"/>
              </a:rPr>
              <a:t>Fifth Outline Level</a:t>
            </a:r>
          </a:p>
          <a:p>
            <a:pPr marL="2592000" lvl="5" indent="-216000">
              <a:spcBef>
                <a:spcPts val="283"/>
              </a:spcBef>
              <a:buClr>
                <a:srgbClr val="000000"/>
              </a:buClr>
              <a:buSzPct val="45000"/>
              <a:buFont typeface="Wingdings" charset="2"/>
              <a:buChar char=""/>
            </a:pPr>
            <a:r>
              <a:rPr lang="en-US" sz="1800" b="0" strike="noStrike" spc="-1" dirty="0">
                <a:latin typeface="Arial"/>
              </a:rPr>
              <a:t>Sixth Outline Level</a:t>
            </a:r>
          </a:p>
          <a:p>
            <a:pPr marL="3024000" lvl="6" indent="-216000">
              <a:spcBef>
                <a:spcPts val="283"/>
              </a:spcBef>
              <a:buClr>
                <a:srgbClr val="000000"/>
              </a:buClr>
              <a:buSzPct val="45000"/>
              <a:buFont typeface="Wingdings" charset="2"/>
              <a:buChar char=""/>
            </a:pPr>
            <a:r>
              <a:rPr lang="en-US" sz="1800" b="0" strike="noStrike" spc="-1" dirty="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080" cy="787320"/>
          </a:xfrm>
          <a:prstGeom prst="rect">
            <a:avLst/>
          </a:prstGeom>
          <a:ln>
            <a:noFill/>
          </a:ln>
        </p:spPr>
      </p:pic>
      <p:sp>
        <p:nvSpPr>
          <p:cNvPr id="47" name="CustomShape 2"/>
          <p:cNvSpPr/>
          <p:nvPr/>
        </p:nvSpPr>
        <p:spPr>
          <a:xfrm>
            <a:off x="348223" y="6448877"/>
            <a:ext cx="324540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48" name="CustomShape 3"/>
          <p:cNvSpPr/>
          <p:nvPr/>
        </p:nvSpPr>
        <p:spPr>
          <a:xfrm>
            <a:off x="2247281" y="6448877"/>
            <a:ext cx="7778167"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smtClean="0">
                <a:solidFill>
                  <a:srgbClr val="FFFFFF"/>
                </a:solidFill>
                <a:latin typeface="Arial"/>
                <a:ea typeface="Arial"/>
              </a:rPr>
              <a:t>© 2016-2018 Siemens AG, Linux 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  CC-BY-SA 4.0</a:t>
            </a:r>
            <a:endParaRPr lang="en-US" sz="1400" b="0" strike="noStrike" spc="-1" dirty="0">
              <a:latin typeface="Arial"/>
            </a:endParaRPr>
          </a:p>
        </p:txBody>
      </p:sp>
      <p:pic>
        <p:nvPicPr>
          <p:cNvPr id="49" name="Google Shape;45;p7"/>
          <p:cNvPicPr/>
          <p:nvPr/>
        </p:nvPicPr>
        <p:blipFill>
          <a:blip r:embed="rId15"/>
          <a:srcRect t="88194" b="-88194"/>
          <a:stretch/>
        </p:blipFill>
        <p:spPr>
          <a:xfrm>
            <a:off x="-41400" y="-64800"/>
            <a:ext cx="12398040" cy="4055760"/>
          </a:xfrm>
          <a:prstGeom prst="rect">
            <a:avLst/>
          </a:prstGeom>
          <a:ln>
            <a:noFill/>
          </a:ln>
        </p:spPr>
      </p:pic>
      <p:sp>
        <p:nvSpPr>
          <p:cNvPr id="50"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824519" y="6436820"/>
            <a:ext cx="1254160" cy="3707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8982"/>
            <a:ext cx="12191040" cy="447938"/>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89" name="Google Shape;54;p9"/>
          <p:cNvPicPr/>
          <p:nvPr/>
        </p:nvPicPr>
        <p:blipFill>
          <a:blip r:embed="rId14"/>
          <a:stretch/>
        </p:blipFill>
        <p:spPr>
          <a:xfrm>
            <a:off x="9884520" y="5493600"/>
            <a:ext cx="1468440" cy="787320"/>
          </a:xfrm>
          <a:prstGeom prst="rect">
            <a:avLst/>
          </a:prstGeom>
          <a:ln>
            <a:noFill/>
          </a:ln>
        </p:spPr>
      </p:pic>
      <p:sp>
        <p:nvSpPr>
          <p:cNvPr id="90" name="CustomShape 2"/>
          <p:cNvSpPr/>
          <p:nvPr/>
        </p:nvSpPr>
        <p:spPr>
          <a:xfrm>
            <a:off x="292811" y="6408982"/>
            <a:ext cx="294048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91" name="CustomShape 3"/>
          <p:cNvSpPr/>
          <p:nvPr/>
        </p:nvSpPr>
        <p:spPr>
          <a:xfrm>
            <a:off x="2183180" y="6408982"/>
            <a:ext cx="7883458"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2" name="Google Shape;91;p15"/>
          <p:cNvPicPr/>
          <p:nvPr/>
        </p:nvPicPr>
        <p:blipFill>
          <a:blip r:embed="rId15"/>
          <a:srcRect t="88194" b="-88194"/>
          <a:stretch/>
        </p:blipFill>
        <p:spPr>
          <a:xfrm>
            <a:off x="-41400" y="-64800"/>
            <a:ext cx="12398040" cy="4055760"/>
          </a:xfrm>
          <a:prstGeom prst="rect">
            <a:avLst/>
          </a:prstGeom>
          <a:ln>
            <a:noFill/>
          </a:ln>
        </p:spPr>
      </p:pic>
      <p:sp>
        <p:nvSpPr>
          <p:cNvPr id="93"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CustomShape 2"/>
          <p:cNvSpPr/>
          <p:nvPr userDrawn="1"/>
        </p:nvSpPr>
        <p:spPr>
          <a:xfrm>
            <a:off x="10906897" y="6408982"/>
            <a:ext cx="1171782" cy="3789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32" name="Google Shape;100;p17"/>
          <p:cNvPicPr/>
          <p:nvPr/>
        </p:nvPicPr>
        <p:blipFill>
          <a:blip r:embed="rId14"/>
          <a:stretch/>
        </p:blipFill>
        <p:spPr>
          <a:xfrm>
            <a:off x="9884520" y="5493600"/>
            <a:ext cx="1468440" cy="787320"/>
          </a:xfrm>
          <a:prstGeom prst="rect">
            <a:avLst/>
          </a:prstGeom>
          <a:ln>
            <a:noFill/>
          </a:ln>
        </p:spPr>
      </p:pic>
      <p:sp>
        <p:nvSpPr>
          <p:cNvPr id="134" name="CustomShape 3"/>
          <p:cNvSpPr/>
          <p:nvPr/>
        </p:nvSpPr>
        <p:spPr>
          <a:xfrm>
            <a:off x="2575440" y="6388560"/>
            <a:ext cx="7501353"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135"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136" name="Google Shape;126;p23"/>
          <p:cNvPicPr/>
          <p:nvPr/>
        </p:nvPicPr>
        <p:blipFill>
          <a:blip r:embed="rId15"/>
          <a:srcRect t="88194" b="-88194"/>
          <a:stretch/>
        </p:blipFill>
        <p:spPr>
          <a:xfrm>
            <a:off x="-41400" y="-64800"/>
            <a:ext cx="12398040" cy="4055760"/>
          </a:xfrm>
          <a:prstGeom prst="rect">
            <a:avLst/>
          </a:prstGeom>
          <a:ln>
            <a:noFill/>
          </a:ln>
        </p:spPr>
      </p:pic>
      <p:sp>
        <p:nvSpPr>
          <p:cNvPr id="137"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38"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421031" y="6387480"/>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mailto:fossology-steering@fossology.org" TargetMode="External"/><Relationship Id="rId2" Type="http://schemas.openxmlformats.org/officeDocument/2006/relationships/hyperlink" Target="http://www.fossology.org" TargetMode="Externa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hyperlink" Target="https://github.com/fossology/fossology"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oo.gl/QGR4B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7800" y="4501080"/>
            <a:ext cx="11270520" cy="102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a:solidFill>
                  <a:srgbClr val="000000"/>
                </a:solidFill>
                <a:latin typeface="Arial"/>
                <a:ea typeface="Arial"/>
              </a:rPr>
              <a:t>FOSSology: Hands On - Becoming Efficient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10152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バルクスキャン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いくつかの</a:t>
            </a:r>
            <a:r>
              <a:rPr lang="ja-JP" altLang="en-US" sz="3200" b="1" spc="-1" dirty="0" smtClean="0">
                <a:solidFill>
                  <a:srgbClr val="000000"/>
                </a:solidFill>
                <a:latin typeface="Arial"/>
                <a:ea typeface="Arial"/>
              </a:rPr>
              <a:t>検討すべきこと</a:t>
            </a:r>
            <a:endParaRPr lang="en-US" sz="3200" b="0" strike="noStrike" spc="-1" dirty="0">
              <a:latin typeface="Arial"/>
            </a:endParaRPr>
          </a:p>
        </p:txBody>
      </p:sp>
      <p:sp>
        <p:nvSpPr>
          <p:cNvPr id="252" name="CustomShape 2"/>
          <p:cNvSpPr/>
          <p:nvPr/>
        </p:nvSpPr>
        <p:spPr>
          <a:xfrm>
            <a:off x="626760" y="149688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ea typeface="Arial"/>
              </a:rPr>
              <a:t>バルクスキャン</a:t>
            </a:r>
            <a:r>
              <a:rPr lang="en-US" altLang="ja-JP" sz="1900" b="1" spc="-1" dirty="0" smtClean="0">
                <a:solidFill>
                  <a:srgbClr val="000000"/>
                </a:solidFill>
                <a:ea typeface="Arial"/>
              </a:rPr>
              <a:t/>
            </a:r>
            <a:br>
              <a:rPr lang="en-US" altLang="ja-JP" sz="1900" b="1" spc="-1" dirty="0" smtClean="0">
                <a:solidFill>
                  <a:srgbClr val="000000"/>
                </a:solidFill>
                <a:ea typeface="Arial"/>
              </a:rPr>
            </a:br>
            <a:r>
              <a:rPr lang="ja-JP" altLang="en-US" sz="1900" b="1" spc="-1" dirty="0" smtClean="0">
                <a:solidFill>
                  <a:srgbClr val="000000"/>
                </a:solidFill>
                <a:ea typeface="Arial"/>
              </a:rPr>
              <a:t>の対象</a:t>
            </a:r>
            <a:endParaRPr lang="en-US" sz="1900" b="0" strike="noStrike" spc="-1" dirty="0">
              <a:latin typeface="Arial"/>
            </a:endParaRPr>
          </a:p>
        </p:txBody>
      </p:sp>
      <p:sp>
        <p:nvSpPr>
          <p:cNvPr id="253" name="CustomShape 3"/>
          <p:cNvSpPr/>
          <p:nvPr/>
        </p:nvSpPr>
        <p:spPr>
          <a:xfrm>
            <a:off x="626760" y="4812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特徴的なテキストフレーズ無し</a:t>
            </a:r>
            <a:endParaRPr lang="en-US" sz="1900" b="0" strike="noStrike" spc="-1" dirty="0">
              <a:latin typeface="Arial"/>
            </a:endParaRPr>
          </a:p>
        </p:txBody>
      </p:sp>
      <p:sp>
        <p:nvSpPr>
          <p:cNvPr id="254" name="CustomShape 4"/>
          <p:cNvSpPr/>
          <p:nvPr/>
        </p:nvSpPr>
        <p:spPr>
          <a:xfrm>
            <a:off x="626760" y="260100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大量バルクスキャンセクション</a:t>
            </a:r>
            <a:endParaRPr lang="en-US" sz="1900" b="0" strike="noStrike" spc="-1" dirty="0">
              <a:latin typeface="Arial"/>
            </a:endParaRPr>
          </a:p>
        </p:txBody>
      </p:sp>
      <p:sp>
        <p:nvSpPr>
          <p:cNvPr id="255" name="CustomShape 5"/>
          <p:cNvSpPr/>
          <p:nvPr/>
        </p:nvSpPr>
        <p:spPr>
          <a:xfrm>
            <a:off x="626760" y="3705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コメント文字列</a:t>
            </a:r>
            <a:endParaRPr lang="en-US" sz="1900" b="0" strike="noStrike" spc="-1" dirty="0">
              <a:latin typeface="Arial"/>
            </a:endParaRPr>
          </a:p>
        </p:txBody>
      </p:sp>
      <p:sp>
        <p:nvSpPr>
          <p:cNvPr id="256" name="CustomShape 6"/>
          <p:cNvSpPr/>
          <p:nvPr/>
        </p:nvSpPr>
        <p:spPr>
          <a:xfrm>
            <a:off x="2967840" y="262512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smtClean="0">
                <a:solidFill>
                  <a:srgbClr val="000000"/>
                </a:solidFill>
                <a:latin typeface="Arial"/>
              </a:rPr>
              <a:t>テキストの比率が小さい場合より大きい方が、精度が向上する。</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ea typeface="Arial"/>
              </a:rPr>
              <a:t>しか</a:t>
            </a:r>
            <a:r>
              <a:rPr lang="ja-JP" altLang="en-US" sz="1900" spc="-1" dirty="0">
                <a:solidFill>
                  <a:srgbClr val="000000"/>
                </a:solidFill>
                <a:latin typeface="Arial"/>
                <a:ea typeface="Arial"/>
              </a:rPr>
              <a:t>し</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ja-JP" altLang="en-US" sz="1900" b="0" strike="noStrike" spc="-1" dirty="0" smtClean="0">
                <a:solidFill>
                  <a:srgbClr val="000000"/>
                </a:solidFill>
                <a:latin typeface="Arial"/>
                <a:ea typeface="Arial"/>
              </a:rPr>
              <a:t>に関する記述といったものは通常アップロード物内で</a:t>
            </a:r>
            <a:r>
              <a:rPr lang="ja-JP" altLang="en-US" sz="1900" spc="-1" dirty="0">
                <a:solidFill>
                  <a:srgbClr val="000000"/>
                </a:solidFill>
                <a:latin typeface="Arial"/>
                <a:ea typeface="Arial"/>
              </a:rPr>
              <a:t>異</a:t>
            </a:r>
            <a:r>
              <a:rPr lang="ja-JP" altLang="en-US" sz="1900" spc="-1" dirty="0" smtClean="0">
                <a:solidFill>
                  <a:srgbClr val="000000"/>
                </a:solidFill>
                <a:latin typeface="Arial"/>
                <a:ea typeface="Arial"/>
              </a:rPr>
              <a:t>なる</a:t>
            </a:r>
            <a:r>
              <a:rPr lang="ja-JP" altLang="en-US" sz="1900" b="0" strike="noStrike" spc="-1" dirty="0" smtClean="0">
                <a:solidFill>
                  <a:srgbClr val="000000"/>
                </a:solidFill>
                <a:latin typeface="Arial"/>
                <a:ea typeface="Arial"/>
              </a:rPr>
              <a:t>ので考慮しない</a:t>
            </a:r>
            <a:endParaRPr lang="en-US" sz="1900" b="0" strike="noStrike" spc="-1" dirty="0">
              <a:latin typeface="Arial"/>
            </a:endParaRPr>
          </a:p>
        </p:txBody>
      </p:sp>
      <p:sp>
        <p:nvSpPr>
          <p:cNvPr id="257" name="CustomShape 7"/>
          <p:cNvSpPr/>
          <p:nvPr/>
        </p:nvSpPr>
        <p:spPr>
          <a:xfrm>
            <a:off x="2967840" y="372924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 * , /* </a:t>
            </a:r>
            <a:r>
              <a:rPr lang="ja-JP" altLang="en-US" sz="1900" b="0" strike="noStrike" spc="-1" dirty="0" smtClean="0">
                <a:solidFill>
                  <a:srgbClr val="000000"/>
                </a:solidFill>
                <a:latin typeface="Arial"/>
                <a:ea typeface="Arial"/>
              </a:rPr>
              <a:t>といったコメント文字列　</a:t>
            </a:r>
            <a:r>
              <a:rPr lang="ja-JP" altLang="en-US" sz="1900" spc="-1" dirty="0" smtClean="0">
                <a:solidFill>
                  <a:srgbClr val="000000"/>
                </a:solidFill>
                <a:latin typeface="Arial"/>
                <a:ea typeface="Arial"/>
              </a:rPr>
              <a:t>はひとまず除外されるので、コピーしても問題ない</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rPr>
              <a:t>しかし、</a:t>
            </a:r>
            <a:r>
              <a:rPr lang="en-US" altLang="ja-JP" sz="1900" spc="-1" dirty="0" smtClean="0">
                <a:solidFill>
                  <a:srgbClr val="000000"/>
                </a:solidFill>
                <a:latin typeface="Arial"/>
              </a:rPr>
              <a:t>(</a:t>
            </a:r>
            <a:r>
              <a:rPr lang="en-US" altLang="ja-JP" sz="1900" spc="-1" dirty="0" smtClean="0">
                <a:solidFill>
                  <a:srgbClr val="000000"/>
                </a:solidFill>
                <a:ea typeface="Arial"/>
              </a:rPr>
              <a:t>„%“</a:t>
            </a:r>
            <a:r>
              <a:rPr lang="en-US" altLang="ja-JP" sz="1900" spc="-1" dirty="0" smtClean="0">
                <a:solidFill>
                  <a:srgbClr val="000000"/>
                </a:solidFill>
                <a:latin typeface="Arial"/>
              </a:rPr>
              <a:t>)</a:t>
            </a:r>
            <a:r>
              <a:rPr lang="ja-JP" altLang="en-US" sz="1900" spc="-1" dirty="0" smtClean="0">
                <a:solidFill>
                  <a:srgbClr val="000000"/>
                </a:solidFill>
                <a:latin typeface="Arial"/>
              </a:rPr>
              <a:t>といった他の文字列は除去されない。そこは差分を生む。</a:t>
            </a:r>
            <a:endParaRPr lang="en-US" sz="1900" b="0" strike="noStrike" spc="-1" dirty="0">
              <a:latin typeface="Arial"/>
            </a:endParaRPr>
          </a:p>
        </p:txBody>
      </p:sp>
      <p:sp>
        <p:nvSpPr>
          <p:cNvPr id="258" name="CustomShape 8"/>
          <p:cNvSpPr/>
          <p:nvPr/>
        </p:nvSpPr>
        <p:spPr>
          <a:xfrm>
            <a:off x="2967840" y="4949100"/>
            <a:ext cx="900036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a:solidFill>
                  <a:srgbClr val="000000"/>
                </a:solidFill>
                <a:ea typeface="Arial"/>
              </a:rPr>
              <a:t>編集機能を使用してライセンススキャン結果を直接修正することを</a:t>
            </a:r>
            <a:r>
              <a:rPr lang="ja-JP" altLang="en-US" sz="1900" spc="-1" dirty="0" smtClean="0">
                <a:solidFill>
                  <a:srgbClr val="000000"/>
                </a:solidFill>
                <a:ea typeface="Arial"/>
              </a:rPr>
              <a:t>検討</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a:solidFill>
                  <a:srgbClr val="000000"/>
                </a:solidFill>
                <a:ea typeface="Arial"/>
              </a:rPr>
              <a:t>ライセンスブラウザビューの編集機能では、テキストフレーズは定義</a:t>
            </a:r>
            <a:r>
              <a:rPr lang="ja-JP" altLang="en-US" sz="1900" spc="-1" dirty="0" smtClean="0">
                <a:solidFill>
                  <a:srgbClr val="000000"/>
                </a:solidFill>
                <a:ea typeface="Arial"/>
              </a:rPr>
              <a:t>されない</a:t>
            </a:r>
            <a:endParaRPr lang="en-US" sz="1900" b="0" strike="noStrike" spc="-1" dirty="0" smtClean="0">
              <a:solidFill>
                <a:srgbClr val="000000"/>
              </a:solidFill>
              <a:latin typeface="Arial"/>
              <a:ea typeface="Arial"/>
            </a:endParaRPr>
          </a:p>
        </p:txBody>
      </p:sp>
      <p:sp>
        <p:nvSpPr>
          <p:cNvPr id="259" name="CustomShape 9"/>
          <p:cNvSpPr/>
          <p:nvPr/>
        </p:nvSpPr>
        <p:spPr>
          <a:xfrm>
            <a:off x="2967840" y="1658160"/>
            <a:ext cx="8696160" cy="548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7200" lvl="1">
              <a:lnSpc>
                <a:spcPct val="100000"/>
              </a:lnSpc>
              <a:buClr>
                <a:srgbClr val="879BAA"/>
              </a:buClr>
            </a:pPr>
            <a:endParaRPr lang="en-US" sz="1900" b="0" strike="noStrike" spc="-1" dirty="0" smtClean="0">
              <a:solidFill>
                <a:srgbClr val="000000"/>
              </a:solidFill>
              <a:latin typeface="Arial"/>
              <a:ea typeface="Arial"/>
            </a:endParaRPr>
          </a:p>
          <a:p>
            <a:pPr marL="190440" lvl="1" indent="-183240">
              <a:lnSpc>
                <a:spcPct val="100000"/>
              </a:lnSpc>
              <a:buClr>
                <a:srgbClr val="879BAA"/>
              </a:buClr>
              <a:buFont typeface="Arial"/>
              <a:buChar char="•"/>
            </a:pPr>
            <a:r>
              <a:rPr lang="ja-JP" altLang="en-US" dirty="0"/>
              <a:t>バルクスキャン</a:t>
            </a:r>
            <a:r>
              <a:rPr lang="ja-JP" altLang="en-US" sz="1900" spc="-1" dirty="0" smtClean="0">
                <a:solidFill>
                  <a:srgbClr val="000000"/>
                </a:solidFill>
                <a:latin typeface="Arial"/>
                <a:ea typeface="Arial"/>
              </a:rPr>
              <a:t>は</a:t>
            </a:r>
            <a:r>
              <a:rPr lang="ja-JP" altLang="en-US" sz="1900" spc="-1" dirty="0" smtClean="0">
                <a:solidFill>
                  <a:srgbClr val="000000"/>
                </a:solidFill>
                <a:latin typeface="Arial"/>
                <a:ea typeface="Arial"/>
              </a:rPr>
              <a:t>適用フォルダだけでなく、全アップロード物に対して行われる</a:t>
            </a:r>
            <a:r>
              <a:rPr lang="en-US" sz="1700" b="0" strike="noStrike" spc="-1" dirty="0" smtClean="0">
                <a:solidFill>
                  <a:srgbClr val="000000"/>
                </a:solidFill>
                <a:latin typeface="Arial"/>
                <a:ea typeface="Arial"/>
              </a:rPr>
              <a:t> </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コピーライト</a:t>
            </a:r>
            <a:r>
              <a:rPr lang="ja-JP" altLang="en-US" sz="3200" b="1" spc="-1" dirty="0">
                <a:solidFill>
                  <a:srgbClr val="000000"/>
                </a:solidFill>
                <a:latin typeface="Arial"/>
                <a:ea typeface="Arial"/>
              </a:rPr>
              <a:t>ステートメント</a:t>
            </a:r>
            <a:r>
              <a:rPr lang="ja-JP" altLang="en-US" sz="3200" b="1" strike="noStrike" spc="-1" dirty="0" smtClean="0">
                <a:solidFill>
                  <a:srgbClr val="000000"/>
                </a:solidFill>
                <a:latin typeface="Arial"/>
                <a:ea typeface="Arial"/>
              </a:rPr>
              <a:t>への操作手順</a:t>
            </a:r>
            <a:r>
              <a:rPr lang="en-US" sz="3200" b="1" strike="noStrike" spc="-1" dirty="0" smtClean="0">
                <a:solidFill>
                  <a:srgbClr val="000000"/>
                </a:solidFill>
                <a:latin typeface="Arial"/>
                <a:ea typeface="Arial"/>
              </a:rPr>
              <a:t/>
            </a:r>
            <a:br>
              <a:rPr lang="en-US" sz="3200" b="1" strike="noStrike" spc="-1" dirty="0" smtClean="0">
                <a:solidFill>
                  <a:srgbClr val="000000"/>
                </a:solidFill>
                <a:latin typeface="Arial"/>
                <a:ea typeface="Arial"/>
              </a:rPr>
            </a:b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a:t>
            </a:r>
            <a:r>
              <a:rPr lang="en-US" altLang="ja-JP" sz="3200" b="1" spc="-1" dirty="0">
                <a:solidFill>
                  <a:srgbClr val="000000"/>
                </a:solidFill>
                <a:ea typeface="Arial"/>
              </a:rPr>
              <a:t>: </a:t>
            </a:r>
            <a:r>
              <a:rPr lang="ja-JP" altLang="en-US" sz="3200" b="1" spc="-1" dirty="0" smtClean="0">
                <a:solidFill>
                  <a:srgbClr val="000000"/>
                </a:solidFill>
                <a:ea typeface="Arial"/>
              </a:rPr>
              <a:t>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64"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ライセンスレビューのショートカット作業について</a:t>
            </a:r>
            <a:endParaRPr lang="en-US" sz="1600" b="0" strike="noStrike" spc="-1" dirty="0">
              <a:latin typeface="Arial"/>
            </a:endParaRPr>
          </a:p>
        </p:txBody>
      </p:sp>
      <p:sp>
        <p:nvSpPr>
          <p:cNvPr id="265" name="CustomShape 3"/>
          <p:cNvSpPr/>
          <p:nvPr/>
        </p:nvSpPr>
        <p:spPr>
          <a:xfrm>
            <a:off x="4384781" y="1773360"/>
            <a:ext cx="7617921"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66" name="CustomShape 4"/>
          <p:cNvSpPr/>
          <p:nvPr/>
        </p:nvSpPr>
        <p:spPr>
          <a:xfrm>
            <a:off x="4384782" y="2323440"/>
            <a:ext cx="7617922" cy="403885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の検索は正規表現を基本にしている</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en-US" sz="1900" b="0" strike="noStrike" spc="-1" dirty="0" smtClean="0">
                <a:solidFill>
                  <a:srgbClr val="000000"/>
                </a:solidFill>
                <a:latin typeface="Arial"/>
                <a:ea typeface="Arial"/>
              </a:rPr>
              <a:t> (yes, also </a:t>
            </a:r>
            <a:r>
              <a:rPr lang="en-US" sz="1900" b="0" strike="noStrike" spc="-1" dirty="0" smtClean="0">
                <a:solidFill>
                  <a:srgbClr val="000000"/>
                </a:solidFill>
                <a:latin typeface="Noto Sans Symbols"/>
                <a:ea typeface="Noto Sans Symbols"/>
              </a:rPr>
              <a:t>©</a:t>
            </a:r>
            <a:r>
              <a:rPr lang="en-US" sz="1900" b="0" strike="noStrike" spc="-1" dirty="0" smtClean="0">
                <a:solidFill>
                  <a:srgbClr val="000000"/>
                </a:solidFill>
                <a:latin typeface="Arial"/>
                <a:ea typeface="Arial"/>
              </a:rPr>
              <a:t> in UTF-8, 1152, …)</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Authored </a:t>
            </a:r>
            <a:r>
              <a:rPr lang="en-US" sz="1900" b="0" strike="noStrike" spc="-1" dirty="0">
                <a:solidFill>
                  <a:srgbClr val="000000"/>
                </a:solidFill>
                <a:latin typeface="Arial"/>
                <a:ea typeface="Arial"/>
              </a:rPr>
              <a:t>by, contributed by, e-mail addresses</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a:solidFill>
                  <a:srgbClr val="000000"/>
                </a:solidFill>
                <a:latin typeface="Arial"/>
                <a:ea typeface="Arial"/>
              </a:rPr>
              <a:t>E-Mail </a:t>
            </a:r>
            <a:r>
              <a:rPr lang="ja-JP" altLang="en-US" sz="1900" spc="-1" dirty="0">
                <a:solidFill>
                  <a:srgbClr val="000000"/>
                </a:solidFill>
                <a:latin typeface="Arial"/>
                <a:ea typeface="Arial"/>
              </a:rPr>
              <a:t>アドレス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http/https URLs</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ファイル単位で保存！</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ファイルハッシュにより管理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コピーライトファイル編集、将来のアップロード物のため編集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latin typeface="Arial"/>
              </a:rPr>
              <a:t>消えたコピーライトステートメントを</a:t>
            </a:r>
            <a:r>
              <a:rPr lang="ja-JP" altLang="en-US" sz="1900" spc="-1" dirty="0">
                <a:latin typeface="Arial"/>
              </a:rPr>
              <a:t>可能</a:t>
            </a:r>
            <a:r>
              <a:rPr lang="ja-JP" altLang="en-US" sz="1900" spc="-1" dirty="0" smtClean="0">
                <a:latin typeface="Arial"/>
              </a:rPr>
              <a:t>な限り復元する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テーブルシート編集のものアップ</a:t>
            </a:r>
            <a:endParaRPr lang="en-US" sz="1900" b="0" strike="noStrike" spc="-1" dirty="0">
              <a:latin typeface="Arial"/>
            </a:endParaRPr>
          </a:p>
          <a:p>
            <a:pPr>
              <a:lnSpc>
                <a:spcPct val="100000"/>
              </a:lnSpc>
            </a:pPr>
            <a:endParaRPr lang="en-US" sz="1900" b="0" strike="noStrike" spc="-1" dirty="0">
              <a:latin typeface="Arial"/>
            </a:endParaRPr>
          </a:p>
        </p:txBody>
      </p:sp>
      <p:sp>
        <p:nvSpPr>
          <p:cNvPr id="267" name="CustomShape 5"/>
          <p:cNvSpPr/>
          <p:nvPr/>
        </p:nvSpPr>
        <p:spPr>
          <a:xfrm>
            <a:off x="407501" y="1773360"/>
            <a:ext cx="3977280" cy="4587499"/>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latin typeface="Arial"/>
                <a:ea typeface="Arial"/>
              </a:rPr>
              <a:t>多くのライセンスが</a:t>
            </a:r>
            <a:r>
              <a:rPr lang="ja-JP" altLang="en-US" sz="1900" b="0" strike="noStrike" spc="-1" dirty="0" smtClean="0">
                <a:solidFill>
                  <a:srgbClr val="000000"/>
                </a:solidFill>
                <a:latin typeface="Arial"/>
                <a:ea typeface="Arial"/>
              </a:rPr>
              <a:t>コピーライトのリストを表記することを義務としている。</a:t>
            </a: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endParaRPr lang="en-US" altLang="ja-JP" sz="1900"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例</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BSD</a:t>
            </a:r>
            <a:r>
              <a:rPr lang="ja-JP" altLang="en-US" sz="1900" b="0" strike="noStrike" spc="-1" dirty="0" smtClean="0">
                <a:solidFill>
                  <a:srgbClr val="000000"/>
                </a:solidFill>
                <a:latin typeface="Arial"/>
                <a:ea typeface="Arial"/>
              </a:rPr>
              <a:t>の場合</a:t>
            </a:r>
            <a:r>
              <a:rPr lang="en-US" sz="1900" b="0" strike="noStrike" spc="-1" dirty="0" smtClean="0">
                <a:solidFill>
                  <a:srgbClr val="000000"/>
                </a:solidFill>
                <a:latin typeface="Arial"/>
                <a:ea typeface="Arial"/>
              </a:rPr>
              <a:t>: </a:t>
            </a:r>
            <a:r>
              <a:rPr lang="en-US" sz="1900" b="0" i="1" strike="noStrike" spc="-1" dirty="0" smtClean="0">
                <a:solidFill>
                  <a:srgbClr val="000000"/>
                </a:solidFill>
                <a:latin typeface="Arial"/>
                <a:ea typeface="Arial"/>
              </a:rPr>
              <a:t>“Redistributions in binary form must reproduce the above copyright notice,…”</a:t>
            </a:r>
          </a:p>
          <a:p>
            <a:pPr marL="190440" lvl="1" indent="-195840">
              <a:lnSpc>
                <a:spcPct val="100000"/>
              </a:lnSpc>
              <a:buClr>
                <a:srgbClr val="879BAA"/>
              </a:buClr>
              <a:buFont typeface="Noto Sans Symbols"/>
              <a:buChar char="∙"/>
            </a:pPr>
            <a:r>
              <a:rPr lang="ja-JP" altLang="en-US" sz="1050" i="1" spc="-1" dirty="0" smtClean="0">
                <a:solidFill>
                  <a:srgbClr val="000000"/>
                </a:solidFill>
                <a:latin typeface="Arial"/>
              </a:rPr>
              <a:t>訳：</a:t>
            </a:r>
            <a:r>
              <a:rPr lang="ja-JP" altLang="en-US" sz="1050" i="1" spc="-1" dirty="0">
                <a:solidFill>
                  <a:srgbClr val="000000"/>
                </a:solidFill>
                <a:ea typeface="Arial"/>
              </a:rPr>
              <a:t>バイナリ形式での再配布では、コピーライト表示を複製する必要がある</a:t>
            </a:r>
            <a:r>
              <a:rPr lang="en-US" altLang="ja-JP" sz="1050" i="1" spc="-1" dirty="0">
                <a:solidFill>
                  <a:srgbClr val="000000"/>
                </a:solidFill>
                <a:ea typeface="Arial"/>
              </a:rPr>
              <a:t>,…”</a:t>
            </a:r>
            <a:endParaRPr lang="en-US" sz="105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ea typeface="Arial"/>
              </a:rPr>
              <a:t>アップロード</a:t>
            </a:r>
            <a:r>
              <a:rPr lang="ja-JP" altLang="en-US" sz="1900" b="1" spc="-1" dirty="0">
                <a:solidFill>
                  <a:srgbClr val="000000"/>
                </a:solidFill>
                <a:ea typeface="Arial"/>
              </a:rPr>
              <a:t>に関連するすべて</a:t>
            </a:r>
            <a:r>
              <a:rPr lang="ja-JP" altLang="en-US" sz="1900" b="1" spc="-1" dirty="0" smtClean="0">
                <a:solidFill>
                  <a:srgbClr val="000000"/>
                </a:solidFill>
                <a:ea typeface="Arial"/>
              </a:rPr>
              <a:t>のコピーライトステートメントを</a:t>
            </a:r>
            <a:r>
              <a:rPr lang="ja-JP" altLang="en-US" sz="1900" b="1" spc="-1" dirty="0">
                <a:solidFill>
                  <a:srgbClr val="000000"/>
                </a:solidFill>
                <a:ea typeface="Arial"/>
              </a:rPr>
              <a:t>確認するにはどうすれば</a:t>
            </a:r>
            <a:r>
              <a:rPr lang="ja-JP" altLang="en-US" sz="1900" b="1"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68" name="CustomShape 6"/>
          <p:cNvSpPr/>
          <p:nvPr/>
        </p:nvSpPr>
        <p:spPr>
          <a:xfrm>
            <a:off x="40750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71"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ea typeface="Arial"/>
              </a:rPr>
              <a:t>特徴：コピーライト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72"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1096560" y="2190960"/>
            <a:ext cx="5164560" cy="396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コピーライトの調査結果</a:t>
            </a:r>
            <a:r>
              <a:rPr lang="ja-JP" altLang="en-US" sz="1900" b="0" strike="noStrike" spc="-1" dirty="0" smtClean="0">
                <a:solidFill>
                  <a:srgbClr val="000000"/>
                </a:solidFill>
                <a:latin typeface="Arial"/>
                <a:ea typeface="Arial"/>
              </a:rPr>
              <a:t>は</a:t>
            </a:r>
            <a:r>
              <a:rPr lang="en-US" altLang="ja-JP" sz="1900" spc="-1" dirty="0">
                <a:solidFill>
                  <a:srgbClr val="000000"/>
                </a:solidFill>
                <a:ea typeface="Arial"/>
              </a:rPr>
              <a:t>Aggregated view</a:t>
            </a:r>
            <a:r>
              <a:rPr lang="ja-JP" altLang="en-US" sz="1900" b="0" strike="noStrike" spc="-1" dirty="0" smtClean="0">
                <a:solidFill>
                  <a:srgbClr val="000000"/>
                </a:solidFill>
                <a:latin typeface="Arial"/>
                <a:ea typeface="Arial"/>
              </a:rPr>
              <a:t>で</a:t>
            </a:r>
            <a:r>
              <a:rPr lang="ja-JP" altLang="en-US" sz="1900" b="0" strike="noStrike" spc="-1" dirty="0" smtClean="0">
                <a:solidFill>
                  <a:srgbClr val="000000"/>
                </a:solidFill>
                <a:latin typeface="Arial"/>
                <a:ea typeface="Arial"/>
              </a:rPr>
              <a:t>表示される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単一ファイルで</a:t>
            </a:r>
            <a:endParaRPr lang="en-US" sz="1900" b="0" strike="noStrike" spc="-1" dirty="0" smtClean="0">
              <a:solidFill>
                <a:srgbClr val="000000"/>
              </a:solidFill>
              <a:latin typeface="Arial"/>
              <a:ea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レベルで見つかった全項目で</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アップロード物の全項目で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コピーライトステートメントを消す</a:t>
            </a:r>
            <a:r>
              <a:rPr lang="ja-JP" altLang="en-US" sz="1900" spc="-1" dirty="0">
                <a:solidFill>
                  <a:srgbClr val="000000"/>
                </a:solidFill>
                <a:latin typeface="Arial"/>
                <a:ea typeface="Arial"/>
              </a:rPr>
              <a:t>こ</a:t>
            </a:r>
            <a:r>
              <a:rPr lang="ja-JP" altLang="en-US" sz="1900" spc="-1" dirty="0" smtClean="0">
                <a:solidFill>
                  <a:srgbClr val="000000"/>
                </a:solidFill>
                <a:latin typeface="Arial"/>
                <a:ea typeface="Arial"/>
              </a:rPr>
              <a:t>とができる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latin typeface="Arial"/>
              </a:rPr>
              <a:t>偽陽性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t>コピーライトステートメントは参照元</a:t>
            </a:r>
            <a:r>
              <a:rPr lang="ja-JP" altLang="en-US" sz="1900" spc="-1" dirty="0"/>
              <a:t>ファイルまで追跡</a:t>
            </a:r>
            <a:r>
              <a:rPr lang="ja-JP" altLang="en-US" sz="1900" spc="-1" dirty="0" smtClean="0"/>
              <a:t>できる</a:t>
            </a:r>
            <a:endParaRPr lang="en-US" sz="1900" b="0" strike="noStrike" spc="-1" dirty="0">
              <a:latin typeface="Arial"/>
            </a:endParaRPr>
          </a:p>
        </p:txBody>
      </p:sp>
      <p:sp>
        <p:nvSpPr>
          <p:cNvPr id="274" name="CustomShape 5"/>
          <p:cNvSpPr/>
          <p:nvPr/>
        </p:nvSpPr>
        <p:spPr>
          <a:xfrm>
            <a:off x="1124280" y="1700640"/>
            <a:ext cx="5055840" cy="49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75" name="Google Shape;293;p37"/>
          <p:cNvPicPr/>
          <p:nvPr/>
        </p:nvPicPr>
        <p:blipFill>
          <a:blip r:embed="rId2"/>
          <a:stretch/>
        </p:blipFill>
        <p:spPr>
          <a:xfrm>
            <a:off x="6635880" y="1699920"/>
            <a:ext cx="5098680" cy="415476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a:t>
            </a:r>
            <a:r>
              <a:rPr lang="ja-JP" altLang="en-US" sz="3200" b="1" spc="-1" dirty="0" smtClean="0">
                <a:solidFill>
                  <a:srgbClr val="000000"/>
                </a:solidFill>
                <a:ea typeface="Arial"/>
              </a:rPr>
              <a:t>を</a:t>
            </a:r>
            <a:r>
              <a:rPr lang="ja-JP" altLang="en-US" sz="3200" b="1" spc="-1" dirty="0">
                <a:solidFill>
                  <a:srgbClr val="000000"/>
                </a:solidFill>
                <a:ea typeface="Arial"/>
              </a:rPr>
              <a:t>編集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ライセンスブラウザーのライセンス決定機能を</a:t>
            </a:r>
            <a:r>
              <a:rPr lang="ja-JP" altLang="en-US" sz="3200" b="1" spc="-1" dirty="0" smtClean="0">
                <a:solidFill>
                  <a:srgbClr val="000000"/>
                </a:solidFill>
                <a:ea typeface="Arial"/>
              </a:rPr>
              <a:t>編集</a:t>
            </a:r>
            <a:endParaRPr lang="en-US" altLang="ja-JP" sz="3200" spc="-1" dirty="0"/>
          </a:p>
        </p:txBody>
      </p:sp>
      <p:sp>
        <p:nvSpPr>
          <p:cNvPr id="280"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ライセンスレビューのショートカット作業について</a:t>
            </a:r>
            <a:endParaRPr lang="en-US" altLang="ja-JP" sz="1600" spc="-1" dirty="0"/>
          </a:p>
        </p:txBody>
      </p:sp>
      <p:sp>
        <p:nvSpPr>
          <p:cNvPr id="281"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0" strike="noStrike" spc="-1" dirty="0" smtClean="0">
                <a:latin typeface="Arial"/>
              </a:rPr>
              <a:t>解決策</a:t>
            </a:r>
            <a:endParaRPr lang="en-US" sz="2000" b="0" strike="noStrike" spc="-1" dirty="0">
              <a:latin typeface="Arial"/>
            </a:endParaRPr>
          </a:p>
        </p:txBody>
      </p:sp>
      <p:sp>
        <p:nvSpPr>
          <p:cNvPr id="282" name="CustomShape 4"/>
          <p:cNvSpPr/>
          <p:nvPr/>
        </p:nvSpPr>
        <p:spPr>
          <a:xfrm>
            <a:off x="596766" y="1774800"/>
            <a:ext cx="4115274" cy="4483118"/>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0" lvl="1">
              <a:lnSpc>
                <a:spcPct val="100000"/>
              </a:lnSpc>
              <a:buClr>
                <a:srgbClr val="879BAA"/>
              </a:buClr>
            </a:pP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spc="-1" dirty="0">
                <a:solidFill>
                  <a:srgbClr val="000000"/>
                </a:solidFill>
                <a:latin typeface="Arial"/>
              </a:rPr>
              <a:t>既</a:t>
            </a:r>
            <a:r>
              <a:rPr lang="ja-JP" altLang="en-US" sz="1900" spc="-1" dirty="0" smtClean="0">
                <a:solidFill>
                  <a:srgbClr val="000000"/>
                </a:solidFill>
                <a:latin typeface="Arial"/>
              </a:rPr>
              <a:t>にコンポーネントの中のファイルやフォルダを知っている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ソフトウェアコンポーネンと、ファイルが無関係であることを</a:t>
            </a:r>
            <a:r>
              <a:rPr lang="en-US" altLang="ja-JP" sz="1900" spc="-1" dirty="0">
                <a:solidFill>
                  <a:srgbClr val="000000"/>
                </a:solidFill>
                <a:latin typeface="Arial"/>
                <a:ea typeface="Arial"/>
              </a:rPr>
              <a:t/>
            </a:r>
            <a:br>
              <a:rPr lang="en-US" altLang="ja-JP" sz="1900" spc="-1" dirty="0">
                <a:solidFill>
                  <a:srgbClr val="000000"/>
                </a:solidFill>
                <a:latin typeface="Arial"/>
                <a:ea typeface="Arial"/>
              </a:rPr>
            </a:br>
            <a:r>
              <a:rPr lang="ja-JP" altLang="en-US" sz="1900" spc="-1" dirty="0" smtClean="0">
                <a:solidFill>
                  <a:srgbClr val="000000"/>
                </a:solidFill>
                <a:latin typeface="Arial"/>
                <a:ea typeface="Arial"/>
              </a:rPr>
              <a:t>知っている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pc="-1" dirty="0">
                <a:solidFill>
                  <a:srgbClr val="000000"/>
                </a:solidFill>
                <a:latin typeface="Arial"/>
              </a:rPr>
              <a:t>利用</a:t>
            </a:r>
            <a:r>
              <a:rPr lang="ja-JP" altLang="en-US" spc="-1" dirty="0" smtClean="0">
                <a:solidFill>
                  <a:srgbClr val="000000"/>
                </a:solidFill>
                <a:latin typeface="Arial"/>
              </a:rPr>
              <a:t>されてないアーキテクチャ</a:t>
            </a:r>
            <a:endParaRPr lang="en-US"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テスト</a:t>
            </a:r>
            <a:r>
              <a:rPr lang="ja-JP" altLang="en-US" sz="1900" spc="-1" dirty="0">
                <a:solidFill>
                  <a:srgbClr val="000000"/>
                </a:solidFill>
                <a:latin typeface="Arial"/>
                <a:ea typeface="Arial"/>
              </a:rPr>
              <a:t>ファイル</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コードサンプル</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ビルド</a:t>
            </a:r>
            <a:r>
              <a:rPr lang="ja-JP" altLang="en-US" sz="1900" spc="-1" dirty="0">
                <a:solidFill>
                  <a:srgbClr val="000000"/>
                </a:solidFill>
                <a:latin typeface="Arial"/>
                <a:ea typeface="Arial"/>
              </a:rPr>
              <a:t>環境</a:t>
            </a:r>
            <a:r>
              <a:rPr lang="en-US" sz="1900" b="0" strike="noStrike" spc="-1" dirty="0" smtClean="0">
                <a:solidFill>
                  <a:srgbClr val="000000"/>
                </a:solidFill>
                <a:latin typeface="Arial"/>
                <a:ea typeface="Arial"/>
              </a:rPr>
              <a:t> </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latin typeface="Arial"/>
                <a:ea typeface="Arial"/>
              </a:rPr>
              <a:t>ファイルを見る</a:t>
            </a:r>
            <a:r>
              <a:rPr lang="ja-JP" altLang="en-US" sz="1900" b="1" spc="-1" dirty="0">
                <a:solidFill>
                  <a:srgbClr val="000000"/>
                </a:solidFill>
                <a:latin typeface="Arial"/>
                <a:ea typeface="Arial"/>
              </a:rPr>
              <a:t>必要</a:t>
            </a:r>
            <a:r>
              <a:rPr lang="ja-JP" altLang="en-US" sz="1900" b="1" spc="-1" dirty="0" smtClean="0">
                <a:solidFill>
                  <a:srgbClr val="000000"/>
                </a:solidFill>
                <a:latin typeface="Arial"/>
                <a:ea typeface="Arial"/>
              </a:rPr>
              <a:t>がある？</a:t>
            </a:r>
            <a:endParaRPr lang="en-US" sz="1900" b="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83"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85" name="CustomShape 7"/>
          <p:cNvSpPr/>
          <p:nvPr/>
        </p:nvSpPr>
        <p:spPr>
          <a:xfrm>
            <a:off x="9703800" y="5458320"/>
            <a:ext cx="1725120" cy="8388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86" name="CustomShape 8"/>
          <p:cNvSpPr/>
          <p:nvPr/>
        </p:nvSpPr>
        <p:spPr>
          <a:xfrm>
            <a:off x="4713120" y="2323440"/>
            <a:ext cx="7001640" cy="393447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spc="-1" dirty="0" smtClean="0">
                <a:solidFill>
                  <a:srgbClr val="000000"/>
                </a:solidFill>
                <a:latin typeface="Arial"/>
              </a:rPr>
              <a:t>FOSSology</a:t>
            </a:r>
            <a:r>
              <a:rPr lang="ja-JP" altLang="en-US" sz="1900" spc="-1" dirty="0" smtClean="0">
                <a:solidFill>
                  <a:srgbClr val="000000"/>
                </a:solidFill>
                <a:latin typeface="Arial"/>
              </a:rPr>
              <a:t>はライセンスをフォルダレベルで設定</a:t>
            </a:r>
            <a:r>
              <a:rPr lang="en-US" altLang="ja-JP" sz="1900" spc="-1" dirty="0" smtClean="0">
                <a:solidFill>
                  <a:srgbClr val="000000"/>
                </a:solidFill>
                <a:latin typeface="Arial"/>
              </a:rPr>
              <a:t>/</a:t>
            </a:r>
            <a:r>
              <a:rPr lang="ja-JP" altLang="en-US" sz="1900" spc="-1" dirty="0" smtClean="0">
                <a:solidFill>
                  <a:srgbClr val="000000"/>
                </a:solidFill>
                <a:latin typeface="Arial"/>
              </a:rPr>
              <a:t>除去可能</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sz="1900" b="0" strike="noStrike" spc="-1" dirty="0">
                <a:solidFill>
                  <a:srgbClr val="000000"/>
                </a:solidFill>
                <a:latin typeface="Arial"/>
                <a:ea typeface="Arial"/>
              </a:rPr>
              <a:t>In license browser, the user can set the licenses on </a:t>
            </a:r>
            <a:r>
              <a:rPr lang="en-US" sz="1900" b="0" strike="noStrike" spc="-1" dirty="0" smtClean="0">
                <a:solidFill>
                  <a:srgbClr val="000000"/>
                </a:solidFill>
                <a:latin typeface="Arial"/>
                <a:ea typeface="Arial"/>
              </a:rPr>
              <a:t>folders</a:t>
            </a:r>
          </a:p>
          <a:p>
            <a:pPr marL="190440" lvl="1" indent="-19584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ライセンスブラウザの中で、ユーザはフォルダ上にライセンスを設定できる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ライセンスセットや確定</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スキャン結果を</a:t>
            </a:r>
            <a:r>
              <a:rPr lang="en-US" altLang="ja-JP" sz="1900" spc="-1" dirty="0" smtClean="0">
                <a:solidFill>
                  <a:srgbClr val="000000"/>
                </a:solidFill>
                <a:latin typeface="Arial"/>
              </a:rPr>
              <a:t>”clearing”</a:t>
            </a:r>
            <a:r>
              <a:rPr lang="ja-JP" altLang="en-US" sz="1900" spc="-1" dirty="0" smtClean="0">
                <a:solidFill>
                  <a:srgbClr val="000000"/>
                </a:solidFill>
                <a:latin typeface="Arial"/>
              </a:rPr>
              <a:t>決定から除去</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無関係なファイルをマーク</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実際何が起こるか？</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“Edit” </a:t>
            </a:r>
            <a:r>
              <a:rPr lang="ja-JP" altLang="en-US" sz="1900" spc="-1" dirty="0">
                <a:solidFill>
                  <a:srgbClr val="000000"/>
                </a:solidFill>
                <a:latin typeface="Arial"/>
                <a:ea typeface="Arial"/>
              </a:rPr>
              <a:t>が</a:t>
            </a:r>
            <a:r>
              <a:rPr lang="en-US" sz="1900" b="0" strike="noStrike" spc="-1" dirty="0" smtClean="0">
                <a:solidFill>
                  <a:srgbClr val="000000"/>
                </a:solidFill>
                <a:latin typeface="Arial"/>
                <a:ea typeface="Arial"/>
              </a:rPr>
              <a:t> </a:t>
            </a: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スキャン</a:t>
            </a:r>
            <a:r>
              <a:rPr lang="ja-JP" altLang="en-US" sz="1900" spc="-1" dirty="0">
                <a:solidFill>
                  <a:srgbClr val="000000"/>
                </a:solidFill>
                <a:latin typeface="Arial"/>
                <a:ea typeface="Arial"/>
              </a:rPr>
              <a:t>結果</a:t>
            </a:r>
            <a:r>
              <a:rPr lang="ja-JP" altLang="en-US" sz="1900" spc="-1" dirty="0" smtClean="0">
                <a:solidFill>
                  <a:srgbClr val="000000"/>
                </a:solidFill>
                <a:latin typeface="Arial"/>
                <a:ea typeface="Arial"/>
              </a:rPr>
              <a:t>には触れない</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そして保存される</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ea typeface="Arial"/>
              </a:rPr>
              <a:t>スキャン結果</a:t>
            </a:r>
            <a:r>
              <a:rPr lang="ja-JP" altLang="en-US" sz="1900" spc="-1" dirty="0" smtClean="0">
                <a:solidFill>
                  <a:srgbClr val="000000"/>
                </a:solidFill>
                <a:ea typeface="Arial"/>
              </a:rPr>
              <a:t>の</a:t>
            </a:r>
            <a:r>
              <a:rPr lang="ja-JP" altLang="en-US" sz="1900" spc="-1" dirty="0">
                <a:solidFill>
                  <a:srgbClr val="000000"/>
                </a:solidFill>
                <a:ea typeface="Arial"/>
              </a:rPr>
              <a:t>矛盾</a:t>
            </a:r>
            <a:r>
              <a:rPr lang="ja-JP" altLang="en-US" sz="1900" spc="-1" dirty="0" smtClean="0">
                <a:solidFill>
                  <a:srgbClr val="000000"/>
                </a:solidFill>
                <a:ea typeface="Arial"/>
              </a:rPr>
              <a:t>に関する最終的な“</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決定無し</a:t>
            </a:r>
            <a:r>
              <a:rPr lang="en-US" sz="1900" b="0" strike="noStrike" spc="-1" dirty="0" smtClean="0">
                <a:solidFill>
                  <a:srgbClr val="000000"/>
                </a:solidFill>
                <a:latin typeface="Arial"/>
                <a:ea typeface="Arial"/>
              </a:rPr>
              <a:t> </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88" name="CustomShape 2"/>
          <p:cNvSpPr/>
          <p:nvPr/>
        </p:nvSpPr>
        <p:spPr>
          <a:xfrm>
            <a:off x="0" y="0"/>
            <a:ext cx="13843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ライセンスブラウザーのライセンス決定機能を使う</a:t>
            </a:r>
            <a:r>
              <a:rPr lang="en-US" sz="3200" b="1" strike="noStrike" spc="-1" dirty="0" smtClean="0">
                <a:solidFill>
                  <a:srgbClr val="000000"/>
                </a:solidFill>
                <a:latin typeface="Arial"/>
                <a:ea typeface="Arial"/>
              </a:rPr>
              <a:t> </a:t>
            </a:r>
            <a:endParaRPr lang="en-US" sz="3200" b="0" strike="noStrike" spc="-1" dirty="0">
              <a:latin typeface="Arial"/>
            </a:endParaRPr>
          </a:p>
        </p:txBody>
      </p:sp>
      <p:sp>
        <p:nvSpPr>
          <p:cNvPr id="289"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90" name="CustomShape 4"/>
          <p:cNvSpPr/>
          <p:nvPr/>
        </p:nvSpPr>
        <p:spPr>
          <a:xfrm>
            <a:off x="1096560" y="2190960"/>
            <a:ext cx="4847040" cy="108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pc="-1" dirty="0">
                <a:solidFill>
                  <a:srgbClr val="000000"/>
                </a:solidFill>
                <a:ea typeface="Arial"/>
              </a:rPr>
              <a:t>At aggregated license browser </a:t>
            </a:r>
            <a:r>
              <a:rPr lang="en-US" altLang="ja-JP" spc="-1" dirty="0" smtClean="0">
                <a:solidFill>
                  <a:srgbClr val="000000"/>
                </a:solidFill>
                <a:ea typeface="Arial"/>
              </a:rPr>
              <a:t>view</a:t>
            </a:r>
            <a:r>
              <a:rPr lang="ja-JP" altLang="en-US" spc="-1" dirty="0" smtClean="0">
                <a:solidFill>
                  <a:srgbClr val="000000"/>
                </a:solidFill>
                <a:ea typeface="Arial"/>
              </a:rPr>
              <a:t>から</a:t>
            </a:r>
            <a:r>
              <a:rPr lang="ja-JP" altLang="en-US" sz="1900" spc="-1" dirty="0" smtClean="0">
                <a:solidFill>
                  <a:srgbClr val="000000"/>
                </a:solidFill>
                <a:ea typeface="Arial"/>
              </a:rPr>
              <a:t> </a:t>
            </a:r>
            <a:r>
              <a:rPr lang="en-US" sz="1900" b="0" strike="noStrike" spc="-1" dirty="0" smtClean="0">
                <a:solidFill>
                  <a:srgbClr val="000000"/>
                </a:solidFill>
                <a:latin typeface="Arial"/>
                <a:ea typeface="Arial"/>
              </a:rPr>
              <a:t>[Edit]</a:t>
            </a:r>
            <a:r>
              <a:rPr lang="ja-JP" altLang="en-US" sz="1900" spc="-1" dirty="0" smtClean="0">
                <a:solidFill>
                  <a:srgbClr val="000000"/>
                </a:solidFill>
                <a:latin typeface="Arial"/>
              </a:rPr>
              <a:t>リンク選択</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いずれ</a:t>
            </a:r>
            <a:r>
              <a:rPr lang="ja-JP" altLang="en-US" sz="1900" spc="-1" dirty="0">
                <a:solidFill>
                  <a:srgbClr val="000000"/>
                </a:solidFill>
                <a:ea typeface="Arial"/>
              </a:rPr>
              <a:t>か</a:t>
            </a:r>
            <a:r>
              <a:rPr lang="ja-JP" altLang="en-US" sz="1900" spc="-1" dirty="0" smtClean="0">
                <a:solidFill>
                  <a:srgbClr val="000000"/>
                </a:solidFill>
                <a:ea typeface="Arial"/>
              </a:rPr>
              <a:t>の</a:t>
            </a:r>
            <a:r>
              <a:rPr lang="ja-JP" altLang="en-US" sz="1900" spc="-1" dirty="0">
                <a:solidFill>
                  <a:srgbClr val="000000"/>
                </a:solidFill>
                <a:ea typeface="Arial"/>
              </a:rPr>
              <a:t>ライセンスを選択して決定</a:t>
            </a:r>
            <a:r>
              <a:rPr lang="en-US" sz="1900" b="0" strike="noStrike" spc="-1" dirty="0" smtClean="0">
                <a:solidFill>
                  <a:srgbClr val="000000"/>
                </a:solidFill>
                <a:latin typeface="Arial"/>
                <a:ea typeface="Arial"/>
              </a:rPr>
              <a:t>…</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またはファイルツリーに無関係のマークを</a:t>
            </a:r>
            <a:r>
              <a:rPr lang="ja-JP" altLang="en-US" sz="1900" spc="-1" dirty="0" smtClean="0">
                <a:solidFill>
                  <a:srgbClr val="000000"/>
                </a:solidFill>
                <a:ea typeface="Arial"/>
              </a:rPr>
              <a:t>付ける </a:t>
            </a:r>
            <a:r>
              <a:rPr lang="en-US"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ディストリビューション向け</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spcAft>
                <a:spcPts val="1301"/>
              </a:spcAft>
            </a:pPr>
            <a:endParaRPr lang="en-US" sz="1900" b="0" strike="noStrike" spc="-1" dirty="0">
              <a:latin typeface="Arial"/>
            </a:endParaRPr>
          </a:p>
        </p:txBody>
      </p:sp>
      <p:sp>
        <p:nvSpPr>
          <p:cNvPr id="291" name="CustomShape 5"/>
          <p:cNvSpPr/>
          <p:nvPr/>
        </p:nvSpPr>
        <p:spPr>
          <a:xfrm>
            <a:off x="1079999" y="1693440"/>
            <a:ext cx="3684505" cy="30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pic>
        <p:nvPicPr>
          <p:cNvPr id="292" name="Google Shape;327;p40"/>
          <p:cNvPicPr/>
          <p:nvPr/>
        </p:nvPicPr>
        <p:blipFill>
          <a:blip r:embed="rId2"/>
          <a:stretch/>
        </p:blipFill>
        <p:spPr>
          <a:xfrm>
            <a:off x="6635880" y="1773360"/>
            <a:ext cx="5247720" cy="4227840"/>
          </a:xfrm>
          <a:prstGeom prst="rect">
            <a:avLst/>
          </a:prstGeom>
          <a:ln>
            <a:noFill/>
          </a:ln>
          <a:effectLst>
            <a:outerShdw>
              <a:srgbClr val="000000">
                <a:alpha val="40000"/>
              </a:srgbClr>
            </a:outerShdw>
          </a:effectLst>
        </p:spPr>
      </p:pic>
      <p:sp>
        <p:nvSpPr>
          <p:cNvPr id="293" name="CustomShape 6"/>
          <p:cNvSpPr/>
          <p:nvPr/>
        </p:nvSpPr>
        <p:spPr>
          <a:xfrm rot="10800000" flipH="1">
            <a:off x="7996680" y="2898360"/>
            <a:ext cx="1131120" cy="1733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4" name="CustomShape 7"/>
          <p:cNvSpPr/>
          <p:nvPr/>
        </p:nvSpPr>
        <p:spPr>
          <a:xfrm rot="10800000" flipH="1">
            <a:off x="11361240" y="5818320"/>
            <a:ext cx="522360" cy="2505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5" name="CustomShape 8"/>
          <p:cNvSpPr/>
          <p:nvPr/>
        </p:nvSpPr>
        <p:spPr>
          <a:xfrm>
            <a:off x="7996680" y="271692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96" name="CustomShape 9"/>
          <p:cNvSpPr/>
          <p:nvPr/>
        </p:nvSpPr>
        <p:spPr>
          <a:xfrm>
            <a:off x="11109240" y="4714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ea typeface="Arial"/>
              </a:rPr>
              <a:t>ライセンス</a:t>
            </a:r>
            <a:r>
              <a:rPr lang="ja-JP" altLang="en-US" sz="3200" b="1" spc="-1" dirty="0">
                <a:solidFill>
                  <a:srgbClr val="000000"/>
                </a:solidFill>
                <a:latin typeface="Arial"/>
                <a:ea typeface="Arial"/>
              </a:rPr>
              <a:t>修正</a:t>
            </a:r>
            <a:r>
              <a:rPr lang="ja-JP" altLang="en-US" sz="3200" b="1" strike="noStrike" spc="-1" dirty="0" smtClean="0">
                <a:solidFill>
                  <a:srgbClr val="000000"/>
                </a:solidFill>
                <a:latin typeface="Arial"/>
                <a:ea typeface="Arial"/>
              </a:rPr>
              <a:t>の再利用</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候補ライセンス</a:t>
            </a:r>
            <a:r>
              <a:rPr lang="ja-JP" altLang="en-US" sz="3200" b="1" spc="-1" dirty="0">
                <a:solidFill>
                  <a:srgbClr val="000000"/>
                </a:solidFill>
                <a:latin typeface="Arial"/>
              </a:rPr>
              <a:t>処理</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altLang="ja-JP" sz="3200" b="1" strike="noStrike" spc="-1" dirty="0" smtClean="0">
              <a:solidFill>
                <a:srgbClr val="000000"/>
              </a:solidFill>
              <a:latin typeface="Arial"/>
              <a:ea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ライセンス修正の再利用</a:t>
            </a:r>
            <a:endParaRPr lang="en-US" sz="3200" b="0" strike="noStrike" spc="-1" dirty="0">
              <a:latin typeface="Arial"/>
            </a:endParaRPr>
          </a:p>
        </p:txBody>
      </p:sp>
      <p:sp>
        <p:nvSpPr>
          <p:cNvPr id="301"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既に完了した作業結果の再利用</a:t>
            </a:r>
            <a:endParaRPr lang="en-US" sz="1600" b="0" strike="noStrike" spc="-1" dirty="0">
              <a:latin typeface="Arial"/>
            </a:endParaRPr>
          </a:p>
        </p:txBody>
      </p:sp>
      <p:sp>
        <p:nvSpPr>
          <p:cNvPr id="302"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03" name="CustomShape 4"/>
          <p:cNvSpPr/>
          <p:nvPr/>
        </p:nvSpPr>
        <p:spPr>
          <a:xfrm>
            <a:off x="734760" y="1774800"/>
            <a:ext cx="3977280" cy="403092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コンポーネントのアップロードと消去</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ファイル</a:t>
            </a:r>
            <a:r>
              <a:rPr lang="ja-JP" altLang="en-US" sz="1900" spc="-1" dirty="0">
                <a:solidFill>
                  <a:srgbClr val="000000"/>
                </a:solidFill>
                <a:latin typeface="ＭＳ ゴシック" panose="020B0609070205080204" pitchFamily="49" charset="-128"/>
                <a:ea typeface="ＭＳ ゴシック" panose="020B0609070205080204" pitchFamily="49" charset="-128"/>
              </a:rPr>
              <a:t>ベース</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で</a:t>
            </a:r>
            <a:r>
              <a:rPr lang="ja-JP" altLang="en-US" sz="1900" spc="-1" dirty="0">
                <a:solidFill>
                  <a:srgbClr val="000000"/>
                </a:solidFill>
                <a:latin typeface="ＭＳ ゴシック" panose="020B0609070205080204" pitchFamily="49" charset="-128"/>
                <a:ea typeface="ＭＳ ゴシック" panose="020B0609070205080204" pitchFamily="49" charset="-128"/>
              </a:rPr>
              <a:t>進</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める</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おそらくバルクフレーズ利用</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コピーライトレビュー</a:t>
            </a:r>
            <a:endParaRPr lang="en-US" sz="1900" b="0" strike="noStrike" spc="-1" dirty="0" smtClean="0">
              <a:latin typeface="ＭＳ ゴシック" panose="020B0609070205080204" pitchFamily="49" charset="-128"/>
              <a:ea typeface="ＭＳ ゴシック" panose="020B0609070205080204" pitchFamily="49" charset="-128"/>
            </a:endParaRPr>
          </a:p>
          <a:p>
            <a:pPr marL="190440" lvl="1" indent="-195840">
              <a:lnSpc>
                <a:spcPct val="100000"/>
              </a:lnSpc>
              <a:spcBef>
                <a:spcPts val="1301"/>
              </a:spcBef>
              <a:buClr>
                <a:srgbClr val="879BAA"/>
              </a:buClr>
              <a:buFont typeface="Noto Sans Symbols"/>
              <a:buChar char="∙"/>
            </a:pPr>
            <a:r>
              <a:rPr lang="ja-JP" altLang="en-US" sz="1900" b="1" i="1" strike="noStrike" spc="-1" dirty="0" smtClean="0">
                <a:solidFill>
                  <a:srgbClr val="000000"/>
                </a:solidFill>
                <a:latin typeface="ＭＳ ゴシック" panose="020B0609070205080204" pitchFamily="49" charset="-128"/>
                <a:ea typeface="ＭＳ ゴシック" panose="020B0609070205080204" pitchFamily="49" charset="-128"/>
              </a:rPr>
              <a:t>新バージョンアップロード</a:t>
            </a:r>
            <a:endParaRPr lang="en-US" sz="1900" b="0" strike="noStrike" spc="-1" dirty="0">
              <a:latin typeface="ＭＳ ゴシック" panose="020B0609070205080204" pitchFamily="49" charset="-128"/>
              <a:ea typeface="ＭＳ ゴシック" panose="020B0609070205080204" pitchFamily="49" charset="-128"/>
            </a:endParaRPr>
          </a:p>
          <a:p>
            <a:pPr marL="355680" lvl="2" indent="-17028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すべてのファイルをもう一度調べる</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必要があるか</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pPr>
            <a:endParaRPr lang="en-US" sz="1900" b="0" strike="noStrike" spc="-1" dirty="0">
              <a:latin typeface="Arial"/>
            </a:endParaRPr>
          </a:p>
        </p:txBody>
      </p:sp>
      <p:sp>
        <p:nvSpPr>
          <p:cNvPr id="304"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06" name="CustomShape 7"/>
          <p:cNvSpPr/>
          <p:nvPr/>
        </p:nvSpPr>
        <p:spPr>
          <a:xfrm>
            <a:off x="9486000" y="5318280"/>
            <a:ext cx="2036160" cy="963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7" name="CustomShape 8"/>
          <p:cNvSpPr/>
          <p:nvPr/>
        </p:nvSpPr>
        <p:spPr>
          <a:xfrm>
            <a:off x="4713120" y="2323440"/>
            <a:ext cx="7001640" cy="34822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smtClean="0">
                <a:solidFill>
                  <a:srgbClr val="000000"/>
                </a:solidFill>
                <a:ea typeface="Arial"/>
              </a:rPr>
              <a:t>FOSSology</a:t>
            </a:r>
            <a:r>
              <a:rPr lang="ja-JP" altLang="en-US" sz="1900" spc="-1" dirty="0">
                <a:solidFill>
                  <a:srgbClr val="000000"/>
                </a:solidFill>
                <a:ea typeface="Arial"/>
              </a:rPr>
              <a:t>はすべてのファイルのハッシュ値を</a:t>
            </a:r>
            <a:r>
              <a:rPr lang="ja-JP" altLang="en-US" sz="1900" spc="-1" dirty="0" smtClean="0">
                <a:solidFill>
                  <a:srgbClr val="000000"/>
                </a:solidFill>
                <a:ea typeface="Arial"/>
              </a:rPr>
              <a:t>管理</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latin typeface="Arial"/>
                <a:ea typeface="Arial"/>
              </a:rPr>
              <a:t>既</a:t>
            </a:r>
            <a:r>
              <a:rPr lang="ja-JP" altLang="en-US" sz="1900" spc="-1" dirty="0" smtClean="0">
                <a:solidFill>
                  <a:srgbClr val="000000"/>
                </a:solidFill>
                <a:latin typeface="Arial"/>
                <a:ea typeface="Arial"/>
              </a:rPr>
              <a:t>にスキャンの再利用</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新</a:t>
            </a:r>
            <a:r>
              <a:rPr lang="ja-JP" altLang="en-US" sz="1900" spc="-1" dirty="0">
                <a:solidFill>
                  <a:srgbClr val="000000"/>
                </a:solidFill>
                <a:latin typeface="Arial"/>
                <a:ea typeface="Arial"/>
              </a:rPr>
              <a:t>エージェント</a:t>
            </a:r>
            <a:r>
              <a:rPr lang="ja-JP" altLang="en-US" sz="1900" b="0" strike="noStrike" spc="-1" dirty="0" smtClean="0">
                <a:solidFill>
                  <a:srgbClr val="000000"/>
                </a:solidFill>
                <a:latin typeface="Arial"/>
                <a:ea typeface="Arial"/>
              </a:rPr>
              <a:t>で再スキャン可能</a:t>
            </a:r>
            <a:r>
              <a:rPr lang="en-US" sz="1900" b="0" strike="noStrike" spc="-1" dirty="0" smtClean="0">
                <a:solidFill>
                  <a:srgbClr val="000000"/>
                </a:solidFill>
                <a:latin typeface="Arial"/>
                <a:ea typeface="Arial"/>
              </a:rPr>
              <a:t>)</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altLang="ja-JP" sz="1900" b="1" spc="-1" dirty="0" smtClean="0">
                <a:solidFill>
                  <a:srgbClr val="000000"/>
                </a:solidFill>
                <a:ea typeface="Arial"/>
              </a:rPr>
              <a:t>“clearing”</a:t>
            </a:r>
            <a:r>
              <a:rPr lang="ja-JP" altLang="en-US" sz="1900" b="1" spc="-1" dirty="0" smtClean="0">
                <a:solidFill>
                  <a:srgbClr val="000000"/>
                </a:solidFill>
                <a:ea typeface="Arial"/>
              </a:rPr>
              <a:t>決定</a:t>
            </a:r>
            <a:r>
              <a:rPr lang="ja-JP" altLang="en-US" sz="1900" b="1" spc="-1" dirty="0">
                <a:solidFill>
                  <a:srgbClr val="000000"/>
                </a:solidFill>
                <a:ea typeface="Arial"/>
              </a:rPr>
              <a:t>を再利用したい</a:t>
            </a:r>
            <a:r>
              <a:rPr lang="en-US" altLang="ja-JP" sz="1900" b="1" spc="-1" dirty="0">
                <a:solidFill>
                  <a:srgbClr val="000000"/>
                </a:solidFill>
                <a:ea typeface="Arial"/>
              </a:rPr>
              <a:t>=</a:t>
            </a:r>
            <a:r>
              <a:rPr lang="ja-JP" altLang="en-US" sz="1900" b="1" spc="-1" dirty="0">
                <a:solidFill>
                  <a:srgbClr val="000000"/>
                </a:solidFill>
                <a:ea typeface="Arial"/>
              </a:rPr>
              <a:t>ユーザーが決定した</a:t>
            </a:r>
            <a:r>
              <a:rPr lang="ja-JP" altLang="en-US" sz="1900" b="1" spc="-1" dirty="0" smtClean="0">
                <a:solidFill>
                  <a:srgbClr val="000000"/>
                </a:solidFill>
                <a:ea typeface="Arial"/>
              </a:rPr>
              <a:t>こと</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altLang="ja-JP" sz="1900" spc="-1" dirty="0">
                <a:solidFill>
                  <a:srgbClr val="000000"/>
                </a:solidFill>
                <a:latin typeface="Arial"/>
              </a:rPr>
              <a:t>3</a:t>
            </a:r>
            <a:r>
              <a:rPr lang="ja-JP" altLang="en-US" sz="1900" spc="-1" dirty="0" err="1" smtClean="0">
                <a:solidFill>
                  <a:srgbClr val="000000"/>
                </a:solidFill>
                <a:latin typeface="Arial"/>
              </a:rPr>
              <a:t>つの</a:t>
            </a:r>
            <a:r>
              <a:rPr lang="ja-JP" altLang="en-US" sz="1900" spc="-1" dirty="0" smtClean="0">
                <a:solidFill>
                  <a:srgbClr val="000000"/>
                </a:solidFill>
                <a:latin typeface="Arial"/>
              </a:rPr>
              <a:t>異なる再利用機能</a:t>
            </a:r>
            <a:endParaRPr lang="en-US" sz="1900" b="0" strike="noStrike" spc="-1" dirty="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同じファイルハッシュに</a:t>
            </a:r>
            <a:r>
              <a:rPr lang="ja-JP" altLang="en-US" sz="1900" spc="-1" dirty="0" smtClean="0">
                <a:solidFill>
                  <a:srgbClr val="000000"/>
                </a:solidFill>
                <a:ea typeface="Arial"/>
              </a:rPr>
              <a:t>基づいて</a:t>
            </a:r>
            <a:r>
              <a:rPr lang="en-US" altLang="ja-JP" sz="1900" spc="-1" dirty="0" smtClean="0">
                <a:solidFill>
                  <a:srgbClr val="000000"/>
                </a:solidFill>
                <a:ea typeface="Arial"/>
              </a:rPr>
              <a:t>”clearing”</a:t>
            </a:r>
            <a:r>
              <a:rPr lang="ja-JP" altLang="en-US" sz="1900" spc="-1" dirty="0" smtClean="0">
                <a:solidFill>
                  <a:srgbClr val="000000"/>
                </a:solidFill>
                <a:ea typeface="Arial"/>
              </a:rPr>
              <a:t>を再利用</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一括スキャン操作の再利用</a:t>
            </a:r>
            <a:r>
              <a:rPr lang="en-US" altLang="ja-JP" sz="1900" spc="-1" dirty="0">
                <a:solidFill>
                  <a:srgbClr val="000000"/>
                </a:solidFill>
                <a:ea typeface="Arial"/>
              </a:rPr>
              <a:t>=</a:t>
            </a:r>
            <a:r>
              <a:rPr lang="ja-JP" altLang="en-US" sz="1900" spc="-1" dirty="0">
                <a:solidFill>
                  <a:srgbClr val="000000"/>
                </a:solidFill>
                <a:ea typeface="Arial"/>
              </a:rPr>
              <a:t>個々の</a:t>
            </a:r>
            <a:r>
              <a:rPr lang="ja-JP" altLang="en-US" sz="1900" spc="-1" dirty="0" smtClean="0">
                <a:solidFill>
                  <a:srgbClr val="000000"/>
                </a:solidFill>
                <a:ea typeface="Arial"/>
              </a:rPr>
              <a:t>テキストフレーズ</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ファイルが</a:t>
            </a:r>
            <a:r>
              <a:rPr lang="en-US" altLang="ja-JP" sz="1900" spc="-1" dirty="0">
                <a:solidFill>
                  <a:srgbClr val="000000"/>
                </a:solidFill>
                <a:ea typeface="Arial"/>
              </a:rPr>
              <a:t>1</a:t>
            </a:r>
            <a:r>
              <a:rPr lang="ja-JP" altLang="en-US" sz="1900" spc="-1" dirty="0">
                <a:solidFill>
                  <a:srgbClr val="000000"/>
                </a:solidFill>
                <a:ea typeface="Arial"/>
              </a:rPr>
              <a:t>行異なる場所で</a:t>
            </a:r>
            <a:r>
              <a:rPr lang="ja-JP" altLang="en-US" sz="1900" spc="-1" dirty="0" smtClean="0">
                <a:solidFill>
                  <a:srgbClr val="000000"/>
                </a:solidFill>
                <a:ea typeface="Arial"/>
              </a:rPr>
              <a:t>再利用</a:t>
            </a:r>
            <a:r>
              <a:rPr lang="en-US" sz="1900" b="0" strike="noStrike" spc="-1" dirty="0" smtClean="0">
                <a:solidFill>
                  <a:srgbClr val="000000"/>
                </a:solidFill>
                <a:latin typeface="Arial"/>
                <a:ea typeface="Arial"/>
              </a:rPr>
              <a:t> ( diff-tool</a:t>
            </a:r>
            <a:r>
              <a:rPr lang="ja-JP" altLang="en-US" sz="1900" b="0" strike="noStrike" spc="-1" dirty="0" smtClean="0">
                <a:solidFill>
                  <a:srgbClr val="000000"/>
                </a:solidFill>
                <a:latin typeface="Arial"/>
                <a:ea typeface="Arial"/>
              </a:rPr>
              <a:t>利用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遅</a:t>
            </a:r>
            <a:r>
              <a:rPr lang="ja-JP" altLang="en-US" sz="1900" spc="-1" dirty="0" smtClean="0">
                <a:solidFill>
                  <a:srgbClr val="000000"/>
                </a:solidFill>
                <a:latin typeface="Arial"/>
                <a:ea typeface="Arial"/>
              </a:rPr>
              <a:t>い</a:t>
            </a:r>
            <a:r>
              <a:rPr lang="en-US" sz="1900" b="0" strike="noStrike" spc="-1" dirty="0" smtClean="0">
                <a:solidFill>
                  <a:srgbClr val="000000"/>
                </a:solidFill>
                <a:latin typeface="Arial"/>
                <a:ea typeface="Arial"/>
              </a:rPr>
              <a:t>!)</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1160" y="1413000"/>
            <a:ext cx="1145916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30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0"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311" name="CustomShape 4"/>
          <p:cNvSpPr/>
          <p:nvPr/>
        </p:nvSpPr>
        <p:spPr>
          <a:xfrm>
            <a:off x="1096560" y="2190960"/>
            <a:ext cx="5164920" cy="361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アップロード時に、ライセンスレビューデータを再利用するためにサーバー上の別の既存のパッケージを選択</a:t>
            </a:r>
            <a:r>
              <a:rPr lang="ja-JP" altLang="en-US" sz="1900" spc="-1" dirty="0" smtClean="0">
                <a:solidFill>
                  <a:srgbClr val="000000"/>
                </a:solidFill>
                <a:ea typeface="Arial"/>
              </a:rPr>
              <a:t>できる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3</a:t>
            </a:r>
            <a:r>
              <a:rPr lang="ja-JP" altLang="en-US" sz="1900" spc="-1" dirty="0">
                <a:solidFill>
                  <a:srgbClr val="000000"/>
                </a:solidFill>
                <a:ea typeface="Arial"/>
              </a:rPr>
              <a:t>種</a:t>
            </a:r>
            <a:r>
              <a:rPr lang="ja-JP" altLang="en-US" sz="1900" spc="-1" dirty="0" smtClean="0">
                <a:solidFill>
                  <a:srgbClr val="000000"/>
                </a:solidFill>
                <a:ea typeface="Arial"/>
              </a:rPr>
              <a:t>の</a:t>
            </a:r>
            <a:r>
              <a:rPr lang="ja-JP" altLang="en-US" sz="1900" spc="-1" dirty="0">
                <a:solidFill>
                  <a:srgbClr val="000000"/>
                </a:solidFill>
                <a:ea typeface="Arial"/>
              </a:rPr>
              <a:t>主な再利用</a:t>
            </a:r>
            <a:r>
              <a:rPr lang="ja-JP" altLang="en-US" sz="1900" spc="-1" dirty="0" smtClean="0">
                <a:solidFill>
                  <a:srgbClr val="000000"/>
                </a:solidFill>
                <a:ea typeface="Arial"/>
              </a:rPr>
              <a:t>オプションがある</a:t>
            </a:r>
            <a:r>
              <a:rPr lang="en-US" sz="1900" b="0" strike="noStrike" spc="-1" dirty="0" smtClean="0">
                <a:solidFill>
                  <a:srgbClr val="000000"/>
                </a:solidFill>
                <a:latin typeface="Arial"/>
                <a:ea typeface="Arial"/>
              </a:rPr>
              <a:t>:</a:t>
            </a:r>
            <a:endParaRPr lang="en-US" sz="1900" b="0" strike="noStrike" spc="-1" dirty="0" smtClean="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ファイル</a:t>
            </a:r>
            <a:r>
              <a:rPr lang="ja-JP" altLang="en-US" sz="1900" spc="-1" dirty="0">
                <a:solidFill>
                  <a:srgbClr val="000000"/>
                </a:solidFill>
                <a:ea typeface="Arial"/>
              </a:rPr>
              <a:t>に対して計算された同じハッシュ値でライセンスレビューデータを再利用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smtClean="0">
                <a:solidFill>
                  <a:srgbClr val="000000"/>
                </a:solidFill>
                <a:latin typeface="Arial"/>
                <a:ea typeface="Arial"/>
              </a:rPr>
              <a:t>(2)diff tool</a:t>
            </a:r>
            <a:r>
              <a:rPr lang="ja-JP" altLang="en-US" sz="1900" spc="-1" dirty="0">
                <a:solidFill>
                  <a:srgbClr val="000000"/>
                </a:solidFill>
                <a:ea typeface="Arial"/>
              </a:rPr>
              <a:t>を使用して</a:t>
            </a:r>
            <a:r>
              <a:rPr lang="en-US" altLang="ja-JP" sz="1900" spc="-1" dirty="0">
                <a:solidFill>
                  <a:srgbClr val="000000"/>
                </a:solidFill>
                <a:ea typeface="Arial"/>
              </a:rPr>
              <a:t>1</a:t>
            </a:r>
            <a:r>
              <a:rPr lang="ja-JP" altLang="en-US" sz="1900" spc="-1" dirty="0">
                <a:solidFill>
                  <a:srgbClr val="000000"/>
                </a:solidFill>
                <a:ea typeface="Arial"/>
              </a:rPr>
              <a:t>行の許容範囲でライセンスレビューデータを再利用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選択</a:t>
            </a:r>
            <a:r>
              <a:rPr lang="ja-JP" altLang="en-US" sz="1900" spc="-1" dirty="0">
                <a:solidFill>
                  <a:srgbClr val="000000"/>
                </a:solidFill>
                <a:ea typeface="Arial"/>
              </a:rPr>
              <a:t>した既存のパッケージに入力された一括スキャンタスクを新しいパッケージにも再利用</a:t>
            </a:r>
            <a:r>
              <a:rPr lang="ja-JP" altLang="en-US" sz="1900" spc="-1" dirty="0" smtClean="0">
                <a:solidFill>
                  <a:srgbClr val="000000"/>
                </a:solidFill>
                <a:ea typeface="Arial"/>
              </a:rPr>
              <a:t>する</a:t>
            </a:r>
            <a:endParaRPr lang="en-US" sz="1900" b="0" strike="noStrike" spc="-1" dirty="0">
              <a:latin typeface="Arial"/>
            </a:endParaRPr>
          </a:p>
          <a:p>
            <a:pPr>
              <a:lnSpc>
                <a:spcPct val="100000"/>
              </a:lnSpc>
            </a:pPr>
            <a:endParaRPr lang="en-US" sz="1900" b="0" strike="noStrike" spc="-1" dirty="0">
              <a:latin typeface="Arial"/>
            </a:endParaRPr>
          </a:p>
        </p:txBody>
      </p:sp>
      <p:sp>
        <p:nvSpPr>
          <p:cNvPr id="312" name="CustomShape 5"/>
          <p:cNvSpPr/>
          <p:nvPr/>
        </p:nvSpPr>
        <p:spPr>
          <a:xfrm>
            <a:off x="1124279" y="1569240"/>
            <a:ext cx="3917277" cy="43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ユーザーインタフェース</a:t>
            </a:r>
            <a:endParaRPr lang="en-US" sz="2400" b="0" strike="noStrike" spc="-1" dirty="0">
              <a:latin typeface="Arial"/>
            </a:endParaRPr>
          </a:p>
        </p:txBody>
      </p:sp>
      <p:pic>
        <p:nvPicPr>
          <p:cNvPr id="313" name="Google Shape;364;p43"/>
          <p:cNvPicPr/>
          <p:nvPr/>
        </p:nvPicPr>
        <p:blipFill>
          <a:blip r:embed="rId2"/>
          <a:stretch/>
        </p:blipFill>
        <p:spPr>
          <a:xfrm>
            <a:off x="6432120" y="1699920"/>
            <a:ext cx="5247720" cy="4223520"/>
          </a:xfrm>
          <a:prstGeom prst="rect">
            <a:avLst/>
          </a:prstGeom>
          <a:ln>
            <a:noFill/>
          </a:ln>
          <a:effectLst>
            <a:outerShdw>
              <a:srgbClr val="000000">
                <a:alpha val="40000"/>
              </a:srgbClr>
            </a:outerShdw>
          </a:effectLst>
        </p:spPr>
      </p:pic>
      <p:sp>
        <p:nvSpPr>
          <p:cNvPr id="314" name="CustomShape 6"/>
          <p:cNvSpPr/>
          <p:nvPr/>
        </p:nvSpPr>
        <p:spPr>
          <a:xfrm>
            <a:off x="8696160" y="484560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 </a:t>
            </a:r>
            <a:r>
              <a:rPr lang="ja-JP" altLang="en-US" sz="1200" b="1" spc="-1" dirty="0" smtClean="0">
                <a:solidFill>
                  <a:srgbClr val="000000"/>
                </a:solidFill>
                <a:ea typeface="Arial"/>
              </a:rPr>
              <a:t>ライセンス</a:t>
            </a:r>
            <a:r>
              <a:rPr lang="ja-JP" altLang="en-US" sz="1200" b="1" spc="-1" dirty="0">
                <a:solidFill>
                  <a:srgbClr val="000000"/>
                </a:solidFill>
                <a:ea typeface="Arial"/>
              </a:rPr>
              <a:t>決定を再利用する場所から既存のアップロードを選択</a:t>
            </a:r>
            <a:endParaRPr lang="en-US" sz="1200" b="0" strike="noStrike" spc="-1" dirty="0">
              <a:latin typeface="Arial"/>
            </a:endParaRPr>
          </a:p>
        </p:txBody>
      </p:sp>
      <p:sp>
        <p:nvSpPr>
          <p:cNvPr id="315" name="CustomShape 7"/>
          <p:cNvSpPr/>
          <p:nvPr/>
        </p:nvSpPr>
        <p:spPr>
          <a:xfrm>
            <a:off x="9566280" y="2967480"/>
            <a:ext cx="2284200" cy="774720"/>
          </a:xfrm>
          <a:prstGeom prst="wedgeRoundRectCallout">
            <a:avLst>
              <a:gd name="adj1" fmla="val -112178"/>
              <a:gd name="adj2" fmla="val 10075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3</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同じファイルから</a:t>
            </a:r>
            <a:r>
              <a:rPr lang="ja-JP" altLang="en-US" sz="1200" b="1" spc="-1" dirty="0" smtClean="0">
                <a:solidFill>
                  <a:srgbClr val="000000"/>
                </a:solidFill>
                <a:ea typeface="Arial"/>
              </a:rPr>
              <a:t>の“</a:t>
            </a:r>
            <a:r>
              <a:rPr lang="en-US" altLang="ja-JP" sz="1200" b="1" spc="-1" dirty="0" smtClean="0">
                <a:solidFill>
                  <a:srgbClr val="000000"/>
                </a:solidFill>
                <a:ea typeface="Arial"/>
              </a:rPr>
              <a:t>clearing</a:t>
            </a:r>
            <a:r>
              <a:rPr lang="ja-JP" altLang="en-US" sz="1200" b="1" spc="-1" dirty="0" smtClean="0">
                <a:solidFill>
                  <a:srgbClr val="000000"/>
                </a:solidFill>
                <a:ea typeface="Arial"/>
              </a:rPr>
              <a:t>”決定</a:t>
            </a:r>
            <a:r>
              <a:rPr lang="ja-JP" altLang="en-US" sz="1200" b="1" spc="-1" dirty="0">
                <a:solidFill>
                  <a:srgbClr val="000000"/>
                </a:solidFill>
                <a:ea typeface="Arial"/>
              </a:rPr>
              <a:t>だけでなく、識別されたテキストフレーズも</a:t>
            </a:r>
            <a:r>
              <a:rPr lang="ja-JP" altLang="en-US" sz="1200" b="1" spc="-1" dirty="0" smtClean="0">
                <a:solidFill>
                  <a:srgbClr val="000000"/>
                </a:solidFill>
                <a:ea typeface="Arial"/>
              </a:rPr>
              <a:t>選択</a:t>
            </a:r>
            <a:endParaRPr lang="en-US" sz="1200" b="0" strike="noStrike" spc="-1" dirty="0">
              <a:latin typeface="Arial"/>
            </a:endParaRPr>
          </a:p>
        </p:txBody>
      </p:sp>
      <p:sp>
        <p:nvSpPr>
          <p:cNvPr id="316" name="CustomShape 8"/>
          <p:cNvSpPr/>
          <p:nvPr/>
        </p:nvSpPr>
        <p:spPr>
          <a:xfrm>
            <a:off x="9566280" y="3917520"/>
            <a:ext cx="2113560" cy="774720"/>
          </a:xfrm>
          <a:prstGeom prst="wedgeRoundRectCallout">
            <a:avLst>
              <a:gd name="adj1" fmla="val -113651"/>
              <a:gd name="adj2" fmla="val 2311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2. </a:t>
            </a:r>
            <a:r>
              <a:rPr lang="en-US" sz="1200" b="1" spc="-1" dirty="0" smtClean="0">
                <a:solidFill>
                  <a:srgbClr val="000000"/>
                </a:solidFill>
                <a:ea typeface="Arial"/>
              </a:rPr>
              <a:t>hash-match</a:t>
            </a:r>
            <a:r>
              <a:rPr lang="ja-JP" altLang="en-US" sz="1200" b="1" spc="-1" dirty="0" smtClean="0">
                <a:solidFill>
                  <a:srgbClr val="000000"/>
                </a:solidFill>
                <a:ea typeface="Arial"/>
              </a:rPr>
              <a:t>また</a:t>
            </a:r>
            <a:r>
              <a:rPr lang="ja-JP" altLang="en-US" sz="1200" b="1" spc="-1" dirty="0">
                <a:solidFill>
                  <a:srgbClr val="000000"/>
                </a:solidFill>
                <a:ea typeface="Arial"/>
              </a:rPr>
              <a:t>は</a:t>
            </a:r>
            <a:r>
              <a:rPr lang="en-US" altLang="ja-JP" sz="1200" b="1" spc="-1" dirty="0">
                <a:solidFill>
                  <a:srgbClr val="000000"/>
                </a:solidFill>
                <a:ea typeface="Arial"/>
              </a:rPr>
              <a:t>1</a:t>
            </a:r>
            <a:r>
              <a:rPr lang="ja-JP" altLang="en-US" sz="1200" b="1" spc="-1" dirty="0">
                <a:solidFill>
                  <a:srgbClr val="000000"/>
                </a:solidFill>
                <a:ea typeface="Arial"/>
              </a:rPr>
              <a:t>行の許容差を持つ</a:t>
            </a:r>
            <a:r>
              <a:rPr lang="en-US" altLang="ja-JP" sz="1200" b="1" spc="-1" dirty="0">
                <a:solidFill>
                  <a:srgbClr val="000000"/>
                </a:solidFill>
                <a:ea typeface="Arial"/>
              </a:rPr>
              <a:t>diff-tool</a:t>
            </a:r>
            <a:r>
              <a:rPr lang="ja-JP" altLang="en-US" sz="1200" b="1" spc="-1" dirty="0">
                <a:solidFill>
                  <a:srgbClr val="000000"/>
                </a:solidFill>
                <a:ea typeface="Arial"/>
              </a:rPr>
              <a:t>によって同じファイルを選択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3"/>
          <p:cNvSpPr/>
          <p:nvPr/>
        </p:nvSpPr>
        <p:spPr>
          <a:xfrm>
            <a:off x="62676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プロジェクト</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185" name="CustomShape 4"/>
          <p:cNvSpPr/>
          <p:nvPr/>
        </p:nvSpPr>
        <p:spPr>
          <a:xfrm>
            <a:off x="626760" y="2796120"/>
            <a:ext cx="5467680" cy="3463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2008</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GPL-2.0</a:t>
            </a:r>
            <a:r>
              <a:rPr lang="ja-JP" altLang="en-US"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pc="-1" dirty="0">
                <a:solidFill>
                  <a:srgbClr val="000000"/>
                </a:solidFill>
                <a:latin typeface="ＭＳ ゴシック" panose="020B0609070205080204" pitchFamily="49" charset="-128"/>
                <a:ea typeface="ＭＳ ゴシック" panose="020B0609070205080204" pitchFamily="49" charset="-128"/>
              </a:rPr>
              <a:t>2015</a:t>
            </a:r>
            <a:r>
              <a:rPr lang="ja-JP" altLang="en-US" spc="-1" dirty="0">
                <a:solidFill>
                  <a:srgbClr val="000000"/>
                </a:solidFill>
                <a:latin typeface="ＭＳ ゴシック" panose="020B0609070205080204" pitchFamily="49" charset="-128"/>
                <a:ea typeface="ＭＳ ゴシック" panose="020B0609070205080204" pitchFamily="49" charset="-128"/>
              </a:rPr>
              <a:t>年</a:t>
            </a:r>
            <a:r>
              <a:rPr lang="en-US" altLang="ja-JP"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pc="-1" dirty="0">
                <a:solidFill>
                  <a:srgbClr val="000000"/>
                </a:solidFill>
                <a:latin typeface="ＭＳ ゴシック" panose="020B0609070205080204" pitchFamily="49" charset="-128"/>
                <a:ea typeface="ＭＳ ゴシック" panose="020B0609070205080204" pitchFamily="49" charset="-128"/>
              </a:rPr>
              <a:t>/</a:t>
            </a:r>
            <a:r>
              <a:rPr lang="ja-JP" altLang="en-US"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pc="-1" dirty="0">
                <a:solidFill>
                  <a:srgbClr val="000000"/>
                </a:solidFill>
                <a:latin typeface="ＭＳ ゴシック" panose="020B0609070205080204" pitchFamily="49" charset="-128"/>
                <a:ea typeface="ＭＳ ゴシック" panose="020B0609070205080204" pitchFamily="49" charset="-128"/>
              </a:rPr>
              <a:t>Web</a:t>
            </a:r>
            <a:r>
              <a:rPr lang="ja-JP" altLang="en-US"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pc="-1" dirty="0">
              <a:solidFill>
                <a:srgbClr val="000000"/>
              </a:solidFill>
              <a:latin typeface="ＭＳ ゴシック" panose="020B0609070205080204" pitchFamily="49" charset="-128"/>
              <a:ea typeface="ＭＳ ゴシック" panose="020B0609070205080204" pitchFamily="49" charset="-128"/>
            </a:endParaRPr>
          </a:p>
          <a:p>
            <a:pPr marL="190440" lvl="1" indent="-201960">
              <a:lnSpc>
                <a:spcPct val="100000"/>
              </a:lnSpc>
              <a:buClr>
                <a:srgbClr val="879BAA"/>
              </a:buClr>
              <a:buFont typeface="Noto Sans Symbols"/>
              <a:buChar char="∙"/>
            </a:pPr>
            <a:endParaRPr lang="en-US" sz="2000" b="0" strike="noStrike" spc="-1" dirty="0">
              <a:latin typeface="Arial"/>
            </a:endParaRPr>
          </a:p>
        </p:txBody>
      </p:sp>
      <p:sp>
        <p:nvSpPr>
          <p:cNvPr id="186" name="CustomShape 5"/>
          <p:cNvSpPr/>
          <p:nvPr/>
        </p:nvSpPr>
        <p:spPr>
          <a:xfrm>
            <a:off x="624024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開発</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187" name="CustomShape 6"/>
          <p:cNvSpPr/>
          <p:nvPr/>
        </p:nvSpPr>
        <p:spPr>
          <a:xfrm>
            <a:off x="6240240" y="2796120"/>
            <a:ext cx="5467680" cy="3463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Web U</a:t>
            </a:r>
            <a:r>
              <a:rPr lang="en-US" altLang="ja-JP" sz="2000" b="0" strike="noStrike" spc="-1" dirty="0" smtClean="0">
                <a:solidFill>
                  <a:srgbClr val="000000"/>
                </a:solidFill>
                <a:latin typeface="ＭＳ ゴシック" panose="020B0609070205080204" pitchFamily="49" charset="-128"/>
                <a:ea typeface="ＭＳ ゴシック" panose="020B0609070205080204" pitchFamily="49" charset="-128"/>
              </a:rPr>
              <a:t>I</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　以外に</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endParaRPr lang="en-US" sz="2000" b="0" strike="noStrike"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b="0" strike="noStrike" spc="-1" dirty="0" smtClean="0">
                <a:latin typeface="ＭＳ ゴシック" panose="020B0609070205080204" pitchFamily="49" charset="-128"/>
                <a:ea typeface="ＭＳ ゴシック" panose="020B0609070205080204" pitchFamily="49" charset="-128"/>
              </a:rPr>
              <a:t>コマンドラインインターフェイス</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9"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とは何か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0"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ソフトウェアコンポーネント</a:t>
            </a:r>
            <a:r>
              <a:rPr lang="ja-JP" altLang="en-US" sz="2000" i="1" spc="-1" dirty="0">
                <a:solidFill>
                  <a:srgbClr val="000000"/>
                </a:solidFill>
                <a:latin typeface="ＭＳ Ｐゴシック" panose="020B0600070205080204" pitchFamily="50" charset="-128"/>
                <a:ea typeface="ＭＳ Ｐゴシック" panose="020B0600070205080204" pitchFamily="50" charset="-128"/>
              </a:rPr>
              <a:t>の</a:t>
            </a: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ライセンスとコピーライトを追従する</a:t>
            </a:r>
            <a: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2000" i="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2000" i="1" spc="-1" dirty="0" smtClean="0">
                <a:solidFill>
                  <a:srgbClr val="000000"/>
                </a:solidFill>
                <a:latin typeface="ＭＳ Ｐゴシック" panose="020B0600070205080204" pitchFamily="50" charset="-128"/>
                <a:ea typeface="ＭＳ Ｐゴシック" panose="020B0600070205080204" pitchFamily="50" charset="-128"/>
              </a:rPr>
              <a:t>ウェブサーバーアプリケーション</a:t>
            </a:r>
            <a:endParaRPr lang="en-US" sz="2000" b="0" i="1" strike="noStrike" spc="-1" dirty="0" smtClean="0">
              <a:solidFill>
                <a:srgbClr val="000000"/>
              </a:solidFill>
              <a:latin typeface="ＭＳ Ｐゴシック" panose="020B0600070205080204" pitchFamily="50" charset="-128"/>
              <a:ea typeface="ＭＳ Ｐゴシック" panose="020B0600070205080204" pitchFamily="50" charset="-128"/>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9" name="CustomShape 2"/>
          <p:cNvSpPr/>
          <p:nvPr/>
        </p:nvSpPr>
        <p:spPr>
          <a:xfrm>
            <a:off x="188184" y="1507612"/>
            <a:ext cx="7093800"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pc="-1" dirty="0" smtClean="0">
                <a:solidFill>
                  <a:srgbClr val="000000"/>
                </a:solidFill>
                <a:ea typeface="Arial"/>
              </a:rPr>
              <a:t>オープンソースパッケージ</a:t>
            </a:r>
            <a:r>
              <a:rPr lang="ja-JP" altLang="en-US" sz="1900" b="1" spc="-1" dirty="0">
                <a:solidFill>
                  <a:srgbClr val="000000"/>
                </a:solidFill>
                <a:ea typeface="Arial"/>
              </a:rPr>
              <a:t>を</a:t>
            </a:r>
            <a:r>
              <a:rPr lang="ja-JP" altLang="en-US" sz="1900" b="1" spc="-1" dirty="0" smtClean="0">
                <a:solidFill>
                  <a:srgbClr val="000000"/>
                </a:solidFill>
                <a:ea typeface="Arial"/>
              </a:rPr>
              <a:t>アップロード</a:t>
            </a:r>
            <a:endParaRPr lang="en-US" sz="1900" b="0" strike="noStrike" spc="-1" dirty="0">
              <a:latin typeface="Arial"/>
            </a:endParaRPr>
          </a:p>
          <a:p>
            <a:pPr marL="520560" lvl="2" indent="-373680">
              <a:lnSpc>
                <a:spcPct val="100000"/>
              </a:lnSpc>
              <a:buClr>
                <a:srgbClr val="879BAA"/>
              </a:buClr>
              <a:buFont typeface="Noto Sans Symbols"/>
              <a:buChar char="∙"/>
            </a:pP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作業を行う</a:t>
            </a:r>
            <a:endParaRPr lang="en-US" sz="1900" b="0" strike="noStrike" spc="-1" dirty="0">
              <a:latin typeface="Arial"/>
            </a:endParaRPr>
          </a:p>
          <a:p>
            <a:pPr marL="520560" lvl="2" indent="-3736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また</a:t>
            </a:r>
            <a:r>
              <a:rPr lang="ja-JP" altLang="en-US" sz="1900" spc="-1" dirty="0">
                <a:solidFill>
                  <a:srgbClr val="000000"/>
                </a:solidFill>
                <a:latin typeface="Arial"/>
                <a:ea typeface="Arial"/>
              </a:rPr>
              <a:t>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例をそのまま</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新しいバージョンのパッケージアップロード</a:t>
            </a:r>
            <a:endParaRPr lang="en-US" sz="1900" b="0" strike="noStrike" spc="-1" dirty="0" smtClean="0">
              <a:latin typeface="Arial"/>
            </a:endParaRPr>
          </a:p>
          <a:p>
            <a:pPr marL="520560" lvl="2" indent="-373680">
              <a:lnSpc>
                <a:spcPct val="100000"/>
              </a:lnSpc>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実際には古い</a:t>
            </a:r>
            <a:r>
              <a:rPr lang="ja-JP" altLang="en-US" sz="1900" spc="-1" dirty="0" smtClean="0">
                <a:solidFill>
                  <a:srgbClr val="000000"/>
                </a:solidFill>
                <a:ea typeface="Arial"/>
              </a:rPr>
              <a:t>バージョンと</a:t>
            </a:r>
            <a:r>
              <a:rPr lang="ja-JP" altLang="en-US" sz="1900" spc="-1" dirty="0">
                <a:solidFill>
                  <a:srgbClr val="000000"/>
                </a:solidFill>
                <a:ea typeface="Arial"/>
              </a:rPr>
              <a:t>同様</a:t>
            </a:r>
            <a:r>
              <a:rPr lang="ja-JP" altLang="en-US" sz="1900" spc="-1" dirty="0" smtClean="0">
                <a:solidFill>
                  <a:srgbClr val="000000"/>
                </a:solidFill>
                <a:ea typeface="Arial"/>
              </a:rPr>
              <a:t>に動作</a:t>
            </a:r>
            <a:r>
              <a:rPr lang="ja-JP" altLang="en-US" sz="1900" spc="-1" dirty="0">
                <a:solidFill>
                  <a:srgbClr val="000000"/>
                </a:solidFill>
                <a:ea typeface="Arial"/>
              </a:rPr>
              <a:t>します</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仮定</a:t>
            </a:r>
            <a:r>
              <a:rPr lang="en-US" sz="1900" b="0" strike="noStrike" spc="-1" dirty="0" smtClean="0">
                <a:solidFill>
                  <a:srgbClr val="000000"/>
                </a:solidFill>
                <a:latin typeface="Arial"/>
                <a:ea typeface="Arial"/>
              </a:rPr>
              <a:t>: </a:t>
            </a:r>
            <a:r>
              <a:rPr lang="ja-JP" altLang="en-US" sz="1900" spc="-1" dirty="0" smtClean="0">
                <a:solidFill>
                  <a:srgbClr val="000000"/>
                </a:solidFill>
                <a:ea typeface="Arial"/>
              </a:rPr>
              <a:t>アップロード物内</a:t>
            </a:r>
            <a:r>
              <a:rPr lang="ja-JP" altLang="en-US" sz="1900" spc="-1" dirty="0">
                <a:solidFill>
                  <a:srgbClr val="000000"/>
                </a:solidFill>
                <a:ea typeface="Arial"/>
              </a:rPr>
              <a:t>での</a:t>
            </a:r>
            <a:r>
              <a:rPr lang="ja-JP" altLang="en-US" sz="1900" spc="-1" dirty="0" smtClean="0">
                <a:solidFill>
                  <a:srgbClr val="000000"/>
                </a:solidFill>
                <a:ea typeface="Arial"/>
              </a:rPr>
              <a:t>テキストフレーズ利用は問題ないように見える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適切</a:t>
            </a:r>
            <a:r>
              <a:rPr lang="ja-JP" altLang="en-US" sz="1900" spc="-1" dirty="0">
                <a:solidFill>
                  <a:srgbClr val="000000"/>
                </a:solidFill>
                <a:ea typeface="Arial"/>
              </a:rPr>
              <a:t>な再利用設定を</a:t>
            </a:r>
            <a:r>
              <a:rPr lang="ja-JP" altLang="en-US" sz="1900" spc="-1" dirty="0" smtClean="0">
                <a:solidFill>
                  <a:srgbClr val="000000"/>
                </a:solidFill>
                <a:ea typeface="Arial"/>
              </a:rPr>
              <a:t>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既存の</a:t>
            </a:r>
            <a:r>
              <a:rPr lang="ja-JP" altLang="en-US" sz="1900" spc="-1" dirty="0" smtClean="0">
                <a:solidFill>
                  <a:srgbClr val="000000"/>
                </a:solidFill>
                <a:ea typeface="Arial"/>
              </a:rPr>
              <a:t>アップロード物を選択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必要に</a:t>
            </a:r>
            <a:r>
              <a:rPr lang="ja-JP" altLang="en-US" sz="1900" spc="-1" dirty="0" smtClean="0">
                <a:solidFill>
                  <a:srgbClr val="000000"/>
                </a:solidFill>
                <a:ea typeface="Arial"/>
              </a:rPr>
              <a:t>応じて</a:t>
            </a:r>
            <a:r>
              <a:rPr lang="ja-JP" altLang="en-US" sz="1900" spc="-1" dirty="0">
                <a:solidFill>
                  <a:srgbClr val="000000"/>
                </a:solidFill>
                <a:ea typeface="Arial"/>
              </a:rPr>
              <a:t>バルク</a:t>
            </a:r>
            <a:r>
              <a:rPr lang="ja-JP" altLang="en-US" sz="1900" spc="-1" dirty="0" smtClean="0">
                <a:solidFill>
                  <a:srgbClr val="000000"/>
                </a:solidFill>
                <a:ea typeface="Arial"/>
              </a:rPr>
              <a:t>フレーズ</a:t>
            </a:r>
            <a:r>
              <a:rPr lang="ja-JP" altLang="en-US" sz="1900" spc="-1" dirty="0">
                <a:solidFill>
                  <a:srgbClr val="000000"/>
                </a:solidFill>
                <a:ea typeface="Arial"/>
              </a:rPr>
              <a:t>を</a:t>
            </a:r>
            <a:r>
              <a:rPr lang="ja-JP" altLang="en-US" sz="1900" spc="-1" dirty="0" smtClean="0">
                <a:solidFill>
                  <a:srgbClr val="000000"/>
                </a:solidFill>
                <a:ea typeface="Arial"/>
              </a:rPr>
              <a:t>選択</a:t>
            </a:r>
            <a:endParaRPr lang="en-US" altLang="ja-JP" sz="1900" spc="-1" dirty="0" smtClean="0">
              <a:solidFill>
                <a:srgbClr val="000000"/>
              </a:solidFill>
              <a:ea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必要に応じて拡張再利用を選択</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Aggregated view</a:t>
            </a:r>
            <a:r>
              <a:rPr lang="ja-JP" altLang="en-US" sz="1900" b="1" spc="-1" dirty="0" smtClean="0">
                <a:solidFill>
                  <a:srgbClr val="000000"/>
                </a:solidFill>
                <a:ea typeface="Arial"/>
              </a:rPr>
              <a:t>で</a:t>
            </a:r>
            <a:r>
              <a:rPr lang="ja-JP" altLang="en-US" sz="1900" b="1" spc="-1" dirty="0">
                <a:solidFill>
                  <a:srgbClr val="000000"/>
                </a:solidFill>
                <a:ea typeface="Arial"/>
              </a:rPr>
              <a:t>再利用率を</a:t>
            </a:r>
            <a:r>
              <a:rPr lang="ja-JP" altLang="en-US" sz="1900" b="1" spc="-1" dirty="0" smtClean="0">
                <a:solidFill>
                  <a:srgbClr val="000000"/>
                </a:solidFill>
                <a:ea typeface="Arial"/>
              </a:rPr>
              <a:t>確認</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複数のアップロードから再利用することが可能でなければ</a:t>
            </a:r>
            <a:r>
              <a:rPr lang="ja-JP" altLang="en-US" sz="1900" spc="-1" dirty="0" smtClean="0">
                <a:solidFill>
                  <a:srgbClr val="000000"/>
                </a:solidFill>
                <a:ea typeface="Arial"/>
              </a:rPr>
              <a:t>ならない</a:t>
            </a:r>
            <a:endParaRPr lang="en-US" sz="1900" b="0" strike="noStrike" spc="-1" dirty="0">
              <a:latin typeface="Arial"/>
            </a:endParaRPr>
          </a:p>
        </p:txBody>
      </p:sp>
      <p:sp>
        <p:nvSpPr>
          <p:cNvPr id="320" name="CustomShape 3"/>
          <p:cNvSpPr/>
          <p:nvPr/>
        </p:nvSpPr>
        <p:spPr>
          <a:xfrm>
            <a:off x="7281984" y="1176052"/>
            <a:ext cx="4741141"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21" name="CustomShape 4"/>
          <p:cNvSpPr/>
          <p:nvPr/>
        </p:nvSpPr>
        <p:spPr>
          <a:xfrm>
            <a:off x="188184" y="117605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機能性</a:t>
            </a:r>
            <a:endParaRPr lang="en-US" sz="1900" b="0" strike="noStrike" spc="-1" dirty="0">
              <a:latin typeface="Arial"/>
            </a:endParaRPr>
          </a:p>
        </p:txBody>
      </p:sp>
      <p:sp>
        <p:nvSpPr>
          <p:cNvPr id="32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7"/>
          <p:cNvSpPr/>
          <p:nvPr/>
        </p:nvSpPr>
        <p:spPr>
          <a:xfrm>
            <a:off x="7281984" y="1507612"/>
            <a:ext cx="4741141"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smtClean="0">
                <a:solidFill>
                  <a:srgbClr val="000000"/>
                </a:solidFill>
                <a:latin typeface="Arial"/>
                <a:ea typeface="Arial"/>
              </a:rPr>
              <a:t>の</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いくつかの</a:t>
            </a:r>
            <a:r>
              <a:rPr lang="en-US" altLang="ja-JP" sz="1700" spc="-1" dirty="0" smtClean="0">
                <a:solidFill>
                  <a:srgbClr val="000000"/>
                </a:solidFill>
                <a:latin typeface="Arial"/>
              </a:rPr>
              <a:t>”clearing”</a:t>
            </a:r>
            <a:r>
              <a:rPr lang="ja-JP" altLang="en-US" sz="1700" spc="-1" dirty="0" smtClean="0">
                <a:solidFill>
                  <a:srgbClr val="000000"/>
                </a:solidFill>
                <a:latin typeface="Arial"/>
              </a:rPr>
              <a:t>作業が終わる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latin typeface="Arial"/>
              </a:rPr>
              <a:t>前</a:t>
            </a:r>
            <a:r>
              <a:rPr lang="ja-JP" altLang="en-US" sz="1700" spc="-1" dirty="0" smtClean="0">
                <a:solidFill>
                  <a:srgbClr val="000000"/>
                </a:solidFill>
                <a:latin typeface="Arial"/>
              </a:rPr>
              <a:t>の部分から</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a:solidFill>
                  <a:srgbClr val="000000"/>
                </a:solidFill>
                <a:latin typeface="Arial"/>
                <a:ea typeface="Arial"/>
              </a:rPr>
              <a:t>アップロード</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“From 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アップロード済パッケージ</a:t>
            </a:r>
            <a:r>
              <a:rPr lang="en-US" sz="1700" b="0" strike="noStrike" spc="-1" dirty="0" smtClean="0">
                <a:solidFill>
                  <a:srgbClr val="000000"/>
                </a:solidFill>
                <a:latin typeface="Arial"/>
                <a:ea typeface="Arial"/>
              </a:rPr>
              <a:t>1.2.7</a:t>
            </a:r>
            <a:r>
              <a:rPr lang="ja-JP" altLang="en-US" sz="1700" b="0" strike="noStrike" spc="-1" dirty="0" smtClean="0">
                <a:solidFill>
                  <a:srgbClr val="000000"/>
                </a:solidFill>
                <a:latin typeface="Arial"/>
                <a:ea typeface="Arial"/>
              </a:rPr>
              <a:t>再利用選択</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他に何もない</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レビューファイルは再利用</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“From </a:t>
            </a:r>
            <a:r>
              <a:rPr lang="en-US" sz="1700" b="0" strike="noStrike" spc="-1" dirty="0">
                <a:solidFill>
                  <a:srgbClr val="000000"/>
                </a:solidFill>
                <a:latin typeface="Arial"/>
                <a:ea typeface="Arial"/>
              </a:rPr>
              <a:t>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を再びアップロード</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再利用パッケージ</a:t>
            </a:r>
            <a:r>
              <a:rPr lang="ja-JP" altLang="en-US" sz="1700" spc="-1" dirty="0">
                <a:solidFill>
                  <a:srgbClr val="000000"/>
                </a:solidFill>
                <a:latin typeface="Arial"/>
                <a:ea typeface="Arial"/>
              </a:rPr>
              <a:t>選択</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バルクフレーズ再利用も同様</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smtClean="0">
                <a:solidFill>
                  <a:srgbClr val="000000"/>
                </a:solidFill>
                <a:latin typeface="Arial"/>
                <a:ea typeface="Arial"/>
              </a:rPr>
              <a:t>もう</a:t>
            </a:r>
            <a:r>
              <a:rPr lang="ja-JP" altLang="en-US" sz="1700" spc="-1" dirty="0">
                <a:solidFill>
                  <a:srgbClr val="000000"/>
                </a:solidFill>
                <a:latin typeface="Arial"/>
                <a:ea typeface="Arial"/>
              </a:rPr>
              <a:t>一度</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 </a:t>
            </a:r>
            <a:r>
              <a:rPr lang="ja-JP" altLang="en-US" sz="1700" spc="-1" dirty="0">
                <a:solidFill>
                  <a:srgbClr val="000000"/>
                </a:solidFill>
                <a:latin typeface="Arial"/>
                <a:ea typeface="Arial"/>
              </a:rPr>
              <a:t>アップロード</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ea typeface="Arial"/>
              </a:rPr>
              <a:t>拡張</a:t>
            </a:r>
            <a:r>
              <a:rPr lang="ja-JP" altLang="en-US" sz="1700" spc="-1" dirty="0" smtClean="0">
                <a:solidFill>
                  <a:srgbClr val="000000"/>
                </a:solidFill>
                <a:ea typeface="Arial"/>
              </a:rPr>
              <a:t>再利用もまた選択</a:t>
            </a:r>
            <a:endParaRPr lang="en-US" sz="1700" b="0" strike="noStrike" spc="-1" dirty="0" smtClean="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buClr>
                <a:srgbClr val="000000"/>
              </a:buClr>
              <a:buFont typeface="Arial"/>
              <a:buChar char="●"/>
            </a:pPr>
            <a:r>
              <a:rPr lang="ja-JP" altLang="en-US" sz="3200" b="1" spc="-1" dirty="0">
                <a:solidFill>
                  <a:srgbClr val="000000"/>
                </a:solidFill>
                <a:ea typeface="Arial"/>
              </a:rPr>
              <a:t>ライセンス候補の取り扱い</a:t>
            </a:r>
            <a:endParaRPr lang="en-US" altLang="ja-JP" sz="3200" spc="-1" dirty="0"/>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p:txBody>
      </p:sp>
      <p:sp>
        <p:nvSpPr>
          <p:cNvPr id="328" name="CustomShape 2"/>
          <p:cNvSpPr/>
          <p:nvPr/>
        </p:nvSpPr>
        <p:spPr>
          <a:xfrm>
            <a:off x="7339915" y="1634040"/>
            <a:ext cx="4633782" cy="4628345"/>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en-US" sz="1400" b="0" strike="noStrike" spc="-1" dirty="0" err="1">
                <a:solidFill>
                  <a:srgbClr val="000000"/>
                </a:solidFill>
                <a:latin typeface="Arial"/>
                <a:ea typeface="Arial"/>
              </a:rPr>
              <a:t>Zlib</a:t>
            </a:r>
            <a:r>
              <a:rPr lang="en-US" sz="1400" b="0" strike="noStrike" spc="-1" dirty="0">
                <a:solidFill>
                  <a:srgbClr val="000000"/>
                </a:solidFill>
                <a:latin typeface="Arial"/>
                <a:ea typeface="Arial"/>
              </a:rPr>
              <a:t> 1.2.7 </a:t>
            </a:r>
            <a:r>
              <a:rPr lang="ja-JP" altLang="en-US" sz="1400" spc="-1" dirty="0">
                <a:solidFill>
                  <a:srgbClr val="000000"/>
                </a:solidFill>
                <a:latin typeface="Arial"/>
                <a:ea typeface="Arial"/>
              </a:rPr>
              <a:t>ソース</a:t>
            </a:r>
            <a:r>
              <a:rPr lang="ja-JP" altLang="en-US" sz="1400" b="0" strike="noStrike" spc="-1" dirty="0" smtClean="0">
                <a:solidFill>
                  <a:srgbClr val="000000"/>
                </a:solidFill>
                <a:latin typeface="Arial"/>
                <a:ea typeface="Arial"/>
              </a:rPr>
              <a:t>がアップロードされた</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b="0" strike="noStrike" spc="-1" dirty="0" smtClean="0">
                <a:solidFill>
                  <a:srgbClr val="000000"/>
                </a:solidFill>
                <a:latin typeface="Arial"/>
                <a:ea typeface="Arial"/>
              </a:rPr>
              <a:t>ライセンスブラウザに行く</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ea typeface="Arial"/>
              </a:rPr>
              <a:t>ライセンスヒストグラム</a:t>
            </a:r>
            <a:r>
              <a:rPr lang="ja-JP" altLang="en-US" sz="1400" spc="-1" dirty="0">
                <a:solidFill>
                  <a:srgbClr val="000000"/>
                </a:solidFill>
                <a:ea typeface="Arial"/>
              </a:rPr>
              <a:t>から、パブリックドメインライセンス</a:t>
            </a:r>
            <a:r>
              <a:rPr lang="ja-JP" altLang="en-US" sz="1400" spc="-1" dirty="0" smtClean="0">
                <a:solidFill>
                  <a:srgbClr val="000000"/>
                </a:solidFill>
                <a:ea typeface="Arial"/>
              </a:rPr>
              <a:t>の</a:t>
            </a:r>
            <a:r>
              <a:rPr lang="ja-JP" altLang="en-US" sz="1400" spc="-1" dirty="0">
                <a:solidFill>
                  <a:srgbClr val="000000"/>
                </a:solidFill>
                <a:ea typeface="Arial"/>
              </a:rPr>
              <a:t>出現</a:t>
            </a:r>
            <a:r>
              <a:rPr lang="ja-JP" altLang="en-US" sz="1400" spc="-1" dirty="0" smtClean="0">
                <a:solidFill>
                  <a:srgbClr val="000000"/>
                </a:solidFill>
                <a:ea typeface="Arial"/>
              </a:rPr>
              <a:t>を選択：番号</a:t>
            </a:r>
            <a:r>
              <a:rPr lang="ja-JP" altLang="en-US" sz="1400" spc="-1" dirty="0">
                <a:solidFill>
                  <a:srgbClr val="000000"/>
                </a:solidFill>
                <a:ea typeface="Arial"/>
              </a:rPr>
              <a:t>を</a:t>
            </a:r>
            <a:r>
              <a:rPr lang="ja-JP" altLang="en-US" sz="1400" spc="-1" dirty="0" smtClean="0">
                <a:solidFill>
                  <a:srgbClr val="000000"/>
                </a:solidFill>
                <a:ea typeface="Arial"/>
              </a:rPr>
              <a:t>クリック</a:t>
            </a:r>
            <a:endParaRPr lang="en-US" sz="1400" b="0" strike="noStrike" spc="-1" dirty="0">
              <a:latin typeface="Arial"/>
            </a:endParaRPr>
          </a:p>
          <a:p>
            <a:pPr marL="355680" lvl="2" indent="-195840">
              <a:lnSpc>
                <a:spcPct val="115000"/>
              </a:lnSpc>
              <a:buClr>
                <a:srgbClr val="879BAA"/>
              </a:buClr>
              <a:buFont typeface="Noto Sans Symbols"/>
              <a:buChar char="∙"/>
            </a:pPr>
            <a:r>
              <a:rPr lang="en-US" altLang="ja-JP" sz="1400" spc="-1" dirty="0" smtClean="0">
                <a:solidFill>
                  <a:srgbClr val="000000"/>
                </a:solidFill>
                <a:ea typeface="Arial"/>
              </a:rPr>
              <a:t>1</a:t>
            </a:r>
            <a:r>
              <a:rPr lang="ja-JP" altLang="en-US" sz="1400" spc="-1" dirty="0" smtClean="0">
                <a:solidFill>
                  <a:srgbClr val="000000"/>
                </a:solidFill>
                <a:ea typeface="Arial"/>
              </a:rPr>
              <a:t>ファイル</a:t>
            </a:r>
            <a:r>
              <a:rPr lang="ja-JP" altLang="en-US" sz="1400" spc="-1" dirty="0">
                <a:solidFill>
                  <a:srgbClr val="000000"/>
                </a:solidFill>
                <a:ea typeface="Arial"/>
              </a:rPr>
              <a:t>を</a:t>
            </a:r>
            <a:r>
              <a:rPr lang="ja-JP" altLang="en-US" sz="1400" spc="-1" dirty="0" smtClean="0">
                <a:solidFill>
                  <a:srgbClr val="000000"/>
                </a:solidFill>
                <a:ea typeface="Arial"/>
              </a:rPr>
              <a:t>選択オプション：タブ</a:t>
            </a:r>
            <a:r>
              <a:rPr lang="ja-JP" altLang="en-US" sz="1400" spc="-1" dirty="0">
                <a:solidFill>
                  <a:srgbClr val="000000"/>
                </a:solidFill>
                <a:ea typeface="Arial"/>
              </a:rPr>
              <a:t>を使用して複数のファイルを選択</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ea typeface="Arial"/>
              </a:rPr>
              <a:t>テキスト</a:t>
            </a:r>
            <a:r>
              <a:rPr lang="ja-JP" altLang="en-US" sz="1400" spc="-1" dirty="0">
                <a:solidFill>
                  <a:srgbClr val="000000"/>
                </a:solidFill>
                <a:ea typeface="Arial"/>
              </a:rPr>
              <a:t>検索結果を追加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パブリックドメインライセンスのテキストを</a:t>
            </a:r>
            <a:r>
              <a:rPr lang="ja-JP" altLang="en-US" sz="1400" spc="-1" dirty="0" smtClean="0">
                <a:solidFill>
                  <a:srgbClr val="000000"/>
                </a:solidFill>
                <a:ea typeface="Arial"/>
              </a:rPr>
              <a:t>確認</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適切なテキストフレーズを選択</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ライセンステーブルにテキストを追加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latin typeface="Arial"/>
              </a:rPr>
              <a:t>決定結果保存</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latin typeface="Arial"/>
                <a:ea typeface="Arial"/>
              </a:rPr>
              <a:t>出力確認</a:t>
            </a:r>
            <a:endParaRPr lang="en-US" sz="1400" b="0" strike="noStrike" spc="-1" dirty="0" smtClean="0">
              <a:solidFill>
                <a:srgbClr val="000000"/>
              </a:solidFill>
              <a:latin typeface="Arial"/>
              <a:ea typeface="Arial"/>
            </a:endParaRPr>
          </a:p>
          <a:p>
            <a:pPr marL="355680" lvl="2" indent="-195840">
              <a:lnSpc>
                <a:spcPct val="115000"/>
              </a:lnSpc>
              <a:buClr>
                <a:srgbClr val="879BAA"/>
              </a:buClr>
              <a:buFont typeface="Noto Sans Symbols"/>
              <a:buChar char="∙"/>
            </a:pPr>
            <a:r>
              <a:rPr lang="ja-JP" altLang="en-US" sz="1400" spc="-1" dirty="0"/>
              <a:t>ブラウズビューに戻る</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ファイル結果を確認する</a:t>
            </a:r>
            <a:r>
              <a:rPr lang="ja-JP" altLang="en-US" sz="1400" spc="-1" dirty="0" smtClean="0">
                <a:solidFill>
                  <a:srgbClr val="000000"/>
                </a:solidFill>
                <a:ea typeface="Arial"/>
              </a:rPr>
              <a:t>ための</a:t>
            </a:r>
            <a:r>
              <a:rPr lang="en-US" altLang="ja-JP" sz="1400" spc="-1" dirty="0" smtClean="0">
                <a:solidFill>
                  <a:srgbClr val="000000"/>
                </a:solidFill>
                <a:ea typeface="Arial"/>
              </a:rPr>
              <a:t>readme</a:t>
            </a:r>
            <a:r>
              <a:rPr lang="ja-JP" altLang="en-US" sz="1400" spc="-1" dirty="0">
                <a:solidFill>
                  <a:srgbClr val="000000"/>
                </a:solidFill>
                <a:ea typeface="Arial"/>
              </a:rPr>
              <a:t>を</a:t>
            </a:r>
            <a:r>
              <a:rPr lang="ja-JP" altLang="en-US" sz="1400" spc="-1" dirty="0" smtClean="0">
                <a:solidFill>
                  <a:srgbClr val="000000"/>
                </a:solidFill>
                <a:ea typeface="Arial"/>
              </a:rPr>
              <a:t>生成</a:t>
            </a:r>
            <a:endParaRPr lang="en-US" sz="1400" b="0" strike="noStrike" spc="-1" dirty="0">
              <a:latin typeface="Arial"/>
            </a:endParaRPr>
          </a:p>
          <a:p>
            <a:pPr>
              <a:lnSpc>
                <a:spcPct val="100000"/>
              </a:lnSpc>
            </a:pPr>
            <a:endParaRPr lang="en-US" sz="1400" b="0" strike="noStrike" spc="-1" dirty="0">
              <a:latin typeface="Arial"/>
            </a:endParaRPr>
          </a:p>
        </p:txBody>
      </p:sp>
      <p:sp>
        <p:nvSpPr>
          <p:cNvPr id="329" name="CustomShape 3"/>
          <p:cNvSpPr/>
          <p:nvPr/>
        </p:nvSpPr>
        <p:spPr>
          <a:xfrm>
            <a:off x="358628" y="1597865"/>
            <a:ext cx="6981287"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Arial"/>
                <a:ea typeface="Arial"/>
              </a:rPr>
              <a:t>「</a:t>
            </a:r>
            <a:r>
              <a:rPr lang="en-US" sz="1600" b="1" strike="noStrike" spc="-1" dirty="0" smtClean="0">
                <a:solidFill>
                  <a:srgbClr val="000000"/>
                </a:solidFill>
                <a:latin typeface="Arial"/>
                <a:ea typeface="Arial"/>
              </a:rPr>
              <a:t>Clearing</a:t>
            </a:r>
            <a:r>
              <a:rPr lang="ja-JP" altLang="en-US" sz="1600" b="1" strike="noStrike" spc="-1" dirty="0" smtClean="0">
                <a:solidFill>
                  <a:srgbClr val="000000"/>
                </a:solidFill>
                <a:latin typeface="Arial"/>
                <a:ea typeface="Arial"/>
              </a:rPr>
              <a:t>」中に新しいライセンステキストを見つけ</a:t>
            </a:r>
            <a:r>
              <a:rPr lang="ja-JP" altLang="en-US" sz="1600" b="1" spc="-1" dirty="0" smtClean="0">
                <a:solidFill>
                  <a:srgbClr val="000000"/>
                </a:solidFill>
                <a:latin typeface="Arial"/>
                <a:ea typeface="Arial"/>
              </a:rPr>
              <a:t>る</a:t>
            </a:r>
            <a:r>
              <a:rPr lang="en-US" altLang="ja-JP" sz="1600" spc="-1" dirty="0">
                <a:latin typeface="Arial"/>
              </a:rPr>
              <a:t/>
            </a:r>
            <a:br>
              <a:rPr lang="en-US" altLang="ja-JP" sz="1600" spc="-1" dirty="0">
                <a:latin typeface="Arial"/>
              </a:rPr>
            </a:br>
            <a:r>
              <a:rPr lang="ja-JP" altLang="en-US" sz="1600" b="0" strike="noStrike" spc="-1" dirty="0" smtClean="0">
                <a:solidFill>
                  <a:srgbClr val="000000"/>
                </a:solidFill>
                <a:latin typeface="Arial"/>
                <a:ea typeface="Arial"/>
              </a:rPr>
              <a:t>標準テキストの上書きが必要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ライセンス</a:t>
            </a:r>
            <a:r>
              <a:rPr lang="ja-JP" altLang="en-US" sz="1600" spc="-1" dirty="0">
                <a:solidFill>
                  <a:srgbClr val="000000"/>
                </a:solidFill>
                <a:ea typeface="Arial"/>
              </a:rPr>
              <a:t>によっては、</a:t>
            </a:r>
            <a:r>
              <a:rPr lang="en-US" altLang="ja-JP" sz="1600" spc="-1" dirty="0" smtClean="0">
                <a:solidFill>
                  <a:srgbClr val="000000"/>
                </a:solidFill>
                <a:ea typeface="Arial"/>
              </a:rPr>
              <a:t>FOSSology</a:t>
            </a:r>
            <a:r>
              <a:rPr lang="ja-JP" altLang="en-US" sz="1600" spc="-1" dirty="0" smtClean="0">
                <a:solidFill>
                  <a:srgbClr val="000000"/>
                </a:solidFill>
                <a:ea typeface="Arial"/>
              </a:rPr>
              <a:t>提供テキストが役</a:t>
            </a:r>
            <a:r>
              <a:rPr lang="ja-JP" altLang="en-US" sz="1600" spc="-1" dirty="0">
                <a:solidFill>
                  <a:srgbClr val="000000"/>
                </a:solidFill>
                <a:ea typeface="Arial"/>
              </a:rPr>
              <a:t>に</a:t>
            </a:r>
            <a:r>
              <a:rPr lang="ja-JP" altLang="en-US" sz="1600" spc="-1" dirty="0" smtClean="0">
                <a:solidFill>
                  <a:srgbClr val="000000"/>
                </a:solidFill>
                <a:ea typeface="Arial"/>
              </a:rPr>
              <a:t>立たない。</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ライセンスのテキスト</a:t>
            </a:r>
            <a:r>
              <a:rPr lang="ja-JP" altLang="en-US" sz="1600" b="1" spc="-1" dirty="0" smtClean="0">
                <a:solidFill>
                  <a:srgbClr val="000000"/>
                </a:solidFill>
                <a:ea typeface="Arial"/>
              </a:rPr>
              <a:t>置換を追加</a:t>
            </a:r>
            <a:r>
              <a:rPr lang="en-US" altLang="ja-JP" sz="1600" b="1" spc="-1" dirty="0" smtClean="0">
                <a:solidFill>
                  <a:srgbClr val="000000"/>
                </a:solidFill>
                <a:ea typeface="Arial"/>
              </a:rPr>
              <a:t/>
            </a:r>
            <a:br>
              <a:rPr lang="en-US" altLang="ja-JP" sz="1600" b="1" spc="-1" dirty="0" smtClean="0">
                <a:solidFill>
                  <a:srgbClr val="000000"/>
                </a:solidFill>
                <a:ea typeface="Arial"/>
              </a:rPr>
            </a:br>
            <a:r>
              <a:rPr lang="ja-JP" altLang="en-US" sz="1600" spc="-1" dirty="0" smtClean="0">
                <a:solidFill>
                  <a:srgbClr val="000000"/>
                </a:solidFill>
                <a:ea typeface="Arial"/>
              </a:rPr>
              <a:t>候補</a:t>
            </a:r>
            <a:r>
              <a:rPr lang="ja-JP" altLang="en-US" sz="1600" spc="-1" dirty="0">
                <a:solidFill>
                  <a:srgbClr val="000000"/>
                </a:solidFill>
                <a:ea typeface="Arial"/>
              </a:rPr>
              <a:t>ライセンス</a:t>
            </a:r>
            <a:r>
              <a:rPr lang="ja-JP" altLang="en-US" sz="1600" spc="-1" dirty="0" smtClean="0">
                <a:solidFill>
                  <a:srgbClr val="000000"/>
                </a:solidFill>
                <a:ea typeface="Arial"/>
              </a:rPr>
              <a:t>は</a:t>
            </a:r>
            <a:r>
              <a:rPr lang="en-US" altLang="ja-JP" sz="1600" spc="-1" dirty="0" smtClean="0">
                <a:solidFill>
                  <a:srgbClr val="000000"/>
                </a:solidFill>
                <a:ea typeface="Arial"/>
              </a:rPr>
              <a:t>”clearing”</a:t>
            </a:r>
            <a:r>
              <a:rPr lang="ja-JP" altLang="en-US" sz="1600" spc="-1" dirty="0" smtClean="0">
                <a:solidFill>
                  <a:srgbClr val="000000"/>
                </a:solidFill>
                <a:ea typeface="Arial"/>
              </a:rPr>
              <a:t>に</a:t>
            </a:r>
            <a:r>
              <a:rPr lang="ja-JP" altLang="en-US" sz="1600" spc="-1" dirty="0">
                <a:solidFill>
                  <a:srgbClr val="000000"/>
                </a:solidFill>
                <a:ea typeface="Arial"/>
              </a:rPr>
              <a:t>有効</a:t>
            </a:r>
            <a:endParaRPr lang="en-US" sz="1600" b="0" strike="noStrike" spc="-1" dirty="0">
              <a:latin typeface="Arial"/>
            </a:endParaRPr>
          </a:p>
          <a:p>
            <a:pPr marL="609480">
              <a:lnSpc>
                <a:spcPct val="115000"/>
              </a:lnSpc>
              <a:spcBef>
                <a:spcPts val="700"/>
              </a:spcBef>
            </a:pPr>
            <a:r>
              <a:rPr lang="ja-JP" altLang="en-US" sz="1600" spc="-1" dirty="0">
                <a:solidFill>
                  <a:srgbClr val="000000"/>
                </a:solidFill>
                <a:ea typeface="Arial"/>
              </a:rPr>
              <a:t>しかしスキャンしない </a:t>
            </a:r>
            <a:r>
              <a:rPr lang="en-US" altLang="ja-JP" sz="1600" spc="-1" dirty="0">
                <a:solidFill>
                  <a:srgbClr val="000000"/>
                </a:solidFill>
                <a:ea typeface="Arial"/>
              </a:rPr>
              <a:t>- </a:t>
            </a:r>
            <a:r>
              <a:rPr lang="ja-JP" altLang="en-US" sz="1600" spc="-1" dirty="0">
                <a:solidFill>
                  <a:srgbClr val="000000"/>
                </a:solidFill>
                <a:ea typeface="Arial"/>
              </a:rPr>
              <a:t>スキャンを変更しないために</a:t>
            </a:r>
            <a:r>
              <a:rPr lang="ja-JP" altLang="en-US" sz="1600" spc="-1" dirty="0" smtClean="0">
                <a:solidFill>
                  <a:srgbClr val="000000"/>
                </a:solidFill>
                <a:ea typeface="Arial"/>
              </a:rPr>
              <a:t>重要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マージリクエスト</a:t>
            </a:r>
            <a:r>
              <a:rPr lang="ja-JP" altLang="en-US" sz="1600" spc="-1" dirty="0">
                <a:solidFill>
                  <a:srgbClr val="000000"/>
                </a:solidFill>
                <a:ea typeface="Arial"/>
              </a:rPr>
              <a:t>を使って候補エントリを作成</a:t>
            </a:r>
            <a:r>
              <a:rPr lang="ja-JP" altLang="en-US" sz="1600" spc="-1" dirty="0" smtClean="0">
                <a:solidFill>
                  <a:srgbClr val="000000"/>
                </a:solidFill>
                <a:ea typeface="Arial"/>
              </a:rPr>
              <a:t>する</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レポートの出力を</a:t>
            </a:r>
            <a:r>
              <a:rPr lang="ja-JP" altLang="en-US" sz="1600" b="1" spc="-1" dirty="0" smtClean="0">
                <a:solidFill>
                  <a:srgbClr val="000000"/>
                </a:solidFill>
                <a:ea typeface="Arial"/>
              </a:rPr>
              <a:t>確認</a:t>
            </a:r>
            <a:r>
              <a:rPr lang="en-US" altLang="ja-JP" sz="1600" b="1" spc="-1" dirty="0">
                <a:solidFill>
                  <a:srgbClr val="000000"/>
                </a:solidFill>
                <a:ea typeface="Arial"/>
              </a:rPr>
              <a:t/>
            </a:r>
            <a:br>
              <a:rPr lang="en-US" altLang="ja-JP" sz="1600" b="1" spc="-1" dirty="0">
                <a:solidFill>
                  <a:srgbClr val="000000"/>
                </a:solidFill>
                <a:ea typeface="Arial"/>
              </a:rPr>
            </a:br>
            <a:r>
              <a:rPr lang="ja-JP" altLang="en-US" sz="1600" spc="-1" dirty="0">
                <a:solidFill>
                  <a:srgbClr val="000000"/>
                </a:solidFill>
                <a:ea typeface="Arial"/>
              </a:rPr>
              <a:t>ライセンス出力を確認するためのレポートを作成</a:t>
            </a:r>
            <a:endParaRPr lang="en-US" sz="1600" b="0" strike="noStrike" spc="-1" dirty="0">
              <a:latin typeface="Arial"/>
            </a:endParaRPr>
          </a:p>
        </p:txBody>
      </p:sp>
      <p:sp>
        <p:nvSpPr>
          <p:cNvPr id="330" name="CustomShape 4"/>
          <p:cNvSpPr/>
          <p:nvPr/>
        </p:nvSpPr>
        <p:spPr>
          <a:xfrm>
            <a:off x="7339915" y="1267200"/>
            <a:ext cx="4633781"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331" name="CustomShape 5"/>
          <p:cNvSpPr/>
          <p:nvPr/>
        </p:nvSpPr>
        <p:spPr>
          <a:xfrm>
            <a:off x="358628" y="1303374"/>
            <a:ext cx="6981287" cy="313025"/>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候補ライセンス処理</a:t>
            </a:r>
            <a:endParaRPr lang="en-US" sz="3200" b="0" strike="noStrike" spc="-1" dirty="0">
              <a:latin typeface="Arial"/>
            </a:endParaRPr>
          </a:p>
        </p:txBody>
      </p:sp>
      <p:sp>
        <p:nvSpPr>
          <p:cNvPr id="334" name="CustomShape 2"/>
          <p:cNvSpPr/>
          <p:nvPr/>
        </p:nvSpPr>
        <p:spPr>
          <a:xfrm>
            <a:off x="210065" y="1634040"/>
            <a:ext cx="7501855"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Arial"/>
                <a:ea typeface="Arial"/>
              </a:rPr>
              <a:t>“clearing”</a:t>
            </a:r>
            <a:r>
              <a:rPr lang="ja-JP" altLang="en-US" sz="1900" b="1" strike="noStrike" spc="-1" dirty="0" smtClean="0">
                <a:solidFill>
                  <a:srgbClr val="000000"/>
                </a:solidFill>
                <a:latin typeface="Arial"/>
                <a:ea typeface="Arial"/>
              </a:rPr>
              <a:t>作業中に新しいライセンステキストが表示</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ファイルのライセンステキストエントリーに、そのライセンスを保存する可能性がある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優秀だが</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そのファイルのみである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ラ</a:t>
            </a:r>
            <a:r>
              <a:rPr lang="ja-JP" altLang="en-US" sz="1900" b="1" strike="noStrike" spc="-1" dirty="0" smtClean="0">
                <a:solidFill>
                  <a:srgbClr val="000000"/>
                </a:solidFill>
                <a:latin typeface="Arial"/>
                <a:ea typeface="Arial"/>
              </a:rPr>
              <a:t>イセンス候補の作成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候補ライセンスは”</a:t>
            </a:r>
            <a:r>
              <a:rPr lang="en-US" altLang="ja-JP" sz="1900" spc="-1" dirty="0">
                <a:solidFill>
                  <a:srgbClr val="000000"/>
                </a:solidFill>
                <a:ea typeface="Arial"/>
              </a:rPr>
              <a:t>clearing”</a:t>
            </a:r>
            <a:r>
              <a:rPr lang="ja-JP" altLang="en-US" sz="1900" spc="-1" dirty="0">
                <a:solidFill>
                  <a:srgbClr val="000000"/>
                </a:solidFill>
                <a:ea typeface="Arial"/>
              </a:rPr>
              <a:t>に有効</a:t>
            </a:r>
          </a:p>
          <a:p>
            <a:pPr marL="520560" lvl="2" indent="-373680">
              <a:lnSpc>
                <a:spcPct val="100000"/>
              </a:lnSpc>
              <a:buClr>
                <a:srgbClr val="879BAA"/>
              </a:buClr>
              <a:buFont typeface="Noto Sans Symbols"/>
              <a:buChar char="∙"/>
            </a:pPr>
            <a:r>
              <a:rPr lang="ja-JP" altLang="en-US" sz="1900" spc="-1" dirty="0">
                <a:solidFill>
                  <a:srgbClr val="000000"/>
                </a:solidFill>
                <a:ea typeface="Arial"/>
              </a:rPr>
              <a:t>しかしスキャンしない </a:t>
            </a:r>
            <a:r>
              <a:rPr lang="en-US" altLang="ja-JP" sz="1900" spc="-1" dirty="0">
                <a:solidFill>
                  <a:srgbClr val="000000"/>
                </a:solidFill>
                <a:ea typeface="Arial"/>
              </a:rPr>
              <a:t>- </a:t>
            </a:r>
            <a:r>
              <a:rPr lang="ja-JP" altLang="en-US" sz="1900" spc="-1" dirty="0">
                <a:solidFill>
                  <a:srgbClr val="000000"/>
                </a:solidFill>
                <a:ea typeface="Arial"/>
              </a:rPr>
              <a:t>スキャンを変更しないために重要</a:t>
            </a:r>
          </a:p>
          <a:p>
            <a:pPr marL="520560" lvl="2" indent="-373680">
              <a:lnSpc>
                <a:spcPct val="100000"/>
              </a:lnSpc>
              <a:buClr>
                <a:srgbClr val="879BAA"/>
              </a:buClr>
              <a:buFont typeface="Noto Sans Symbols"/>
              <a:buChar char="∙"/>
            </a:pPr>
            <a:r>
              <a:rPr lang="ja-JP" altLang="en-US" sz="1900" spc="-1" dirty="0">
                <a:solidFill>
                  <a:srgbClr val="000000"/>
                </a:solidFill>
                <a:ea typeface="Arial"/>
              </a:rPr>
              <a:t>マージリクエストを使って候補エントリを作成する</a:t>
            </a: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ea typeface="Arial"/>
              </a:rPr>
              <a:t>管理者は候補ライセンスを</a:t>
            </a:r>
            <a:r>
              <a:rPr lang="ja-JP" altLang="en-US" sz="1900" b="1" spc="-1" dirty="0" smtClean="0">
                <a:solidFill>
                  <a:srgbClr val="000000"/>
                </a:solidFill>
                <a:ea typeface="Arial"/>
              </a:rPr>
              <a:t>追加可能</a:t>
            </a:r>
            <a:endParaRPr lang="en-US" altLang="ja-JP" sz="1900" spc="-1" dirty="0" smtClean="0">
              <a:solidFill>
                <a:srgbClr val="000000"/>
              </a:solidFill>
              <a:ea typeface="Arial"/>
            </a:endParaRPr>
          </a:p>
          <a:p>
            <a:pPr marL="520560" lvl="2" indent="-373680">
              <a:buClr>
                <a:srgbClr val="879BAA"/>
              </a:buClr>
              <a:buFont typeface="Noto Sans Symbols"/>
              <a:buChar char="∙"/>
            </a:pPr>
            <a:r>
              <a:rPr lang="ja-JP" altLang="en-US" sz="1900" spc="-1" dirty="0"/>
              <a:t>候補</a:t>
            </a:r>
            <a:r>
              <a:rPr lang="ja-JP" altLang="en-US" sz="1900" spc="-1" dirty="0" smtClean="0"/>
              <a:t>ライセンスを通常ライセンスに変えることができる</a:t>
            </a:r>
            <a:endParaRPr lang="en-US" altLang="ja-JP" sz="1900" spc="-1" dirty="0"/>
          </a:p>
          <a:p>
            <a:pPr marL="520560" lvl="2" indent="-373680">
              <a:buClr>
                <a:srgbClr val="879BAA"/>
              </a:buClr>
              <a:buFont typeface="Noto Sans Symbols"/>
              <a:buChar char="∙"/>
            </a:pPr>
            <a:r>
              <a:rPr lang="en-US" altLang="ja-JP" sz="1900" spc="-1" dirty="0" smtClean="0">
                <a:solidFill>
                  <a:srgbClr val="000000"/>
                </a:solidFill>
                <a:ea typeface="Arial"/>
              </a:rPr>
              <a:t>Monk</a:t>
            </a:r>
            <a:r>
              <a:rPr lang="ja-JP" altLang="en-US" sz="1900" spc="-1" dirty="0" smtClean="0">
                <a:solidFill>
                  <a:srgbClr val="000000"/>
                </a:solidFill>
                <a:ea typeface="Arial"/>
              </a:rPr>
              <a:t>検索の全文一致に</a:t>
            </a:r>
            <a:r>
              <a:rPr lang="ja-JP" altLang="en-US" sz="1900" spc="-1" dirty="0">
                <a:solidFill>
                  <a:srgbClr val="000000"/>
                </a:solidFill>
                <a:ea typeface="Arial"/>
              </a:rPr>
              <a:t>考慮</a:t>
            </a:r>
            <a:r>
              <a:rPr lang="ja-JP" altLang="en-US" sz="1900" spc="-1" dirty="0" smtClean="0">
                <a:solidFill>
                  <a:srgbClr val="000000"/>
                </a:solidFill>
                <a:ea typeface="Arial"/>
              </a:rPr>
              <a:t>される</a:t>
            </a:r>
            <a:r>
              <a:rPr lang="en-US" altLang="ja-JP" sz="1900" spc="-1" dirty="0" smtClean="0">
                <a:solidFill>
                  <a:srgbClr val="000000"/>
                </a:solidFill>
                <a:ea typeface="Arial"/>
              </a:rPr>
              <a:t>,</a:t>
            </a:r>
            <a:r>
              <a:rPr lang="ja-JP" altLang="en-US" sz="1900" spc="-1" dirty="0" smtClean="0">
                <a:solidFill>
                  <a:srgbClr val="000000"/>
                </a:solidFill>
                <a:ea typeface="Arial"/>
              </a:rPr>
              <a:t>正規表現ではない</a:t>
            </a:r>
            <a:endParaRPr lang="en-US" sz="1900" b="0" strike="noStrike" spc="-1" dirty="0">
              <a:latin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ea typeface="Arial"/>
              </a:rPr>
              <a:t>UI</a:t>
            </a:r>
            <a:r>
              <a:rPr lang="ja-JP" altLang="en-US" sz="1900" spc="-1" dirty="0" smtClean="0">
                <a:solidFill>
                  <a:srgbClr val="000000"/>
                </a:solidFill>
                <a:ea typeface="Arial"/>
              </a:rPr>
              <a:t>で既存</a:t>
            </a:r>
            <a:r>
              <a:rPr lang="ja-JP" altLang="en-US" sz="1900" spc="-1" dirty="0">
                <a:solidFill>
                  <a:srgbClr val="000000"/>
                </a:solidFill>
                <a:ea typeface="Arial"/>
              </a:rPr>
              <a:t>のライセンスとのテキスト</a:t>
            </a:r>
            <a:r>
              <a:rPr lang="ja-JP" altLang="en-US" sz="1900" spc="-1" dirty="0" smtClean="0">
                <a:solidFill>
                  <a:srgbClr val="000000"/>
                </a:solidFill>
                <a:ea typeface="Arial"/>
              </a:rPr>
              <a:t>比較が</a:t>
            </a:r>
            <a:r>
              <a:rPr lang="ja-JP" altLang="en-US" sz="1900" spc="-1" dirty="0">
                <a:solidFill>
                  <a:srgbClr val="000000"/>
                </a:solidFill>
                <a:ea typeface="Arial"/>
              </a:rPr>
              <a:t>可能</a:t>
            </a:r>
            <a:r>
              <a:rPr lang="ja-JP" altLang="en-US" sz="1900" spc="-1" dirty="0" smtClean="0">
                <a:solidFill>
                  <a:srgbClr val="000000"/>
                </a:solidFill>
                <a:ea typeface="Arial"/>
              </a:rPr>
              <a:t>とな</a:t>
            </a:r>
            <a:r>
              <a:rPr lang="ja-JP" altLang="en-US" sz="1900" spc="-1" dirty="0">
                <a:solidFill>
                  <a:srgbClr val="000000"/>
                </a:solidFill>
                <a:ea typeface="Arial"/>
              </a:rPr>
              <a:t>る</a:t>
            </a:r>
            <a:endParaRPr lang="en-US" sz="1900" b="0" strike="noStrike" spc="-1" dirty="0">
              <a:latin typeface="Arial"/>
            </a:endParaRPr>
          </a:p>
        </p:txBody>
      </p:sp>
      <p:sp>
        <p:nvSpPr>
          <p:cNvPr id="335" name="CustomShape 3"/>
          <p:cNvSpPr/>
          <p:nvPr/>
        </p:nvSpPr>
        <p:spPr>
          <a:xfrm>
            <a:off x="7711920" y="1267200"/>
            <a:ext cx="4323560"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36" name="CustomShape 4"/>
          <p:cNvSpPr/>
          <p:nvPr/>
        </p:nvSpPr>
        <p:spPr>
          <a:xfrm>
            <a:off x="210065" y="1267200"/>
            <a:ext cx="7501855"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Functionality</a:t>
            </a:r>
            <a:endParaRPr lang="en-US" sz="1900" b="0" strike="noStrike" spc="-1" dirty="0">
              <a:latin typeface="Arial"/>
            </a:endParaRPr>
          </a:p>
        </p:txBody>
      </p:sp>
      <p:sp>
        <p:nvSpPr>
          <p:cNvPr id="338"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7711919" y="1634040"/>
            <a:ext cx="4323561"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がアップロードされた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コントリビューションの中の</a:t>
            </a: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を例として</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確認</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　の例外テキストレビュー</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b="0" strike="noStrike" spc="-1" dirty="0" smtClean="0">
                <a:solidFill>
                  <a:srgbClr val="000000"/>
                </a:solidFill>
                <a:latin typeface="Arial"/>
                <a:ea typeface="Arial"/>
              </a:rPr>
              <a:t>ライセンス候補の作成</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エントリーに記入</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事前にテキストクリーン</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ファイル</a:t>
            </a:r>
            <a:r>
              <a:rPr lang="ja-JP" altLang="en-US" sz="1700" spc="-1" dirty="0" smtClean="0">
                <a:solidFill>
                  <a:srgbClr val="000000"/>
                </a:solidFill>
                <a:latin typeface="Arial"/>
                <a:ea typeface="Arial"/>
              </a:rPr>
              <a:t>出現</a:t>
            </a:r>
            <a:r>
              <a:rPr lang="ja-JP" altLang="en-US" sz="1700" spc="-1" dirty="0">
                <a:solidFill>
                  <a:srgbClr val="000000"/>
                </a:solidFill>
                <a:latin typeface="Arial"/>
                <a:ea typeface="Arial"/>
              </a:rPr>
              <a:t>箇所</a:t>
            </a:r>
            <a:r>
              <a:rPr lang="ja-JP" altLang="en-US" sz="1700" b="0" strike="noStrike" spc="-1" dirty="0" smtClean="0">
                <a:solidFill>
                  <a:srgbClr val="000000"/>
                </a:solidFill>
                <a:latin typeface="Arial"/>
                <a:ea typeface="Arial"/>
              </a:rPr>
              <a:t>に戻る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t>候補</a:t>
            </a:r>
            <a:r>
              <a:rPr lang="ja-JP" altLang="en-US" sz="1700" spc="-1" dirty="0"/>
              <a:t>ライセンスから選択</a:t>
            </a:r>
            <a:endParaRPr lang="en-US" sz="1700" b="0" strike="noStrike" spc="-1" dirty="0" smtClean="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Admin </a:t>
            </a:r>
            <a:r>
              <a:rPr lang="ja-JP" altLang="en-US" sz="1700" b="0" strike="noStrike" spc="-1" dirty="0" smtClean="0">
                <a:solidFill>
                  <a:srgbClr val="000000"/>
                </a:solidFill>
                <a:latin typeface="Arial"/>
                <a:ea typeface="Arial"/>
              </a:rPr>
              <a:t>ログイン</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候補ライセンス確認</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マージ</a:t>
            </a:r>
            <a:r>
              <a:rPr lang="ja-JP" altLang="en-US" sz="1700" spc="-1" dirty="0">
                <a:solidFill>
                  <a:srgbClr val="000000"/>
                </a:solidFill>
                <a:latin typeface="Arial"/>
              </a:rPr>
              <a:t>リクエスト</a:t>
            </a:r>
            <a:r>
              <a:rPr lang="ja-JP" altLang="en-US" sz="1700" spc="-1" dirty="0" smtClean="0">
                <a:solidFill>
                  <a:srgbClr val="000000"/>
                </a:solidFill>
                <a:latin typeface="Arial"/>
              </a:rPr>
              <a:t>を</a:t>
            </a:r>
            <a:r>
              <a:rPr lang="ja-JP" altLang="en-US" sz="1700" spc="-1" dirty="0">
                <a:solidFill>
                  <a:srgbClr val="000000"/>
                </a:solidFill>
                <a:latin typeface="Arial"/>
              </a:rPr>
              <a:t>行</a:t>
            </a:r>
            <a:r>
              <a:rPr lang="ja-JP" altLang="en-US" sz="1700" spc="-1" dirty="0" smtClean="0">
                <a:solidFill>
                  <a:srgbClr val="000000"/>
                </a:solidFill>
                <a:latin typeface="Arial"/>
              </a:rPr>
              <a:t>う</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ライセンス</a:t>
            </a:r>
            <a:r>
              <a:rPr lang="ja-JP" altLang="en-US" sz="3200" b="1" spc="-1" dirty="0" smtClean="0">
                <a:solidFill>
                  <a:srgbClr val="000000"/>
                </a:solidFill>
                <a:latin typeface="Arial"/>
                <a:ea typeface="Arial"/>
              </a:rPr>
              <a:t>セットの取り扱い</a:t>
            </a:r>
            <a:endParaRPr lang="en-US" sz="3200" b="0" strike="noStrike" spc="-1" dirty="0">
              <a:latin typeface="Arial"/>
            </a:endParaRPr>
          </a:p>
        </p:txBody>
      </p:sp>
      <p:sp>
        <p:nvSpPr>
          <p:cNvPr id="341" name="CustomShape 2"/>
          <p:cNvSpPr/>
          <p:nvPr/>
        </p:nvSpPr>
        <p:spPr>
          <a:xfrm>
            <a:off x="271850" y="1634040"/>
            <a:ext cx="704335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sz="1900" b="1" spc="-1" dirty="0" smtClean="0">
                <a:solidFill>
                  <a:srgbClr val="000000"/>
                </a:solidFill>
                <a:ea typeface="Arial"/>
              </a:rPr>
              <a:t>FOSSology</a:t>
            </a:r>
            <a:r>
              <a:rPr lang="ja-JP" altLang="en-US" sz="1900" b="1" spc="-1" dirty="0">
                <a:solidFill>
                  <a:srgbClr val="000000"/>
                </a:solidFill>
                <a:ea typeface="Arial"/>
              </a:rPr>
              <a:t>は実際にはより多くのライセンスを扱うことが</a:t>
            </a:r>
            <a:r>
              <a:rPr lang="ja-JP" altLang="en-US" sz="1900" b="1" spc="-1" dirty="0" smtClean="0">
                <a:solidFill>
                  <a:srgbClr val="000000"/>
                </a:solidFill>
                <a:ea typeface="Arial"/>
              </a:rPr>
              <a:t>でき</a:t>
            </a:r>
            <a:r>
              <a:rPr lang="ja-JP" altLang="en-US" sz="1900" b="1" spc="-1" dirty="0">
                <a:solidFill>
                  <a:srgbClr val="000000"/>
                </a:solidFill>
                <a:latin typeface="Arial"/>
                <a:ea typeface="Arial"/>
              </a:rPr>
              <a:t>る</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latin typeface="Arial"/>
              </a:rPr>
              <a:t>CSV</a:t>
            </a:r>
            <a:r>
              <a:rPr lang="ja-JP" altLang="en-US" sz="1900" spc="-1" dirty="0" smtClean="0">
                <a:solidFill>
                  <a:srgbClr val="000000"/>
                </a:solidFill>
                <a:latin typeface="Arial"/>
              </a:rPr>
              <a:t>ファイルによってインポートできる</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latin typeface="Arial"/>
                <a:ea typeface="Arial"/>
              </a:rPr>
              <a:t>両方実施</a:t>
            </a:r>
            <a:r>
              <a:rPr lang="en-US" sz="1900" b="1" strike="noStrike" spc="-1" dirty="0" smtClean="0">
                <a:solidFill>
                  <a:srgbClr val="000000"/>
                </a:solidFill>
                <a:latin typeface="Arial"/>
                <a:ea typeface="Arial"/>
              </a:rPr>
              <a:t>: </a:t>
            </a:r>
            <a:r>
              <a:rPr lang="ja-JP" altLang="en-US" sz="1900" b="1" spc="-1" dirty="0" smtClean="0">
                <a:solidFill>
                  <a:srgbClr val="000000"/>
                </a:solidFill>
                <a:latin typeface="Arial"/>
                <a:ea typeface="Arial"/>
              </a:rPr>
              <a:t>エクスポートとインポート</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エクスポート</a:t>
            </a:r>
            <a:r>
              <a:rPr lang="ja-JP" altLang="en-US" sz="1900" spc="-1" dirty="0">
                <a:solidFill>
                  <a:srgbClr val="000000"/>
                </a:solidFill>
                <a:ea typeface="Arial"/>
              </a:rPr>
              <a:t>は実際のフォーマット定義に</a:t>
            </a:r>
            <a:r>
              <a:rPr lang="ja-JP" altLang="en-US" sz="1900" spc="-1" dirty="0" smtClean="0">
                <a:solidFill>
                  <a:srgbClr val="000000"/>
                </a:solidFill>
                <a:ea typeface="Arial"/>
              </a:rPr>
              <a:t>役立つ</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インポート</a:t>
            </a:r>
            <a:r>
              <a:rPr lang="ja-JP" altLang="en-US" sz="1900" spc="-1" dirty="0" smtClean="0">
                <a:solidFill>
                  <a:srgbClr val="000000"/>
                </a:solidFill>
                <a:latin typeface="Arial"/>
              </a:rPr>
              <a:t>もそうである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インポーター</a:t>
            </a:r>
            <a:r>
              <a:rPr lang="ja-JP" altLang="en-US" sz="1900" spc="-1" dirty="0">
                <a:solidFill>
                  <a:srgbClr val="000000"/>
                </a:solidFill>
                <a:ea typeface="Arial"/>
              </a:rPr>
              <a:t>は</a:t>
            </a:r>
            <a:r>
              <a:rPr lang="en-US" altLang="ja-JP" sz="1900" spc="-1" dirty="0">
                <a:solidFill>
                  <a:srgbClr val="000000"/>
                </a:solidFill>
                <a:ea typeface="Arial"/>
              </a:rPr>
              <a:t>FOSSology</a:t>
            </a:r>
            <a:r>
              <a:rPr lang="ja-JP" altLang="en-US" sz="1900" spc="-1" dirty="0">
                <a:solidFill>
                  <a:srgbClr val="000000"/>
                </a:solidFill>
                <a:ea typeface="Arial"/>
              </a:rPr>
              <a:t>スキャナーを</a:t>
            </a:r>
            <a:r>
              <a:rPr lang="ja-JP" altLang="en-US" sz="1900" spc="-1" dirty="0" smtClean="0">
                <a:solidFill>
                  <a:srgbClr val="000000"/>
                </a:solidFill>
                <a:ea typeface="Arial"/>
              </a:rPr>
              <a:t>使って</a:t>
            </a:r>
            <a:r>
              <a:rPr lang="en-US" altLang="ja-JP" sz="1900" spc="-1" dirty="0" smtClean="0">
                <a:solidFill>
                  <a:srgbClr val="000000"/>
                </a:solidFill>
                <a:ea typeface="Arial"/>
              </a:rPr>
              <a:t/>
            </a:r>
            <a:br>
              <a:rPr lang="en-US" altLang="ja-JP" sz="1900" spc="-1" dirty="0" smtClean="0">
                <a:solidFill>
                  <a:srgbClr val="000000"/>
                </a:solidFill>
                <a:ea typeface="Arial"/>
              </a:rPr>
            </a:br>
            <a:r>
              <a:rPr lang="ja-JP" altLang="en-US" sz="1900" spc="-1" dirty="0" smtClean="0">
                <a:solidFill>
                  <a:srgbClr val="000000"/>
                </a:solidFill>
                <a:ea typeface="Arial"/>
              </a:rPr>
              <a:t>既存</a:t>
            </a:r>
            <a:r>
              <a:rPr lang="ja-JP" altLang="en-US" sz="1900" spc="-1" dirty="0">
                <a:solidFill>
                  <a:srgbClr val="000000"/>
                </a:solidFill>
                <a:ea typeface="Arial"/>
              </a:rPr>
              <a:t>のテキスト</a:t>
            </a:r>
            <a:r>
              <a:rPr lang="ja-JP" altLang="en-US" sz="1900" spc="-1" dirty="0" smtClean="0">
                <a:solidFill>
                  <a:srgbClr val="000000"/>
                </a:solidFill>
                <a:ea typeface="Arial"/>
              </a:rPr>
              <a:t>を</a:t>
            </a:r>
            <a:r>
              <a:rPr lang="ja-JP" altLang="en-US" sz="1900" spc="-1" dirty="0">
                <a:solidFill>
                  <a:srgbClr val="000000"/>
                </a:solidFill>
                <a:ea typeface="Arial"/>
              </a:rPr>
              <a:t>確認</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インポートで</a:t>
            </a:r>
            <a:r>
              <a:rPr lang="en-US" altLang="ja-JP" sz="1900" spc="-1" dirty="0" smtClean="0">
                <a:solidFill>
                  <a:srgbClr val="000000"/>
                </a:solidFill>
                <a:ea typeface="Arial"/>
              </a:rPr>
              <a:t>3</a:t>
            </a:r>
            <a:r>
              <a:rPr lang="ja-JP" altLang="en-US" sz="1900" spc="-1" dirty="0" smtClean="0">
                <a:solidFill>
                  <a:srgbClr val="000000"/>
                </a:solidFill>
                <a:ea typeface="Arial"/>
              </a:rPr>
              <a:t>種の区別ができる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ライセンス</a:t>
            </a:r>
            <a:r>
              <a:rPr lang="ja-JP" altLang="en-US" sz="1900" b="0" strike="noStrike" spc="-1" dirty="0" smtClean="0">
                <a:solidFill>
                  <a:srgbClr val="000000"/>
                </a:solidFill>
                <a:latin typeface="Arial"/>
                <a:ea typeface="Arial"/>
              </a:rPr>
              <a:t>テキストファイルなのか、</a:t>
            </a:r>
            <a:r>
              <a:rPr lang="en-US" altLang="ja-JP" sz="1900" b="0" strike="noStrike" spc="-1" dirty="0" smtClean="0">
                <a:solidFill>
                  <a:srgbClr val="000000"/>
                </a:solidFill>
                <a:latin typeface="Arial"/>
                <a:ea typeface="Arial"/>
              </a:rPr>
              <a:t/>
            </a:r>
            <a:br>
              <a:rPr lang="en-US" altLang="ja-JP" sz="1900" b="0" strike="noStrike" spc="-1" dirty="0" smtClean="0">
                <a:solidFill>
                  <a:srgbClr val="000000"/>
                </a:solidFill>
                <a:latin typeface="Arial"/>
                <a:ea typeface="Arial"/>
              </a:rPr>
            </a:br>
            <a:r>
              <a:rPr lang="ja-JP" altLang="en-US" sz="1900" b="0" strike="noStrike" spc="-1" dirty="0" smtClean="0">
                <a:solidFill>
                  <a:srgbClr val="000000"/>
                </a:solidFill>
                <a:latin typeface="Arial"/>
                <a:ea typeface="Arial"/>
              </a:rPr>
              <a:t>単なるレファレンスなのか</a:t>
            </a:r>
            <a:r>
              <a:rPr lang="en-US" sz="1900" b="0" strike="noStrike" spc="-1" dirty="0" smtClean="0">
                <a:solidFill>
                  <a:srgbClr val="000000"/>
                </a:solidFill>
                <a:latin typeface="Arial"/>
                <a:ea typeface="Arial"/>
              </a:rPr>
              <a:t> </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変異ライセンス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か</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同じか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決定</a:t>
            </a:r>
            <a:r>
              <a:rPr lang="ja-JP" altLang="en-US" sz="1900" spc="-1" dirty="0" smtClean="0">
                <a:solidFill>
                  <a:srgbClr val="000000"/>
                </a:solidFill>
                <a:latin typeface="Arial"/>
                <a:ea typeface="Arial"/>
              </a:rPr>
              <a:t>のため</a:t>
            </a:r>
            <a:r>
              <a:rPr lang="ja-JP" altLang="en-US" sz="1900" spc="-1" dirty="0">
                <a:solidFill>
                  <a:srgbClr val="000000"/>
                </a:solidFill>
                <a:latin typeface="Arial"/>
                <a:ea typeface="Arial"/>
              </a:rPr>
              <a:t>行</a:t>
            </a:r>
            <a:r>
              <a:rPr lang="ja-JP" altLang="en-US" sz="1900" spc="-1" dirty="0" smtClean="0">
                <a:solidFill>
                  <a:srgbClr val="000000"/>
                </a:solidFill>
                <a:latin typeface="Arial"/>
                <a:ea typeface="Arial"/>
              </a:rPr>
              <a:t>う</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インポート</a:t>
            </a:r>
            <a:r>
              <a:rPr lang="ja-JP" altLang="en-US" sz="1900" b="1" spc="-1" dirty="0" smtClean="0">
                <a:solidFill>
                  <a:srgbClr val="000000"/>
                </a:solidFill>
                <a:latin typeface="Arial"/>
                <a:ea typeface="Arial"/>
              </a:rPr>
              <a:t>は</a:t>
            </a:r>
            <a:r>
              <a:rPr lang="ja-JP" altLang="en-US" sz="1900" b="1" strike="noStrike" spc="-1" dirty="0" smtClean="0">
                <a:solidFill>
                  <a:srgbClr val="000000"/>
                </a:solidFill>
                <a:latin typeface="Arial"/>
                <a:ea typeface="Arial"/>
              </a:rPr>
              <a:t>事前設定機能を追加</a:t>
            </a:r>
            <a:endParaRPr lang="en-US" sz="1900" b="0" strike="noStrike" spc="-1" dirty="0">
              <a:latin typeface="Arial"/>
            </a:endParaRPr>
          </a:p>
        </p:txBody>
      </p:sp>
      <p:sp>
        <p:nvSpPr>
          <p:cNvPr id="342" name="CustomShape 3"/>
          <p:cNvSpPr/>
          <p:nvPr/>
        </p:nvSpPr>
        <p:spPr>
          <a:xfrm>
            <a:off x="7315200" y="1295640"/>
            <a:ext cx="4584357" cy="34893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43" name="CustomShape 4"/>
          <p:cNvSpPr/>
          <p:nvPr/>
        </p:nvSpPr>
        <p:spPr>
          <a:xfrm>
            <a:off x="271849" y="1295640"/>
            <a:ext cx="7043352" cy="348937"/>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45"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46" name="CustomShape 7"/>
          <p:cNvSpPr/>
          <p:nvPr/>
        </p:nvSpPr>
        <p:spPr>
          <a:xfrm>
            <a:off x="7315199" y="1644577"/>
            <a:ext cx="4584358"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ja-JP" altLang="en-US" sz="1700" spc="-1" dirty="0" smtClean="0"/>
              <a:t>管理者</a:t>
            </a:r>
            <a:r>
              <a:rPr lang="ja-JP" altLang="en-US" sz="1700" spc="-1" dirty="0"/>
              <a:t>アカウントでログイン</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smtClean="0">
                <a:solidFill>
                  <a:srgbClr val="000000"/>
                </a:solidFill>
                <a:ea typeface="Arial"/>
              </a:rPr>
              <a:t>形式</a:t>
            </a:r>
            <a:r>
              <a:rPr lang="ja-JP" altLang="en-US" sz="1700" spc="-1" dirty="0">
                <a:solidFill>
                  <a:srgbClr val="000000"/>
                </a:solidFill>
                <a:ea typeface="Arial"/>
              </a:rPr>
              <a:t>については、ライセンスのエクスポートを</a:t>
            </a:r>
            <a:r>
              <a:rPr lang="ja-JP" altLang="en-US" sz="1700" spc="-1" dirty="0" smtClean="0">
                <a:solidFill>
                  <a:srgbClr val="000000"/>
                </a:solidFill>
                <a:ea typeface="Arial"/>
              </a:rPr>
              <a:t>確認</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あなた自身のライセンステキストを</a:t>
            </a:r>
            <a:r>
              <a:rPr lang="ja-JP" altLang="en-US" sz="1700" spc="-1" dirty="0" smtClean="0">
                <a:solidFill>
                  <a:srgbClr val="000000"/>
                </a:solidFill>
                <a:ea typeface="Arial"/>
              </a:rPr>
              <a:t>追加：</a:t>
            </a:r>
            <a:r>
              <a:rPr lang="en-US" altLang="ja-JP" sz="1700" spc="-1" dirty="0">
                <a:solidFill>
                  <a:srgbClr val="000000"/>
                </a:solidFill>
                <a:ea typeface="Arial"/>
              </a:rPr>
              <a:t>Apache-2.0 </a:t>
            </a:r>
            <a:r>
              <a:rPr lang="en-US" altLang="ja-JP" sz="1700" spc="-1" dirty="0" smtClean="0">
                <a:solidFill>
                  <a:srgbClr val="000000"/>
                </a:solidFill>
                <a:ea typeface="Arial"/>
              </a:rPr>
              <a:t>header</a:t>
            </a: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ライセンス</a:t>
            </a:r>
            <a:r>
              <a:rPr lang="ja-JP" altLang="en-US" sz="1700" b="0" strike="noStrike" spc="-1" dirty="0" smtClean="0">
                <a:solidFill>
                  <a:srgbClr val="000000"/>
                </a:solidFill>
                <a:latin typeface="Arial"/>
                <a:ea typeface="Arial"/>
              </a:rPr>
              <a:t>アップロード</a:t>
            </a:r>
            <a:endParaRPr lang="en-US" sz="1700" b="0" strike="noStrike" spc="-1" dirty="0">
              <a:latin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Apache-2.0</a:t>
            </a:r>
            <a:r>
              <a:rPr lang="ja-JP" altLang="en-US" sz="1700" spc="-1" dirty="0">
                <a:solidFill>
                  <a:srgbClr val="000000"/>
                </a:solidFill>
                <a:ea typeface="Arial"/>
              </a:rPr>
              <a:t>ライセンスのアップロードを</a:t>
            </a:r>
            <a:r>
              <a:rPr lang="ja-JP" altLang="en-US" sz="1700" spc="-1" dirty="0" smtClean="0">
                <a:solidFill>
                  <a:srgbClr val="000000"/>
                </a:solidFill>
                <a:ea typeface="Arial"/>
              </a:rPr>
              <a:t>実行</a:t>
            </a:r>
            <a:r>
              <a:rPr lang="en-US" sz="1700" b="0" strike="noStrike" spc="-1" dirty="0" smtClean="0">
                <a:solidFill>
                  <a:srgbClr val="000000"/>
                </a:solidFill>
                <a:latin typeface="Arial"/>
                <a:ea typeface="Arial"/>
              </a:rPr>
              <a:t>, </a:t>
            </a:r>
            <a:r>
              <a:rPr lang="ja-JP" altLang="en-US" sz="1700" spc="-1" dirty="0">
                <a:solidFill>
                  <a:srgbClr val="000000"/>
                </a:solidFill>
                <a:latin typeface="Arial"/>
                <a:ea typeface="Arial"/>
              </a:rPr>
              <a:t>例</a:t>
            </a:r>
            <a:r>
              <a:rPr lang="ja-JP" altLang="en-US" sz="1700" spc="-1" dirty="0" smtClean="0">
                <a:solidFill>
                  <a:srgbClr val="000000"/>
                </a:solidFill>
                <a:latin typeface="Arial"/>
                <a:ea typeface="Arial"/>
              </a:rPr>
              <a:t>えば</a:t>
            </a:r>
            <a:r>
              <a:rPr lang="en-US" sz="17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spc="-1" dirty="0">
                <a:solidFill>
                  <a:srgbClr val="000000"/>
                </a:solidFill>
                <a:ea typeface="Arial"/>
              </a:rPr>
              <a:t>ヘッダーが一致していることを</a:t>
            </a:r>
            <a:r>
              <a:rPr lang="ja-JP" altLang="en-US" sz="1700" spc="-1" dirty="0" smtClean="0">
                <a:solidFill>
                  <a:srgbClr val="000000"/>
                </a:solidFill>
                <a:ea typeface="Arial"/>
              </a:rPr>
              <a:t>確認</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smtClean="0">
                <a:solidFill>
                  <a:srgbClr val="000000"/>
                </a:solidFill>
                <a:ea typeface="Arial"/>
              </a:rPr>
              <a:t>WIKI</a:t>
            </a:r>
            <a:r>
              <a:rPr lang="ja-JP" altLang="en-US" sz="1700" spc="-1" dirty="0">
                <a:solidFill>
                  <a:srgbClr val="000000"/>
                </a:solidFill>
                <a:ea typeface="Arial"/>
              </a:rPr>
              <a:t>のサンプル</a:t>
            </a:r>
            <a:r>
              <a:rPr lang="en-US" altLang="ja-JP" sz="1700" spc="-1" dirty="0">
                <a:solidFill>
                  <a:srgbClr val="000000"/>
                </a:solidFill>
                <a:ea typeface="Arial"/>
              </a:rPr>
              <a:t>CSV</a:t>
            </a:r>
            <a:r>
              <a:rPr lang="ja-JP" altLang="en-US" sz="1700" spc="-1" dirty="0">
                <a:solidFill>
                  <a:srgbClr val="000000"/>
                </a:solidFill>
                <a:ea typeface="Arial"/>
              </a:rPr>
              <a:t>ファイルを使用</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50" name="CustomShape 2"/>
          <p:cNvSpPr/>
          <p:nvPr/>
        </p:nvSpPr>
        <p:spPr>
          <a:xfrm>
            <a:off x="734760" y="114444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スキャナーが</a:t>
            </a:r>
            <a:r>
              <a:rPr lang="en-US" altLang="ja-JP" sz="1600" i="1" spc="-1" dirty="0">
                <a:solidFill>
                  <a:srgbClr val="000000"/>
                </a:solidFill>
                <a:ea typeface="Arial"/>
              </a:rPr>
              <a:t>2</a:t>
            </a:r>
            <a:r>
              <a:rPr lang="ja-JP" altLang="en-US" sz="1600" i="1" spc="-1" dirty="0">
                <a:solidFill>
                  <a:srgbClr val="000000"/>
                </a:solidFill>
                <a:ea typeface="Arial"/>
              </a:rPr>
              <a:t>つある場合、レビュー作業は面倒です</a:t>
            </a:r>
            <a:r>
              <a:rPr lang="ja-JP" altLang="en-US" sz="1600" i="1" spc="-1" dirty="0" smtClean="0">
                <a:solidFill>
                  <a:srgbClr val="000000"/>
                </a:solidFill>
                <a:ea typeface="Arial"/>
              </a:rPr>
              <a:t>。どうしていきましょう？</a:t>
            </a:r>
            <a:r>
              <a:rPr lang="en-US" sz="1600" b="0" i="1" strike="noStrike" spc="-1" dirty="0" smtClean="0">
                <a:solidFill>
                  <a:srgbClr val="000000"/>
                </a:solidFill>
                <a:latin typeface="Arial"/>
                <a:ea typeface="Arial"/>
              </a:rPr>
              <a:t>?</a:t>
            </a:r>
            <a:endParaRPr lang="en-US" sz="1600" b="0" strike="noStrike" spc="-1" dirty="0">
              <a:latin typeface="Arial"/>
            </a:endParaRPr>
          </a:p>
        </p:txBody>
      </p:sp>
      <p:sp>
        <p:nvSpPr>
          <p:cNvPr id="351" name="CustomShape 3"/>
          <p:cNvSpPr/>
          <p:nvPr/>
        </p:nvSpPr>
        <p:spPr>
          <a:xfrm>
            <a:off x="4289750" y="1427761"/>
            <a:ext cx="742429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52" name="CustomShape 4"/>
          <p:cNvSpPr/>
          <p:nvPr/>
        </p:nvSpPr>
        <p:spPr>
          <a:xfrm>
            <a:off x="312470" y="1735502"/>
            <a:ext cx="3977280" cy="4030920"/>
          </a:xfrm>
          <a:prstGeom prst="homePlate">
            <a:avLst>
              <a:gd name="adj" fmla="val 6521"/>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いくつ</a:t>
            </a:r>
            <a:r>
              <a:rPr lang="ja-JP" altLang="en-US" sz="1900" spc="-1" dirty="0">
                <a:solidFill>
                  <a:srgbClr val="000000"/>
                </a:solidFill>
                <a:ea typeface="Arial"/>
              </a:rPr>
              <a:t>かのスキャナ、正規表現を持つ</a:t>
            </a:r>
            <a:r>
              <a:rPr lang="en-US" altLang="ja-JP" sz="1900" spc="-1" dirty="0" err="1">
                <a:solidFill>
                  <a:srgbClr val="000000"/>
                </a:solidFill>
                <a:ea typeface="Arial"/>
              </a:rPr>
              <a:t>Nomos</a:t>
            </a:r>
            <a:r>
              <a:rPr lang="ja-JP" altLang="en-US" sz="1900" spc="-1" dirty="0" err="1">
                <a:solidFill>
                  <a:srgbClr val="000000"/>
                </a:solidFill>
                <a:ea typeface="Arial"/>
              </a:rPr>
              <a:t>、</a:t>
            </a:r>
            <a:r>
              <a:rPr lang="ja-JP" altLang="en-US" sz="1900" spc="-1" dirty="0">
                <a:solidFill>
                  <a:srgbClr val="000000"/>
                </a:solidFill>
                <a:ea typeface="Arial"/>
              </a:rPr>
              <a:t>テキストを類似させる</a:t>
            </a:r>
            <a:r>
              <a:rPr lang="en-US" altLang="ja-JP" sz="1900" spc="-1" dirty="0">
                <a:solidFill>
                  <a:srgbClr val="000000"/>
                </a:solidFill>
                <a:ea typeface="Arial"/>
              </a:rPr>
              <a:t>Monk</a:t>
            </a:r>
            <a:r>
              <a:rPr lang="ja-JP" altLang="en-US" sz="1900" spc="-1" dirty="0" smtClean="0">
                <a:solidFill>
                  <a:srgbClr val="000000"/>
                </a:solidFill>
                <a:ea typeface="Arial"/>
              </a:rPr>
              <a:t>がある。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spc="-1" dirty="0">
                <a:solidFill>
                  <a:srgbClr val="000000"/>
                </a:solidFill>
                <a:ea typeface="Arial"/>
              </a:rPr>
              <a:t>両方のスキャナが同じライセンスを見つけた場合、確認する必要</a:t>
            </a:r>
            <a:r>
              <a:rPr lang="ja-JP" altLang="en-US" sz="1900" spc="-1" dirty="0" smtClean="0">
                <a:solidFill>
                  <a:srgbClr val="000000"/>
                </a:solidFill>
                <a:ea typeface="Arial"/>
              </a:rPr>
              <a:t>があるのか</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a:p>
            <a:pPr>
              <a:lnSpc>
                <a:spcPct val="100000"/>
              </a:lnSpc>
            </a:pPr>
            <a:endParaRPr lang="en-US" sz="1900" b="0" strike="noStrike" spc="-1" dirty="0">
              <a:latin typeface="Arial"/>
            </a:endParaRPr>
          </a:p>
        </p:txBody>
      </p:sp>
      <p:sp>
        <p:nvSpPr>
          <p:cNvPr id="353" name="CustomShape 5"/>
          <p:cNvSpPr/>
          <p:nvPr/>
        </p:nvSpPr>
        <p:spPr>
          <a:xfrm>
            <a:off x="313550" y="138924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a:t>
            </a:r>
            <a:r>
              <a:rPr lang="ja-JP" altLang="en-US" sz="2000" b="1" spc="-1" dirty="0" smtClean="0">
                <a:solidFill>
                  <a:srgbClr val="000000"/>
                </a:solidFill>
                <a:latin typeface="Arial"/>
              </a:rPr>
              <a:t>ケース</a:t>
            </a:r>
            <a:endParaRPr lang="en-US" sz="2000" b="0" strike="noStrike" spc="-1" dirty="0">
              <a:latin typeface="Arial"/>
            </a:endParaRPr>
          </a:p>
        </p:txBody>
      </p:sp>
      <p:sp>
        <p:nvSpPr>
          <p:cNvPr id="355"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56" name="CustomShape 8"/>
          <p:cNvSpPr/>
          <p:nvPr/>
        </p:nvSpPr>
        <p:spPr>
          <a:xfrm>
            <a:off x="4289750" y="1957622"/>
            <a:ext cx="7424290" cy="38088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16000" lvl="1" indent="-221040">
              <a:lnSpc>
                <a:spcPct val="100000"/>
              </a:lnSpc>
              <a:buClr>
                <a:srgbClr val="879BAA"/>
              </a:buClr>
              <a:buFont typeface="Noto Sans Symbols"/>
              <a:buChar char="∙"/>
            </a:pPr>
            <a:r>
              <a:rPr lang="en-US" sz="1900" b="0" strike="noStrike" spc="-1" dirty="0">
                <a:solidFill>
                  <a:srgbClr val="000000"/>
                </a:solidFill>
                <a:latin typeface="Arial"/>
                <a:ea typeface="Arial"/>
              </a:rPr>
              <a:t>Decider agent reviews licenses found for this </a:t>
            </a:r>
            <a:r>
              <a:rPr lang="en-US" sz="1900" b="0" strike="noStrike" spc="-1" dirty="0" smtClean="0">
                <a:solidFill>
                  <a:srgbClr val="000000"/>
                </a:solidFill>
                <a:latin typeface="Arial"/>
                <a:ea typeface="Arial"/>
              </a:rPr>
              <a:t>file</a:t>
            </a:r>
          </a:p>
          <a:p>
            <a:pPr marL="216000" lvl="1" indent="-221040">
              <a:lnSpc>
                <a:spcPct val="100000"/>
              </a:lnSpc>
              <a:buClr>
                <a:srgbClr val="879BAA"/>
              </a:buClr>
              <a:buFont typeface="Noto Sans Symbols"/>
              <a:buChar char="∙"/>
            </a:pPr>
            <a:r>
              <a:rPr lang="ja-JP" altLang="en-US" sz="1900" spc="-1" dirty="0" smtClean="0"/>
              <a:t>決定機能が、</a:t>
            </a:r>
            <a:r>
              <a:rPr lang="ja-JP" altLang="en-US" sz="1900" spc="-1" dirty="0"/>
              <a:t>このファイルに見つかったライセンスを</a:t>
            </a:r>
            <a:r>
              <a:rPr lang="ja-JP" altLang="en-US" sz="1900" spc="-1" dirty="0" smtClean="0"/>
              <a:t>確認</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err="1">
                <a:solidFill>
                  <a:srgbClr val="000000"/>
                </a:solidFill>
                <a:ea typeface="Arial"/>
              </a:rPr>
              <a:t>つの</a:t>
            </a:r>
            <a:r>
              <a:rPr lang="ja-JP" altLang="en-US" sz="1900" spc="-1" dirty="0">
                <a:solidFill>
                  <a:srgbClr val="000000"/>
                </a:solidFill>
                <a:ea typeface="Arial"/>
              </a:rPr>
              <a:t>異なるスキャナーからの識別されたライセンスに競合がない場合は、自動的</a:t>
            </a:r>
            <a:r>
              <a:rPr lang="ja-JP" altLang="en-US" sz="1900" spc="-1" dirty="0" smtClean="0">
                <a:solidFill>
                  <a:srgbClr val="000000"/>
                </a:solidFill>
                <a:ea typeface="Arial"/>
              </a:rPr>
              <a:t>に</a:t>
            </a:r>
            <a:r>
              <a:rPr lang="ja-JP" altLang="en-US" sz="1900" spc="-1" dirty="0">
                <a:solidFill>
                  <a:srgbClr val="000000"/>
                </a:solidFill>
                <a:ea typeface="Arial"/>
              </a:rPr>
              <a:t>結果</a:t>
            </a:r>
            <a:r>
              <a:rPr lang="ja-JP" altLang="en-US" sz="1900" spc="-1" dirty="0" smtClean="0">
                <a:solidFill>
                  <a:srgbClr val="000000"/>
                </a:solidFill>
                <a:ea typeface="Arial"/>
              </a:rPr>
              <a:t>を適用でき</a:t>
            </a:r>
            <a:r>
              <a:rPr lang="ja-JP" altLang="en-US" sz="1900" spc="-1" dirty="0">
                <a:solidFill>
                  <a:srgbClr val="000000"/>
                </a:solidFill>
                <a:ea typeface="Arial"/>
              </a:rPr>
              <a:t>る</a:t>
            </a:r>
            <a:r>
              <a:rPr lang="ja-JP" altLang="en-US" sz="1900" spc="-1" dirty="0" smtClean="0">
                <a:solidFill>
                  <a:srgbClr val="000000"/>
                </a:solidFill>
                <a:ea typeface="Arial"/>
              </a:rPr>
              <a:t>。</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ja-JP" altLang="en-US" sz="1900" spc="-1" dirty="0" smtClean="0">
                <a:solidFill>
                  <a:srgbClr val="000000"/>
                </a:solidFill>
                <a:latin typeface="Arial"/>
                <a:ea typeface="Arial"/>
              </a:rPr>
              <a:t>例えば決定機能にとって</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する状況が無い</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場合</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正規表現とテキスト比較、同じ</a:t>
            </a:r>
            <a:r>
              <a:rPr lang="ja-JP" altLang="en-US" sz="1900" spc="-1" dirty="0" smtClean="0">
                <a:solidFill>
                  <a:srgbClr val="000000"/>
                </a:solidFill>
                <a:ea typeface="Arial"/>
              </a:rPr>
              <a:t>ライセンス</a:t>
            </a:r>
            <a:endParaRPr lang="en-US" altLang="ja-JP" sz="1900" spc="-1" dirty="0" smtClean="0">
              <a:solidFill>
                <a:srgbClr val="000000"/>
              </a:solidFill>
              <a:ea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latin typeface="Arial"/>
                <a:ea typeface="Arial"/>
              </a:rPr>
              <a:t>そし</a:t>
            </a:r>
            <a:r>
              <a:rPr lang="ja-JP" altLang="en-US" sz="1900" spc="-1" dirty="0">
                <a:solidFill>
                  <a:srgbClr val="000000"/>
                </a:solidFill>
                <a:latin typeface="Arial"/>
                <a:ea typeface="Arial"/>
              </a:rPr>
              <a:t>て</a:t>
            </a:r>
            <a:r>
              <a:rPr lang="ja-JP" altLang="en-US" sz="1900" spc="-1" dirty="0" smtClean="0">
                <a:solidFill>
                  <a:srgbClr val="000000"/>
                </a:solidFill>
                <a:ea typeface="Arial"/>
              </a:rPr>
              <a:t>すべて</a:t>
            </a:r>
            <a:r>
              <a:rPr lang="ja-JP" altLang="en-US" sz="1900" spc="-1" dirty="0">
                <a:solidFill>
                  <a:srgbClr val="000000"/>
                </a:solidFill>
                <a:ea typeface="Arial"/>
              </a:rPr>
              <a:t>の正規表現の一致はテキストの一致の内側に</a:t>
            </a:r>
            <a:r>
              <a:rPr lang="ja-JP" altLang="en-US" sz="1900" spc="-1" dirty="0" smtClean="0">
                <a:solidFill>
                  <a:srgbClr val="000000"/>
                </a:solidFill>
                <a:ea typeface="Arial"/>
              </a:rPr>
              <a:t>ある</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ea typeface="Arial"/>
              </a:rPr>
              <a:t>ファイル内</a:t>
            </a:r>
            <a:r>
              <a:rPr lang="ja-JP" altLang="en-US" sz="1900" spc="-1" dirty="0">
                <a:solidFill>
                  <a:srgbClr val="000000"/>
                </a:solidFill>
                <a:ea typeface="Arial"/>
              </a:rPr>
              <a:t>に他のライセンス情報が検出されない </a:t>
            </a:r>
            <a:r>
              <a:rPr lang="en-US" altLang="ja-JP" sz="1900" spc="-1" dirty="0">
                <a:solidFill>
                  <a:srgbClr val="000000"/>
                </a:solidFill>
                <a:ea typeface="Arial"/>
              </a:rPr>
              <a:t>- &gt;</a:t>
            </a:r>
            <a:r>
              <a:rPr lang="ja-JP" altLang="en-US" sz="1900" spc="-1" dirty="0">
                <a:solidFill>
                  <a:srgbClr val="000000"/>
                </a:solidFill>
                <a:ea typeface="Arial"/>
              </a:rPr>
              <a:t>レビューは不要</a:t>
            </a:r>
            <a:endParaRPr lang="en-US" sz="1900" b="0" strike="noStrike" spc="-1" dirty="0" smtClean="0">
              <a:latin typeface="Arial"/>
            </a:endParaRPr>
          </a:p>
          <a:p>
            <a:pPr marL="216000" lvl="1" indent="-221040">
              <a:lnSpc>
                <a:spcPct val="100000"/>
              </a:lnSpc>
              <a:spcBef>
                <a:spcPts val="1301"/>
              </a:spcBef>
              <a:buClr>
                <a:srgbClr val="879BAA"/>
              </a:buClr>
              <a:buFont typeface="Noto Sans Symbols"/>
              <a:buChar char="∙"/>
            </a:pPr>
            <a:r>
              <a:rPr lang="en-US" sz="1900" spc="-1" dirty="0" smtClean="0">
                <a:solidFill>
                  <a:srgbClr val="000000"/>
                </a:solidFill>
                <a:latin typeface="Arial"/>
                <a:ea typeface="Arial"/>
              </a:rPr>
              <a:t>3</a:t>
            </a:r>
            <a:r>
              <a:rPr lang="ja-JP" altLang="en-US" sz="1900" spc="-1" dirty="0" smtClean="0">
                <a:solidFill>
                  <a:srgbClr val="000000"/>
                </a:solidFill>
                <a:latin typeface="Arial"/>
                <a:ea typeface="Arial"/>
              </a:rPr>
              <a:t>つ目の</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Ninka</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スキャナーも同様に動かす</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531540" y="126684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58" name="Google Shape;448;p51"/>
          <p:cNvPicPr/>
          <p:nvPr/>
        </p:nvPicPr>
        <p:blipFill>
          <a:blip r:embed="rId2"/>
          <a:stretch/>
        </p:blipFill>
        <p:spPr>
          <a:xfrm>
            <a:off x="6508080" y="1729440"/>
            <a:ext cx="4997160" cy="4026960"/>
          </a:xfrm>
          <a:prstGeom prst="rect">
            <a:avLst/>
          </a:prstGeom>
          <a:ln>
            <a:noFill/>
          </a:ln>
          <a:effectLst>
            <a:outerShdw>
              <a:srgbClr val="000000">
                <a:alpha val="40000"/>
              </a:srgbClr>
            </a:outerShdw>
          </a:effectLst>
        </p:spPr>
      </p:pic>
      <p:sp>
        <p:nvSpPr>
          <p:cNvPr id="35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a:t>
            </a:r>
            <a:r>
              <a:rPr lang="ja-JP" altLang="en-US" sz="3200" b="1" spc="-1" dirty="0">
                <a:solidFill>
                  <a:srgbClr val="000000"/>
                </a:solidFill>
                <a:latin typeface="Arial"/>
                <a:ea typeface="Arial"/>
              </a:rPr>
              <a:t>機能</a:t>
            </a:r>
            <a:r>
              <a:rPr lang="ja-JP" altLang="en-US" sz="3200" b="1" spc="-1" dirty="0" smtClean="0">
                <a:solidFill>
                  <a:srgbClr val="000000"/>
                </a:solidFill>
                <a:latin typeface="Arial"/>
                <a:ea typeface="Arial"/>
              </a:rPr>
              <a:t>を使う</a:t>
            </a:r>
            <a:endParaRPr lang="en-US" sz="3200" b="0" strike="noStrike" spc="-1" dirty="0">
              <a:latin typeface="Arial"/>
            </a:endParaRPr>
          </a:p>
        </p:txBody>
      </p:sp>
      <p:sp>
        <p:nvSpPr>
          <p:cNvPr id="360" name="CustomShape 3"/>
          <p:cNvSpPr/>
          <p:nvPr/>
        </p:nvSpPr>
        <p:spPr>
          <a:xfrm>
            <a:off x="1094400" y="1763640"/>
            <a:ext cx="5540400" cy="4030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1096560" y="2190960"/>
            <a:ext cx="5164560" cy="1573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アップロード時に自動決定を選択可</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自動決定機能のチェックボックスで</a:t>
            </a:r>
            <a:r>
              <a:rPr lang="en-US" altLang="ja-JP" sz="1900" spc="-1" dirty="0" err="1" smtClean="0">
                <a:solidFill>
                  <a:srgbClr val="000000"/>
                </a:solidFill>
                <a:ea typeface="Arial"/>
              </a:rPr>
              <a:t>Nomos</a:t>
            </a:r>
            <a:r>
              <a:rPr lang="ja-JP" altLang="en-US" sz="1900" spc="-1" dirty="0">
                <a:solidFill>
                  <a:srgbClr val="000000"/>
                </a:solidFill>
                <a:ea typeface="Arial"/>
              </a:rPr>
              <a:t>と</a:t>
            </a:r>
            <a:r>
              <a:rPr lang="en-US" altLang="ja-JP" sz="1900" spc="-1" dirty="0">
                <a:solidFill>
                  <a:srgbClr val="000000"/>
                </a:solidFill>
                <a:ea typeface="Arial"/>
              </a:rPr>
              <a:t>Monk</a:t>
            </a:r>
            <a:r>
              <a:rPr lang="ja-JP" altLang="en-US" sz="1900" spc="-1" dirty="0" smtClean="0">
                <a:solidFill>
                  <a:srgbClr val="000000"/>
                </a:solidFill>
                <a:ea typeface="Arial"/>
              </a:rPr>
              <a:t>を選択</a:t>
            </a:r>
            <a:endParaRPr lang="en-US" altLang="ja-JP" sz="1900" spc="-1" dirty="0" smtClean="0">
              <a:solidFill>
                <a:srgbClr val="000000"/>
              </a:solidFill>
              <a:ea typeface="Arial"/>
            </a:endParaRPr>
          </a:p>
          <a:p>
            <a:pPr marL="216000" lvl="1" indent="-234000">
              <a:lnSpc>
                <a:spcPct val="100000"/>
              </a:lnSpc>
              <a:spcBef>
                <a:spcPts val="1301"/>
              </a:spcBef>
              <a:buClr>
                <a:srgbClr val="879BAA"/>
              </a:buClr>
              <a:buFont typeface="Noto Sans Symbols"/>
              <a:buChar char="∙"/>
            </a:pPr>
            <a:r>
              <a:rPr lang="en-US" altLang="ja-JP" sz="1900" spc="-1" dirty="0" err="1">
                <a:solidFill>
                  <a:srgbClr val="000000"/>
                </a:solidFill>
                <a:ea typeface="Arial"/>
              </a:rPr>
              <a:t>Ninka</a:t>
            </a:r>
            <a:r>
              <a:rPr lang="ja-JP" altLang="en-US" sz="1900" spc="-1" dirty="0">
                <a:solidFill>
                  <a:srgbClr val="000000"/>
                </a:solidFill>
                <a:ea typeface="Arial"/>
              </a:rPr>
              <a:t>をインストール</a:t>
            </a:r>
            <a:r>
              <a:rPr lang="ja-JP" altLang="en-US" sz="1900" spc="-1" dirty="0" smtClean="0">
                <a:solidFill>
                  <a:srgbClr val="000000"/>
                </a:solidFill>
                <a:ea typeface="Arial"/>
              </a:rPr>
              <a:t>してる場合</a:t>
            </a:r>
            <a:r>
              <a:rPr lang="ja-JP" altLang="en-US" sz="1900" spc="-1" dirty="0">
                <a:solidFill>
                  <a:srgbClr val="000000"/>
                </a:solidFill>
                <a:ea typeface="Arial"/>
              </a:rPr>
              <a:t>は、</a:t>
            </a: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スキャナすべての結果を考慮</a:t>
            </a:r>
            <a:r>
              <a:rPr lang="ja-JP" altLang="en-US" sz="1900" spc="-1" dirty="0" smtClean="0">
                <a:solidFill>
                  <a:srgbClr val="000000"/>
                </a:solidFill>
                <a:ea typeface="Arial"/>
              </a:rPr>
              <a:t>して選択可</a:t>
            </a:r>
            <a:endParaRPr lang="en-US" sz="1900" b="0" strike="noStrike" spc="-1" dirty="0">
              <a:latin typeface="Arial"/>
            </a:endParaRPr>
          </a:p>
        </p:txBody>
      </p:sp>
      <p:sp>
        <p:nvSpPr>
          <p:cNvPr id="362" name="CustomShape 5"/>
          <p:cNvSpPr/>
          <p:nvPr/>
        </p:nvSpPr>
        <p:spPr>
          <a:xfrm>
            <a:off x="1124280" y="1690920"/>
            <a:ext cx="4208008" cy="500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sp>
        <p:nvSpPr>
          <p:cNvPr id="363" name="CustomShape 6"/>
          <p:cNvSpPr/>
          <p:nvPr/>
        </p:nvSpPr>
        <p:spPr>
          <a:xfrm>
            <a:off x="9390960" y="386532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
        <p:nvSpPr>
          <p:cNvPr id="364" name="CustomShape 7"/>
          <p:cNvSpPr/>
          <p:nvPr/>
        </p:nvSpPr>
        <p:spPr>
          <a:xfrm>
            <a:off x="6559920" y="3865320"/>
            <a:ext cx="2651400" cy="185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67" name="CustomShape 2"/>
          <p:cNvSpPr/>
          <p:nvPr/>
        </p:nvSpPr>
        <p:spPr>
          <a:xfrm>
            <a:off x="197990" y="1435928"/>
            <a:ext cx="7093800" cy="4923472"/>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アップロード</a:t>
            </a:r>
            <a:r>
              <a:rPr lang="ja-JP" altLang="en-US" sz="1900" b="1" spc="-1" dirty="0">
                <a:solidFill>
                  <a:srgbClr val="000000"/>
                </a:solidFill>
                <a:ea typeface="Arial"/>
              </a:rPr>
              <a:t>時に</a:t>
            </a:r>
            <a:r>
              <a:rPr lang="ja-JP" altLang="en-US" sz="1900" b="1" spc="-1" dirty="0" smtClean="0">
                <a:solidFill>
                  <a:srgbClr val="000000"/>
                </a:solidFill>
                <a:ea typeface="Arial"/>
              </a:rPr>
              <a:t>自動でライセンスの結論</a:t>
            </a:r>
            <a:r>
              <a:rPr lang="ja-JP" altLang="en-US" sz="1900" b="1" spc="-1" dirty="0">
                <a:solidFill>
                  <a:srgbClr val="000000"/>
                </a:solidFill>
                <a:ea typeface="Arial"/>
              </a:rPr>
              <a:t>が</a:t>
            </a:r>
            <a:r>
              <a:rPr lang="ja-JP" altLang="en-US" sz="1900" b="1" spc="-1" dirty="0" smtClean="0">
                <a:solidFill>
                  <a:srgbClr val="000000"/>
                </a:solidFill>
                <a:ea typeface="Arial"/>
              </a:rPr>
              <a:t>選択される</a:t>
            </a:r>
            <a:endParaRPr lang="en-US" sz="1900" b="0" strike="noStrike" spc="-1" dirty="0">
              <a:latin typeface="Arial"/>
            </a:endParaRPr>
          </a:p>
          <a:p>
            <a:pPr marL="609480">
              <a:lnSpc>
                <a:spcPct val="115000"/>
              </a:lnSpc>
            </a:pPr>
            <a:r>
              <a:rPr lang="ja-JP" altLang="en-US" sz="1900" spc="-1" dirty="0" smtClean="0"/>
              <a:t>アップロードフォーム</a:t>
            </a:r>
            <a:r>
              <a:rPr lang="ja-JP" altLang="en-US" sz="1900" spc="-1" dirty="0"/>
              <a:t>で、アップロードのオプションを選択するときに</a:t>
            </a:r>
            <a:r>
              <a:rPr lang="ja-JP" altLang="en-US" sz="1900" spc="-1" dirty="0" smtClean="0"/>
              <a:t>、どのファイル</a:t>
            </a:r>
            <a:r>
              <a:rPr lang="ja-JP" altLang="en-US" sz="1900" spc="-1" dirty="0"/>
              <a:t>自動ライセンス</a:t>
            </a:r>
            <a:r>
              <a:rPr lang="ja-JP" altLang="en-US" sz="1900" spc="-1" dirty="0" smtClean="0"/>
              <a:t>決定機能を使うか選択できる</a:t>
            </a:r>
            <a:endParaRPr lang="en-US" sz="1900" b="0" strike="noStrike" spc="-1" dirty="0">
              <a:latin typeface="Arial"/>
            </a:endParaRPr>
          </a:p>
          <a:p>
            <a:pPr marL="609480" indent="-424440">
              <a:lnSpc>
                <a:spcPct val="115000"/>
              </a:lnSpc>
              <a:buClr>
                <a:srgbClr val="000000"/>
              </a:buClr>
              <a:buFont typeface="Arial"/>
              <a:buAutoNum type="arabicPeriod"/>
            </a:pPr>
            <a:r>
              <a:rPr lang="en-US" altLang="ja-JP" sz="1900" b="1" spc="-1" dirty="0">
                <a:solidFill>
                  <a:srgbClr val="000000"/>
                </a:solidFill>
                <a:latin typeface="Arial"/>
              </a:rPr>
              <a:t>2</a:t>
            </a:r>
            <a:r>
              <a:rPr lang="ja-JP" altLang="en-US" sz="1900" b="1" spc="-1" dirty="0" err="1" smtClean="0">
                <a:solidFill>
                  <a:srgbClr val="000000"/>
                </a:solidFill>
                <a:latin typeface="Arial"/>
              </a:rPr>
              <a:t>つの</a:t>
            </a:r>
            <a:r>
              <a:rPr lang="ja-JP" altLang="en-US" sz="1900" b="1" spc="-1" dirty="0" smtClean="0">
                <a:solidFill>
                  <a:srgbClr val="000000"/>
                </a:solidFill>
                <a:latin typeface="Arial"/>
              </a:rPr>
              <a:t>モードがある</a:t>
            </a:r>
            <a:endParaRPr lang="en-US" sz="1900" b="0" strike="noStrike" spc="-1" dirty="0">
              <a:latin typeface="Arial"/>
            </a:endParaRPr>
          </a:p>
          <a:p>
            <a:pPr marL="609480">
              <a:lnSpc>
                <a:spcPct val="115000"/>
              </a:lnSpc>
            </a:pPr>
            <a:r>
              <a:rPr lang="en-US" sz="1900" b="0" i="1" strike="noStrike" spc="-1" dirty="0" smtClean="0">
                <a:solidFill>
                  <a:srgbClr val="000000"/>
                </a:solidFill>
                <a:latin typeface="Arial"/>
                <a:ea typeface="Arial"/>
              </a:rPr>
              <a:t>1: </a:t>
            </a:r>
            <a:r>
              <a:rPr lang="en-US" sz="1900" b="0" strike="noStrike" spc="-1" dirty="0">
                <a:solidFill>
                  <a:srgbClr val="000000"/>
                </a:solidFill>
                <a:latin typeface="Arial"/>
                <a:ea typeface="Arial"/>
              </a:rPr>
              <a:t>Monk </a:t>
            </a:r>
            <a:r>
              <a:rPr lang="ja-JP" altLang="en-US" sz="1900" spc="-1" dirty="0" smtClean="0">
                <a:solidFill>
                  <a:srgbClr val="000000"/>
                </a:solidFill>
                <a:latin typeface="Arial"/>
                <a:ea typeface="Arial"/>
              </a:rPr>
              <a:t>テキストライセンス一致と</a:t>
            </a:r>
            <a:r>
              <a:rPr lang="en-US" sz="1900" b="0" strike="noStrike" spc="-1" dirty="0" err="1" smtClean="0">
                <a:solidFill>
                  <a:srgbClr val="000000"/>
                </a:solidFill>
                <a:latin typeface="Arial"/>
                <a:ea typeface="Arial"/>
              </a:rPr>
              <a:t>Nomos</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正規表現一致が同じ部分にある。</a:t>
            </a:r>
            <a:r>
              <a:rPr lang="en-US" sz="1900" b="0" strike="noStrike" spc="-1" dirty="0" smtClean="0">
                <a:solidFill>
                  <a:srgbClr val="000000"/>
                </a:solidFill>
                <a:latin typeface="Arial"/>
                <a:ea typeface="Arial"/>
              </a:rPr>
              <a:t>.</a:t>
            </a:r>
            <a:endParaRPr lang="en-US" sz="1900" b="0" strike="noStrike" spc="-1" dirty="0">
              <a:latin typeface="Arial"/>
            </a:endParaRPr>
          </a:p>
          <a:p>
            <a:pPr marL="609480">
              <a:lnSpc>
                <a:spcPct val="115000"/>
              </a:lnSpc>
            </a:pPr>
            <a:r>
              <a:rPr lang="en-US" sz="1900" i="1" spc="-1" dirty="0">
                <a:solidFill>
                  <a:srgbClr val="000000"/>
                </a:solidFill>
                <a:latin typeface="Arial"/>
                <a:ea typeface="Arial"/>
              </a:rPr>
              <a:t>2</a:t>
            </a:r>
            <a:r>
              <a:rPr lang="en-US" sz="1900" b="0" i="1" strike="noStrike" spc="-1" dirty="0" smtClean="0">
                <a:solidFill>
                  <a:srgbClr val="000000"/>
                </a:solidFill>
                <a:latin typeface="Arial"/>
                <a:ea typeface="Arial"/>
              </a:rPr>
              <a:t>: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と</a:t>
            </a:r>
            <a:r>
              <a:rPr lang="en-US" sz="1900" b="0" strike="noStrike" spc="-1" dirty="0" err="1" smtClean="0">
                <a:solidFill>
                  <a:srgbClr val="000000"/>
                </a:solidFill>
                <a:latin typeface="Arial"/>
                <a:ea typeface="Arial"/>
              </a:rPr>
              <a:t>Ninka</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が同じライセンスを特定</a:t>
            </a:r>
            <a:endParaRPr lang="en-US" sz="1900" b="0" strike="noStrike" spc="-1" dirty="0">
              <a:latin typeface="Arial"/>
            </a:endParaRPr>
          </a:p>
          <a:p>
            <a:pPr marL="609480">
              <a:lnSpc>
                <a:spcPct val="115000"/>
              </a:lnSpc>
            </a:pP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a:t>
            </a:r>
            <a:r>
              <a:rPr lang="ja-JP" altLang="en-US" sz="1900" spc="-1" dirty="0">
                <a:solidFill>
                  <a:srgbClr val="000000"/>
                </a:solidFill>
                <a:latin typeface="Arial"/>
                <a:ea typeface="Arial"/>
              </a:rPr>
              <a:t>場合</a:t>
            </a:r>
            <a:r>
              <a:rPr lang="en-US" sz="1900" b="0" strike="noStrike" spc="-1" dirty="0" smtClean="0">
                <a:solidFill>
                  <a:srgbClr val="000000"/>
                </a:solidFill>
                <a:latin typeface="Arial"/>
                <a:ea typeface="Arial"/>
              </a:rPr>
              <a:t> (=</a:t>
            </a:r>
            <a:r>
              <a:rPr lang="ja-JP" altLang="en-US" sz="1900" spc="-1" dirty="0">
                <a:solidFill>
                  <a:srgbClr val="000000"/>
                </a:solidFill>
                <a:ea typeface="Arial"/>
              </a:rPr>
              <a:t>エージェント上で別の異なるライセンスが</a:t>
            </a:r>
            <a:r>
              <a:rPr lang="ja-JP" altLang="en-US" sz="1900" spc="-1" dirty="0" smtClean="0">
                <a:solidFill>
                  <a:srgbClr val="000000"/>
                </a:solidFill>
                <a:ea typeface="Arial"/>
              </a:rPr>
              <a:t>見つかる</a:t>
            </a:r>
            <a:r>
              <a:rPr lang="en-US" sz="1900" b="0" strike="noStrike" spc="-1" dirty="0" smtClean="0">
                <a:solidFill>
                  <a:srgbClr val="000000"/>
                </a:solidFill>
                <a:latin typeface="Arial"/>
                <a:ea typeface="Arial"/>
              </a:rPr>
              <a:t>),</a:t>
            </a:r>
            <a:r>
              <a:rPr lang="ja-JP" altLang="en-US" sz="1900" spc="-1" dirty="0">
                <a:solidFill>
                  <a:srgbClr val="000000"/>
                </a:solidFill>
                <a:ea typeface="Arial"/>
              </a:rPr>
              <a:t>このファイルに決定は適用</a:t>
            </a:r>
            <a:r>
              <a:rPr lang="ja-JP" altLang="en-US" sz="1900" spc="-1" dirty="0" smtClean="0">
                <a:solidFill>
                  <a:srgbClr val="000000"/>
                </a:solidFill>
                <a:ea typeface="Arial"/>
              </a:rPr>
              <a:t>されな</a:t>
            </a:r>
            <a:r>
              <a:rPr lang="ja-JP" altLang="en-US" sz="1900" spc="-1" dirty="0">
                <a:solidFill>
                  <a:srgbClr val="000000"/>
                </a:solidFill>
                <a:ea typeface="Arial"/>
              </a:rPr>
              <a:t>い</a:t>
            </a:r>
            <a:endParaRPr lang="en-US" sz="1900" b="0" strike="noStrike" spc="-1" dirty="0" smtClean="0">
              <a:latin typeface="Arial"/>
            </a:endParaRPr>
          </a:p>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例</a:t>
            </a:r>
            <a:r>
              <a:rPr lang="ja-JP" altLang="en-US" sz="1900" b="1" spc="-1" dirty="0">
                <a:solidFill>
                  <a:srgbClr val="000000"/>
                </a:solidFill>
                <a:ea typeface="Arial"/>
              </a:rPr>
              <a:t>を選んでライセンス結果を確認する</a:t>
            </a:r>
            <a:endParaRPr lang="en-US" sz="1900" b="0" strike="noStrike" spc="-1" dirty="0" smtClean="0">
              <a:latin typeface="Arial"/>
            </a:endParaRPr>
          </a:p>
          <a:p>
            <a:pPr marL="609480">
              <a:lnSpc>
                <a:spcPct val="115000"/>
              </a:lnSpc>
            </a:pPr>
            <a:r>
              <a:rPr lang="ja-JP" altLang="en-US" sz="1900" spc="-1" dirty="0">
                <a:solidFill>
                  <a:srgbClr val="000000"/>
                </a:solidFill>
                <a:ea typeface="Arial"/>
              </a:rPr>
              <a:t>個々の結果を確認して、この機能に関する経験と理解を</a:t>
            </a:r>
            <a:r>
              <a:rPr lang="ja-JP" altLang="en-US" sz="1900" spc="-1" dirty="0" smtClean="0">
                <a:solidFill>
                  <a:srgbClr val="000000"/>
                </a:solidFill>
                <a:ea typeface="Arial"/>
              </a:rPr>
              <a:t>深めましょう。</a:t>
            </a:r>
            <a:endParaRPr lang="en-US" sz="1900" b="0" strike="noStrike" spc="-1" dirty="0">
              <a:latin typeface="Arial"/>
            </a:endParaRPr>
          </a:p>
        </p:txBody>
      </p:sp>
      <p:sp>
        <p:nvSpPr>
          <p:cNvPr id="368" name="CustomShape 3"/>
          <p:cNvSpPr/>
          <p:nvPr/>
        </p:nvSpPr>
        <p:spPr>
          <a:xfrm>
            <a:off x="7291790" y="1098472"/>
            <a:ext cx="4718978" cy="334508"/>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69" name="CustomShape 4"/>
          <p:cNvSpPr/>
          <p:nvPr/>
        </p:nvSpPr>
        <p:spPr>
          <a:xfrm>
            <a:off x="197990" y="109847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71"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2" name="CustomShape 7"/>
          <p:cNvSpPr/>
          <p:nvPr/>
        </p:nvSpPr>
        <p:spPr>
          <a:xfrm>
            <a:off x="7291790" y="1432980"/>
            <a:ext cx="4718978" cy="49264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a:t>
            </a:r>
            <a:r>
              <a:rPr lang="en-US" altLang="ja-JP" sz="1600" spc="-1" dirty="0">
                <a:solidFill>
                  <a:srgbClr val="000000"/>
                </a:solidFill>
                <a:ea typeface="Arial"/>
              </a:rPr>
              <a:t>Apache 2.0</a:t>
            </a:r>
            <a:r>
              <a:rPr lang="ja-JP" altLang="en-US" sz="1600" spc="-1" dirty="0">
                <a:solidFill>
                  <a:srgbClr val="000000"/>
                </a:solidFill>
                <a:ea typeface="Arial"/>
              </a:rPr>
              <a:t>ヘッダを含むライセンスセットがアップロードされていると</a:t>
            </a:r>
            <a:r>
              <a:rPr lang="ja-JP" altLang="en-US" sz="1600" spc="-1" dirty="0" smtClean="0">
                <a:solidFill>
                  <a:srgbClr val="000000"/>
                </a:solidFill>
                <a:ea typeface="Arial"/>
              </a:rPr>
              <a:t>仮定</a:t>
            </a:r>
            <a:r>
              <a:rPr lang="en-US" altLang="ja-JP" sz="1600" spc="-1" dirty="0" smtClean="0">
                <a:solidFill>
                  <a:srgbClr val="000000"/>
                </a:solidFill>
                <a:ea typeface="Arial"/>
              </a:rPr>
              <a:t>)</a:t>
            </a:r>
            <a:endParaRPr lang="en-US" sz="1600" b="0" strike="noStrike" spc="-1" dirty="0" smtClean="0">
              <a:latin typeface="Arial"/>
            </a:endParaRPr>
          </a:p>
          <a:p>
            <a:pPr marL="609480" indent="-405360">
              <a:lnSpc>
                <a:spcPct val="100000"/>
              </a:lnSpc>
              <a:buClr>
                <a:srgbClr val="000000"/>
              </a:buClr>
              <a:buFont typeface="Arial"/>
              <a:buChar char="●"/>
            </a:pPr>
            <a:r>
              <a:rPr lang="ja-JP" altLang="en-US" sz="1600" spc="-1" dirty="0" smtClean="0">
                <a:solidFill>
                  <a:srgbClr val="000000"/>
                </a:solidFill>
                <a:latin typeface="Arial"/>
              </a:rPr>
              <a:t>ファイルアップロードへ行く</a:t>
            </a:r>
            <a:endParaRPr lang="en-US" sz="1600" b="0" strike="noStrike" spc="-1" dirty="0" smtClean="0">
              <a:latin typeface="Arial"/>
            </a:endParaRPr>
          </a:p>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選択</a:t>
            </a:r>
            <a:endParaRPr lang="en-US" sz="1700" b="0" strike="noStrike" spc="-1" dirty="0">
              <a:latin typeface="Arial"/>
            </a:endParaRPr>
          </a:p>
          <a:p>
            <a:pPr marL="609480" indent="-405360">
              <a:lnSpc>
                <a:spcPct val="100000"/>
              </a:lnSpc>
              <a:buClr>
                <a:srgbClr val="000000"/>
              </a:buClr>
              <a:buFont typeface="Arial"/>
              <a:buChar char="●"/>
            </a:pPr>
            <a:r>
              <a:rPr lang="en-US" altLang="ja-JP" sz="1600" spc="-1" dirty="0" err="1" smtClean="0">
                <a:solidFill>
                  <a:srgbClr val="000000"/>
                </a:solidFill>
                <a:ea typeface="Arial"/>
              </a:rPr>
              <a:t>Nomos</a:t>
            </a:r>
            <a:r>
              <a:rPr lang="ja-JP" altLang="en-US" sz="1600" spc="-1" dirty="0">
                <a:solidFill>
                  <a:srgbClr val="000000"/>
                </a:solidFill>
                <a:ea typeface="Arial"/>
              </a:rPr>
              <a:t>と</a:t>
            </a:r>
            <a:r>
              <a:rPr lang="en-US" altLang="ja-JP" sz="1600" spc="-1" dirty="0">
                <a:solidFill>
                  <a:srgbClr val="000000"/>
                </a:solidFill>
                <a:ea typeface="Arial"/>
              </a:rPr>
              <a:t>Monk</a:t>
            </a:r>
            <a:r>
              <a:rPr lang="ja-JP" altLang="en-US" sz="1600" spc="-1" dirty="0">
                <a:solidFill>
                  <a:srgbClr val="000000"/>
                </a:solidFill>
                <a:ea typeface="Arial"/>
              </a:rPr>
              <a:t>の組み合わせで</a:t>
            </a:r>
            <a:r>
              <a:rPr lang="ja-JP" altLang="en-US" sz="1600" spc="-1" dirty="0" smtClean="0">
                <a:solidFill>
                  <a:srgbClr val="000000"/>
                </a:solidFill>
                <a:ea typeface="Arial"/>
              </a:rPr>
              <a:t>、アップ</a:t>
            </a:r>
            <a:r>
              <a:rPr lang="en-US" altLang="ja-JP" sz="1600" spc="-1" dirty="0" smtClean="0">
                <a:solidFill>
                  <a:srgbClr val="000000"/>
                </a:solidFill>
                <a:ea typeface="Arial"/>
              </a:rPr>
              <a:t>―</a:t>
            </a:r>
            <a:r>
              <a:rPr lang="ja-JP" altLang="en-US" sz="1600" spc="-1" dirty="0" smtClean="0">
                <a:solidFill>
                  <a:srgbClr val="000000"/>
                </a:solidFill>
                <a:ea typeface="Arial"/>
              </a:rPr>
              <a:t>ロードして自動でライセンス</a:t>
            </a:r>
            <a:r>
              <a:rPr lang="ja-JP" altLang="en-US" sz="1600" spc="-1" dirty="0">
                <a:solidFill>
                  <a:srgbClr val="000000"/>
                </a:solidFill>
                <a:ea typeface="Arial"/>
              </a:rPr>
              <a:t>の</a:t>
            </a:r>
            <a:r>
              <a:rPr lang="ja-JP" altLang="en-US" sz="1600" spc="-1" dirty="0" smtClean="0">
                <a:solidFill>
                  <a:srgbClr val="000000"/>
                </a:solidFill>
                <a:ea typeface="Arial"/>
              </a:rPr>
              <a:t>結論を出す</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アップロード</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smtClean="0">
                <a:solidFill>
                  <a:srgbClr val="000000"/>
                </a:solidFill>
                <a:ea typeface="Arial"/>
              </a:rPr>
              <a:t>ライセンスファイルブラウザで</a:t>
            </a:r>
            <a:r>
              <a:rPr lang="en-US" altLang="ja-JP" sz="1600" spc="-1" dirty="0" smtClean="0">
                <a:solidFill>
                  <a:srgbClr val="000000"/>
                </a:solidFill>
                <a:ea typeface="Arial"/>
              </a:rPr>
              <a:t/>
            </a:r>
            <a:br>
              <a:rPr lang="en-US" altLang="ja-JP" sz="1600" spc="-1" dirty="0" smtClean="0">
                <a:solidFill>
                  <a:srgbClr val="000000"/>
                </a:solidFill>
                <a:ea typeface="Arial"/>
              </a:rPr>
            </a:br>
            <a:r>
              <a:rPr lang="ja-JP" altLang="en-US" sz="1600" spc="-1" dirty="0" smtClean="0">
                <a:solidFill>
                  <a:srgbClr val="000000"/>
                </a:solidFill>
                <a:ea typeface="Arial"/>
              </a:rPr>
              <a:t>結果レビュー</a:t>
            </a: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レポート</a:t>
            </a:r>
            <a:r>
              <a:rPr lang="ja-JP" altLang="en-US" sz="3200" b="1" spc="-1" dirty="0">
                <a:solidFill>
                  <a:srgbClr val="000000"/>
                </a:solidFill>
                <a:latin typeface="Arial"/>
                <a:ea typeface="Arial"/>
              </a:rPr>
              <a:t>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a:solidFill>
                  <a:srgbClr val="000000"/>
                </a:solidFill>
                <a:ea typeface="Arial"/>
              </a:rPr>
              <a:t>FOSSology</a:t>
            </a:r>
            <a:r>
              <a:rPr lang="ja-JP" altLang="en-US" sz="3200" b="1" spc="-1" dirty="0">
                <a:solidFill>
                  <a:srgbClr val="000000"/>
                </a:solidFill>
                <a:ea typeface="Arial"/>
              </a:rPr>
              <a:t>を使った作業の流れ</a:t>
            </a:r>
            <a:endParaRPr lang="en-US" sz="3200" b="0" strike="noStrike" spc="-1" dirty="0">
              <a:latin typeface="Arial"/>
            </a:endParaRPr>
          </a:p>
        </p:txBody>
      </p:sp>
      <p:sp>
        <p:nvSpPr>
          <p:cNvPr id="18"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20"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21"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clearing</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の結果</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a:solidFill>
                  <a:srgbClr val="000000"/>
                </a:solidFill>
                <a:latin typeface="ＭＳ ゴシック" panose="020B0609070205080204" pitchFamily="49" charset="-128"/>
                <a:ea typeface="ＭＳ ゴシック" panose="020B0609070205080204" pitchFamily="49" charset="-128"/>
              </a:rPr>
              <a:t>SPDX </a:t>
            </a:r>
            <a:r>
              <a:rPr lang="ja-JP" altLang="en-US" sz="2000" spc="-1" dirty="0">
                <a:solidFill>
                  <a:srgbClr val="000000"/>
                </a:solidFill>
                <a:latin typeface="ＭＳ ゴシック" panose="020B0609070205080204" pitchFamily="49" charset="-128"/>
                <a:ea typeface="ＭＳ ゴシック" panose="020B0609070205080204" pitchFamily="49" charset="-128"/>
              </a:rPr>
              <a:t>形式</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のレポート</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ＭＳ ゴシック" panose="020B0609070205080204" pitchFamily="49" charset="-128"/>
                <a:ea typeface="ＭＳ ゴシック" panose="020B0609070205080204" pitchFamily="49" charset="-128"/>
              </a:rPr>
              <a:t>注意書き</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や</a:t>
            </a:r>
            <a:r>
              <a:rPr lang="en-US" sz="20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2000" b="0" strike="noStrike" spc="-1" dirty="0">
                <a:solidFill>
                  <a:srgbClr val="000000"/>
                </a:solidFill>
                <a:latin typeface="ＭＳ ゴシック" panose="020B0609070205080204" pitchFamily="49" charset="-128"/>
                <a:ea typeface="ＭＳ ゴシック" panose="020B0609070205080204" pitchFamily="49" charset="-128"/>
              </a:rPr>
              <a:t>readme </a:t>
            </a:r>
            <a:r>
              <a:rPr lang="ja-JP" altLang="en-US" sz="2000" spc="-1" dirty="0" smtClean="0">
                <a:solidFill>
                  <a:srgbClr val="000000"/>
                </a:solidFill>
                <a:latin typeface="ＭＳ ゴシック" panose="020B0609070205080204" pitchFamily="49" charset="-128"/>
                <a:ea typeface="ＭＳ ゴシック" panose="020B0609070205080204" pitchFamily="49" charset="-128"/>
              </a:rPr>
              <a:t>ファイル作成</a:t>
            </a:r>
            <a:endParaRPr lang="en-US" sz="2000" b="0" strike="noStrike" spc="-1" dirty="0">
              <a:latin typeface="ＭＳ ゴシック" panose="020B0609070205080204" pitchFamily="49" charset="-128"/>
              <a:ea typeface="ＭＳ ゴシック" panose="020B0609070205080204" pitchFamily="49" charset="-128"/>
            </a:endParaRPr>
          </a:p>
          <a:p>
            <a:pPr marL="647640" lvl="1" indent="-202320">
              <a:lnSpc>
                <a:spcPct val="100000"/>
              </a:lnSpc>
              <a:buClr>
                <a:srgbClr val="879BAA"/>
              </a:buClr>
              <a:buFont typeface="Arial"/>
              <a:buChar char="•"/>
            </a:pPr>
            <a:r>
              <a:rPr lang="en-US" sz="2000" b="0" strike="noStrike" spc="-1" dirty="0" err="1">
                <a:solidFill>
                  <a:srgbClr val="000000"/>
                </a:solidFill>
                <a:latin typeface="ＭＳ ゴシック" panose="020B0609070205080204" pitchFamily="49" charset="-128"/>
                <a:ea typeface="ＭＳ ゴシック" panose="020B0609070205080204" pitchFamily="49" charset="-128"/>
              </a:rPr>
              <a:t>debian</a:t>
            </a:r>
            <a:r>
              <a:rPr lang="en-US" sz="2000" b="0" strike="noStrike" spc="-1" dirty="0">
                <a:solidFill>
                  <a:srgbClr val="000000"/>
                </a:solidFill>
                <a:latin typeface="ＭＳ ゴシック" panose="020B0609070205080204" pitchFamily="49" charset="-128"/>
                <a:ea typeface="ＭＳ ゴシック" panose="020B0609070205080204" pitchFamily="49" charset="-128"/>
              </a:rPr>
              <a:t>-copyright</a:t>
            </a:r>
            <a:endParaRPr lang="en-US" sz="2000" b="0" strike="noStrike" spc="-1" dirty="0">
              <a:latin typeface="ＭＳ ゴシック" panose="020B0609070205080204" pitchFamily="49" charset="-128"/>
              <a:ea typeface="ＭＳ ゴシック" panose="020B0609070205080204" pitchFamily="49" charset="-128"/>
            </a:endParaRPr>
          </a:p>
        </p:txBody>
      </p:sp>
      <p:sp>
        <p:nvSpPr>
          <p:cNvPr id="22"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3"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4"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5"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6"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7"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コンポーネント</a:t>
            </a:r>
            <a: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trike="noStrike"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trike="noStrike" spc="-1" dirty="0" smtClean="0">
                <a:solidFill>
                  <a:srgbClr val="000000"/>
                </a:solidFill>
                <a:latin typeface="ＭＳ Ｐゴシック" panose="020B0600070205080204" pitchFamily="50" charset="-128"/>
                <a:ea typeface="ＭＳ Ｐゴシック" panose="020B0600070205080204" pitchFamily="50" charset="-128"/>
              </a:rPr>
              <a:t>アップロード</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8"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スキャニング方法</a:t>
            </a:r>
            <a: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t/>
            </a:r>
            <a:br>
              <a:rPr lang="en-US" altLang="ja-JP" sz="1300" b="1" spc="-1" dirty="0" smtClean="0">
                <a:solidFill>
                  <a:srgbClr val="000000"/>
                </a:solidFill>
                <a:latin typeface="ＭＳ Ｐゴシック" panose="020B0600070205080204" pitchFamily="50" charset="-128"/>
                <a:ea typeface="ＭＳ Ｐゴシック" panose="020B0600070205080204" pitchFamily="50" charset="-128"/>
              </a:rPr>
            </a:br>
            <a:r>
              <a:rPr lang="ja-JP" altLang="en-US" sz="1300" b="1" spc="-1" dirty="0" smtClean="0">
                <a:solidFill>
                  <a:srgbClr val="000000"/>
                </a:solidFill>
                <a:latin typeface="ＭＳ Ｐゴシック" panose="020B0600070205080204" pitchFamily="50" charset="-128"/>
                <a:ea typeface="ＭＳ Ｐゴシック" panose="020B0600070205080204" pitchFamily="50" charset="-128"/>
              </a:rPr>
              <a:t>選択</a:t>
            </a:r>
            <a:endParaRPr lang="en-US" sz="1300" b="0" strike="noStrike" spc="-1" dirty="0">
              <a:latin typeface="ＭＳ Ｐゴシック" panose="020B0600070205080204" pitchFamily="50" charset="-128"/>
              <a:ea typeface="ＭＳ Ｐゴシック" panose="020B0600070205080204" pitchFamily="50" charset="-128"/>
            </a:endParaRPr>
          </a:p>
          <a:p>
            <a:pPr>
              <a:lnSpc>
                <a:spcPct val="100000"/>
              </a:lnSpc>
            </a:pPr>
            <a:endParaRPr lang="en-US" sz="1300" b="0" strike="noStrike" spc="-1" dirty="0">
              <a:latin typeface="Arial"/>
            </a:endParaRPr>
          </a:p>
        </p:txBody>
      </p:sp>
      <p:sp>
        <p:nvSpPr>
          <p:cNvPr id="29"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結果レビュー</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0"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ＭＳ Ｐゴシック" panose="020B0600070205080204" pitchFamily="50" charset="-128"/>
                <a:ea typeface="ＭＳ Ｐゴシック" panose="020B0600070205080204" pitchFamily="50" charset="-128"/>
              </a:rPr>
              <a:t>レポート作成</a:t>
            </a:r>
            <a:endParaRPr lang="en-US" sz="1300" b="1" strike="noStrike" spc="-1" dirty="0">
              <a:latin typeface="ＭＳ Ｐゴシック" panose="020B0600070205080204" pitchFamily="50" charset="-128"/>
              <a:ea typeface="ＭＳ Ｐゴシック" panose="020B0600070205080204" pitchFamily="50" charset="-128"/>
            </a:endParaRPr>
          </a:p>
        </p:txBody>
      </p:sp>
      <p:sp>
        <p:nvSpPr>
          <p:cNvPr id="31"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ＭＳ ゴシック" panose="020B0609070205080204" pitchFamily="49" charset="-128"/>
                <a:ea typeface="ＭＳ ゴシック" panose="020B0609070205080204" pitchFamily="49" charset="-128"/>
              </a:rPr>
              <a:t>クライアントに</a:t>
            </a:r>
            <a:r>
              <a:rPr lang="en-US" altLang="ja-JP" sz="1300" b="0" strike="noStrike" spc="-1" dirty="0" smtClean="0">
                <a:latin typeface="ＭＳ ゴシック" panose="020B0609070205080204" pitchFamily="49" charset="-128"/>
                <a:ea typeface="ＭＳ ゴシック" panose="020B0609070205080204" pitchFamily="49" charset="-128"/>
              </a:rPr>
              <a:t/>
            </a:r>
            <a:br>
              <a:rPr lang="en-US" altLang="ja-JP" sz="1300" b="0" strike="noStrike" spc="-1" dirty="0" smtClean="0">
                <a:latin typeface="ＭＳ ゴシック" panose="020B0609070205080204" pitchFamily="49" charset="-128"/>
                <a:ea typeface="ＭＳ ゴシック" panose="020B0609070205080204" pitchFamily="49" charset="-128"/>
              </a:rPr>
            </a:br>
            <a:r>
              <a:rPr lang="ja-JP" altLang="en-US" sz="1300" b="0" strike="noStrike" spc="-1" dirty="0" smtClean="0">
                <a:latin typeface="ＭＳ ゴシック" panose="020B0609070205080204" pitchFamily="49" charset="-128"/>
                <a:ea typeface="ＭＳ ゴシック" panose="020B0609070205080204" pitchFamily="49" charset="-128"/>
              </a:rPr>
              <a:t>レポートを渡す</a:t>
            </a:r>
            <a:endParaRPr lang="en-US" sz="1300" b="0" strike="noStrike"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a:t>
            </a:r>
            <a:endParaRPr lang="en-US" sz="3200" b="0" strike="noStrike" spc="-1" dirty="0">
              <a:latin typeface="Arial"/>
            </a:endParaRPr>
          </a:p>
        </p:txBody>
      </p:sp>
      <p:sp>
        <p:nvSpPr>
          <p:cNvPr id="376"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spc="-1" dirty="0"/>
              <a:t>OSS</a:t>
            </a:r>
            <a:r>
              <a:rPr lang="ja-JP" altLang="en-US" sz="1600" spc="-1" dirty="0"/>
              <a:t>を配布するには、ライセンス関連情報を提供する必要があります。</a:t>
            </a:r>
            <a:endParaRPr lang="en-US" sz="1600" b="0" strike="noStrike" spc="-1" dirty="0">
              <a:latin typeface="Arial"/>
            </a:endParaRPr>
          </a:p>
        </p:txBody>
      </p:sp>
      <p:sp>
        <p:nvSpPr>
          <p:cNvPr id="377" name="CustomShape 3"/>
          <p:cNvSpPr/>
          <p:nvPr/>
        </p:nvSpPr>
        <p:spPr>
          <a:xfrm>
            <a:off x="4691520" y="1396980"/>
            <a:ext cx="7124760" cy="654972"/>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78" name="CustomShape 4"/>
          <p:cNvSpPr/>
          <p:nvPr/>
        </p:nvSpPr>
        <p:spPr>
          <a:xfrm>
            <a:off x="713160" y="1398420"/>
            <a:ext cx="3977280" cy="481215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すべてのパッケージが分析</a:t>
            </a:r>
            <a:r>
              <a:rPr lang="ja-JP" altLang="en-US" sz="1900" spc="-1" dirty="0" smtClean="0">
                <a:solidFill>
                  <a:srgbClr val="000000"/>
                </a:solidFill>
                <a:ea typeface="Arial"/>
              </a:rPr>
              <a:t>され</a:t>
            </a:r>
            <a:r>
              <a:rPr lang="ja-JP" altLang="en-US" sz="1900" spc="-1" dirty="0">
                <a:solidFill>
                  <a:srgbClr val="000000"/>
                </a:solidFill>
                <a:ea typeface="Arial"/>
              </a:rPr>
              <a:t>て</a:t>
            </a:r>
            <a:r>
              <a:rPr lang="ja-JP" altLang="en-US" sz="1900" spc="-1" dirty="0" smtClean="0">
                <a:solidFill>
                  <a:srgbClr val="000000"/>
                </a:solidFill>
                <a:ea typeface="Arial"/>
              </a:rPr>
              <a:t>、告知ファイル</a:t>
            </a:r>
            <a:r>
              <a:rPr lang="ja-JP" altLang="en-US" sz="1900" spc="-1" dirty="0">
                <a:solidFill>
                  <a:srgbClr val="000000"/>
                </a:solidFill>
                <a:ea typeface="Arial"/>
              </a:rPr>
              <a:t>の内容を取得するためにはどうすれば</a:t>
            </a:r>
            <a:r>
              <a:rPr lang="ja-JP" altLang="en-US" sz="1900"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p:txBody>
      </p:sp>
      <p:sp>
        <p:nvSpPr>
          <p:cNvPr id="379" name="CustomShape 5"/>
          <p:cNvSpPr/>
          <p:nvPr/>
        </p:nvSpPr>
        <p:spPr>
          <a:xfrm>
            <a:off x="713160" y="1396980"/>
            <a:ext cx="3750840" cy="654972"/>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81"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4691520" y="2051952"/>
            <a:ext cx="7294534" cy="415861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a:solidFill>
                  <a:srgbClr val="000000"/>
                </a:solidFill>
                <a:ea typeface="Arial"/>
              </a:rPr>
              <a:t>FOSSology</a:t>
            </a:r>
            <a:r>
              <a:rPr lang="ja-JP" altLang="en-US" sz="1900" spc="-1" dirty="0">
                <a:solidFill>
                  <a:srgbClr val="000000"/>
                </a:solidFill>
                <a:ea typeface="Arial"/>
              </a:rPr>
              <a:t>はオープンソースパッケージに関するライセンスと著作権情報を様々なフォーマットでエクスポートすることを可能</a:t>
            </a:r>
            <a:r>
              <a:rPr lang="ja-JP" altLang="en-US" sz="1900" spc="-1" dirty="0" smtClean="0">
                <a:solidFill>
                  <a:srgbClr val="000000"/>
                </a:solidFill>
                <a:ea typeface="Arial"/>
              </a:rPr>
              <a:t>にする：</a:t>
            </a:r>
            <a:endParaRPr lang="en-US" sz="1900" b="0" strike="noStrike" spc="-1" dirty="0" smtClean="0">
              <a:latin typeface="Arial"/>
            </a:endParaRPr>
          </a:p>
          <a:p>
            <a:pPr marL="355680" lvl="2" indent="-183240">
              <a:lnSpc>
                <a:spcPct val="100000"/>
              </a:lnSpc>
              <a:spcBef>
                <a:spcPts val="1301"/>
              </a:spcBef>
              <a:buClr>
                <a:srgbClr val="879BAA"/>
              </a:buClr>
              <a:buFont typeface="Noto Sans Symbols"/>
              <a:buChar char="∙"/>
            </a:pPr>
            <a:r>
              <a:rPr lang="en-US" sz="1900" b="1" strike="noStrike" spc="-1" dirty="0" smtClean="0">
                <a:solidFill>
                  <a:srgbClr val="0070C0"/>
                </a:solidFill>
                <a:latin typeface="Arial"/>
                <a:ea typeface="Arial"/>
              </a:rPr>
              <a:t>The Linux Foundation / OpenChain:</a:t>
            </a:r>
            <a:endParaRPr lang="en-US" sz="1900" b="0" strike="noStrike" spc="-1" dirty="0" smtClean="0">
              <a:latin typeface="Arial"/>
            </a:endParaRPr>
          </a:p>
          <a:p>
            <a:pPr marL="546120" lvl="3"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SPDX </a:t>
            </a:r>
            <a:r>
              <a:rPr lang="en-US" sz="1900" b="0" strike="noStrike" spc="-1" dirty="0">
                <a:solidFill>
                  <a:srgbClr val="000000"/>
                </a:solidFill>
                <a:latin typeface="Arial"/>
                <a:ea typeface="Arial"/>
              </a:rPr>
              <a:t>2.0 </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Tag:Value</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RDF/XML</a:t>
            </a:r>
            <a:r>
              <a:rPr lang="ja-JP" altLang="en-US" sz="1900" b="0" strike="noStrike" spc="-1" dirty="0" smtClean="0">
                <a:solidFill>
                  <a:srgbClr val="000000"/>
                </a:solidFill>
                <a:latin typeface="Arial"/>
                <a:ea typeface="Arial"/>
              </a:rPr>
              <a:t>両方でレポート</a:t>
            </a:r>
            <a:r>
              <a:rPr lang="en-US" sz="1900" b="0" strike="noStrike" spc="-1" dirty="0" smtClean="0">
                <a:solidFill>
                  <a:srgbClr val="000000"/>
                </a:solidFill>
                <a:latin typeface="Arial"/>
                <a:ea typeface="Arial"/>
              </a:rPr>
              <a:t> </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Debian ecosystem: </a:t>
            </a:r>
            <a:r>
              <a:rPr lang="en-US" sz="1900" b="0" strike="noStrike" spc="-1" dirty="0">
                <a:solidFill>
                  <a:srgbClr val="000000"/>
                </a:solidFill>
                <a:latin typeface="Arial"/>
                <a:ea typeface="Arial"/>
              </a:rPr>
              <a:t>Debian-copyright (a.k.a. DEP5) </a:t>
            </a:r>
            <a:r>
              <a:rPr lang="ja-JP" altLang="en-US" sz="1900" spc="-1" dirty="0">
                <a:solidFill>
                  <a:srgbClr val="000000"/>
                </a:solidFill>
                <a:latin typeface="Arial"/>
                <a:ea typeface="Arial"/>
              </a:rPr>
              <a:t>ファイル</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For your use:</a:t>
            </a:r>
            <a:endParaRPr lang="en-US" sz="1900" b="0" strike="noStrike" spc="-1" dirty="0">
              <a:latin typeface="Arial"/>
            </a:endParaRPr>
          </a:p>
          <a:p>
            <a:pPr marL="546120" lvl="3" indent="-195840">
              <a:lnSpc>
                <a:spcPct val="100000"/>
              </a:lnSpc>
              <a:buClr>
                <a:srgbClr val="879BAA"/>
              </a:buClr>
              <a:buFont typeface="Noto Sans Symbols"/>
              <a:buChar char="∙"/>
            </a:pPr>
            <a:r>
              <a:rPr lang="ja-JP" altLang="en-US" sz="1900" spc="-1" dirty="0">
                <a:solidFill>
                  <a:srgbClr val="000000"/>
                </a:solidFill>
                <a:ea typeface="Arial"/>
              </a:rPr>
              <a:t>ファイル付きのライセンスの</a:t>
            </a:r>
            <a:r>
              <a:rPr lang="ja-JP" altLang="en-US" sz="1900" spc="-1" dirty="0" smtClean="0">
                <a:solidFill>
                  <a:srgbClr val="000000"/>
                </a:solidFill>
                <a:ea typeface="Arial"/>
              </a:rPr>
              <a:t>プレーンリスト</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en-US" altLang="ja-JP" sz="1900" spc="-1" dirty="0">
                <a:solidFill>
                  <a:srgbClr val="000000"/>
                </a:solidFill>
                <a:ea typeface="Arial"/>
              </a:rPr>
              <a:t>Readme</a:t>
            </a:r>
            <a:r>
              <a:rPr lang="ja-JP" altLang="en-US" sz="1900" spc="-1" dirty="0">
                <a:solidFill>
                  <a:srgbClr val="000000"/>
                </a:solidFill>
                <a:ea typeface="Arial"/>
              </a:rPr>
              <a:t>ファイルまた</a:t>
            </a:r>
            <a:r>
              <a:rPr lang="ja-JP" altLang="en-US" sz="1900" spc="-1" dirty="0" smtClean="0">
                <a:solidFill>
                  <a:srgbClr val="000000"/>
                </a:solidFill>
                <a:ea typeface="Arial"/>
              </a:rPr>
              <a:t>は</a:t>
            </a:r>
            <a:r>
              <a:rPr lang="ja-JP" altLang="en-US" sz="1900" spc="-1" dirty="0">
                <a:solidFill>
                  <a:srgbClr val="000000"/>
                </a:solidFill>
                <a:ea typeface="Arial"/>
              </a:rPr>
              <a:t>告知</a:t>
            </a:r>
            <a:r>
              <a:rPr lang="ja-JP" altLang="en-US" sz="1900" spc="-1" dirty="0" smtClean="0">
                <a:solidFill>
                  <a:srgbClr val="000000"/>
                </a:solidFill>
                <a:ea typeface="Arial"/>
              </a:rPr>
              <a:t>ファイル</a:t>
            </a:r>
            <a:r>
              <a:rPr lang="ja-JP" altLang="en-US" sz="1900" spc="-1" dirty="0">
                <a:solidFill>
                  <a:srgbClr val="000000"/>
                </a:solidFill>
                <a:ea typeface="Arial"/>
              </a:rPr>
              <a:t>の内容の</a:t>
            </a:r>
            <a:r>
              <a:rPr lang="ja-JP" altLang="en-US" sz="1900" spc="-1" dirty="0" smtClean="0">
                <a:solidFill>
                  <a:srgbClr val="000000"/>
                </a:solidFill>
                <a:ea typeface="Arial"/>
              </a:rPr>
              <a:t>生成</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ja-JP" altLang="en-US" sz="1900" spc="-1" dirty="0" smtClean="0"/>
              <a:t>テンプレートベース（</a:t>
            </a:r>
            <a:r>
              <a:rPr lang="en-US" altLang="ja-JP" sz="1900" spc="-1" dirty="0" smtClean="0"/>
              <a:t>twig</a:t>
            </a:r>
            <a:r>
              <a:rPr lang="ja-JP" altLang="en-US" sz="1900" spc="-1" dirty="0" smtClean="0"/>
              <a:t>を</a:t>
            </a:r>
            <a:r>
              <a:rPr lang="ja-JP" altLang="en-US" sz="1900" spc="-1" dirty="0"/>
              <a:t>使用）：自分のレポートで拡張</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731160" y="141300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84" name="Google Shape;494;p55"/>
          <p:cNvPicPr/>
          <p:nvPr/>
        </p:nvPicPr>
        <p:blipFill>
          <a:blip r:embed="rId2"/>
          <a:stretch/>
        </p:blipFill>
        <p:spPr>
          <a:xfrm>
            <a:off x="6635880" y="1766520"/>
            <a:ext cx="5181840" cy="4176000"/>
          </a:xfrm>
          <a:prstGeom prst="rect">
            <a:avLst/>
          </a:prstGeom>
          <a:ln>
            <a:noFill/>
          </a:ln>
          <a:effectLst>
            <a:outerShdw>
              <a:srgbClr val="000000">
                <a:alpha val="40000"/>
              </a:srgbClr>
            </a:outerShdw>
          </a:effectLst>
        </p:spPr>
      </p:pic>
      <p:sp>
        <p:nvSpPr>
          <p:cNvPr id="385" name="CustomShape 2"/>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レポート機能を使う</a:t>
            </a:r>
            <a:endParaRPr lang="en-US" sz="3200" b="0" strike="noStrike" spc="-1" dirty="0">
              <a:latin typeface="Arial"/>
            </a:endParaRPr>
          </a:p>
        </p:txBody>
      </p:sp>
      <p:sp>
        <p:nvSpPr>
          <p:cNvPr id="386" name="CustomShape 3"/>
          <p:cNvSpPr/>
          <p:nvPr/>
        </p:nvSpPr>
        <p:spPr>
          <a:xfrm>
            <a:off x="1096560" y="2190960"/>
            <a:ext cx="5164920" cy="245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全てのアップデートした項目がブラウザ中にリスト化される</a:t>
            </a:r>
            <a:endParaRPr lang="en-US" sz="1900" b="0" strike="noStrike" spc="-1" dirty="0">
              <a:latin typeface="Arial"/>
            </a:endParaRPr>
          </a:p>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アップロードされたすべてのアイテムの</a:t>
            </a:r>
            <a:r>
              <a:rPr lang="ja-JP" altLang="en-US" sz="1900" spc="-1" dirty="0" smtClean="0">
                <a:solidFill>
                  <a:srgbClr val="000000"/>
                </a:solidFill>
                <a:ea typeface="Arial"/>
              </a:rPr>
              <a:t>ポップアップメニュー</a:t>
            </a:r>
            <a:r>
              <a:rPr lang="ja-JP" altLang="en-US" sz="1900" spc="-1" dirty="0">
                <a:solidFill>
                  <a:srgbClr val="000000"/>
                </a:solidFill>
                <a:ea typeface="Arial"/>
              </a:rPr>
              <a:t>中</a:t>
            </a:r>
            <a:r>
              <a:rPr lang="ja-JP" altLang="en-US" sz="1900" spc="-1" dirty="0" smtClean="0">
                <a:solidFill>
                  <a:srgbClr val="000000"/>
                </a:solidFill>
                <a:ea typeface="Arial"/>
              </a:rPr>
              <a:t>の</a:t>
            </a:r>
            <a:r>
              <a:rPr lang="ja-JP" altLang="en-US" sz="1900" spc="-1" dirty="0">
                <a:solidFill>
                  <a:srgbClr val="000000"/>
                </a:solidFill>
                <a:ea typeface="Arial"/>
              </a:rPr>
              <a:t>、</a:t>
            </a:r>
            <a:r>
              <a:rPr lang="ja-JP" altLang="en-US" sz="1900" spc="-1" dirty="0" smtClean="0">
                <a:solidFill>
                  <a:srgbClr val="000000"/>
                </a:solidFill>
                <a:ea typeface="Arial"/>
              </a:rPr>
              <a:t>さまざま</a:t>
            </a:r>
            <a:r>
              <a:rPr lang="ja-JP" altLang="en-US" sz="1900" spc="-1" dirty="0">
                <a:solidFill>
                  <a:srgbClr val="000000"/>
                </a:solidFill>
                <a:ea typeface="Arial"/>
              </a:rPr>
              <a:t>なレポート項目の</a:t>
            </a:r>
            <a:r>
              <a:rPr lang="ja-JP" altLang="en-US" sz="1900" spc="-1" dirty="0" smtClean="0">
                <a:solidFill>
                  <a:srgbClr val="000000"/>
                </a:solidFill>
                <a:ea typeface="Arial"/>
              </a:rPr>
              <a:t>選択</a:t>
            </a:r>
            <a:r>
              <a:rPr lang="ja-JP" altLang="en-US" sz="1900" b="0" strike="noStrike" spc="-1" dirty="0" smtClean="0">
                <a:solidFill>
                  <a:srgbClr val="000000"/>
                </a:solidFill>
                <a:latin typeface="Arial"/>
                <a:ea typeface="Arial"/>
              </a:rPr>
              <a:t>し、出力</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Debian-copyright, DEP5</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Readme, notice file</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RDF/XML</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a:t>
            </a:r>
            <a:r>
              <a:rPr lang="en-US" sz="1900" b="0" strike="noStrike" spc="-1" dirty="0" err="1">
                <a:solidFill>
                  <a:srgbClr val="000000"/>
                </a:solidFill>
                <a:latin typeface="Arial"/>
                <a:ea typeface="Arial"/>
              </a:rPr>
              <a:t>Tag:Value</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387" name="CustomShape 4"/>
          <p:cNvSpPr/>
          <p:nvPr/>
        </p:nvSpPr>
        <p:spPr>
          <a:xfrm>
            <a:off x="1124280" y="1700640"/>
            <a:ext cx="3550462" cy="19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sp>
        <p:nvSpPr>
          <p:cNvPr id="388" name="CustomShape 5"/>
          <p:cNvSpPr/>
          <p:nvPr/>
        </p:nvSpPr>
        <p:spPr>
          <a:xfrm>
            <a:off x="8962920" y="282996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FOSSology </a:t>
            </a:r>
            <a:r>
              <a:rPr lang="ja-JP" altLang="en-US" sz="3200" b="1" spc="-1" dirty="0" smtClean="0">
                <a:solidFill>
                  <a:srgbClr val="000000"/>
                </a:solidFill>
                <a:latin typeface="Arial"/>
                <a:ea typeface="Arial"/>
              </a:rPr>
              <a:t>サーバ管理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0" y="0"/>
            <a:ext cx="12913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Organizing Uploads, Users and Groups</a:t>
            </a:r>
            <a:endParaRPr lang="en-US" sz="3200" b="0" strike="noStrike" spc="-1" dirty="0">
              <a:latin typeface="Arial"/>
            </a:endParaRPr>
          </a:p>
        </p:txBody>
      </p:sp>
      <p:sp>
        <p:nvSpPr>
          <p:cNvPr id="393" name="CustomShape 2"/>
          <p:cNvSpPr/>
          <p:nvPr/>
        </p:nvSpPr>
        <p:spPr>
          <a:xfrm>
            <a:off x="469557" y="1532519"/>
            <a:ext cx="7452243" cy="482688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フォルダの作成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フォルダ</a:t>
            </a:r>
            <a:r>
              <a:rPr lang="ja-JP" altLang="en-US" sz="1900" b="0" strike="noStrike" spc="-1" dirty="0" smtClean="0">
                <a:solidFill>
                  <a:srgbClr val="000000"/>
                </a:solidFill>
                <a:latin typeface="Arial"/>
                <a:ea typeface="Arial"/>
              </a:rPr>
              <a:t>を使ってアップロード物を整理することが可能</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ソフトウェアグループごとにフォルダを作成</a:t>
            </a:r>
            <a:r>
              <a:rPr lang="ja-JP" altLang="en-US" sz="1900" spc="-1" dirty="0" smtClean="0">
                <a:solidFill>
                  <a:srgbClr val="000000"/>
                </a:solidFill>
                <a:ea typeface="Arial"/>
              </a:rPr>
              <a:t>できる（</a:t>
            </a:r>
            <a:r>
              <a:rPr lang="ja-JP" altLang="en-US" sz="1900" spc="-1" dirty="0">
                <a:solidFill>
                  <a:srgbClr val="000000"/>
                </a:solidFill>
                <a:ea typeface="Arial"/>
              </a:rPr>
              <a:t>例：すべての</a:t>
            </a:r>
            <a:r>
              <a:rPr lang="en-US" altLang="ja-JP" sz="1900" spc="-1" dirty="0">
                <a:solidFill>
                  <a:srgbClr val="000000"/>
                </a:solidFill>
                <a:ea typeface="Arial"/>
              </a:rPr>
              <a:t>Apache</a:t>
            </a:r>
            <a:r>
              <a:rPr lang="ja-JP" altLang="en-US" sz="1900" spc="-1" dirty="0">
                <a:solidFill>
                  <a:srgbClr val="000000"/>
                </a:solidFill>
                <a:ea typeface="Arial"/>
              </a:rPr>
              <a:t>プロジェクト</a:t>
            </a:r>
            <a:r>
              <a:rPr lang="ja-JP" altLang="en-US" sz="1900" spc="-1" dirty="0" smtClean="0">
                <a:solidFill>
                  <a:srgbClr val="000000"/>
                </a:solidFill>
                <a:ea typeface="Arial"/>
              </a:rPr>
              <a:t>）</a:t>
            </a:r>
            <a:endParaRPr lang="en-US" altLang="ja-JP" sz="1900" spc="-1" dirty="0" smtClean="0">
              <a:solidFill>
                <a:srgbClr val="000000"/>
              </a:solidFil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または</a:t>
            </a:r>
            <a:r>
              <a:rPr lang="ja-JP" altLang="en-US" sz="1900" spc="-1" dirty="0">
                <a:solidFill>
                  <a:srgbClr val="000000"/>
                </a:solidFill>
                <a:latin typeface="Arial"/>
                <a:ea typeface="Arial"/>
              </a:rPr>
              <a:t>、</a:t>
            </a:r>
            <a:r>
              <a:rPr lang="ja-JP" altLang="en-US" sz="1900" spc="-1" dirty="0" smtClean="0">
                <a:solidFill>
                  <a:srgbClr val="000000"/>
                </a:solidFill>
                <a:latin typeface="Arial"/>
                <a:ea typeface="Arial"/>
              </a:rPr>
              <a:t>プロジェクト</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プロダクトによって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チームや</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そのなかの個人によって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i="1" spc="-1" dirty="0">
                <a:solidFill>
                  <a:srgbClr val="000000"/>
                </a:solidFill>
                <a:ea typeface="Arial"/>
              </a:rPr>
              <a:t>長期的展望：再利用可能なクリアされたコンポーネントのリポジトリを</a:t>
            </a:r>
            <a:r>
              <a:rPr lang="ja-JP" altLang="en-US" sz="1900" i="1" spc="-1" dirty="0" smtClean="0">
                <a:solidFill>
                  <a:srgbClr val="000000"/>
                </a:solidFill>
                <a:ea typeface="Arial"/>
              </a:rPr>
              <a:t>作成</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ユーザーとグループ作成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ユーザ作成</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既存ユーザ作成</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グループ</a:t>
            </a:r>
            <a:r>
              <a:rPr lang="ja-JP" altLang="en-US" sz="1900" spc="-1" dirty="0">
                <a:solidFill>
                  <a:srgbClr val="000000"/>
                </a:solidFill>
                <a:latin typeface="Arial"/>
              </a:rPr>
              <a:t>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一つのグループは他の</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グループの </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決定が見れない</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a:t>
            </a:r>
            <a:r>
              <a:rPr lang="en-US" sz="1900" b="1" strike="noStrike" spc="-1" dirty="0" smtClean="0">
                <a:solidFill>
                  <a:srgbClr val="000000"/>
                </a:solidFill>
                <a:latin typeface="Arial"/>
                <a:ea typeface="Arial"/>
              </a:rPr>
              <a:t>uploads </a:t>
            </a:r>
            <a:r>
              <a:rPr lang="en-US" sz="1900" b="1" strike="noStrike" spc="-1" dirty="0">
                <a:solidFill>
                  <a:srgbClr val="000000"/>
                </a:solidFill>
                <a:latin typeface="Arial"/>
                <a:ea typeface="Arial"/>
              </a:rPr>
              <a:t>and </a:t>
            </a:r>
            <a:r>
              <a:rPr lang="en-US" sz="1900" b="1" strike="noStrike" spc="-1" dirty="0" smtClean="0">
                <a:solidFill>
                  <a:srgbClr val="000000"/>
                </a:solidFill>
                <a:latin typeface="Arial"/>
                <a:ea typeface="Arial"/>
              </a:rPr>
              <a:t>folders</a:t>
            </a:r>
            <a:r>
              <a:rPr lang="ja-JP" altLang="en-US" sz="1900" b="1" strike="noStrike" spc="-1" dirty="0" smtClean="0">
                <a:solidFill>
                  <a:srgbClr val="000000"/>
                </a:solidFill>
                <a:latin typeface="Arial"/>
                <a:ea typeface="Arial"/>
              </a:rPr>
              <a:t>」に移動</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アクセス権限コピー</a:t>
            </a:r>
            <a:endParaRPr lang="en-US" sz="1900" b="0" strike="noStrike" spc="-1" dirty="0">
              <a:latin typeface="Arial"/>
            </a:endParaRPr>
          </a:p>
        </p:txBody>
      </p:sp>
      <p:sp>
        <p:nvSpPr>
          <p:cNvPr id="394" name="CustomShape 3"/>
          <p:cNvSpPr/>
          <p:nvPr/>
        </p:nvSpPr>
        <p:spPr>
          <a:xfrm>
            <a:off x="7921800" y="1199870"/>
            <a:ext cx="3688560" cy="338399"/>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95" name="CustomShape 4"/>
          <p:cNvSpPr/>
          <p:nvPr/>
        </p:nvSpPr>
        <p:spPr>
          <a:xfrm>
            <a:off x="618120" y="1199870"/>
            <a:ext cx="7303680" cy="32581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396" name="CustomShape 5"/>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7" name="CustomShape 6"/>
          <p:cNvSpPr/>
          <p:nvPr/>
        </p:nvSpPr>
        <p:spPr>
          <a:xfrm>
            <a:off x="7921800" y="1532520"/>
            <a:ext cx="3688560" cy="48268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a:solidFill>
                  <a:srgbClr val="000000"/>
                </a:solidFill>
                <a:latin typeface="Arial"/>
              </a:rPr>
              <a:t>グループ</a:t>
            </a:r>
            <a:r>
              <a:rPr lang="ja-JP" altLang="en-US" sz="1900" spc="-1" dirty="0" smtClean="0">
                <a:solidFill>
                  <a:srgbClr val="000000"/>
                </a:solidFill>
                <a:latin typeface="Arial"/>
              </a:rPr>
              <a:t>を</a:t>
            </a:r>
            <a:r>
              <a:rPr lang="ja-JP" altLang="en-US" sz="1900" spc="-1" dirty="0">
                <a:solidFill>
                  <a:srgbClr val="000000"/>
                </a:solidFill>
                <a:latin typeface="Arial"/>
              </a:rPr>
              <a:t>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 group</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 group</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b="0" strike="noStrike" spc="-1" dirty="0" smtClean="0">
                <a:latin typeface="Arial"/>
              </a:rPr>
              <a:t>ユーザを作成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Robert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Andreas (wind)</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Daniele (wind)</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399" name="CustomShape 2"/>
          <p:cNvSpPr/>
          <p:nvPr/>
        </p:nvSpPr>
        <p:spPr>
          <a:xfrm>
            <a:off x="626760" y="1413000"/>
            <a:ext cx="1108152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i="1" strike="noStrike" spc="-1" dirty="0">
                <a:solidFill>
                  <a:srgbClr val="000000"/>
                </a:solidFill>
                <a:latin typeface="Arial"/>
                <a:ea typeface="Arial"/>
              </a:rPr>
              <a:t>A Web server application for license and copyright compliance of software components.</a:t>
            </a:r>
            <a:endParaRPr lang="en-US" sz="2000" b="0" strike="noStrike" spc="-1" dirty="0">
              <a:latin typeface="Arial"/>
            </a:endParaRPr>
          </a:p>
        </p:txBody>
      </p:sp>
      <p:sp>
        <p:nvSpPr>
          <p:cNvPr id="400" name="CustomShape 3"/>
          <p:cNvSpPr/>
          <p:nvPr/>
        </p:nvSpPr>
        <p:spPr>
          <a:xfrm>
            <a:off x="62676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401" name="CustomShape 4"/>
          <p:cNvSpPr/>
          <p:nvPr/>
        </p:nvSpPr>
        <p:spPr>
          <a:xfrm>
            <a:off x="62676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2008</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GPL-2.0</a:t>
            </a:r>
            <a:r>
              <a:rPr lang="ja-JP" altLang="en-US" sz="1900" spc="-1" dirty="0">
                <a:solidFill>
                  <a:srgbClr val="000000"/>
                </a:solidFill>
                <a:latin typeface="ＭＳ ゴシック" panose="020B0609070205080204" pitchFamily="49" charset="-128"/>
                <a:ea typeface="ＭＳ ゴシック" panose="020B0609070205080204" pitchFamily="49" charset="-128"/>
              </a:rPr>
              <a:t>で公開</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2015</a:t>
            </a:r>
            <a:r>
              <a:rPr lang="ja-JP" altLang="en-US" sz="1900" spc="-1" dirty="0">
                <a:solidFill>
                  <a:srgbClr val="000000"/>
                </a:solidFill>
                <a:latin typeface="ＭＳ ゴシック" panose="020B0609070205080204" pitchFamily="49" charset="-128"/>
                <a:ea typeface="ＭＳ ゴシック" panose="020B0609070205080204" pitchFamily="49" charset="-128"/>
              </a:rPr>
              <a:t>年</a:t>
            </a:r>
            <a:r>
              <a:rPr lang="en-US" altLang="ja-JP" sz="1900" spc="-1" dirty="0">
                <a:solidFill>
                  <a:srgbClr val="000000"/>
                </a:solidFill>
                <a:latin typeface="ＭＳ ゴシック" panose="020B0609070205080204" pitchFamily="49" charset="-128"/>
                <a:ea typeface="ＭＳ ゴシック" panose="020B0609070205080204" pitchFamily="49" charset="-128"/>
              </a:rPr>
              <a:t>: Linux Foundation</a:t>
            </a:r>
            <a:r>
              <a:rPr lang="ja-JP" altLang="en-US" sz="1900" spc="-1" dirty="0">
                <a:solidFill>
                  <a:srgbClr val="000000"/>
                </a:solidFill>
                <a:latin typeface="ＭＳ ゴシック" panose="020B0609070205080204" pitchFamily="49" charset="-128"/>
                <a:ea typeface="ＭＳ ゴシック" panose="020B0609070205080204" pitchFamily="49" charset="-128"/>
              </a:rPr>
              <a:t> のコラボレーションプロジェクトとなる</a:t>
            </a:r>
            <a:r>
              <a:rPr lang="en-US" altLang="ja-JP" sz="1900" spc="-1" dirty="0">
                <a:solidFill>
                  <a:srgbClr val="000000"/>
                </a:solidFill>
                <a:latin typeface="ＭＳ ゴシック" panose="020B0609070205080204" pitchFamily="49" charset="-128"/>
                <a:ea typeface="ＭＳ ゴシック" panose="020B0609070205080204" pitchFamily="49" charset="-128"/>
              </a:rPr>
              <a:t> </a:t>
            </a: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ウェブサーバによるコマンドラインインターフェイス実装</a:t>
            </a:r>
            <a:endParaRPr lang="en-US" altLang="ja-JP" sz="1900" spc="-1" dirty="0">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ライセンスやコピーライトを検索するスキャニング機能などを搭載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組織で分析タスクを行うためのマルチユーザ</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マルチテナント対応の</a:t>
            </a:r>
            <a:r>
              <a:rPr lang="en-US" altLang="ja-JP" sz="1900" spc="-1" dirty="0">
                <a:solidFill>
                  <a:srgbClr val="000000"/>
                </a:solidFill>
                <a:latin typeface="ＭＳ ゴシック" panose="020B0609070205080204" pitchFamily="49" charset="-128"/>
                <a:ea typeface="ＭＳ ゴシック" panose="020B0609070205080204" pitchFamily="49" charset="-128"/>
              </a:rPr>
              <a:t>Web</a:t>
            </a:r>
            <a:r>
              <a:rPr lang="ja-JP" altLang="en-US" sz="1900" spc="-1" dirty="0">
                <a:solidFill>
                  <a:srgbClr val="000000"/>
                </a:solidFill>
                <a:latin typeface="ＭＳ ゴシック" panose="020B0609070205080204" pitchFamily="49" charset="-128"/>
                <a:ea typeface="ＭＳ ゴシック" panose="020B0609070205080204" pitchFamily="49" charset="-128"/>
              </a:rPr>
              <a:t>機能搭載</a:t>
            </a:r>
            <a:endParaRPr lang="en-US" altLang="ja-JP" sz="1900" spc="-1" dirty="0">
              <a:solidFill>
                <a:srgbClr val="000000"/>
              </a:solidFill>
              <a:latin typeface="ＭＳ ゴシック" panose="020B0609070205080204" pitchFamily="49" charset="-128"/>
              <a:ea typeface="ＭＳ ゴシック" panose="020B0609070205080204" pitchFamily="49" charset="-128"/>
            </a:endParaRPr>
          </a:p>
          <a:p>
            <a:pPr marL="190440" lvl="1" indent="-195840">
              <a:lnSpc>
                <a:spcPct val="100000"/>
              </a:lnSpc>
              <a:buClr>
                <a:srgbClr val="879BAA"/>
              </a:buClr>
              <a:buFont typeface="Noto Sans Symbols"/>
              <a:buChar char="∙"/>
            </a:pPr>
            <a:endParaRPr lang="en-US" sz="1900" b="0" strike="noStrike" spc="-1" dirty="0">
              <a:latin typeface="Arial"/>
            </a:endParaRPr>
          </a:p>
        </p:txBody>
      </p:sp>
      <p:sp>
        <p:nvSpPr>
          <p:cNvPr id="402" name="CustomShape 5"/>
          <p:cNvSpPr/>
          <p:nvPr/>
        </p:nvSpPr>
        <p:spPr>
          <a:xfrm>
            <a:off x="624024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40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4" name="CustomShape 7"/>
          <p:cNvSpPr/>
          <p:nvPr/>
        </p:nvSpPr>
        <p:spPr>
          <a:xfrm>
            <a:off x="624024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標準のアプリケーション群</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endParaRPr lang="en-US" altLang="ja-JP" sz="1900" spc="-1" dirty="0">
              <a:latin typeface="ＭＳ ゴシック" panose="020B0609070205080204" pitchFamily="49" charset="-128"/>
              <a:ea typeface="ＭＳ ゴシック" panose="020B0609070205080204" pitchFamily="49" charset="-128"/>
            </a:endParaRPr>
          </a:p>
          <a:p>
            <a:pPr marL="444600" lvl="2" indent="-259560">
              <a:lnSpc>
                <a:spcPct val="100000"/>
              </a:lnSpc>
              <a:buClr>
                <a:srgbClr val="879BAA"/>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Linux, Apache 2, PostgreSQL, PHP, </a:t>
            </a:r>
            <a:endParaRPr lang="en-US" altLang="ja-JP" sz="1900" spc="-1" dirty="0">
              <a:latin typeface="ＭＳ ゴシック" panose="020B0609070205080204" pitchFamily="49" charset="-128"/>
              <a:ea typeface="ＭＳ ゴシック" panose="020B0609070205080204" pitchFamily="49" charset="-128"/>
            </a:endParaRPr>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ネット上の</a:t>
            </a:r>
            <a:r>
              <a:rPr lang="en-US" altLang="ja-JP" sz="1900" spc="-1" dirty="0">
                <a:solidFill>
                  <a:srgbClr val="000000"/>
                </a:solidFill>
                <a:latin typeface="ＭＳ ゴシック" panose="020B0609070205080204" pitchFamily="49" charset="-128"/>
                <a:ea typeface="ＭＳ ゴシック" panose="020B0609070205080204" pitchFamily="49" charset="-128"/>
              </a:rPr>
              <a:t>UI</a:t>
            </a:r>
            <a:r>
              <a:rPr lang="ja-JP" altLang="en-US" sz="1900" spc="-1" dirty="0">
                <a:solidFill>
                  <a:srgbClr val="000000"/>
                </a:solidFill>
                <a:latin typeface="ＭＳ ゴシック" panose="020B0609070205080204" pitchFamily="49" charset="-128"/>
                <a:ea typeface="ＭＳ ゴシック" panose="020B0609070205080204" pitchFamily="49" charset="-128"/>
              </a:rPr>
              <a:t>は</a:t>
            </a:r>
            <a:r>
              <a:rPr lang="en-US" altLang="ja-JP" sz="1900" spc="-1" dirty="0">
                <a:solidFill>
                  <a:srgbClr val="000000"/>
                </a:solidFill>
                <a:latin typeface="ＭＳ ゴシック" panose="020B0609070205080204" pitchFamily="49" charset="-128"/>
                <a:ea typeface="ＭＳ ゴシック" panose="020B0609070205080204" pitchFamily="49" charset="-128"/>
              </a:rPr>
              <a:t>PHP</a:t>
            </a:r>
            <a:r>
              <a:rPr lang="ja-JP" altLang="en-US" sz="1900" spc="-1" dirty="0">
                <a:solidFill>
                  <a:srgbClr val="000000"/>
                </a:solidFill>
                <a:latin typeface="ＭＳ ゴシック" panose="020B0609070205080204" pitchFamily="49" charset="-128"/>
                <a:ea typeface="ＭＳ ゴシック" panose="020B0609070205080204" pitchFamily="49" charset="-128"/>
              </a:rPr>
              <a:t>で、スキャナー機能は</a:t>
            </a:r>
            <a:r>
              <a:rPr lang="en-US" altLang="ja-JP" sz="1900" spc="-1" dirty="0">
                <a:solidFill>
                  <a:srgbClr val="000000"/>
                </a:solidFill>
                <a:latin typeface="ＭＳ ゴシック" panose="020B0609070205080204" pitchFamily="49" charset="-128"/>
                <a:ea typeface="ＭＳ ゴシック" panose="020B0609070205080204" pitchFamily="49" charset="-128"/>
              </a:rPr>
              <a:t>C/C++</a:t>
            </a:r>
            <a:r>
              <a:rPr lang="ja-JP" altLang="en-US" sz="1900" spc="-1" dirty="0">
                <a:solidFill>
                  <a:srgbClr val="000000"/>
                </a:solidFill>
                <a:latin typeface="ＭＳ ゴシック" panose="020B0609070205080204" pitchFamily="49" charset="-128"/>
                <a:ea typeface="ＭＳ ゴシック" panose="020B0609070205080204" pitchFamily="49" charset="-128"/>
              </a:rPr>
              <a:t>で実装</a:t>
            </a:r>
            <a:endParaRPr lang="en-US" altLang="ja-JP" sz="1900" spc="-1" dirty="0">
              <a:latin typeface="ＭＳ ゴシック" panose="020B0609070205080204" pitchFamily="49" charset="-128"/>
              <a:ea typeface="ＭＳ ゴシック" panose="020B0609070205080204" pitchFamily="49" charset="-128"/>
            </a:endParaRPr>
          </a:p>
          <a:p>
            <a:pPr marL="254160" lvl="1" indent="-265680">
              <a:lnSpc>
                <a:spcPct val="100000"/>
              </a:lnSpc>
              <a:buClr>
                <a:srgbClr val="879BAA"/>
              </a:buClr>
              <a:buFont typeface="Noto Sans Symbols"/>
              <a:buChar char="▪"/>
            </a:pPr>
            <a:r>
              <a:rPr lang="en-US" altLang="ja-JP" sz="2000" spc="-1" dirty="0">
                <a:solidFill>
                  <a:srgbClr val="000000"/>
                </a:solidFill>
                <a:latin typeface="ＭＳ ゴシック" panose="020B0609070205080204" pitchFamily="49" charset="-128"/>
                <a:ea typeface="ＭＳ ゴシック" panose="020B0609070205080204" pitchFamily="49" charset="-128"/>
              </a:rPr>
              <a:t>Web UI</a:t>
            </a:r>
            <a:r>
              <a:rPr lang="ja-JP" altLang="en-US" sz="2000" spc="-1" dirty="0">
                <a:solidFill>
                  <a:srgbClr val="000000"/>
                </a:solidFill>
                <a:latin typeface="ＭＳ ゴシック" panose="020B0609070205080204" pitchFamily="49" charset="-128"/>
                <a:ea typeface="ＭＳ ゴシック" panose="020B0609070205080204" pitchFamily="49" charset="-128"/>
              </a:rPr>
              <a:t>　以外に</a:t>
            </a:r>
            <a:r>
              <a:rPr lang="en-US" altLang="ja-JP" sz="2000" spc="-1" dirty="0">
                <a:solidFill>
                  <a:srgbClr val="000000"/>
                </a:solidFill>
                <a:latin typeface="ＭＳ ゴシック" panose="020B0609070205080204" pitchFamily="49" charset="-128"/>
                <a:ea typeface="ＭＳ ゴシック" panose="020B0609070205080204" pitchFamily="49" charset="-128"/>
              </a:rPr>
              <a:t>:</a:t>
            </a:r>
            <a:endParaRPr lang="en-US" altLang="ja-JP" sz="2000" spc="-1" dirty="0">
              <a:latin typeface="ＭＳ ゴシック" panose="020B0609070205080204" pitchFamily="49" charset="-128"/>
              <a:ea typeface="ＭＳ ゴシック" panose="020B0609070205080204" pitchFamily="49" charset="-128"/>
            </a:endParaRPr>
          </a:p>
          <a:p>
            <a:pPr marL="444600" lvl="2" indent="-265680">
              <a:lnSpc>
                <a:spcPct val="100000"/>
              </a:lnSpc>
              <a:buClr>
                <a:srgbClr val="879BAA"/>
              </a:buClr>
              <a:buFont typeface="Noto Sans Symbols"/>
              <a:buChar char="▪"/>
            </a:pPr>
            <a:r>
              <a:rPr lang="ja-JP" altLang="en-US" sz="2000" spc="-1" dirty="0">
                <a:latin typeface="ＭＳ ゴシック" panose="020B0609070205080204" pitchFamily="49" charset="-128"/>
                <a:ea typeface="ＭＳ ゴシック" panose="020B0609070205080204" pitchFamily="49" charset="-128"/>
              </a:rPr>
              <a:t>コマンドラインインターフェイス</a:t>
            </a:r>
            <a:endParaRPr lang="en-US" altLang="ja-JP" sz="2000" spc="-1" dirty="0">
              <a:latin typeface="ＭＳ ゴシック" panose="020B0609070205080204" pitchFamily="49" charset="-128"/>
              <a:ea typeface="ＭＳ ゴシック" panose="020B0609070205080204" pitchFamily="49" charset="-128"/>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Arial"/>
              </a:rPr>
              <a:t>基本的な一連の操作</a:t>
            </a:r>
            <a:endParaRPr lang="en-US" sz="3200" b="0" strike="noStrike" spc="-1" dirty="0">
              <a:latin typeface="Arial"/>
            </a:endParaRPr>
          </a:p>
        </p:txBody>
      </p:sp>
      <p:sp>
        <p:nvSpPr>
          <p:cNvPr id="406" name="CustomShape 2"/>
          <p:cNvSpPr/>
          <p:nvPr/>
        </p:nvSpPr>
        <p:spPr>
          <a:xfrm>
            <a:off x="721800" y="1413000"/>
            <a:ext cx="10941840" cy="45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pPr>
            <a:r>
              <a:rPr lang="en-US" altLang="ja-JP" sz="3000" b="1" strike="noStrike" spc="-1" dirty="0" smtClean="0">
                <a:solidFill>
                  <a:srgbClr val="000000"/>
                </a:solidFill>
                <a:latin typeface="Arial"/>
                <a:ea typeface="Arial"/>
              </a:rPr>
              <a:t>FOSSology </a:t>
            </a:r>
            <a:r>
              <a:rPr lang="ja-JP" altLang="en-US" sz="3000" b="1" strike="noStrike" spc="-1" dirty="0" smtClean="0">
                <a:solidFill>
                  <a:srgbClr val="000000"/>
                </a:solidFill>
                <a:latin typeface="Arial"/>
                <a:ea typeface="Arial"/>
              </a:rPr>
              <a:t>基本</a:t>
            </a:r>
            <a:r>
              <a:rPr lang="ja-JP" altLang="en-US" sz="3000" b="1" spc="-1" dirty="0" smtClean="0">
                <a:solidFill>
                  <a:srgbClr val="000000"/>
                </a:solidFill>
                <a:latin typeface="Arial"/>
                <a:ea typeface="Arial"/>
              </a:rPr>
              <a:t>利用方法概要</a:t>
            </a:r>
            <a:endParaRPr lang="en-US" sz="3000" b="0" strike="noStrike" spc="-1" dirty="0">
              <a:latin typeface="Arial"/>
            </a:endParaRPr>
          </a:p>
          <a:p>
            <a:pPr marL="609480" indent="-456120">
              <a:lnSpc>
                <a:spcPct val="200000"/>
              </a:lnSpc>
              <a:spcBef>
                <a:spcPts val="1001"/>
              </a:spcBef>
              <a:buClr>
                <a:srgbClr val="000000"/>
              </a:buClr>
              <a:buFont typeface="Arial"/>
              <a:buChar char="■"/>
            </a:pPr>
            <a:r>
              <a:rPr lang="ja-JP" altLang="en-US" sz="2400" b="0" strike="noStrike" spc="-1" dirty="0" smtClean="0">
                <a:latin typeface="Arial"/>
              </a:rPr>
              <a:t>オープンソースパッケージのアップロード</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rPr>
              <a:t>全てが明らかになるまでライセンス特定作業を行う（＝緑の</a:t>
            </a:r>
            <a:r>
              <a:rPr lang="ja-JP" altLang="en-US" sz="2400" spc="-1" dirty="0">
                <a:solidFill>
                  <a:srgbClr val="000000"/>
                </a:solidFill>
                <a:latin typeface="Arial"/>
              </a:rPr>
              <a:t>ドット</a:t>
            </a:r>
            <a:r>
              <a:rPr lang="ja-JP" altLang="en-US" sz="2400" spc="-1" dirty="0" smtClean="0">
                <a:solidFill>
                  <a:srgbClr val="000000"/>
                </a:solidFill>
                <a:latin typeface="Arial"/>
              </a:rPr>
              <a:t>）</a:t>
            </a:r>
            <a:endParaRPr lang="en-US" sz="2400" b="0" strike="noStrike" spc="-1" dirty="0">
              <a:latin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ea typeface="Arial"/>
              </a:rPr>
              <a:t>コピーライト修正、</a:t>
            </a:r>
            <a:r>
              <a:rPr lang="en-US" sz="2400" b="0" strike="noStrike" spc="-1" dirty="0" smtClean="0">
                <a:solidFill>
                  <a:srgbClr val="000000"/>
                </a:solidFill>
                <a:latin typeface="Arial"/>
                <a:ea typeface="Arial"/>
              </a:rPr>
              <a:t> </a:t>
            </a:r>
            <a:r>
              <a:rPr lang="ja-JP" altLang="en-US" sz="2400" b="0" strike="noStrike" spc="-1" dirty="0" smtClean="0">
                <a:solidFill>
                  <a:srgbClr val="000000"/>
                </a:solidFill>
                <a:latin typeface="Arial"/>
                <a:ea typeface="Arial"/>
              </a:rPr>
              <a:t>著作者ステートメント確認</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en-US" altLang="ja-JP" sz="2400" spc="-1" dirty="0" smtClean="0">
                <a:solidFill>
                  <a:srgbClr val="000000"/>
                </a:solidFill>
                <a:latin typeface="Arial"/>
              </a:rPr>
              <a:t>ECC</a:t>
            </a:r>
            <a:r>
              <a:rPr lang="ja-JP" altLang="en-US" sz="2400" spc="-1" dirty="0" smtClean="0">
                <a:solidFill>
                  <a:srgbClr val="000000"/>
                </a:solidFill>
                <a:latin typeface="Arial"/>
              </a:rPr>
              <a:t>の結果を確認</a:t>
            </a:r>
            <a:endParaRPr lang="en-US" sz="2400" b="0" strike="noStrike" spc="-1" dirty="0" smtClean="0">
              <a:latin typeface="Arial"/>
            </a:endParaRPr>
          </a:p>
          <a:p>
            <a:pPr marL="609480" indent="-456120">
              <a:lnSpc>
                <a:spcPct val="200000"/>
              </a:lnSpc>
              <a:buClr>
                <a:srgbClr val="000000"/>
              </a:buClr>
              <a:buFont typeface="Arial"/>
              <a:buChar char="■"/>
            </a:pPr>
            <a:r>
              <a:rPr lang="ja-JP" altLang="en-US" sz="2400" b="0" strike="noStrike" spc="-1" dirty="0" smtClean="0">
                <a:latin typeface="Arial"/>
              </a:rPr>
              <a:t>レポートのアウトプット作成 </a:t>
            </a:r>
            <a:r>
              <a:rPr lang="en-US" altLang="ja-JP" sz="2400" spc="-1" dirty="0" smtClean="0">
                <a:solidFill>
                  <a:srgbClr val="000000"/>
                </a:solidFill>
                <a:ea typeface="Arial"/>
              </a:rPr>
              <a:t>(</a:t>
            </a:r>
            <a:r>
              <a:rPr lang="en-US" altLang="ja-JP" sz="2400" spc="-1" dirty="0">
                <a:solidFill>
                  <a:srgbClr val="000000"/>
                </a:solidFill>
                <a:ea typeface="Arial"/>
              </a:rPr>
              <a:t>SPDX, Debian Copyright, Readme)</a:t>
            </a:r>
          </a:p>
          <a:p>
            <a:pPr marL="153360">
              <a:lnSpc>
                <a:spcPct val="200000"/>
              </a:lnSpc>
              <a:buClr>
                <a:srgbClr val="000000"/>
              </a:buClr>
            </a:pPr>
            <a:endParaRPr lang="en-US" sz="2400" b="0" strike="noStrike" spc="-1" dirty="0">
              <a:latin typeface="Arial"/>
            </a:endParaRPr>
          </a:p>
          <a:p>
            <a:pPr>
              <a:lnSpc>
                <a:spcPct val="115000"/>
              </a:lnSpc>
            </a:pPr>
            <a:endParaRPr lang="en-US" sz="2400" b="0" strike="noStrike" spc="-1" dirty="0" smtClean="0">
              <a:latin typeface="Arial"/>
            </a:endParaRPr>
          </a:p>
          <a:p>
            <a:pPr>
              <a:lnSpc>
                <a:spcPct val="115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0" y="0"/>
            <a:ext cx="131288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基本的</a:t>
            </a:r>
            <a:r>
              <a:rPr lang="ja-JP" altLang="en-US" sz="3200" b="1" spc="-1" dirty="0" smtClean="0">
                <a:solidFill>
                  <a:srgbClr val="000000"/>
                </a:solidFill>
                <a:latin typeface="Arial"/>
                <a:ea typeface="Arial"/>
              </a:rPr>
              <a:t>でな</a:t>
            </a:r>
            <a:r>
              <a:rPr lang="ja-JP" altLang="en-US" sz="3200" b="1" spc="-1" dirty="0">
                <a:solidFill>
                  <a:srgbClr val="000000"/>
                </a:solidFill>
                <a:latin typeface="Arial"/>
                <a:ea typeface="Arial"/>
              </a:rPr>
              <a:t>い</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一連の</a:t>
            </a:r>
            <a:r>
              <a:rPr lang="ja-JP" altLang="en-US" sz="3200" b="1" spc="-1" dirty="0" smtClean="0">
                <a:solidFill>
                  <a:srgbClr val="000000"/>
                </a:solidFill>
                <a:latin typeface="Arial"/>
                <a:ea typeface="Arial"/>
              </a:rPr>
              <a:t>ワーク</a:t>
            </a:r>
            <a:r>
              <a:rPr lang="ja-JP" altLang="en-US" sz="3200" b="1" spc="-1" dirty="0">
                <a:solidFill>
                  <a:srgbClr val="000000"/>
                </a:solidFill>
                <a:latin typeface="Arial"/>
                <a:ea typeface="Arial"/>
              </a:rPr>
              <a:t>フロ</a:t>
            </a:r>
            <a:r>
              <a:rPr lang="ja-JP" altLang="en-US" sz="3200" b="1" spc="-1" dirty="0" smtClean="0">
                <a:solidFill>
                  <a:srgbClr val="000000"/>
                </a:solidFill>
                <a:latin typeface="Arial"/>
                <a:ea typeface="Arial"/>
              </a:rPr>
              <a:t>ー</a:t>
            </a:r>
            <a:endParaRPr lang="en-US" sz="3200" b="0" strike="noStrike" spc="-1" dirty="0">
              <a:latin typeface="Arial"/>
            </a:endParaRPr>
          </a:p>
        </p:txBody>
      </p:sp>
      <p:sp>
        <p:nvSpPr>
          <p:cNvPr id="408" name="CustomShape 2"/>
          <p:cNvSpPr/>
          <p:nvPr/>
        </p:nvSpPr>
        <p:spPr>
          <a:xfrm>
            <a:off x="618120" y="1634040"/>
            <a:ext cx="709380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FOSSology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を最初から最後まで使ってみる</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アップロードから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a:t>
            </a:r>
            <a:endParaRPr lang="en-US" sz="1900" b="1"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レポート</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a:t>
            </a:r>
            <a:r>
              <a:rPr lang="ja-JP" altLang="en-US" sz="1900" b="1" spc="-1" dirty="0">
                <a:solidFill>
                  <a:srgbClr val="000000"/>
                </a:solidFill>
                <a:latin typeface="ＭＳ ゴシック" panose="020B0609070205080204" pitchFamily="49" charset="-128"/>
                <a:ea typeface="ＭＳ ゴシック" panose="020B0609070205080204" pitchFamily="49" charset="-128"/>
              </a:rPr>
              <a:t>作成</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まで</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SPDX</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r>
              <a:rPr lang="en-US" sz="1900" b="1" strike="noStrike" spc="-1" dirty="0">
                <a:solidFill>
                  <a:srgbClr val="000000"/>
                </a:solidFill>
                <a:latin typeface="ＭＳ ゴシック" panose="020B0609070205080204" pitchFamily="49" charset="-128"/>
                <a:ea typeface="ＭＳ ゴシック" panose="020B0609070205080204" pitchFamily="49" charset="-128"/>
              </a:rPr>
              <a:t>- </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いろいろな選択肢がある</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アップロードされたファイルをライセンスブラウザで</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確認</a:t>
            </a:r>
            <a:endParaRPr lang="en-US" altLang="ja-JP" sz="1900" b="1"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altLang="ja-JP" sz="1900" b="1" spc="-1" dirty="0">
                <a:latin typeface="ＭＳ ゴシック" panose="020B0609070205080204" pitchFamily="49" charset="-128"/>
                <a:ea typeface="ＭＳ ゴシック" panose="020B0609070205080204" pitchFamily="49" charset="-128"/>
              </a:rPr>
              <a:t>Aggregated view</a:t>
            </a:r>
            <a:r>
              <a:rPr lang="ja-JP" altLang="en-US" sz="1900" b="1" spc="-1" dirty="0">
                <a:latin typeface="ＭＳ ゴシック" panose="020B0609070205080204" pitchFamily="49" charset="-128"/>
                <a:ea typeface="ＭＳ ゴシック" panose="020B0609070205080204" pitchFamily="49" charset="-128"/>
              </a:rPr>
              <a:t>で、検出されたライセンスをレビュー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“clearing”</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作業を行う</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 </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コピーライト</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のレビュー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輸出管理情報</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en-US" sz="1900" b="1" strike="noStrike" spc="-1" dirty="0">
                <a:solidFill>
                  <a:srgbClr val="000000"/>
                </a:solidFill>
                <a:latin typeface="ＭＳ ゴシック" panose="020B0609070205080204" pitchFamily="49" charset="-128"/>
                <a:ea typeface="ＭＳ ゴシック" panose="020B0609070205080204" pitchFamily="49" charset="-128"/>
              </a:rPr>
              <a:t>ECC</a:t>
            </a:r>
            <a:r>
              <a:rPr lang="en-US" sz="1900" b="1"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レビュー</a:t>
            </a:r>
            <a:endParaRPr lang="en-US" sz="1900" b="1"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必要</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な</a:t>
            </a: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レポートの作成</a:t>
            </a:r>
            <a:endParaRPr lang="en-US" sz="1900" b="1"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409" name="CustomShape 3"/>
          <p:cNvSpPr/>
          <p:nvPr/>
        </p:nvSpPr>
        <p:spPr>
          <a:xfrm>
            <a:off x="7711920" y="1295640"/>
            <a:ext cx="4076426"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410" name="CustomShape 4"/>
          <p:cNvSpPr/>
          <p:nvPr/>
        </p:nvSpPr>
        <p:spPr>
          <a:xfrm>
            <a:off x="618120" y="1295640"/>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412"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3" name="CustomShape 7"/>
          <p:cNvSpPr/>
          <p:nvPr/>
        </p:nvSpPr>
        <p:spPr>
          <a:xfrm>
            <a:off x="7711920" y="1634040"/>
            <a:ext cx="4076426"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サンプルファイル</a:t>
            </a:r>
            <a:r>
              <a:rPr lang="en-US" sz="1700" b="0" strike="noStrike" spc="-1" dirty="0" smtClean="0">
                <a:solidFill>
                  <a:srgbClr val="000000"/>
                </a:solidFill>
                <a:latin typeface="Arial"/>
                <a:ea typeface="Arial"/>
              </a:rPr>
              <a:t>, time-1.7.tar.gz</a:t>
            </a:r>
            <a:r>
              <a:rPr lang="ja-JP" altLang="en-US" sz="1700" b="0" strike="noStrike" spc="-1" dirty="0" smtClean="0">
                <a:solidFill>
                  <a:srgbClr val="000000"/>
                </a:solidFill>
                <a:latin typeface="Arial"/>
                <a:ea typeface="Arial"/>
              </a:rPr>
              <a:t>をアップロード</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アップロードメニューでオプションを</a:t>
            </a:r>
            <a:r>
              <a:rPr lang="ja-JP" altLang="en-US" sz="1700" spc="-1" dirty="0" smtClean="0">
                <a:solidFill>
                  <a:srgbClr val="000000"/>
                </a:solidFill>
                <a:ea typeface="Arial"/>
              </a:rPr>
              <a:t>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ブラウザ</a:t>
            </a:r>
            <a:r>
              <a:rPr lang="ja-JP" altLang="en-US" sz="1700" spc="-1" dirty="0" smtClean="0">
                <a:solidFill>
                  <a:srgbClr val="000000"/>
                </a:solidFill>
                <a:latin typeface="Arial"/>
                <a:ea typeface="Arial"/>
              </a:rPr>
              <a:t>に行き</a:t>
            </a:r>
            <a:r>
              <a:rPr lang="en-US" sz="1700" b="0" strike="noStrike" spc="-1" dirty="0" smtClean="0">
                <a:solidFill>
                  <a:srgbClr val="000000"/>
                </a:solidFill>
                <a:latin typeface="Arial"/>
                <a:ea typeface="Arial"/>
              </a:rPr>
              <a:t>UI </a:t>
            </a:r>
            <a:r>
              <a:rPr lang="ja-JP" altLang="en-US" sz="1700" b="0" strike="noStrike" spc="-1" dirty="0" smtClean="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アップロード時にドロップダウンメニューからライセンスを</a:t>
            </a:r>
            <a:r>
              <a:rPr lang="ja-JP" altLang="en-US" sz="1700" spc="-1" dirty="0" smtClean="0">
                <a:solidFill>
                  <a:srgbClr val="000000"/>
                </a:solidFill>
                <a:ea typeface="Arial"/>
              </a:rPr>
              <a:t>選択</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Aggregated view</a:t>
            </a:r>
            <a:r>
              <a:rPr lang="ja-JP" altLang="en-US" sz="1700" spc="-1" dirty="0">
                <a:solidFill>
                  <a:srgbClr val="000000"/>
                </a:solidFill>
                <a:ea typeface="Arial"/>
              </a:rPr>
              <a:t>で、検出されたライセンスをレビューと</a:t>
            </a:r>
            <a:r>
              <a:rPr lang="ja-JP" altLang="en-US" sz="1700" spc="-1" dirty="0">
                <a:solidFill>
                  <a:srgbClr val="000000"/>
                </a:solidFill>
                <a:ea typeface="Arial"/>
              </a:rPr>
              <a:t>単一ファイルビューを</a:t>
            </a:r>
            <a:r>
              <a:rPr lang="ja-JP" altLang="en-US" sz="1700" spc="-1" dirty="0" smtClean="0">
                <a:solidFill>
                  <a:srgbClr val="000000"/>
                </a:solidFill>
                <a:ea typeface="Arial"/>
              </a:rPr>
              <a:t>参照</a:t>
            </a:r>
            <a:r>
              <a:rPr lang="en-US" altLang="ja-JP" sz="1700" spc="-1" dirty="0" smtClean="0">
                <a:solidFill>
                  <a:srgbClr val="000000"/>
                </a:solidFill>
                <a:ea typeface="Arial"/>
              </a:rPr>
              <a:t>:</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決定する</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バルク機能の初使用</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著作権の箇所に</a:t>
            </a:r>
            <a:r>
              <a:rPr lang="ja-JP" altLang="en-US" sz="1700" spc="-1" dirty="0">
                <a:solidFill>
                  <a:srgbClr val="000000"/>
                </a:solidFill>
                <a:ea typeface="Arial"/>
              </a:rPr>
              <a:t>移動し、見つかった一致を</a:t>
            </a:r>
            <a:r>
              <a:rPr lang="ja-JP" altLang="en-US" sz="1700" spc="-1" dirty="0" smtClean="0">
                <a:solidFill>
                  <a:srgbClr val="000000"/>
                </a:solidFill>
                <a:ea typeface="Arial"/>
              </a:rPr>
              <a:t>修正</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ECC</a:t>
            </a:r>
            <a:r>
              <a:rPr lang="ja-JP" altLang="en-US" sz="1700" b="0" strike="noStrike" spc="-1" dirty="0" smtClean="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t>ドロップダウンから出力を選択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 Major Takeaways</a:t>
            </a:r>
            <a:endParaRPr lang="en-US" sz="3200" b="0" strike="noStrike" spc="-1" dirty="0">
              <a:latin typeface="Arial"/>
            </a:endParaRPr>
          </a:p>
        </p:txBody>
      </p:sp>
      <p:sp>
        <p:nvSpPr>
          <p:cNvPr id="415" name="CustomShape 2"/>
          <p:cNvSpPr/>
          <p:nvPr/>
        </p:nvSpPr>
        <p:spPr>
          <a:xfrm>
            <a:off x="624240" y="990540"/>
            <a:ext cx="10941840" cy="48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rPr>
              <a:t>オープンソースソフトウェア</a:t>
            </a:r>
            <a:endParaRPr lang="en-US" altLang="ja-JP" sz="3000" spc="-1" dirty="0">
              <a:latin typeface="Arial"/>
            </a:endParaRPr>
          </a:p>
          <a:p>
            <a:pPr marL="216000" lvl="1" indent="-290880">
              <a:lnSpc>
                <a:spcPct val="100000"/>
              </a:lnSpc>
              <a:spcBef>
                <a:spcPts val="1001"/>
              </a:spcBef>
              <a:buClr>
                <a:srgbClr val="879BAA"/>
              </a:buClr>
              <a:buFont typeface="Noto Sans Symbols"/>
              <a:buChar char="∙"/>
            </a:pPr>
            <a:r>
              <a:rPr lang="ja-JP" altLang="en-US" sz="3000" spc="-1" dirty="0" smtClean="0">
                <a:solidFill>
                  <a:srgbClr val="000000"/>
                </a:solidFill>
                <a:latin typeface="Arial"/>
              </a:rPr>
              <a:t>ベンダーに縛られない。パートナー間で共有される</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ea typeface="Arial"/>
              </a:rPr>
              <a:t>サーバーベースの</a:t>
            </a:r>
            <a:r>
              <a:rPr lang="en-US" sz="3000" b="1" strike="noStrike" spc="-1" dirty="0" smtClean="0">
                <a:solidFill>
                  <a:srgbClr val="000000"/>
                </a:solidFill>
                <a:latin typeface="Arial"/>
                <a:ea typeface="Arial"/>
              </a:rPr>
              <a:t> </a:t>
            </a:r>
            <a:r>
              <a:rPr lang="en-US" sz="3000" b="1" strike="noStrike" spc="-1" dirty="0">
                <a:solidFill>
                  <a:srgbClr val="000000"/>
                </a:solidFill>
                <a:latin typeface="Arial"/>
                <a:ea typeface="Arial"/>
              </a:rPr>
              <a:t>Web </a:t>
            </a:r>
            <a:r>
              <a:rPr lang="ja-JP" altLang="en-US" sz="3000" b="1" spc="-1" dirty="0" smtClean="0">
                <a:solidFill>
                  <a:srgbClr val="000000"/>
                </a:solidFill>
                <a:latin typeface="Arial"/>
                <a:ea typeface="Arial"/>
              </a:rPr>
              <a:t>アプリケーション</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ja-JP" altLang="en-US" sz="3000" spc="-1" dirty="0" smtClean="0">
                <a:solidFill>
                  <a:srgbClr val="000000"/>
                </a:solidFill>
                <a:latin typeface="Arial"/>
                <a:ea typeface="Arial"/>
              </a:rPr>
              <a:t>マルチユーザ操作を可能にし、再利用を可能とする</a:t>
            </a:r>
            <a:r>
              <a:rPr lang="en-US" sz="3000" b="0" strike="noStrike" spc="-1" dirty="0" smtClean="0">
                <a:solidFill>
                  <a:srgbClr val="000000"/>
                </a:solidFill>
                <a:latin typeface="Arial"/>
                <a:ea typeface="Arial"/>
              </a:rPr>
              <a:t> </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trike="noStrike" spc="-1" dirty="0" smtClean="0">
                <a:solidFill>
                  <a:srgbClr val="000000"/>
                </a:solidFill>
                <a:latin typeface="Arial"/>
                <a:ea typeface="Arial"/>
              </a:rPr>
              <a:t>いい特徴がたくさん</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en-US" sz="3000" spc="-1" dirty="0" smtClean="0">
                <a:solidFill>
                  <a:srgbClr val="000000"/>
                </a:solidFill>
                <a:latin typeface="Arial"/>
              </a:rPr>
              <a:t>OSS</a:t>
            </a:r>
            <a:r>
              <a:rPr lang="ja-JP" altLang="en-US" sz="3000" spc="-1" dirty="0" smtClean="0">
                <a:solidFill>
                  <a:srgbClr val="000000"/>
                </a:solidFill>
                <a:latin typeface="Arial"/>
              </a:rPr>
              <a:t>コンポーネント解析の実際に行なう作業を減らす</a:t>
            </a:r>
            <a:endParaRPr lang="en-US" sz="3000" b="0" strike="noStrike" spc="-1" dirty="0">
              <a:latin typeface="Arial"/>
            </a:endParaRPr>
          </a:p>
          <a:p>
            <a:pPr>
              <a:lnSpc>
                <a:spcPct val="100000"/>
              </a:lnSpc>
              <a:spcBef>
                <a:spcPts val="1001"/>
              </a:spcBef>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731160" y="1149178"/>
            <a:ext cx="11459160" cy="5167022"/>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418" name="CustomShape 2"/>
          <p:cNvSpPr/>
          <p:nvPr/>
        </p:nvSpPr>
        <p:spPr>
          <a:xfrm>
            <a:off x="0" y="0"/>
            <a:ext cx="12668036"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お</a:t>
            </a:r>
            <a:r>
              <a:rPr lang="ja-JP" altLang="en-US" sz="3200" b="1" spc="-1" dirty="0">
                <a:solidFill>
                  <a:srgbClr val="000000"/>
                </a:solidFill>
                <a:latin typeface="Arial"/>
                <a:ea typeface="Arial"/>
              </a:rPr>
              <a:t>気</a:t>
            </a:r>
            <a:r>
              <a:rPr lang="ja-JP" altLang="en-US" sz="3200" b="1" spc="-1" dirty="0" smtClean="0">
                <a:solidFill>
                  <a:srgbClr val="000000"/>
                </a:solidFill>
                <a:latin typeface="Arial"/>
                <a:ea typeface="Arial"/>
              </a:rPr>
              <a:t>に</a:t>
            </a:r>
            <a:r>
              <a:rPr lang="ja-JP" altLang="en-US" sz="3200" b="1" spc="-1" dirty="0">
                <a:solidFill>
                  <a:srgbClr val="000000"/>
                </a:solidFill>
                <a:latin typeface="Arial"/>
                <a:ea typeface="Arial"/>
              </a:rPr>
              <a:t>召</a:t>
            </a:r>
            <a:r>
              <a:rPr lang="ja-JP" altLang="en-US" sz="3200" b="1" spc="-1" dirty="0" smtClean="0">
                <a:solidFill>
                  <a:srgbClr val="000000"/>
                </a:solidFill>
                <a:latin typeface="Arial"/>
                <a:ea typeface="Arial"/>
              </a:rPr>
              <a:t>しましたか？</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コントリビュート</a:t>
            </a:r>
            <a:r>
              <a:rPr lang="ja-JP" altLang="en-US" sz="3200" b="1" strike="noStrike" spc="-1" dirty="0" smtClean="0">
                <a:solidFill>
                  <a:srgbClr val="000000"/>
                </a:solidFill>
                <a:latin typeface="Arial"/>
                <a:ea typeface="Arial"/>
              </a:rPr>
              <a:t>しません</a:t>
            </a:r>
            <a:r>
              <a:rPr lang="ja-JP" altLang="en-US" sz="3200" b="1" spc="-1" dirty="0">
                <a:solidFill>
                  <a:srgbClr val="000000"/>
                </a:solidFill>
                <a:latin typeface="Arial"/>
                <a:ea typeface="Arial"/>
              </a:rPr>
              <a:t>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419" name="CustomShape 3"/>
          <p:cNvSpPr/>
          <p:nvPr/>
        </p:nvSpPr>
        <p:spPr>
          <a:xfrm>
            <a:off x="1096560" y="1267200"/>
            <a:ext cx="4626000" cy="4672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40120">
              <a:spcBef>
                <a:spcPts val="1301"/>
              </a:spcBef>
              <a:buClr>
                <a:srgbClr val="879BAA"/>
              </a:buClr>
              <a:buFont typeface="Noto Sans Symbols"/>
              <a:buChar char="∙"/>
            </a:pPr>
            <a:r>
              <a:rPr lang="ja-JP" altLang="en-US" sz="2000" spc="-1" dirty="0">
                <a:solidFill>
                  <a:srgbClr val="000000"/>
                </a:solidFill>
              </a:rPr>
              <a:t>最新の公式サポートの一覧を見るに</a:t>
            </a:r>
            <a:r>
              <a:rPr lang="ja-JP" altLang="en-US" sz="2000" spc="-1" dirty="0" smtClean="0">
                <a:solidFill>
                  <a:srgbClr val="000000"/>
                </a:solidFill>
              </a:rPr>
              <a:t>は</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2"/>
              </a:rPr>
              <a:t>FOSSology.org</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を確認</a:t>
            </a:r>
            <a:r>
              <a:rPr lang="en-US" sz="2000" b="0" strike="noStrike" spc="-1" dirty="0" smtClean="0">
                <a:solidFill>
                  <a:srgbClr val="000000"/>
                </a:solidFill>
                <a:latin typeface="Arial"/>
                <a:ea typeface="Arial"/>
              </a:rPr>
              <a:t>.</a:t>
            </a:r>
          </a:p>
          <a:p>
            <a:pPr marL="216000" lvl="1" indent="-240120">
              <a:lnSpc>
                <a:spcPct val="100000"/>
              </a:lnSpc>
              <a:spcBef>
                <a:spcPts val="1301"/>
              </a:spcBef>
              <a:buClr>
                <a:srgbClr val="879BAA"/>
              </a:buClr>
              <a:buFont typeface="Noto Sans Symbols"/>
              <a:buChar char="∙"/>
            </a:pPr>
            <a:r>
              <a:rPr lang="ja-JP" altLang="en-US" sz="2000" i="1" spc="-1" dirty="0" smtClean="0">
                <a:solidFill>
                  <a:srgbClr val="000000"/>
                </a:solidFill>
                <a:latin typeface="Arial"/>
                <a:ea typeface="Arial"/>
              </a:rPr>
              <a:t>このリストにない</a:t>
            </a:r>
            <a:r>
              <a:rPr lang="en-US" sz="2000" b="0" i="1" strike="noStrike" spc="-1" dirty="0" smtClean="0">
                <a:solidFill>
                  <a:srgbClr val="000000"/>
                </a:solidFill>
                <a:latin typeface="Arial"/>
                <a:ea typeface="Arial"/>
              </a:rPr>
              <a:t>? </a:t>
            </a:r>
            <a:r>
              <a:rPr lang="en-US" sz="2000" b="0" strike="noStrike" spc="-1" dirty="0" smtClean="0">
                <a:solidFill>
                  <a:srgbClr val="000000"/>
                </a:solidFill>
                <a:latin typeface="Arial"/>
                <a:ea typeface="Arial"/>
              </a:rPr>
              <a:t>–</a:t>
            </a:r>
            <a:r>
              <a:rPr lang="ja-JP" altLang="en-US" sz="2000" spc="-1" dirty="0">
                <a:solidFill>
                  <a:srgbClr val="000000"/>
                </a:solidFill>
                <a:ea typeface="Arial"/>
              </a:rPr>
              <a:t>ロゴを入れてプロジェクトを支援することを検討してください</a:t>
            </a:r>
            <a:r>
              <a:rPr lang="en-US" sz="2000" b="0" strike="noStrike" spc="-1" dirty="0" smtClean="0">
                <a:solidFill>
                  <a:srgbClr val="000000"/>
                </a:solidFill>
                <a:latin typeface="Arial"/>
                <a:ea typeface="Arial"/>
              </a:rPr>
              <a:t>.  </a:t>
            </a:r>
            <a:r>
              <a:rPr lang="ja-JP" altLang="en-US" sz="2000" spc="-1" dirty="0" smtClean="0">
                <a:solidFill>
                  <a:srgbClr val="000000"/>
                </a:solidFill>
                <a:ea typeface="Arial"/>
              </a:rPr>
              <a:t>この中にロゴを入れるには</a:t>
            </a:r>
            <a:r>
              <a:rPr lang="ja-JP" altLang="en-US" sz="2000" spc="-1" dirty="0">
                <a:solidFill>
                  <a:srgbClr val="000000"/>
                </a:solidFill>
                <a:ea typeface="Arial"/>
              </a:rPr>
              <a:t>下記</a:t>
            </a:r>
            <a:r>
              <a:rPr lang="ja-JP" altLang="en-US" sz="2000" spc="-1" dirty="0" smtClean="0">
                <a:solidFill>
                  <a:srgbClr val="000000"/>
                </a:solidFill>
                <a:ea typeface="Arial"/>
              </a:rPr>
              <a:t>にに</a:t>
            </a:r>
            <a:r>
              <a:rPr lang="ja-JP" altLang="en-US" sz="2000" spc="-1" dirty="0">
                <a:solidFill>
                  <a:srgbClr val="000000"/>
                </a:solidFill>
                <a:ea typeface="Arial"/>
              </a:rPr>
              <a:t>メールを送ってください</a:t>
            </a:r>
            <a:endParaRPr lang="en-US" sz="2000" b="0" strike="noStrike" spc="-1" dirty="0" smtClean="0">
              <a:solidFill>
                <a:srgbClr val="000000"/>
              </a:solidFill>
              <a:latin typeface="Arial"/>
              <a:ea typeface="Arial"/>
            </a:endParaRPr>
          </a:p>
          <a:p>
            <a:pPr marL="216000" lvl="1" indent="-240120">
              <a:lnSpc>
                <a:spcPct val="100000"/>
              </a:lnSpc>
              <a:spcBef>
                <a:spcPts val="1301"/>
              </a:spcBef>
              <a:buClr>
                <a:srgbClr val="879BAA"/>
              </a:buClr>
              <a:buFont typeface="Noto Sans Symbols"/>
              <a:buChar char="∙"/>
            </a:pPr>
            <a:r>
              <a:rPr lang="en-US" sz="2000" b="0" u="sng" strike="noStrike" spc="-1" dirty="0" smtClean="0">
                <a:solidFill>
                  <a:srgbClr val="0563C1"/>
                </a:solidFill>
                <a:uFillTx/>
                <a:latin typeface="Arial"/>
                <a:ea typeface="Arial"/>
                <a:hlinkClick r:id="rId3"/>
              </a:rPr>
              <a:t>fossology-steering@fossology.org</a:t>
            </a:r>
            <a:r>
              <a:rPr lang="en-US" sz="2000" b="0" strike="noStrike" spc="-1" dirty="0">
                <a:solidFill>
                  <a:srgbClr val="000000"/>
                </a:solidFill>
                <a:latin typeface="Arial"/>
                <a:ea typeface="Arial"/>
              </a:rPr>
              <a:t>.</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en-US" sz="2000" b="0" strike="noStrike" spc="-1" dirty="0" smtClean="0">
                <a:solidFill>
                  <a:srgbClr val="000000"/>
                </a:solidFill>
                <a:latin typeface="Arial"/>
                <a:ea typeface="Arial"/>
              </a:rPr>
              <a:t>Github</a:t>
            </a:r>
            <a:r>
              <a:rPr lang="ja-JP" altLang="en-US" sz="2000" b="0" strike="noStrike" spc="-1" dirty="0" smtClean="0">
                <a:solidFill>
                  <a:srgbClr val="000000"/>
                </a:solidFill>
                <a:latin typeface="Arial"/>
                <a:ea typeface="Arial"/>
              </a:rPr>
              <a:t>に</a:t>
            </a:r>
            <a:r>
              <a:rPr lang="en-US" altLang="ja-JP" sz="2000" b="0" strike="noStrike" spc="-1" dirty="0" smtClean="0">
                <a:solidFill>
                  <a:srgbClr val="000000"/>
                </a:solidFill>
                <a:latin typeface="Arial"/>
                <a:ea typeface="Arial"/>
              </a:rPr>
              <a:t>issue</a:t>
            </a:r>
            <a:r>
              <a:rPr lang="ja-JP" altLang="en-US" sz="2000" b="0" strike="noStrike" spc="-1" dirty="0" smtClean="0">
                <a:solidFill>
                  <a:srgbClr val="000000"/>
                </a:solidFill>
                <a:latin typeface="Arial"/>
                <a:ea typeface="Arial"/>
              </a:rPr>
              <a:t>を報告してください</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4"/>
              </a:rPr>
              <a:t>https://github.com/fossology/fossology</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ja-JP" altLang="en-US" sz="2000" spc="-1" dirty="0" smtClean="0">
                <a:solidFill>
                  <a:srgbClr val="000000"/>
                </a:solidFill>
                <a:latin typeface="Arial"/>
                <a:ea typeface="Arial"/>
              </a:rPr>
              <a:t>そしてもちろん</a:t>
            </a:r>
            <a:r>
              <a:rPr lang="en-US" sz="2000" b="0" strike="noStrike" spc="-1" dirty="0" smtClean="0">
                <a:solidFill>
                  <a:srgbClr val="000000"/>
                </a:solidFill>
                <a:latin typeface="Arial"/>
                <a:ea typeface="Arial"/>
              </a:rPr>
              <a:t>… FOSSology</a:t>
            </a:r>
            <a:r>
              <a:rPr lang="ja-JP" altLang="en-US" sz="2000" b="0" strike="noStrike" spc="-1" dirty="0" smtClean="0">
                <a:solidFill>
                  <a:srgbClr val="000000"/>
                </a:solidFill>
                <a:latin typeface="Arial"/>
                <a:ea typeface="Arial"/>
              </a:rPr>
              <a:t>の機能拡張や向上のためのコードコントリビューションを歓迎します！</a:t>
            </a:r>
            <a:r>
              <a:rPr lang="en-US" sz="2000" b="0" strike="noStrike" spc="-1" dirty="0" smtClean="0">
                <a:solidFill>
                  <a:srgbClr val="000000"/>
                </a:solidFill>
                <a:latin typeface="Arial"/>
                <a:ea typeface="Arial"/>
              </a:rPr>
              <a:t>  </a:t>
            </a:r>
          </a:p>
          <a:p>
            <a:pPr marL="216000" lvl="1" indent="-240120">
              <a:lnSpc>
                <a:spcPct val="100000"/>
              </a:lnSpc>
              <a:spcBef>
                <a:spcPts val="1001"/>
              </a:spcBef>
              <a:buClr>
                <a:srgbClr val="879BAA"/>
              </a:buClr>
              <a:buFont typeface="Noto Sans Symbols"/>
              <a:buChar char="∙"/>
            </a:pPr>
            <a:endParaRPr lang="en-US" sz="2000" b="0" strike="noStrike" spc="-1" dirty="0">
              <a:latin typeface="Arial"/>
            </a:endParaRPr>
          </a:p>
        </p:txBody>
      </p:sp>
      <p:pic>
        <p:nvPicPr>
          <p:cNvPr id="420" name="Google Shape;570;p62"/>
          <p:cNvPicPr/>
          <p:nvPr/>
        </p:nvPicPr>
        <p:blipFill>
          <a:blip r:embed="rId5"/>
          <a:stretch/>
        </p:blipFill>
        <p:spPr>
          <a:xfrm>
            <a:off x="6168240" y="1852200"/>
            <a:ext cx="5488920" cy="3878640"/>
          </a:xfrm>
          <a:prstGeom prst="rect">
            <a:avLst/>
          </a:prstGeom>
          <a:ln w="19080">
            <a:solidFill>
              <a:srgbClr val="434343"/>
            </a:solidFill>
            <a:round/>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2"/>
          <p:cNvSpPr/>
          <p:nvPr/>
        </p:nvSpPr>
        <p:spPr>
          <a:xfrm>
            <a:off x="0" y="152280"/>
            <a:ext cx="130734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この</a:t>
            </a:r>
            <a:r>
              <a:rPr lang="en-US" altLang="ja-JP" sz="3200" b="1" spc="-1" dirty="0" smtClean="0">
                <a:solidFill>
                  <a:srgbClr val="000000"/>
                </a:solidFill>
                <a:latin typeface="Arial"/>
                <a:ea typeface="Arial"/>
              </a:rPr>
              <a:t>Fossology</a:t>
            </a:r>
            <a:r>
              <a:rPr lang="ja-JP" altLang="en-US" sz="3200" b="1" spc="-1" dirty="0" smtClean="0">
                <a:solidFill>
                  <a:srgbClr val="000000"/>
                </a:solidFill>
                <a:latin typeface="Arial"/>
                <a:ea typeface="Arial"/>
              </a:rPr>
              <a:t>のトレーニング向上にご協力ください</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423" name="CustomShape 3"/>
          <p:cNvSpPr/>
          <p:nvPr/>
        </p:nvSpPr>
        <p:spPr>
          <a:xfrm>
            <a:off x="468720" y="1628280"/>
            <a:ext cx="11381410" cy="48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5000"/>
              </a:lnSpc>
            </a:pPr>
            <a:r>
              <a:rPr lang="ja-JP" altLang="en-US" sz="3000" b="0" strike="noStrike" spc="-1" dirty="0" smtClean="0">
                <a:solidFill>
                  <a:srgbClr val="000000"/>
                </a:solidFill>
                <a:latin typeface="Arial"/>
                <a:ea typeface="Arial"/>
              </a:rPr>
              <a:t>このコース</a:t>
            </a:r>
            <a:r>
              <a:rPr lang="ja-JP" altLang="en-US" sz="3000" spc="-1" dirty="0" smtClean="0">
                <a:solidFill>
                  <a:srgbClr val="000000"/>
                </a:solidFill>
                <a:latin typeface="Arial"/>
                <a:ea typeface="Arial"/>
              </a:rPr>
              <a:t>の</a:t>
            </a:r>
            <a:r>
              <a:rPr lang="ja-JP" altLang="en-US" sz="3000" spc="-1" dirty="0">
                <a:solidFill>
                  <a:srgbClr val="000000"/>
                </a:solidFill>
                <a:latin typeface="Arial"/>
                <a:ea typeface="Arial"/>
              </a:rPr>
              <a:t>質</a:t>
            </a:r>
            <a:r>
              <a:rPr lang="ja-JP" altLang="en-US" sz="3000" spc="-1" dirty="0" smtClean="0">
                <a:solidFill>
                  <a:srgbClr val="000000"/>
                </a:solidFill>
                <a:latin typeface="Arial"/>
                <a:ea typeface="Arial"/>
              </a:rPr>
              <a:t>を</a:t>
            </a:r>
            <a:r>
              <a:rPr lang="ja-JP" altLang="en-US" sz="3000" spc="-1" dirty="0">
                <a:solidFill>
                  <a:srgbClr val="000000"/>
                </a:solidFill>
                <a:latin typeface="Arial"/>
                <a:ea typeface="Arial"/>
              </a:rPr>
              <a:t>上</a:t>
            </a:r>
            <a:r>
              <a:rPr lang="ja-JP" altLang="en-US" sz="3000" spc="-1" dirty="0" smtClean="0">
                <a:solidFill>
                  <a:srgbClr val="000000"/>
                </a:solidFill>
                <a:latin typeface="Arial"/>
                <a:ea typeface="Arial"/>
              </a:rPr>
              <a:t>げるため</a:t>
            </a:r>
            <a:r>
              <a:rPr lang="ja-JP" altLang="en-US" sz="3000" b="0" strike="noStrike" spc="-1" dirty="0" smtClean="0">
                <a:solidFill>
                  <a:srgbClr val="000000"/>
                </a:solidFill>
                <a:latin typeface="Arial"/>
                <a:ea typeface="Arial"/>
              </a:rPr>
              <a:t>、</a:t>
            </a:r>
            <a:r>
              <a:rPr lang="ja-JP" altLang="en-US" sz="3000" spc="-1" dirty="0" smtClean="0">
                <a:solidFill>
                  <a:srgbClr val="000000"/>
                </a:solidFill>
                <a:latin typeface="Arial"/>
                <a:ea typeface="Arial"/>
              </a:rPr>
              <a:t>記入をお願いします</a:t>
            </a:r>
            <a:r>
              <a:rPr lang="en-US" sz="3000" b="0" strike="noStrike" spc="-1" dirty="0" smtClean="0">
                <a:solidFill>
                  <a:srgbClr val="000000"/>
                </a:solidFill>
                <a:latin typeface="Arial"/>
                <a:ea typeface="Arial"/>
              </a:rPr>
              <a:t> :</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r>
              <a:rPr lang="en-US" sz="3000" b="0" u="sng" strike="noStrike" spc="-1" dirty="0">
                <a:solidFill>
                  <a:srgbClr val="0563C1"/>
                </a:solidFill>
                <a:uFillTx/>
                <a:latin typeface="Arial"/>
                <a:ea typeface="Arial"/>
                <a:hlinkClick r:id="rId2"/>
              </a:rPr>
              <a:t>https://goo.gl/QGR4B4</a:t>
            </a:r>
            <a:endParaRPr lang="en-US" sz="3000" b="0" strike="noStrike" spc="-1" dirty="0">
              <a:latin typeface="Arial"/>
            </a:endParaRPr>
          </a:p>
          <a:p>
            <a:pPr>
              <a:lnSpc>
                <a:spcPct val="115000"/>
              </a:lnSpc>
            </a:pPr>
            <a:endParaRPr lang="en-US" sz="3000" b="0" strike="noStrike" spc="-1" dirty="0" smtClean="0">
              <a:solidFill>
                <a:srgbClr val="000000"/>
              </a:solidFill>
              <a:latin typeface="Arial"/>
              <a:ea typeface="Arial"/>
            </a:endParaRPr>
          </a:p>
          <a:p>
            <a:pPr>
              <a:lnSpc>
                <a:spcPct val="115000"/>
              </a:lnSpc>
            </a:pPr>
            <a:r>
              <a:rPr lang="ja-JP" altLang="en-US" sz="3000" spc="-1" dirty="0" smtClean="0">
                <a:solidFill>
                  <a:srgbClr val="000000"/>
                </a:solidFill>
                <a:latin typeface="Arial"/>
              </a:rPr>
              <a:t>もし、あなたの</a:t>
            </a:r>
            <a:r>
              <a:rPr lang="en-US" altLang="ja-JP" sz="3000" spc="-1" dirty="0" smtClean="0">
                <a:solidFill>
                  <a:srgbClr val="000000"/>
                </a:solidFill>
                <a:latin typeface="Arial"/>
              </a:rPr>
              <a:t>E</a:t>
            </a:r>
            <a:r>
              <a:rPr lang="ja-JP" altLang="en-US" sz="3000" spc="-1" dirty="0" smtClean="0">
                <a:solidFill>
                  <a:srgbClr val="000000"/>
                </a:solidFill>
                <a:latin typeface="Arial"/>
              </a:rPr>
              <a:t>メールアドレスを入力して頂けたら、本日のスライドを折り返しメールいたします。</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31160" y="126792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06"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効果的なユーザインターフェイス</a:t>
            </a:r>
            <a:endParaRPr lang="en-US" sz="3200" b="0" strike="noStrike" spc="-1" dirty="0">
              <a:latin typeface="Arial"/>
            </a:endParaRPr>
          </a:p>
        </p:txBody>
      </p:sp>
      <p:sp>
        <p:nvSpPr>
          <p:cNvPr id="207" name="CustomShape 3"/>
          <p:cNvSpPr/>
          <p:nvPr/>
        </p:nvSpPr>
        <p:spPr>
          <a:xfrm>
            <a:off x="944280" y="1962360"/>
            <a:ext cx="5173560" cy="157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集中的に作業を行う箇所</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sz="1900" spc="-1" dirty="0">
                <a:solidFill>
                  <a:srgbClr val="000000"/>
                </a:solidFill>
                <a:latin typeface="ＭＳ ゴシック" panose="020B0609070205080204" pitchFamily="49" charset="-128"/>
                <a:ea typeface="ＭＳ ゴシック" panose="020B0609070205080204" pitchFamily="49" charset="-128"/>
              </a:rPr>
              <a:t>レビュ</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ーと訂正</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ユーザインターフェイスを通し過去数年多くの反復作業を一掃する</a:t>
            </a:r>
            <a:endParaRPr lang="en-US" sz="1900" b="0" strike="noStrike" spc="-1" dirty="0" smtClean="0">
              <a:latin typeface="ＭＳ ゴシック" panose="020B0609070205080204" pitchFamily="49" charset="-128"/>
              <a:ea typeface="ＭＳ ゴシック" panose="020B0609070205080204" pitchFamily="49" charset="-128"/>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大量</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のパッケージをサポート</a:t>
            </a:r>
            <a:r>
              <a:rPr dirty="0">
                <a:latin typeface="ＭＳ ゴシック" panose="020B0609070205080204" pitchFamily="49" charset="-128"/>
                <a:ea typeface="ＭＳ ゴシック" panose="020B0609070205080204" pitchFamily="49" charset="-128"/>
              </a:rPr>
              <a:t/>
            </a:r>
            <a:br>
              <a:rPr dirty="0">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(10.000 </a:t>
            </a: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ファイル以上</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a:t>
            </a:r>
            <a:b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b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例</a:t>
            </a:r>
            <a:r>
              <a:rPr lang="en-US" altLang="ja-JP" sz="1900" spc="-1" dirty="0" smtClean="0">
                <a:solidFill>
                  <a:srgbClr val="000000"/>
                </a:solidFill>
                <a:latin typeface="ＭＳ ゴシック" panose="020B0609070205080204" pitchFamily="49" charset="-128"/>
                <a:ea typeface="ＭＳ ゴシック" panose="020B0609070205080204" pitchFamily="49" charset="-128"/>
              </a:rPr>
              <a:t>: </a:t>
            </a:r>
            <a:r>
              <a:rPr lang="en-US" sz="1900" b="0" strike="noStrike" spc="-1" dirty="0" smtClean="0">
                <a:solidFill>
                  <a:srgbClr val="000000"/>
                </a:solidFill>
                <a:latin typeface="ＭＳ ゴシック" panose="020B0609070205080204" pitchFamily="49" charset="-128"/>
                <a:ea typeface="ＭＳ ゴシック" panose="020B0609070205080204" pitchFamily="49" charset="-128"/>
              </a:rPr>
              <a:t>Boost</a:t>
            </a:r>
            <a:r>
              <a:rPr lang="en-US" sz="1900" b="0" strike="noStrike" spc="-1" dirty="0">
                <a:solidFill>
                  <a:srgbClr val="000000"/>
                </a:solidFill>
                <a:latin typeface="ＭＳ ゴシック" panose="020B0609070205080204" pitchFamily="49" charset="-128"/>
                <a:ea typeface="ＭＳ ゴシック" panose="020B0609070205080204" pitchFamily="49" charset="-128"/>
              </a:rPr>
              <a:t>, Linux Kernel,…)</a:t>
            </a:r>
            <a:endParaRPr lang="en-US" sz="1900" b="0" strike="noStrike" spc="-1" dirty="0">
              <a:latin typeface="ＭＳ ゴシック" panose="020B0609070205080204" pitchFamily="49" charset="-128"/>
              <a:ea typeface="ＭＳ ゴシック" panose="020B0609070205080204" pitchFamily="49" charset="-128"/>
            </a:endParaRPr>
          </a:p>
          <a:p>
            <a:pPr>
              <a:lnSpc>
                <a:spcPct val="100000"/>
              </a:lnSpc>
              <a:spcBef>
                <a:spcPts val="1301"/>
              </a:spcBef>
              <a:spcAft>
                <a:spcPts val="1301"/>
              </a:spcAft>
            </a:pPr>
            <a:endParaRPr lang="en-US" sz="1900" b="0" strike="noStrike" spc="-1" dirty="0">
              <a:latin typeface="Arial"/>
            </a:endParaRPr>
          </a:p>
        </p:txBody>
      </p:sp>
      <p:sp>
        <p:nvSpPr>
          <p:cNvPr id="208" name="CustomShape 4"/>
          <p:cNvSpPr/>
          <p:nvPr/>
        </p:nvSpPr>
        <p:spPr>
          <a:xfrm>
            <a:off x="968400" y="1472040"/>
            <a:ext cx="212436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進化の軌跡</a:t>
            </a:r>
            <a:endParaRPr lang="en-US" sz="2400" b="0" strike="noStrike" spc="-1" dirty="0">
              <a:latin typeface="Arial"/>
            </a:endParaRPr>
          </a:p>
        </p:txBody>
      </p:sp>
      <p:pic>
        <p:nvPicPr>
          <p:cNvPr id="209" name="Google Shape;179;p28"/>
          <p:cNvPicPr/>
          <p:nvPr/>
        </p:nvPicPr>
        <p:blipFill>
          <a:blip r:embed="rId2"/>
          <a:stretch/>
        </p:blipFill>
        <p:spPr>
          <a:xfrm>
            <a:off x="6271560" y="1976400"/>
            <a:ext cx="2883960" cy="1892520"/>
          </a:xfrm>
          <a:prstGeom prst="rect">
            <a:avLst/>
          </a:prstGeom>
          <a:ln>
            <a:noFill/>
          </a:ln>
          <a:effectLst>
            <a:outerShdw>
              <a:srgbClr val="000000">
                <a:alpha val="40000"/>
              </a:srgbClr>
            </a:outerShdw>
          </a:effectLst>
        </p:spPr>
      </p:pic>
      <p:pic>
        <p:nvPicPr>
          <p:cNvPr id="210" name="Google Shape;180;p28"/>
          <p:cNvPicPr/>
          <p:nvPr/>
        </p:nvPicPr>
        <p:blipFill>
          <a:blip r:embed="rId3"/>
          <a:stretch/>
        </p:blipFill>
        <p:spPr>
          <a:xfrm>
            <a:off x="9297000" y="2001240"/>
            <a:ext cx="2883960" cy="1892520"/>
          </a:xfrm>
          <a:prstGeom prst="rect">
            <a:avLst/>
          </a:prstGeom>
          <a:ln>
            <a:noFill/>
          </a:ln>
          <a:effectLst>
            <a:outerShdw>
              <a:srgbClr val="000000">
                <a:alpha val="40000"/>
              </a:srgbClr>
            </a:outerShdw>
          </a:effectLst>
        </p:spPr>
      </p:pic>
      <p:pic>
        <p:nvPicPr>
          <p:cNvPr id="211" name="Google Shape;181;p28"/>
          <p:cNvPicPr/>
          <p:nvPr/>
        </p:nvPicPr>
        <p:blipFill>
          <a:blip r:embed="rId4"/>
          <a:stretch/>
        </p:blipFill>
        <p:spPr>
          <a:xfrm>
            <a:off x="6271560" y="4089600"/>
            <a:ext cx="2883960" cy="1892520"/>
          </a:xfrm>
          <a:prstGeom prst="rect">
            <a:avLst/>
          </a:prstGeom>
          <a:ln>
            <a:noFill/>
          </a:ln>
          <a:effectLst>
            <a:outerShdw>
              <a:srgbClr val="000000">
                <a:alpha val="40000"/>
              </a:srgbClr>
            </a:outerShdw>
          </a:effectLst>
        </p:spPr>
      </p:pic>
      <p:pic>
        <p:nvPicPr>
          <p:cNvPr id="212" name="Google Shape;182;p28"/>
          <p:cNvPicPr/>
          <p:nvPr/>
        </p:nvPicPr>
        <p:blipFill>
          <a:blip r:embed="rId5"/>
          <a:stretch/>
        </p:blipFill>
        <p:spPr>
          <a:xfrm>
            <a:off x="3246120" y="4089600"/>
            <a:ext cx="2883960" cy="1892520"/>
          </a:xfrm>
          <a:prstGeom prst="rect">
            <a:avLst/>
          </a:prstGeom>
          <a:ln>
            <a:noFill/>
          </a:ln>
          <a:effectLst>
            <a:outerShdw>
              <a:srgbClr val="000000">
                <a:alpha val="40000"/>
              </a:srgbClr>
            </a:outerShdw>
          </a:effectLst>
        </p:spPr>
      </p:pic>
      <p:pic>
        <p:nvPicPr>
          <p:cNvPr id="213" name="Google Shape;183;p28"/>
          <p:cNvPicPr/>
          <p:nvPr/>
        </p:nvPicPr>
        <p:blipFill>
          <a:blip r:embed="rId6"/>
          <a:stretch/>
        </p:blipFill>
        <p:spPr>
          <a:xfrm>
            <a:off x="9297000" y="4089600"/>
            <a:ext cx="2883960" cy="190908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203040"/>
            <a:ext cx="1292004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000" b="1" strike="noStrike" spc="-1" dirty="0" smtClean="0">
                <a:solidFill>
                  <a:srgbClr val="000000"/>
                </a:solidFill>
                <a:latin typeface="ＭＳ ゴシック" panose="020B0609070205080204" pitchFamily="49" charset="-128"/>
                <a:ea typeface="ＭＳ ゴシック" panose="020B0609070205080204" pitchFamily="49" charset="-128"/>
              </a:rPr>
              <a:t>ご清聴ありがとうございました。</a:t>
            </a:r>
            <a:endParaRPr lang="en-US" sz="3000" b="0" strike="noStrike" spc="-1" dirty="0">
              <a:latin typeface="ＭＳ ゴシック" panose="020B0609070205080204" pitchFamily="49" charset="-128"/>
              <a:ea typeface="ＭＳ ゴシック" panose="020B0609070205080204" pitchFamily="49" charset="-128"/>
            </a:endParaRPr>
          </a:p>
        </p:txBody>
      </p:sp>
      <p:sp>
        <p:nvSpPr>
          <p:cNvPr id="425" name="CustomShape 2"/>
          <p:cNvSpPr/>
          <p:nvPr/>
        </p:nvSpPr>
        <p:spPr>
          <a:xfrm>
            <a:off x="626760" y="1413000"/>
            <a:ext cx="11081520" cy="213840"/>
          </a:xfrm>
          <a:prstGeom prst="rect">
            <a:avLst/>
          </a:prstGeom>
          <a:noFill/>
          <a:ln>
            <a:noFill/>
          </a:ln>
        </p:spPr>
        <p:style>
          <a:lnRef idx="0">
            <a:scrgbClr r="0" g="0" b="0"/>
          </a:lnRef>
          <a:fillRef idx="0">
            <a:scrgbClr r="0" g="0" b="0"/>
          </a:fillRef>
          <a:effectRef idx="0">
            <a:scrgbClr r="0" g="0" b="0"/>
          </a:effectRef>
          <a:fontRef idx="minor"/>
        </p:style>
      </p:sp>
      <p:sp>
        <p:nvSpPr>
          <p:cNvPr id="426" name="CustomShape 3"/>
          <p:cNvSpPr/>
          <p:nvPr/>
        </p:nvSpPr>
        <p:spPr>
          <a:xfrm>
            <a:off x="721080" y="1774440"/>
            <a:ext cx="10885320" cy="371088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52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52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12190320" cy="126684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基本的な一連の作業</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再掲</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216" name="CustomShape 2"/>
          <p:cNvSpPr/>
          <p:nvPr/>
        </p:nvSpPr>
        <p:spPr>
          <a:xfrm>
            <a:off x="6277510" y="1634040"/>
            <a:ext cx="5640512" cy="466452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dirty="0" smtClean="0"/>
              <a:t>サンプルファイル</a:t>
            </a:r>
            <a:r>
              <a:rPr lang="ja-JP" altLang="en-US" dirty="0"/>
              <a:t>の</a:t>
            </a:r>
            <a:r>
              <a:rPr lang="en-US" altLang="ja-JP" dirty="0"/>
              <a:t>jakarta-oro-2.0.7</a:t>
            </a:r>
            <a:r>
              <a:rPr lang="ja-JP" altLang="en-US" dirty="0"/>
              <a:t>を</a:t>
            </a:r>
            <a:r>
              <a:rPr lang="ja-JP" altLang="en-US" dirty="0" smtClean="0"/>
              <a:t>アップロード</a:t>
            </a:r>
            <a:endParaRPr lang="en-US" altLang="ja-JP" dirty="0" smtClean="0"/>
          </a:p>
          <a:p>
            <a:pPr marL="190440" lvl="1" indent="-208440">
              <a:lnSpc>
                <a:spcPct val="100000"/>
              </a:lnSpc>
              <a:buClr>
                <a:srgbClr val="879BAA"/>
              </a:buClr>
              <a:buFont typeface="Arial"/>
              <a:buChar char="•"/>
            </a:pPr>
            <a:r>
              <a:rPr lang="ja-JP" altLang="en-US" dirty="0" smtClean="0"/>
              <a:t>アップロード</a:t>
            </a:r>
            <a:r>
              <a:rPr lang="ja-JP" altLang="en-US" dirty="0"/>
              <a:t>の際にアップロードのオプションを</a:t>
            </a:r>
            <a:r>
              <a:rPr lang="ja-JP" altLang="en-US" dirty="0" smtClean="0"/>
              <a:t>選択</a:t>
            </a:r>
            <a:endParaRPr lang="en-US" altLang="ja-JP" dirty="0" smtClean="0"/>
          </a:p>
          <a:p>
            <a:pPr marL="190440" lvl="1" indent="-208440">
              <a:lnSpc>
                <a:spcPct val="100000"/>
              </a:lnSpc>
              <a:buClr>
                <a:srgbClr val="879BAA"/>
              </a:buClr>
              <a:buFont typeface="Arial"/>
              <a:buChar char="•"/>
            </a:pPr>
            <a:r>
              <a:rPr lang="ja-JP" altLang="en-US" dirty="0" smtClean="0"/>
              <a:t>ブラウズ</a:t>
            </a:r>
            <a:r>
              <a:rPr lang="ja-JP" altLang="en-US" dirty="0"/>
              <a:t>画面からアップロード名をクリックしてライセンスブラウザ画面に行き、そこの</a:t>
            </a:r>
            <a:r>
              <a:rPr lang="en-US" altLang="ja-JP" dirty="0"/>
              <a:t>UI</a:t>
            </a:r>
            <a:r>
              <a:rPr lang="ja-JP" altLang="en-US" dirty="0"/>
              <a:t>を再確認 </a:t>
            </a:r>
            <a:r>
              <a:rPr lang="en-US" altLang="ja-JP" dirty="0"/>
              <a:t>(aggregated view</a:t>
            </a:r>
            <a:r>
              <a:rPr lang="en-US" altLang="ja-JP" dirty="0" smtClean="0"/>
              <a:t>)</a:t>
            </a:r>
          </a:p>
          <a:p>
            <a:pPr marL="190440" lvl="1" indent="-208440">
              <a:lnSpc>
                <a:spcPct val="100000"/>
              </a:lnSpc>
              <a:buClr>
                <a:srgbClr val="879BAA"/>
              </a:buClr>
              <a:buFont typeface="Arial"/>
              <a:buChar char="•"/>
            </a:pPr>
            <a:r>
              <a:rPr lang="ja-JP" altLang="en-US" dirty="0" smtClean="0"/>
              <a:t>ブラウズ</a:t>
            </a:r>
            <a:r>
              <a:rPr lang="ja-JP" altLang="en-US" dirty="0"/>
              <a:t>画面の </a:t>
            </a:r>
            <a:r>
              <a:rPr lang="en-US" altLang="ja-JP" dirty="0"/>
              <a:t>-- select action -- </a:t>
            </a:r>
            <a:r>
              <a:rPr lang="ja-JP" altLang="en-US" dirty="0"/>
              <a:t>メニューから </a:t>
            </a:r>
            <a:r>
              <a:rPr lang="en-US" altLang="ja-JP" dirty="0"/>
              <a:t>"Licenses" </a:t>
            </a:r>
            <a:r>
              <a:rPr lang="ja-JP" altLang="en-US" dirty="0"/>
              <a:t>を選択 </a:t>
            </a:r>
            <a:r>
              <a:rPr lang="en-US" altLang="ja-JP" dirty="0"/>
              <a:t>(single file view</a:t>
            </a:r>
            <a:r>
              <a:rPr lang="en-US" altLang="ja-JP" dirty="0" smtClean="0"/>
              <a:t>)</a:t>
            </a:r>
          </a:p>
          <a:p>
            <a:pPr marL="190440" lvl="1" indent="-208440">
              <a:lnSpc>
                <a:spcPct val="100000"/>
              </a:lnSpc>
              <a:buClr>
                <a:srgbClr val="879BAA"/>
              </a:buClr>
              <a:buFont typeface="Arial"/>
              <a:buChar char="•"/>
            </a:pPr>
            <a:r>
              <a:rPr lang="ja-JP" altLang="en-US" dirty="0" smtClean="0"/>
              <a:t>ライセンス</a:t>
            </a:r>
            <a:r>
              <a:rPr lang="ja-JP" altLang="en-US" dirty="0"/>
              <a:t>を決定して結果を適用 </a:t>
            </a:r>
            <a:r>
              <a:rPr lang="en-US" altLang="ja-JP" dirty="0"/>
              <a:t>(Submit</a:t>
            </a:r>
            <a:r>
              <a:rPr lang="en-US" altLang="ja-JP" dirty="0" smtClean="0"/>
              <a:t>)</a:t>
            </a:r>
          </a:p>
          <a:p>
            <a:pPr marL="647640" lvl="2" indent="-208440">
              <a:buClr>
                <a:srgbClr val="879BAA"/>
              </a:buClr>
              <a:buFont typeface="Arial"/>
              <a:buChar char="•"/>
            </a:pPr>
            <a:r>
              <a:rPr lang="ja-JP" altLang="en-US" dirty="0" smtClean="0"/>
              <a:t>バルク</a:t>
            </a:r>
            <a:r>
              <a:rPr lang="ja-JP" altLang="en-US" dirty="0"/>
              <a:t>機能の</a:t>
            </a:r>
            <a:r>
              <a:rPr lang="ja-JP" altLang="en-US" dirty="0" smtClean="0"/>
              <a:t>初利用</a:t>
            </a:r>
            <a:endParaRPr lang="en-US" altLang="ja-JP" dirty="0" smtClean="0"/>
          </a:p>
          <a:p>
            <a:pPr marL="190440" lvl="1" indent="-208440">
              <a:lnSpc>
                <a:spcPct val="100000"/>
              </a:lnSpc>
              <a:buClr>
                <a:srgbClr val="879BAA"/>
              </a:buClr>
              <a:buFont typeface="Arial"/>
              <a:buChar char="•"/>
            </a:pPr>
            <a:r>
              <a:rPr lang="en-US" altLang="ja-JP" dirty="0" smtClean="0"/>
              <a:t>Copyright </a:t>
            </a:r>
            <a:r>
              <a:rPr lang="ja-JP" altLang="en-US" dirty="0"/>
              <a:t>のリンクへ行き、検出結果を</a:t>
            </a:r>
            <a:r>
              <a:rPr lang="ja-JP" altLang="en-US" dirty="0" smtClean="0"/>
              <a:t>修正</a:t>
            </a:r>
            <a:endParaRPr lang="en-US" altLang="ja-JP" dirty="0" smtClean="0"/>
          </a:p>
          <a:p>
            <a:pPr marL="647640" lvl="2" indent="-208440">
              <a:buClr>
                <a:srgbClr val="879BAA"/>
              </a:buClr>
              <a:buFont typeface="Arial"/>
              <a:buChar char="•"/>
            </a:pPr>
            <a:r>
              <a:rPr lang="en-US" altLang="ja-JP" dirty="0" smtClean="0"/>
              <a:t>ECC</a:t>
            </a:r>
            <a:r>
              <a:rPr lang="ja-JP" altLang="en-US" dirty="0"/>
              <a:t>も</a:t>
            </a:r>
            <a:r>
              <a:rPr lang="ja-JP" altLang="en-US" dirty="0" smtClean="0"/>
              <a:t>同様</a:t>
            </a:r>
            <a:endParaRPr lang="en-US" altLang="ja-JP" dirty="0" smtClean="0"/>
          </a:p>
          <a:p>
            <a:pPr marL="190440" lvl="1" indent="-208440">
              <a:buClr>
                <a:srgbClr val="879BAA"/>
              </a:buClr>
              <a:buFont typeface="Arial"/>
              <a:buChar char="•"/>
            </a:pPr>
            <a:r>
              <a:rPr lang="ja-JP" altLang="en-US" dirty="0" smtClean="0"/>
              <a:t>ブラウズ</a:t>
            </a:r>
            <a:r>
              <a:rPr lang="ja-JP" altLang="en-US" dirty="0"/>
              <a:t>画面の </a:t>
            </a:r>
            <a:r>
              <a:rPr lang="en-US" altLang="ja-JP" dirty="0"/>
              <a:t>-- select action -- </a:t>
            </a:r>
            <a:r>
              <a:rPr lang="ja-JP" altLang="en-US" dirty="0"/>
              <a:t>ドロップダウンから</a:t>
            </a:r>
            <a:r>
              <a:rPr lang="en-US" altLang="ja-JP" dirty="0"/>
              <a:t>SPDX</a:t>
            </a:r>
            <a:r>
              <a:rPr lang="ja-JP" altLang="en-US" dirty="0"/>
              <a:t>の出力形式を選択</a:t>
            </a:r>
            <a:endParaRPr lang="en-US" sz="1700" b="0" strike="noStrike" spc="-1" dirty="0">
              <a:latin typeface="Arial"/>
            </a:endParaRPr>
          </a:p>
          <a:p>
            <a:pPr>
              <a:lnSpc>
                <a:spcPct val="100000"/>
              </a:lnSpc>
            </a:pPr>
            <a:endParaRPr lang="en-US" sz="1700" b="0" strike="noStrike" spc="-1" dirty="0">
              <a:latin typeface="Arial"/>
            </a:endParaRPr>
          </a:p>
        </p:txBody>
      </p:sp>
      <p:sp>
        <p:nvSpPr>
          <p:cNvPr id="217" name="CustomShape 3"/>
          <p:cNvSpPr/>
          <p:nvPr/>
        </p:nvSpPr>
        <p:spPr>
          <a:xfrm>
            <a:off x="618120" y="1634040"/>
            <a:ext cx="5477880"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altLang="ja-JP" sz="1900" b="1" spc="-1" dirty="0">
                <a:solidFill>
                  <a:srgbClr val="000000"/>
                </a:solidFill>
                <a:latin typeface="ＭＳ ゴシック" panose="020B0609070205080204" pitchFamily="49" charset="-128"/>
                <a:ea typeface="ＭＳ ゴシック" panose="020B0609070205080204" pitchFamily="49" charset="-128"/>
              </a:rPr>
              <a:t>FOSSology</a:t>
            </a:r>
            <a:r>
              <a:rPr lang="ja-JP" altLang="en-US" sz="1900" b="1" spc="-1" dirty="0">
                <a:solidFill>
                  <a:srgbClr val="000000"/>
                </a:solidFill>
                <a:latin typeface="ＭＳ ゴシック" panose="020B0609070205080204" pitchFamily="49" charset="-128"/>
                <a:ea typeface="ＭＳ ゴシック" panose="020B0609070205080204" pitchFamily="49" charset="-128"/>
              </a:rPr>
              <a:t> 一連作業</a:t>
            </a:r>
            <a:endParaRPr lang="en-US" altLang="ja-JP" sz="1900" spc="-1" dirty="0">
              <a:latin typeface="ＭＳ ゴシック" panose="020B0609070205080204" pitchFamily="49" charset="-128"/>
              <a:ea typeface="ＭＳ ゴシック" panose="020B0609070205080204" pitchFamily="49" charset="-128"/>
            </a:endParaRPr>
          </a:p>
          <a:p>
            <a:pPr marL="520560" lvl="2" indent="-374040">
              <a:lnSpc>
                <a:spcPct val="100000"/>
              </a:lnSpc>
              <a:buClr>
                <a:srgbClr val="000000"/>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spc="-1" dirty="0">
                <a:solidFill>
                  <a:srgbClr val="000000"/>
                </a:solidFill>
                <a:latin typeface="ＭＳ ゴシック" panose="020B0609070205080204" pitchFamily="49" charset="-128"/>
                <a:ea typeface="ＭＳ ゴシック" panose="020B0609070205080204" pitchFamily="49" charset="-128"/>
              </a:rPr>
              <a:t>…</a:t>
            </a:r>
          </a:p>
          <a:p>
            <a:pPr marL="520560" lvl="2" indent="-374040">
              <a:lnSpc>
                <a:spcPct val="100000"/>
              </a:lnSpc>
              <a:buClr>
                <a:srgbClr val="000000"/>
              </a:buClr>
              <a:buFont typeface="Noto Sans Symbols"/>
              <a:buChar char="∙"/>
            </a:pPr>
            <a:r>
              <a:rPr lang="en-US" altLang="ja-JP" sz="1900" spc="-1" dirty="0">
                <a:solidFill>
                  <a:srgbClr val="000000"/>
                </a:solidFill>
                <a:latin typeface="ＭＳ ゴシック" panose="020B0609070205080204" pitchFamily="49" charset="-128"/>
                <a:ea typeface="ＭＳ ゴシック" panose="020B0609070205080204" pitchFamily="49" charset="-128"/>
              </a:rPr>
              <a:t>… </a:t>
            </a:r>
            <a:r>
              <a:rPr lang="ja-JP" altLang="en-US" sz="1900" spc="-1" dirty="0">
                <a:solidFill>
                  <a:srgbClr val="000000"/>
                </a:solidFill>
                <a:latin typeface="ＭＳ ゴシック" panose="020B0609070205080204" pitchFamily="49" charset="-128"/>
                <a:ea typeface="ＭＳ ゴシック" panose="020B0609070205080204" pitchFamily="49" charset="-128"/>
              </a:rPr>
              <a:t>レポート作成</a:t>
            </a:r>
            <a:r>
              <a:rPr lang="en-US" altLang="ja-JP" sz="1900" spc="-1" dirty="0">
                <a:solidFill>
                  <a:srgbClr val="000000"/>
                </a:solidFill>
                <a:latin typeface="ＭＳ ゴシック" panose="020B0609070205080204" pitchFamily="49" charset="-128"/>
                <a:ea typeface="ＭＳ ゴシック" panose="020B0609070205080204" pitchFamily="49" charset="-128"/>
              </a:rPr>
              <a:t>: SPDX</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アップロード</a:t>
            </a:r>
            <a:r>
              <a:rPr lang="en-US" altLang="ja-JP" sz="1900" b="1" spc="-1" dirty="0">
                <a:solidFill>
                  <a:srgbClr val="000000"/>
                </a:solidFill>
                <a:latin typeface="ＭＳ ゴシック" panose="020B0609070205080204" pitchFamily="49" charset="-128"/>
                <a:ea typeface="ＭＳ ゴシック" panose="020B0609070205080204" pitchFamily="49" charset="-128"/>
              </a:rPr>
              <a:t> – </a:t>
            </a:r>
            <a:r>
              <a:rPr lang="ja-JP" altLang="en-US" sz="1900" b="1" spc="-1" dirty="0">
                <a:solidFill>
                  <a:srgbClr val="000000"/>
                </a:solidFill>
                <a:latin typeface="ＭＳ ゴシック" panose="020B0609070205080204" pitchFamily="49" charset="-128"/>
                <a:ea typeface="ＭＳ ゴシック" panose="020B0609070205080204" pitchFamily="49" charset="-128"/>
              </a:rPr>
              <a:t>様々な方法を提供</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ブラウザでアップロードファイルのレビュー</a:t>
            </a:r>
            <a:endParaRPr lang="en-US" altLang="ja-JP" sz="1900" b="1" spc="-1" dirty="0">
              <a:solidFill>
                <a:srgbClr val="000000"/>
              </a:solidFill>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smtClean="0">
                <a:solidFill>
                  <a:srgbClr val="000000"/>
                </a:solidFill>
                <a:latin typeface="ＭＳ ゴシック" panose="020B0609070205080204" pitchFamily="49" charset="-128"/>
                <a:ea typeface="ＭＳ ゴシック" panose="020B0609070205080204" pitchFamily="49" charset="-128"/>
              </a:rPr>
              <a:t>Aggregated </a:t>
            </a:r>
            <a:r>
              <a:rPr lang="en-US" altLang="ja-JP" sz="1900" b="1" spc="-1" dirty="0">
                <a:solidFill>
                  <a:srgbClr val="000000"/>
                </a:solidFill>
                <a:latin typeface="ＭＳ ゴシック" panose="020B0609070205080204" pitchFamily="49" charset="-128"/>
                <a:ea typeface="ＭＳ ゴシック" panose="020B0609070205080204" pitchFamily="49" charset="-128"/>
              </a:rPr>
              <a:t>view</a:t>
            </a:r>
            <a:r>
              <a:rPr lang="ja-JP" altLang="en-US" sz="1900" b="1" spc="-1" dirty="0">
                <a:solidFill>
                  <a:srgbClr val="000000"/>
                </a:solidFill>
                <a:latin typeface="ＭＳ ゴシック" panose="020B0609070205080204" pitchFamily="49" charset="-128"/>
                <a:ea typeface="ＭＳ ゴシック" panose="020B0609070205080204" pitchFamily="49" charset="-128"/>
              </a:rPr>
              <a:t>で、検出されたライセンスをレビュー</a:t>
            </a:r>
            <a:endParaRPr lang="en-US" altLang="ja-JP" sz="1900"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en-US" altLang="ja-JP" sz="1900" b="1" spc="-1" dirty="0" smtClean="0">
                <a:solidFill>
                  <a:srgbClr val="000000"/>
                </a:solidFill>
                <a:latin typeface="ＭＳ ゴシック" panose="020B0609070205080204" pitchFamily="49" charset="-128"/>
                <a:ea typeface="ＭＳ ゴシック" panose="020B0609070205080204" pitchFamily="49" charset="-128"/>
              </a:rPr>
              <a:t>“Clearing” </a:t>
            </a: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作業</a:t>
            </a:r>
            <a:endParaRPr lang="en-US" altLang="ja-JP" sz="1900" spc="-1" dirty="0" smtClean="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smtClean="0">
                <a:solidFill>
                  <a:srgbClr val="000000"/>
                </a:solidFill>
                <a:latin typeface="ＭＳ ゴシック" panose="020B0609070205080204" pitchFamily="49" charset="-128"/>
                <a:ea typeface="ＭＳ ゴシック" panose="020B0609070205080204" pitchFamily="49" charset="-128"/>
              </a:rPr>
              <a:t>コピーライト</a:t>
            </a:r>
            <a:r>
              <a:rPr lang="ja-JP" altLang="en-US" sz="1900" b="1" spc="-1" dirty="0">
                <a:solidFill>
                  <a:srgbClr val="000000"/>
                </a:solidFill>
                <a:latin typeface="ＭＳ ゴシック" panose="020B0609070205080204" pitchFamily="49" charset="-128"/>
                <a:ea typeface="ＭＳ ゴシック" panose="020B0609070205080204" pitchFamily="49" charset="-128"/>
              </a:rPr>
              <a:t>のレビュー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輸出管理情報</a:t>
            </a:r>
            <a:r>
              <a:rPr lang="en-US" altLang="ja-JP" sz="1900" b="1" spc="-1" dirty="0">
                <a:solidFill>
                  <a:srgbClr val="000000"/>
                </a:solidFill>
                <a:latin typeface="ＭＳ ゴシック" panose="020B0609070205080204" pitchFamily="49" charset="-128"/>
                <a:ea typeface="ＭＳ ゴシック" panose="020B0609070205080204" pitchFamily="49" charset="-128"/>
              </a:rPr>
              <a:t>(ECC)</a:t>
            </a:r>
            <a:r>
              <a:rPr lang="ja-JP" altLang="en-US" sz="1900" b="1" spc="-1" dirty="0">
                <a:solidFill>
                  <a:srgbClr val="000000"/>
                </a:solidFill>
                <a:latin typeface="ＭＳ ゴシック" panose="020B0609070205080204" pitchFamily="49" charset="-128"/>
                <a:ea typeface="ＭＳ ゴシック" panose="020B0609070205080204" pitchFamily="49" charset="-128"/>
              </a:rPr>
              <a:t>レビュー</a:t>
            </a:r>
            <a:endParaRPr lang="en-US" altLang="ja-JP" sz="1900" spc="-1" dirty="0">
              <a:latin typeface="ＭＳ ゴシック" panose="020B0609070205080204" pitchFamily="49" charset="-128"/>
              <a:ea typeface="ＭＳ ゴシック" panose="020B0609070205080204" pitchFamily="49" charset="-128"/>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ＭＳ ゴシック" panose="020B0609070205080204" pitchFamily="49" charset="-128"/>
                <a:ea typeface="ＭＳ ゴシック" panose="020B0609070205080204" pitchFamily="49" charset="-128"/>
              </a:rPr>
              <a:t>要求されたレポート出力作成</a:t>
            </a:r>
            <a:endParaRPr lang="en-US" altLang="ja-JP" sz="1900" spc="-1" dirty="0">
              <a:latin typeface="ＭＳ ゴシック" panose="020B0609070205080204" pitchFamily="49" charset="-128"/>
              <a:ea typeface="ＭＳ ゴシック" panose="020B0609070205080204" pitchFamily="49" charset="-128"/>
            </a:endParaRPr>
          </a:p>
          <a:p>
            <a:pPr>
              <a:lnSpc>
                <a:spcPct val="100000"/>
              </a:lnSpc>
              <a:spcBef>
                <a:spcPts val="1301"/>
              </a:spcBef>
            </a:pPr>
            <a:endParaRPr lang="en-US" sz="1900" b="0" strike="noStrike" spc="-1" dirty="0">
              <a:latin typeface="Arial"/>
            </a:endParaRPr>
          </a:p>
        </p:txBody>
      </p:sp>
      <p:sp>
        <p:nvSpPr>
          <p:cNvPr id="218" name="CustomShape 4"/>
          <p:cNvSpPr/>
          <p:nvPr/>
        </p:nvSpPr>
        <p:spPr>
          <a:xfrm>
            <a:off x="6277510" y="1295640"/>
            <a:ext cx="5640512"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219" name="CustomShape 5"/>
          <p:cNvSpPr/>
          <p:nvPr/>
        </p:nvSpPr>
        <p:spPr>
          <a:xfrm>
            <a:off x="618120" y="1295640"/>
            <a:ext cx="547788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spc="-1" dirty="0">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0" y="1143000"/>
            <a:ext cx="129708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大量のファイルを一括レビュー</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13258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多くのファイルを一度にレビュー</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a:t>
            </a:r>
            <a:endParaRPr lang="en-US" sz="3200" b="0" strike="noStrike" spc="-1" dirty="0">
              <a:latin typeface="Arial"/>
            </a:endParaRPr>
          </a:p>
        </p:txBody>
      </p:sp>
      <p:sp>
        <p:nvSpPr>
          <p:cNvPr id="224" name="CustomShape 2"/>
          <p:cNvSpPr/>
          <p:nvPr/>
        </p:nvSpPr>
        <p:spPr>
          <a:xfrm>
            <a:off x="734760" y="115182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i="1" strike="noStrike" spc="-1" dirty="0" smtClean="0">
                <a:solidFill>
                  <a:srgbClr val="000000"/>
                </a:solidFill>
                <a:latin typeface="Arial"/>
                <a:ea typeface="Arial"/>
              </a:rPr>
              <a:t/>
            </a:r>
            <a:br>
              <a:rPr lang="en-US" sz="1600" b="0" i="1" strike="noStrike" spc="-1" dirty="0" smtClean="0">
                <a:solidFill>
                  <a:srgbClr val="000000"/>
                </a:solidFill>
                <a:latin typeface="Arial"/>
                <a:ea typeface="Arial"/>
              </a:rPr>
            </a:br>
            <a:r>
              <a:rPr lang="en-US" altLang="ja-JP" sz="1600" b="0" i="1" strike="noStrike" spc="-1" dirty="0" smtClean="0">
                <a:solidFill>
                  <a:srgbClr val="000000"/>
                </a:solidFill>
                <a:latin typeface="Arial"/>
                <a:ea typeface="Arial"/>
              </a:rPr>
              <a:t>FOSSology</a:t>
            </a:r>
            <a:r>
              <a:rPr lang="ja-JP" altLang="en-US" sz="1600" b="0" i="1" strike="noStrike" spc="-1" dirty="0" smtClean="0">
                <a:solidFill>
                  <a:srgbClr val="000000"/>
                </a:solidFill>
                <a:latin typeface="Arial"/>
                <a:ea typeface="Arial"/>
              </a:rPr>
              <a:t>というソフトウェアは全てのライセンス関連テキストフレーズが</a:t>
            </a:r>
            <a:r>
              <a:rPr lang="ja-JP" altLang="en-US" sz="1600" i="1" spc="-1" dirty="0" smtClean="0">
                <a:solidFill>
                  <a:srgbClr val="000000"/>
                </a:solidFill>
                <a:latin typeface="Arial"/>
                <a:ea typeface="Arial"/>
              </a:rPr>
              <a:t>わか</a:t>
            </a:r>
            <a:r>
              <a:rPr lang="ja-JP" altLang="en-US" sz="1600" i="1" spc="-1" dirty="0">
                <a:solidFill>
                  <a:srgbClr val="000000"/>
                </a:solidFill>
                <a:latin typeface="Arial"/>
                <a:ea typeface="Arial"/>
              </a:rPr>
              <a:t>る</a:t>
            </a:r>
            <a:r>
              <a:rPr lang="ja-JP" altLang="en-US" sz="1600" b="0" i="1" strike="noStrike" spc="-1" dirty="0" smtClean="0">
                <a:solidFill>
                  <a:srgbClr val="000000"/>
                </a:solidFill>
                <a:latin typeface="Arial"/>
                <a:ea typeface="Arial"/>
              </a:rPr>
              <a:t>わけではない</a:t>
            </a:r>
            <a:endParaRPr lang="en-US" sz="1600" b="0" strike="noStrike" spc="-1" dirty="0">
              <a:latin typeface="Arial"/>
            </a:endParaRPr>
          </a:p>
        </p:txBody>
      </p:sp>
      <p:sp>
        <p:nvSpPr>
          <p:cNvPr id="225" name="CustomShape 3"/>
          <p:cNvSpPr/>
          <p:nvPr/>
        </p:nvSpPr>
        <p:spPr>
          <a:xfrm>
            <a:off x="4735800" y="1765629"/>
            <a:ext cx="7276528" cy="55601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26" name="CustomShape 4"/>
          <p:cNvSpPr/>
          <p:nvPr/>
        </p:nvSpPr>
        <p:spPr>
          <a:xfrm>
            <a:off x="734760" y="1774800"/>
            <a:ext cx="3998880" cy="450684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標準</a:t>
            </a:r>
            <a:r>
              <a:rPr lang="ja-JP" altLang="en-US" sz="1900" spc="-1" dirty="0">
                <a:solidFill>
                  <a:srgbClr val="000000"/>
                </a:solidFill>
                <a:ea typeface="Arial"/>
              </a:rPr>
              <a:t>および既知のライセンステキストを見つけること</a:t>
            </a:r>
            <a:r>
              <a:rPr lang="ja-JP" altLang="en-US" sz="1900" spc="-1" dirty="0" smtClean="0">
                <a:solidFill>
                  <a:srgbClr val="000000"/>
                </a:solidFill>
                <a:ea typeface="Arial"/>
              </a:rPr>
              <a:t>は難しくない</a:t>
            </a:r>
            <a:endParaRPr lang="en-US" sz="1900" b="1" i="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r>
              <a:rPr lang="ja-JP" altLang="en-US" sz="1900" b="1" spc="-1" dirty="0" smtClean="0">
                <a:latin typeface="Arial"/>
              </a:rPr>
              <a:t>「</a:t>
            </a:r>
            <a:r>
              <a:rPr lang="en-US" altLang="ja-JP" sz="1900" b="1" spc="-1" dirty="0" smtClean="0">
                <a:latin typeface="Arial"/>
              </a:rPr>
              <a:t>clearing</a:t>
            </a:r>
            <a:r>
              <a:rPr lang="ja-JP" altLang="en-US" sz="1900" b="1" spc="-1" dirty="0" smtClean="0">
                <a:latin typeface="Arial"/>
              </a:rPr>
              <a:t>」決定を全ファイルに行う必要があるのか？</a:t>
            </a:r>
            <a:endParaRPr lang="en-US" sz="1900" b="1"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trike="noStrike" spc="-1" dirty="0" smtClean="0">
                <a:latin typeface="Arial"/>
              </a:rPr>
              <a:t>もしスキャナーが間違った結果を出したとき、すべてのファイルを見にいって、修正をする必要があるのか？</a:t>
            </a:r>
            <a:endParaRPr lang="en-US" sz="1900" b="1" strike="noStrike" spc="-1" dirty="0">
              <a:latin typeface="Arial"/>
            </a:endParaRPr>
          </a:p>
          <a:p>
            <a:pPr>
              <a:lnSpc>
                <a:spcPct val="100000"/>
              </a:lnSpc>
              <a:spcBef>
                <a:spcPts val="1301"/>
              </a:spcBef>
            </a:pPr>
            <a:endParaRPr lang="en-US" sz="1900" b="0" strike="noStrike" spc="-1" dirty="0">
              <a:latin typeface="Arial"/>
            </a:endParaRPr>
          </a:p>
        </p:txBody>
      </p:sp>
      <p:sp>
        <p:nvSpPr>
          <p:cNvPr id="227" name="CustomShape 5"/>
          <p:cNvSpPr/>
          <p:nvPr/>
        </p:nvSpPr>
        <p:spPr>
          <a:xfrm>
            <a:off x="731520" y="1773000"/>
            <a:ext cx="377568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29" name="CustomShape 7"/>
          <p:cNvSpPr/>
          <p:nvPr/>
        </p:nvSpPr>
        <p:spPr>
          <a:xfrm>
            <a:off x="9719280" y="533412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8"/>
          <p:cNvSpPr/>
          <p:nvPr/>
        </p:nvSpPr>
        <p:spPr>
          <a:xfrm>
            <a:off x="4733640" y="2323440"/>
            <a:ext cx="7278688" cy="39582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342900" lvl="1" indent="-342900">
              <a:lnSpc>
                <a:spcPct val="100000"/>
              </a:lnSpc>
              <a:buClr>
                <a:srgbClr val="879BAA"/>
              </a:buClr>
              <a:buFont typeface="Arial" panose="020B0604020202020204" pitchFamily="34" charset="0"/>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はユーザがテキストフレーズ</a:t>
            </a:r>
            <a:r>
              <a:rPr lang="en-US" altLang="ja-JP"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を定義することを可能とする</a:t>
            </a:r>
            <a:r>
              <a:rPr lang="en-US" altLang="ja-JP" sz="1900"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1" spc="-1" dirty="0" smtClean="0">
                <a:solidFill>
                  <a:srgbClr val="000000"/>
                </a:solidFill>
                <a:latin typeface="Arial"/>
                <a:ea typeface="Arial"/>
              </a:rPr>
              <a:t>確認のため</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en-US" sz="1900" b="1" strike="noStrike" spc="-1" dirty="0">
                <a:solidFill>
                  <a:srgbClr val="000000"/>
                </a:solidFill>
                <a:latin typeface="Arial"/>
                <a:ea typeface="Arial"/>
              </a:rPr>
              <a:t>… </a:t>
            </a:r>
            <a:r>
              <a:rPr lang="ja-JP" altLang="en-US" sz="1900" b="1" spc="-1" dirty="0" smtClean="0">
                <a:solidFill>
                  <a:srgbClr val="000000"/>
                </a:solidFill>
                <a:latin typeface="Arial"/>
                <a:ea typeface="Arial"/>
              </a:rPr>
              <a:t>また</a:t>
            </a:r>
            <a:r>
              <a:rPr lang="ja-JP" altLang="en-US" sz="1900" b="1" spc="-1" dirty="0">
                <a:solidFill>
                  <a:srgbClr val="000000"/>
                </a:solidFill>
                <a:latin typeface="Arial"/>
                <a:ea typeface="Arial"/>
              </a:rPr>
              <a:t>は</a:t>
            </a:r>
            <a:r>
              <a:rPr lang="en-US" sz="1900" b="1" strike="noStrike" spc="-1" dirty="0" smtClean="0">
                <a:solidFill>
                  <a:srgbClr val="000000"/>
                </a:solidFill>
                <a:latin typeface="Arial"/>
                <a:ea typeface="Arial"/>
              </a:rPr>
              <a:t> </a:t>
            </a:r>
            <a:r>
              <a:rPr lang="ja-JP" altLang="en-US" sz="1900" b="1" strike="noStrike" spc="-1" dirty="0" smtClean="0">
                <a:solidFill>
                  <a:srgbClr val="000000"/>
                </a:solidFill>
                <a:latin typeface="Arial"/>
                <a:ea typeface="Arial"/>
              </a:rPr>
              <a:t>修正のため</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そして、</a:t>
            </a:r>
            <a:r>
              <a:rPr lang="ja-JP" altLang="en-US" sz="1900" spc="-1" dirty="0" smtClean="0">
                <a:solidFill>
                  <a:srgbClr val="000000"/>
                </a:solidFill>
                <a:ea typeface="Arial"/>
              </a:rPr>
              <a:t>ライセンス確定するか</a:t>
            </a:r>
            <a:r>
              <a:rPr lang="ja-JP" altLang="en-US" sz="1900" spc="-1" dirty="0">
                <a:solidFill>
                  <a:srgbClr val="000000"/>
                </a:solidFill>
                <a:ea typeface="Arial"/>
              </a:rPr>
              <a:t>、</a:t>
            </a:r>
            <a:r>
              <a:rPr lang="ja-JP" altLang="en-US" sz="1900" spc="-1" dirty="0" smtClean="0">
                <a:solidFill>
                  <a:srgbClr val="000000"/>
                </a:solidFill>
                <a:ea typeface="Arial"/>
              </a:rPr>
              <a:t>修正をするかを割り振る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テキストフレーズがファイルの中に見つかるたび</a:t>
            </a:r>
            <a:r>
              <a:rPr lang="en-US" altLang="ja-JP" sz="1900" spc="-1" dirty="0" smtClean="0">
                <a:solidFill>
                  <a:srgbClr val="000000"/>
                </a:solidFill>
                <a:latin typeface="Arial"/>
              </a:rPr>
              <a:t>(100%)…</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それを</a:t>
            </a:r>
            <a:r>
              <a:rPr lang="ja-JP" altLang="en-US" sz="1900" spc="-1" dirty="0" smtClean="0">
                <a:solidFill>
                  <a:srgbClr val="000000"/>
                </a:solidFill>
                <a:latin typeface="Arial"/>
                <a:ea typeface="Arial"/>
              </a:rPr>
              <a:t>適用するか、修正するか判断する</a:t>
            </a:r>
            <a:r>
              <a:rPr lang="en-US" sz="1900" b="0" strike="noStrike" spc="-1" dirty="0" smtClean="0">
                <a:solidFill>
                  <a:srgbClr val="000000"/>
                </a:solidFill>
                <a:latin typeface="Arial"/>
                <a:ea typeface="Arial"/>
              </a:rPr>
              <a:t>.</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rPr>
              <a:t>繰り返し、全てのファイルを調査する必要はない</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スキャン結果の矛盾には適用しない</a:t>
            </a:r>
            <a:endParaRPr lang="en-US" sz="1900" b="0" strike="noStrike" spc="-1" dirty="0">
              <a:latin typeface="Arial"/>
            </a:endParaRPr>
          </a:p>
        </p:txBody>
      </p:sp>
      <p:sp>
        <p:nvSpPr>
          <p:cNvPr id="2" name="テキスト ボックス 1"/>
          <p:cNvSpPr txBox="1"/>
          <p:nvPr/>
        </p:nvSpPr>
        <p:spPr>
          <a:xfrm>
            <a:off x="8518358" y="5832909"/>
            <a:ext cx="2483318" cy="369332"/>
          </a:xfrm>
          <a:prstGeom prst="rect">
            <a:avLst/>
          </a:prstGeom>
          <a:noFill/>
        </p:spPr>
        <p:txBody>
          <a:bodyPr wrap="square" rtlCol="0">
            <a:spAutoFit/>
          </a:bodyPr>
          <a:lstStyle/>
          <a:p>
            <a:r>
              <a:rPr kumimoji="1" lang="en-US" altLang="ja-JP" dirty="0" smtClean="0"/>
              <a:t>*</a:t>
            </a:r>
            <a:r>
              <a:rPr kumimoji="1" lang="ja-JP" altLang="en-US" dirty="0" smtClean="0"/>
              <a:t>原文</a:t>
            </a:r>
            <a:r>
              <a:rPr lang="ja-JP" altLang="en-US" dirty="0" smtClean="0"/>
              <a:t> </a:t>
            </a:r>
            <a:r>
              <a:rPr lang="en-US" altLang="ja-JP" dirty="0" smtClean="0"/>
              <a:t>: </a:t>
            </a:r>
            <a:r>
              <a:rPr kumimoji="1" lang="en-US" altLang="ja-JP" dirty="0" smtClean="0"/>
              <a:t>phases</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082200" y="1413000"/>
            <a:ext cx="610812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スキャンを使う</a:t>
            </a:r>
            <a:endParaRPr lang="en-US" sz="3200" b="0" strike="noStrike" spc="-1" dirty="0">
              <a:latin typeface="Arial"/>
            </a:endParaRPr>
          </a:p>
        </p:txBody>
      </p:sp>
      <p:sp>
        <p:nvSpPr>
          <p:cNvPr id="233"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34" name="CustomShape 4"/>
          <p:cNvSpPr/>
          <p:nvPr/>
        </p:nvSpPr>
        <p:spPr>
          <a:xfrm>
            <a:off x="247135" y="1686998"/>
            <a:ext cx="5848865" cy="308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左側</a:t>
            </a:r>
            <a:r>
              <a:rPr lang="ja-JP" altLang="en-US" sz="1900" spc="-1" dirty="0">
                <a:solidFill>
                  <a:srgbClr val="000000"/>
                </a:solidFill>
                <a:ea typeface="Arial"/>
              </a:rPr>
              <a:t>のファイルビューから特徴的なテキストフレーズをコピー</a:t>
            </a:r>
            <a:r>
              <a:rPr lang="ja-JP" altLang="en-US" sz="1900" spc="-1" dirty="0" smtClean="0">
                <a:solidFill>
                  <a:srgbClr val="000000"/>
                </a:solidFill>
                <a:ea typeface="Arial"/>
              </a:rPr>
              <a:t>する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smtClean="0">
                <a:solidFill>
                  <a:srgbClr val="000000"/>
                </a:solidFill>
                <a:ea typeface="Arial"/>
              </a:rPr>
              <a:t>バルクスキャンテキストフィールドに貼り付ける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ea typeface="Arial"/>
              </a:rPr>
              <a:t>アプリケーションはこの</a:t>
            </a:r>
            <a:r>
              <a:rPr lang="ja-JP" altLang="en-US" sz="1900" spc="-1" dirty="0">
                <a:solidFill>
                  <a:srgbClr val="000000"/>
                </a:solidFill>
                <a:ea typeface="Arial"/>
              </a:rPr>
              <a:t>テキストでファイルを</a:t>
            </a:r>
            <a:r>
              <a:rPr lang="ja-JP" altLang="en-US" sz="1900" spc="-1" dirty="0" smtClean="0">
                <a:solidFill>
                  <a:srgbClr val="000000"/>
                </a:solidFill>
                <a:ea typeface="Arial"/>
              </a:rPr>
              <a:t>検索す</a:t>
            </a:r>
            <a:r>
              <a:rPr lang="ja-JP" altLang="en-US" sz="1900" spc="-1" dirty="0">
                <a:solidFill>
                  <a:srgbClr val="000000"/>
                </a:solidFill>
                <a:ea typeface="Arial"/>
              </a:rPr>
              <a:t>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スキャナーライセンス</a:t>
            </a:r>
            <a:r>
              <a:rPr lang="ja-JP" altLang="en-US" sz="1900" spc="-1" dirty="0">
                <a:solidFill>
                  <a:srgbClr val="000000"/>
                </a:solidFill>
                <a:ea typeface="Arial"/>
              </a:rPr>
              <a:t>の調査結果を</a:t>
            </a:r>
            <a:r>
              <a:rPr lang="ja-JP" altLang="en-US" sz="1900" spc="-1" dirty="0" smtClean="0">
                <a:solidFill>
                  <a:srgbClr val="000000"/>
                </a:solidFill>
                <a:ea typeface="Arial"/>
              </a:rPr>
              <a:t>定義</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修正</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除去　のため</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ea typeface="Arial"/>
              </a:rPr>
              <a:t>確認</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決定のため</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(4)</a:t>
            </a:r>
            <a:r>
              <a:rPr lang="ja-JP" altLang="en-US" sz="1900" spc="-1" dirty="0">
                <a:solidFill>
                  <a:srgbClr val="000000"/>
                </a:solidFill>
                <a:ea typeface="Arial"/>
              </a:rPr>
              <a:t>バルク</a:t>
            </a:r>
            <a:r>
              <a:rPr lang="ja-JP" altLang="en-US" sz="1900" spc="-1" dirty="0" smtClean="0">
                <a:solidFill>
                  <a:srgbClr val="000000"/>
                </a:solidFill>
                <a:ea typeface="Arial"/>
              </a:rPr>
              <a:t>スキャン</a:t>
            </a:r>
            <a:r>
              <a:rPr lang="ja-JP" altLang="en-US" sz="1900" spc="-1" dirty="0">
                <a:solidFill>
                  <a:srgbClr val="000000"/>
                </a:solidFill>
                <a:ea typeface="Arial"/>
              </a:rPr>
              <a:t>は、パッケージのすべてのファイルに対して実行</a:t>
            </a:r>
            <a:r>
              <a:rPr lang="ja-JP" altLang="en-US" sz="1900" spc="-1" dirty="0" smtClean="0">
                <a:solidFill>
                  <a:srgbClr val="000000"/>
                </a:solidFill>
                <a:ea typeface="Arial"/>
              </a:rPr>
              <a:t>され</a:t>
            </a:r>
            <a:r>
              <a:rPr lang="ja-JP" altLang="en-US" sz="1900" spc="-1" dirty="0">
                <a:solidFill>
                  <a:srgbClr val="000000"/>
                </a:solidFill>
                <a:ea typeface="Arial"/>
              </a:rPr>
              <a:t>、</a:t>
            </a:r>
            <a:r>
              <a:rPr lang="ja-JP" altLang="en-US" sz="1900" spc="-1" dirty="0" smtClean="0">
                <a:solidFill>
                  <a:srgbClr val="000000"/>
                </a:solidFill>
                <a:ea typeface="Arial"/>
              </a:rPr>
              <a:t>「</a:t>
            </a:r>
            <a:r>
              <a:rPr lang="en-US" altLang="ja-JP" sz="1900" spc="-1" dirty="0" smtClean="0">
                <a:solidFill>
                  <a:srgbClr val="000000"/>
                </a:solidFill>
                <a:ea typeface="Arial"/>
              </a:rPr>
              <a:t>clearing</a:t>
            </a:r>
            <a:r>
              <a:rPr lang="ja-JP" altLang="en-US" sz="1900" spc="-1" dirty="0" smtClean="0">
                <a:solidFill>
                  <a:srgbClr val="000000"/>
                </a:solidFill>
                <a:ea typeface="Arial"/>
              </a:rPr>
              <a:t>」決定またはスキャン結果の修正を一致した部分に行う。</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235" name="CustomShape 5"/>
          <p:cNvSpPr/>
          <p:nvPr/>
        </p:nvSpPr>
        <p:spPr>
          <a:xfrm>
            <a:off x="680855" y="1272155"/>
            <a:ext cx="4306223" cy="17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36" name="Google Shape;227;p32"/>
          <p:cNvPicPr/>
          <p:nvPr/>
        </p:nvPicPr>
        <p:blipFill>
          <a:blip r:embed="rId2"/>
          <a:stretch/>
        </p:blipFill>
        <p:spPr>
          <a:xfrm>
            <a:off x="6449760" y="1668240"/>
            <a:ext cx="5247720" cy="4230000"/>
          </a:xfrm>
          <a:prstGeom prst="rect">
            <a:avLst/>
          </a:prstGeom>
          <a:ln>
            <a:noFill/>
          </a:ln>
          <a:effectLst>
            <a:outerShdw>
              <a:srgbClr val="000000">
                <a:alpha val="40000"/>
              </a:srgbClr>
            </a:outerShdw>
          </a:effectLst>
        </p:spPr>
      </p:pic>
      <p:sp>
        <p:nvSpPr>
          <p:cNvPr id="237" name="CustomShape 6"/>
          <p:cNvSpPr/>
          <p:nvPr/>
        </p:nvSpPr>
        <p:spPr>
          <a:xfrm>
            <a:off x="6449760" y="2621160"/>
            <a:ext cx="260532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8" name="CustomShape 7"/>
          <p:cNvSpPr/>
          <p:nvPr/>
        </p:nvSpPr>
        <p:spPr>
          <a:xfrm>
            <a:off x="9209160" y="4395240"/>
            <a:ext cx="248868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9" name="CustomShape 8"/>
          <p:cNvSpPr/>
          <p:nvPr/>
        </p:nvSpPr>
        <p:spPr>
          <a:xfrm>
            <a:off x="9209160" y="3772080"/>
            <a:ext cx="2488680" cy="6220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40" name="CustomShape 9"/>
          <p:cNvSpPr/>
          <p:nvPr/>
        </p:nvSpPr>
        <p:spPr>
          <a:xfrm>
            <a:off x="6262920" y="2439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
        <p:nvSpPr>
          <p:cNvPr id="241" name="CustomShape 10"/>
          <p:cNvSpPr/>
          <p:nvPr/>
        </p:nvSpPr>
        <p:spPr>
          <a:xfrm>
            <a:off x="9022320" y="45324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42" name="CustomShape 11"/>
          <p:cNvSpPr/>
          <p:nvPr/>
        </p:nvSpPr>
        <p:spPr>
          <a:xfrm>
            <a:off x="9022320" y="3589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3</a:t>
            </a:r>
            <a:endParaRPr lang="en-US" sz="1700" b="0" strike="noStrike" spc="-1">
              <a:latin typeface="Arial"/>
            </a:endParaRPr>
          </a:p>
        </p:txBody>
      </p:sp>
      <p:sp>
        <p:nvSpPr>
          <p:cNvPr id="243" name="CustomShape 12"/>
          <p:cNvSpPr/>
          <p:nvPr/>
        </p:nvSpPr>
        <p:spPr>
          <a:xfrm>
            <a:off x="10196280" y="5535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4</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12621986"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ファイル操作をより早く</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バルクスキャン</a:t>
            </a:r>
            <a:endParaRPr lang="en-US" sz="3200" b="0" strike="noStrike" spc="-1" dirty="0">
              <a:latin typeface="Arial"/>
            </a:endParaRPr>
          </a:p>
        </p:txBody>
      </p:sp>
      <p:sp>
        <p:nvSpPr>
          <p:cNvPr id="246" name="CustomShape 2"/>
          <p:cNvSpPr/>
          <p:nvPr/>
        </p:nvSpPr>
        <p:spPr>
          <a:xfrm>
            <a:off x="7575764" y="1432620"/>
            <a:ext cx="4572000" cy="487746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zlib</a:t>
            </a:r>
            <a:r>
              <a:rPr lang="en-US" sz="1900" b="0" strike="noStrike" spc="-1" dirty="0">
                <a:solidFill>
                  <a:srgbClr val="000000"/>
                </a:solidFill>
                <a:latin typeface="Arial"/>
                <a:ea typeface="Arial"/>
              </a:rPr>
              <a:t> </a:t>
            </a:r>
            <a:r>
              <a:rPr lang="en-US" sz="1900" b="0" strike="noStrike" spc="-1" dirty="0" smtClean="0">
                <a:solidFill>
                  <a:srgbClr val="000000"/>
                </a:solidFill>
                <a:latin typeface="Arial"/>
                <a:ea typeface="Arial"/>
              </a:rPr>
              <a:t>1.2.7</a:t>
            </a:r>
            <a:r>
              <a:rPr lang="ja-JP" altLang="en-US" sz="1900" b="0" strike="noStrike" spc="-1" dirty="0" smtClean="0">
                <a:solidFill>
                  <a:srgbClr val="000000"/>
                </a:solidFill>
                <a:latin typeface="Arial"/>
                <a:ea typeface="Arial"/>
              </a:rPr>
              <a:t>のソースをアップロード</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リスト</a:t>
            </a:r>
            <a:r>
              <a:rPr lang="ja-JP" altLang="en-US" sz="1900" spc="-1" dirty="0" smtClean="0">
                <a:solidFill>
                  <a:srgbClr val="000000"/>
                </a:solidFill>
                <a:latin typeface="Arial"/>
              </a:rPr>
              <a:t>の最初のファイルに行く</a:t>
            </a:r>
            <a:endParaRPr lang="en-US" sz="1900" b="0" strike="noStrike" spc="-1" dirty="0">
              <a:latin typeface="Arial"/>
            </a:endParaRPr>
          </a:p>
          <a:p>
            <a:pPr marL="355680" lvl="2" indent="-208440">
              <a:lnSpc>
                <a:spcPct val="100000"/>
              </a:lnSpc>
              <a:buClr>
                <a:srgbClr val="879BAA"/>
              </a:buClr>
              <a:buFont typeface="Noto Sans Symbols"/>
              <a:buChar char="∙"/>
            </a:pPr>
            <a:r>
              <a:rPr lang="en-US" altLang="ja-JP" dirty="0"/>
              <a:t>(</a:t>
            </a:r>
            <a:r>
              <a:rPr lang="en-US" altLang="ja-JP" dirty="0" err="1"/>
              <a:t>Zlib</a:t>
            </a:r>
            <a:r>
              <a:rPr lang="en-US" altLang="ja-JP" dirty="0"/>
              <a:t>-possibility </a:t>
            </a:r>
            <a:r>
              <a:rPr lang="ja-JP" altLang="en-US" dirty="0" err="1"/>
              <a:t>と検</a:t>
            </a:r>
            <a:r>
              <a:rPr lang="ja-JP" altLang="en-US" dirty="0"/>
              <a:t>出されたファイルがいくつかある</a:t>
            </a:r>
            <a:r>
              <a:rPr lang="en-US" altLang="ja-JP" dirty="0"/>
              <a:t>) </a:t>
            </a:r>
            <a:endParaRPr lang="en-US" altLang="ja-JP" dirty="0" smtClean="0"/>
          </a:p>
          <a:p>
            <a:pPr marL="355680" lvl="2" indent="-208440">
              <a:lnSpc>
                <a:spcPct val="100000"/>
              </a:lnSpc>
              <a:buClr>
                <a:srgbClr val="879BAA"/>
              </a:buClr>
              <a:buFont typeface="Noto Sans Symbols"/>
              <a:buChar char="∙"/>
            </a:pPr>
            <a:r>
              <a:rPr lang="en-US" altLang="ja-JP" dirty="0" err="1"/>
              <a:t>Zlib</a:t>
            </a:r>
            <a:r>
              <a:rPr lang="ja-JP" altLang="en-US" dirty="0"/>
              <a:t>を選択し、</a:t>
            </a:r>
            <a:r>
              <a:rPr lang="en-US" altLang="ja-JP" dirty="0" err="1"/>
              <a:t>Zlib</a:t>
            </a:r>
            <a:r>
              <a:rPr lang="en-US" altLang="ja-JP" dirty="0"/>
              <a:t>-possibility</a:t>
            </a:r>
            <a:r>
              <a:rPr lang="ja-JP" altLang="en-US" dirty="0" err="1"/>
              <a:t>を削</a:t>
            </a:r>
            <a:r>
              <a:rPr lang="ja-JP" altLang="en-US" dirty="0"/>
              <a:t>除して、次のファイル</a:t>
            </a:r>
            <a:r>
              <a:rPr lang="ja-JP" altLang="en-US" dirty="0" smtClean="0"/>
              <a:t>へ</a:t>
            </a:r>
            <a:endParaRPr lang="en-US" altLang="ja-JP" dirty="0"/>
          </a:p>
          <a:p>
            <a:pPr marL="342900" indent="-342900">
              <a:buClr>
                <a:srgbClr val="879BAA"/>
              </a:buClr>
              <a:buFont typeface="Arial" panose="020B0604020202020204" pitchFamily="34" charset="0"/>
              <a:buChar char="•"/>
            </a:pPr>
            <a:r>
              <a:rPr lang="ja-JP" altLang="en-US" sz="1900" spc="-1" dirty="0" smtClean="0">
                <a:solidFill>
                  <a:srgbClr val="000000"/>
                </a:solidFill>
                <a:latin typeface="Arial"/>
              </a:rPr>
              <a:t>もう</a:t>
            </a:r>
            <a:r>
              <a:rPr lang="ja-JP" altLang="en-US" sz="1900" spc="-1" dirty="0">
                <a:solidFill>
                  <a:srgbClr val="000000"/>
                </a:solidFill>
                <a:latin typeface="Arial"/>
              </a:rPr>
              <a:t>一</a:t>
            </a:r>
            <a:r>
              <a:rPr lang="ja-JP" altLang="en-US" sz="1900" spc="-1" dirty="0" smtClean="0">
                <a:solidFill>
                  <a:srgbClr val="000000"/>
                </a:solidFill>
                <a:latin typeface="Arial"/>
              </a:rPr>
              <a:t>つのファイルへ</a:t>
            </a:r>
            <a:endParaRPr lang="en-US" sz="1900" b="0" strike="noStrike" spc="-1" dirty="0">
              <a:latin typeface="Arial"/>
            </a:endParaRPr>
          </a:p>
          <a:p>
            <a:pPr marL="355680" lvl="2" indent="-208440">
              <a:buClr>
                <a:srgbClr val="879BAA"/>
              </a:buClr>
              <a:buFont typeface="Noto Sans Symbols"/>
              <a:buChar char="∙"/>
            </a:pP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候補の方を選ぶ</a:t>
            </a:r>
            <a:endParaRPr lang="en-US" sz="1900" b="0" strike="noStrike" spc="-1" dirty="0">
              <a:latin typeface="Arial"/>
            </a:endParaRPr>
          </a:p>
          <a:p>
            <a:pPr marL="355680" lvl="2" indent="-208440">
              <a:buClr>
                <a:srgbClr val="879BAA"/>
              </a:buClr>
              <a:buFont typeface="Noto Sans Symbols"/>
              <a:buChar char="∙"/>
            </a:pPr>
            <a:r>
              <a:rPr lang="ja-JP" altLang="en-US" sz="1900" spc="-1" dirty="0" smtClean="0">
                <a:solidFill>
                  <a:srgbClr val="000000"/>
                </a:solidFill>
                <a:latin typeface="Arial"/>
                <a:ea typeface="Arial"/>
              </a:rPr>
              <a:t>一括</a:t>
            </a:r>
            <a:r>
              <a:rPr lang="ja-JP" altLang="en-US" sz="1900" spc="-1" dirty="0">
                <a:solidFill>
                  <a:srgbClr val="000000"/>
                </a:solidFill>
                <a:latin typeface="Arial"/>
                <a:ea typeface="Arial"/>
              </a:rPr>
              <a:t>作業</a:t>
            </a:r>
            <a:r>
              <a:rPr lang="ja-JP" altLang="en-US" sz="1900" spc="-1" dirty="0" smtClean="0">
                <a:solidFill>
                  <a:srgbClr val="000000"/>
                </a:solidFill>
                <a:latin typeface="Arial"/>
                <a:ea typeface="Arial"/>
              </a:rPr>
              <a:t>で行うことの定義</a:t>
            </a:r>
            <a:r>
              <a:rPr lang="en-US" sz="1900" b="0" strike="noStrike" spc="-1" dirty="0" smtClean="0">
                <a:solidFill>
                  <a:srgbClr val="000000"/>
                </a:solidFill>
                <a:latin typeface="Arial"/>
                <a:ea typeface="Arial"/>
              </a:rPr>
              <a:t>: </a:t>
            </a: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r>
            <a:br>
              <a:rPr lang="en-US" sz="1900" b="0" strike="noStrike" spc="-1" dirty="0" smtClean="0">
                <a:solidFill>
                  <a:srgbClr val="000000"/>
                </a:solidFill>
                <a:latin typeface="Arial"/>
                <a:ea typeface="Arial"/>
              </a:rPr>
            </a:b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でありそうなものを取り除く</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latin typeface="Arial"/>
              </a:rPr>
              <a:t>zlib</a:t>
            </a:r>
            <a:r>
              <a:rPr lang="ja-JP" altLang="en-US" sz="1900" b="0" strike="noStrike" spc="-1" dirty="0" smtClean="0">
                <a:latin typeface="Arial"/>
              </a:rPr>
              <a:t>に一括追加する項目を定義</a:t>
            </a:r>
            <a:endParaRPr lang="en-US" sz="1900" b="0" strike="noStrike" spc="-1" dirty="0" smtClean="0">
              <a:solidFill>
                <a:srgbClr val="000000"/>
              </a:solidFill>
              <a:latin typeface="Arial"/>
              <a:ea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作成</a:t>
            </a:r>
            <a:r>
              <a:rPr lang="ja-JP" altLang="en-US" sz="1900" spc="-1" dirty="0" smtClean="0">
                <a:solidFill>
                  <a:srgbClr val="000000"/>
                </a:solidFill>
                <a:latin typeface="Arial"/>
              </a:rPr>
              <a:t>された決定を確認</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smtClean="0">
                <a:solidFill>
                  <a:srgbClr val="000000"/>
                </a:solidFill>
                <a:latin typeface="Arial"/>
              </a:rPr>
              <a:t>もう</a:t>
            </a:r>
            <a:r>
              <a:rPr lang="ja-JP" altLang="en-US" sz="1900" spc="-1" dirty="0">
                <a:solidFill>
                  <a:srgbClr val="000000"/>
                </a:solidFill>
                <a:latin typeface="Arial"/>
              </a:rPr>
              <a:t>一度</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dirty="0"/>
              <a:t>もう一つの例として、</a:t>
            </a:r>
            <a:r>
              <a:rPr lang="en-US" altLang="ja-JP" dirty="0" err="1"/>
              <a:t>Zlib</a:t>
            </a:r>
            <a:r>
              <a:rPr lang="ja-JP" altLang="en-US" dirty="0"/>
              <a:t>の</a:t>
            </a:r>
            <a:r>
              <a:rPr lang="en-US" altLang="ja-JP" dirty="0" err="1"/>
              <a:t>contrib</a:t>
            </a:r>
            <a:r>
              <a:rPr lang="ja-JP" altLang="en-US" dirty="0"/>
              <a:t>配下の</a:t>
            </a:r>
            <a:r>
              <a:rPr lang="en-US" altLang="ja-JP" dirty="0"/>
              <a:t>BSL</a:t>
            </a:r>
            <a:r>
              <a:rPr lang="ja-JP" altLang="en-US" dirty="0"/>
              <a:t>のケース</a:t>
            </a:r>
            <a:endParaRPr lang="en-US" sz="1900" b="0" strike="noStrike" spc="-1" dirty="0">
              <a:latin typeface="Arial"/>
            </a:endParaRPr>
          </a:p>
        </p:txBody>
      </p:sp>
      <p:sp>
        <p:nvSpPr>
          <p:cNvPr id="247" name="CustomShape 3"/>
          <p:cNvSpPr/>
          <p:nvPr/>
        </p:nvSpPr>
        <p:spPr>
          <a:xfrm>
            <a:off x="173256" y="1432620"/>
            <a:ext cx="7402508" cy="487746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ＭＳ ゴシック" panose="020B0609070205080204" pitchFamily="49" charset="-128"/>
                <a:ea typeface="ＭＳ ゴシック" panose="020B0609070205080204" pitchFamily="49" charset="-128"/>
              </a:rPr>
              <a:t>オープンソースパッケージアップロード</a:t>
            </a:r>
            <a:endParaRPr lang="en-US" sz="1900"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スキャン結果</a:t>
            </a:r>
            <a:r>
              <a:rPr lang="ja-JP" altLang="en-US" spc="-1" dirty="0">
                <a:solidFill>
                  <a:srgbClr val="000000"/>
                </a:solidFill>
                <a:latin typeface="ＭＳ ゴシック" panose="020B0609070205080204" pitchFamily="49" charset="-128"/>
                <a:ea typeface="ＭＳ ゴシック" panose="020B0609070205080204" pitchFamily="49" charset="-128"/>
              </a:rPr>
              <a:t>が</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基本</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スキャナーは何を見つけたのか？</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スキャナーがライセンス発見</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採用、修正にかかわらず</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a:solidFill>
                  <a:srgbClr val="000000"/>
                </a:solidFill>
                <a:latin typeface="ＭＳ ゴシック" panose="020B0609070205080204" pitchFamily="49" charset="-128"/>
                <a:ea typeface="ＭＳ ゴシック" panose="020B0609070205080204" pitchFamily="49" charset="-128"/>
              </a:rPr>
              <a:t>ファイル</a:t>
            </a:r>
            <a:r>
              <a:rPr lang="ja-JP" altLang="en-US" spc="-1" dirty="0" smtClean="0">
                <a:solidFill>
                  <a:srgbClr val="000000"/>
                </a:solidFill>
                <a:latin typeface="ＭＳ ゴシック" panose="020B0609070205080204" pitchFamily="49" charset="-128"/>
                <a:ea typeface="ＭＳ ゴシック" panose="020B0609070205080204" pitchFamily="49" charset="-128"/>
              </a:rPr>
              <a:t>を一つ一つ</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選択</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spc="-1" dirty="0" smtClean="0">
                <a:solidFill>
                  <a:srgbClr val="000000"/>
                </a:solidFill>
                <a:latin typeface="ＭＳ ゴシック" panose="020B0609070205080204" pitchFamily="49" charset="-128"/>
                <a:ea typeface="ＭＳ ゴシック" panose="020B0609070205080204" pitchFamily="49" charset="-128"/>
              </a:rPr>
              <a:t>特定し</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　そして</a:t>
            </a:r>
            <a:r>
              <a:rPr lang="en-US" b="0" strike="noStrike" spc="-1" dirty="0" smtClean="0">
                <a:solidFill>
                  <a:srgbClr val="000000"/>
                </a:solidFill>
                <a:latin typeface="ＭＳ ゴシック" panose="020B0609070205080204" pitchFamily="49" charset="-128"/>
                <a:ea typeface="ＭＳ ゴシック" panose="020B0609070205080204" pitchFamily="49" charset="-128"/>
              </a:rPr>
              <a:t> </a:t>
            </a:r>
            <a:r>
              <a:rPr lang="ja-JP" altLang="en-US" b="0" strike="noStrike" spc="-1" dirty="0" smtClean="0">
                <a:solidFill>
                  <a:srgbClr val="000000"/>
                </a:solidFill>
                <a:latin typeface="ＭＳ ゴシック" panose="020B0609070205080204" pitchFamily="49" charset="-128"/>
                <a:ea typeface="ＭＳ ゴシック" panose="020B0609070205080204" pitchFamily="49" charset="-128"/>
              </a:rPr>
              <a:t>次へ</a:t>
            </a:r>
            <a:endParaRPr lang="en-US" b="0" strike="noStrike" spc="-1" dirty="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それでもいいが、多すぎると実行不可能</a:t>
            </a:r>
            <a:endParaRPr lang="en-US" b="0" strike="noStrike" spc="-1" dirty="0">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a:solidFill>
                  <a:srgbClr val="000000"/>
                </a:solidFill>
                <a:latin typeface="ＭＳ ゴシック" panose="020B0609070205080204" pitchFamily="49" charset="-128"/>
                <a:ea typeface="ＭＳ ゴシック" panose="020B0609070205080204" pitchFamily="49" charset="-128"/>
              </a:rPr>
              <a:t>バルク</a:t>
            </a:r>
            <a:r>
              <a:rPr lang="ja-JP" altLang="en-US" b="1" spc="-1" dirty="0" smtClean="0">
                <a:solidFill>
                  <a:srgbClr val="000000"/>
                </a:solidFill>
                <a:latin typeface="ＭＳ ゴシック" panose="020B0609070205080204" pitchFamily="49" charset="-128"/>
                <a:ea typeface="ＭＳ ゴシック" panose="020B0609070205080204" pitchFamily="49" charset="-128"/>
              </a:rPr>
              <a:t>スキャンをして操作をより早く</a:t>
            </a:r>
            <a:endParaRPr lang="en-US" altLang="ja-JP" b="1" spc="-1" dirty="0" smtClean="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そのアップロードの中から、テキストフレーズを選択</a:t>
            </a:r>
            <a:r>
              <a:rPr lang="ja-JP" altLang="en-US" dirty="0" smtClean="0">
                <a:latin typeface="ＭＳ ゴシック" panose="020B0609070205080204" pitchFamily="49" charset="-128"/>
                <a:ea typeface="ＭＳ ゴシック" panose="020B0609070205080204" pitchFamily="49" charset="-128"/>
              </a:rPr>
              <a:t>する</a:t>
            </a:r>
            <a:endParaRPr lang="en-US" altLang="ja-JP" dirty="0" smtClean="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dirty="0">
                <a:latin typeface="ＭＳ ゴシック" panose="020B0609070205080204" pitchFamily="49" charset="-128"/>
                <a:ea typeface="ＭＳ ゴシック" panose="020B0609070205080204" pitchFamily="49" charset="-128"/>
              </a:rPr>
              <a:t>仮定：同じアップロードの中のテキストフレーズを使うのが安全</a:t>
            </a:r>
            <a:r>
              <a:rPr lang="ja-JP" altLang="en-US" dirty="0" smtClean="0">
                <a:latin typeface="ＭＳ ゴシック" panose="020B0609070205080204" pitchFamily="49" charset="-128"/>
                <a:ea typeface="ＭＳ ゴシック" panose="020B0609070205080204" pitchFamily="49" charset="-128"/>
              </a:rPr>
              <a:t>だろう</a:t>
            </a:r>
            <a:endParaRPr lang="en-US" altLang="ja-JP" dirty="0" smtClean="0">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spc="-1" dirty="0" smtClean="0">
                <a:solidFill>
                  <a:srgbClr val="000000"/>
                </a:solidFill>
                <a:latin typeface="ＭＳ ゴシック" panose="020B0609070205080204" pitchFamily="49" charset="-128"/>
                <a:ea typeface="ＭＳ ゴシック" panose="020B0609070205080204" pitchFamily="49" charset="-128"/>
              </a:rPr>
              <a:t>テキストフレーズ</a:t>
            </a:r>
            <a:r>
              <a:rPr lang="ja-JP" altLang="en-US" spc="-1" dirty="0">
                <a:solidFill>
                  <a:srgbClr val="000000"/>
                </a:solidFill>
                <a:latin typeface="ＭＳ ゴシック" panose="020B0609070205080204" pitchFamily="49" charset="-128"/>
                <a:ea typeface="ＭＳ ゴシック" panose="020B0609070205080204" pitchFamily="49" charset="-128"/>
              </a:rPr>
              <a:t>のライセンスを定義する</a:t>
            </a:r>
            <a:r>
              <a:rPr lang="en-US" altLang="ja-JP" spc="-1" dirty="0">
                <a:solidFill>
                  <a:srgbClr val="000000"/>
                </a:solidFill>
                <a:latin typeface="ＭＳ ゴシック" panose="020B0609070205080204" pitchFamily="49" charset="-128"/>
                <a:ea typeface="ＭＳ ゴシック" panose="020B0609070205080204" pitchFamily="49" charset="-128"/>
              </a:rPr>
              <a:t>– </a:t>
            </a:r>
            <a:r>
              <a:rPr lang="ja-JP" altLang="en-US" i="1" spc="-1" dirty="0">
                <a:solidFill>
                  <a:srgbClr val="000000"/>
                </a:solidFill>
                <a:latin typeface="ＭＳ ゴシック" panose="020B0609070205080204" pitchFamily="49" charset="-128"/>
                <a:ea typeface="ＭＳ ゴシック" panose="020B0609070205080204" pitchFamily="49" charset="-128"/>
              </a:rPr>
              <a:t>あるいは除去する</a:t>
            </a:r>
            <a:endParaRPr lang="en-US" altLang="ja-JP" b="1" spc="-1" dirty="0">
              <a:solidFill>
                <a:srgbClr val="000000"/>
              </a:solidFill>
              <a:latin typeface="ＭＳ ゴシック" panose="020B0609070205080204" pitchFamily="49" charset="-128"/>
              <a:ea typeface="ＭＳ ゴシック" panose="020B0609070205080204" pitchFamily="49" charset="-128"/>
            </a:endParaRPr>
          </a:p>
          <a:p>
            <a:pPr marL="520560" lvl="2" indent="-373680">
              <a:lnSpc>
                <a:spcPct val="100000"/>
              </a:lnSpc>
              <a:buClr>
                <a:srgbClr val="879BAA"/>
              </a:buClr>
              <a:buFont typeface="Noto Sans Symbols"/>
              <a:buChar char="∙"/>
            </a:pPr>
            <a:r>
              <a:rPr lang="ja-JP" altLang="en-US" b="1" spc="-1" dirty="0">
                <a:solidFill>
                  <a:srgbClr val="000000"/>
                </a:solidFill>
                <a:latin typeface="ＭＳ ゴシック" panose="020B0609070205080204" pitchFamily="49" charset="-128"/>
                <a:ea typeface="ＭＳ ゴシック" panose="020B0609070205080204" pitchFamily="49" charset="-128"/>
              </a:rPr>
              <a:t>スキャナーが同じライセンスであることを確認したものを</a:t>
            </a:r>
            <a:r>
              <a:rPr lang="ja-JP" altLang="en-US" b="1" spc="-1" dirty="0" smtClean="0">
                <a:solidFill>
                  <a:srgbClr val="000000"/>
                </a:solidFill>
                <a:latin typeface="ＭＳ ゴシック" panose="020B0609070205080204" pitchFamily="49" charset="-128"/>
                <a:ea typeface="ＭＳ ゴシック" panose="020B0609070205080204" pitchFamily="49" charset="-128"/>
              </a:rPr>
              <a:t>対象</a:t>
            </a:r>
            <a:endParaRPr lang="en-US" altLang="ja-JP" b="1" spc="-1" dirty="0" smtClean="0">
              <a:solidFill>
                <a:srgbClr val="000000"/>
              </a:solidFill>
              <a:latin typeface="ＭＳ ゴシック" panose="020B0609070205080204" pitchFamily="49" charset="-128"/>
              <a:ea typeface="ＭＳ ゴシック" panose="020B0609070205080204" pitchFamily="49" charset="-128"/>
            </a:endParaRPr>
          </a:p>
          <a:p>
            <a:pPr marL="343080" lvl="1" indent="-360720">
              <a:lnSpc>
                <a:spcPct val="100000"/>
              </a:lnSpc>
              <a:spcBef>
                <a:spcPts val="1301"/>
              </a:spcBef>
              <a:buClr>
                <a:srgbClr val="879BAA"/>
              </a:buClr>
              <a:buFont typeface="Noto Sans Symbols"/>
              <a:buAutoNum type="arabicPeriod"/>
            </a:pPr>
            <a:r>
              <a:rPr lang="ja-JP" altLang="en-US" b="1" spc="-1" dirty="0" smtClean="0">
                <a:latin typeface="ＭＳ ゴシック" panose="020B0609070205080204" pitchFamily="49" charset="-128"/>
                <a:ea typeface="ＭＳ ゴシック" panose="020B0609070205080204" pitchFamily="49" charset="-128"/>
              </a:rPr>
              <a:t>複数</a:t>
            </a:r>
            <a:r>
              <a:rPr lang="ja-JP" altLang="en-US" b="1" spc="-1" dirty="0">
                <a:latin typeface="ＭＳ ゴシック" panose="020B0609070205080204" pitchFamily="49" charset="-128"/>
                <a:ea typeface="ＭＳ ゴシック" panose="020B0609070205080204" pitchFamily="49" charset="-128"/>
              </a:rPr>
              <a:t>のファイルを一度に編集するもう一つの</a:t>
            </a:r>
            <a:r>
              <a:rPr lang="ja-JP" altLang="en-US" b="1" spc="-1" dirty="0" smtClean="0">
                <a:latin typeface="ＭＳ ゴシック" panose="020B0609070205080204" pitchFamily="49" charset="-128"/>
                <a:ea typeface="ＭＳ ゴシック" panose="020B0609070205080204" pitchFamily="49" charset="-128"/>
              </a:rPr>
              <a:t>方法</a:t>
            </a:r>
            <a:endParaRPr lang="en-US" altLang="ja-JP" b="1" spc="-1" dirty="0">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smtClean="0">
                <a:solidFill>
                  <a:srgbClr val="000000"/>
                </a:solidFill>
                <a:latin typeface="ＭＳ ゴシック" panose="020B0609070205080204" pitchFamily="49" charset="-128"/>
                <a:ea typeface="ＭＳ ゴシック" panose="020B0609070205080204" pitchFamily="49" charset="-128"/>
              </a:rPr>
              <a:t>Aggregated </a:t>
            </a:r>
            <a:r>
              <a:rPr lang="en-US" altLang="ja-JP" spc="-1" dirty="0">
                <a:solidFill>
                  <a:srgbClr val="000000"/>
                </a:solidFill>
                <a:latin typeface="ＭＳ ゴシック" panose="020B0609070205080204" pitchFamily="49" charset="-128"/>
                <a:ea typeface="ＭＳ ゴシック" panose="020B0609070205080204" pitchFamily="49" charset="-128"/>
              </a:rPr>
              <a:t>view</a:t>
            </a:r>
            <a:r>
              <a:rPr lang="ja-JP" altLang="en-US" spc="-1" dirty="0">
                <a:solidFill>
                  <a:srgbClr val="000000"/>
                </a:solidFill>
                <a:latin typeface="ＭＳ ゴシック" panose="020B0609070205080204" pitchFamily="49" charset="-128"/>
                <a:ea typeface="ＭＳ ゴシック" panose="020B0609070205080204" pitchFamily="49" charset="-128"/>
              </a:rPr>
              <a:t>からの </a:t>
            </a:r>
            <a:r>
              <a:rPr lang="en-US" altLang="ja-JP" spc="-1" dirty="0">
                <a:solidFill>
                  <a:srgbClr val="000000"/>
                </a:solidFill>
                <a:latin typeface="ＭＳ ゴシック" panose="020B0609070205080204" pitchFamily="49" charset="-128"/>
                <a:ea typeface="ＭＳ ゴシック" panose="020B0609070205080204" pitchFamily="49" charset="-128"/>
              </a:rPr>
              <a:t>Edit </a:t>
            </a:r>
            <a:r>
              <a:rPr lang="ja-JP" altLang="en-US" spc="-1" dirty="0">
                <a:solidFill>
                  <a:srgbClr val="000000"/>
                </a:solidFill>
                <a:latin typeface="ＭＳ ゴシック" panose="020B0609070205080204" pitchFamily="49" charset="-128"/>
                <a:ea typeface="ＭＳ ゴシック" panose="020B0609070205080204" pitchFamily="49" charset="-128"/>
              </a:rPr>
              <a:t>および</a:t>
            </a:r>
            <a:r>
              <a:rPr lang="ja-JP" altLang="en-US" spc="-1" dirty="0" smtClean="0">
                <a:solidFill>
                  <a:srgbClr val="000000"/>
                </a:solidFill>
                <a:latin typeface="ＭＳ ゴシック" panose="020B0609070205080204" pitchFamily="49" charset="-128"/>
                <a:ea typeface="ＭＳ ゴシック" panose="020B0609070205080204" pitchFamily="49" charset="-128"/>
              </a:rPr>
              <a:t>バルクスキャン</a:t>
            </a:r>
            <a:endParaRPr lang="en-US" altLang="ja-JP" spc="-1" dirty="0" smtClean="0">
              <a:solidFill>
                <a:srgbClr val="000000"/>
              </a:solidFill>
              <a:latin typeface="ＭＳ ゴシック" panose="020B0609070205080204" pitchFamily="49" charset="-128"/>
              <a:ea typeface="ＭＳ ゴシック" panose="020B0609070205080204" pitchFamily="49" charset="-128"/>
            </a:endParaRPr>
          </a:p>
          <a:p>
            <a:pPr marL="782460" lvl="2" indent="-342900">
              <a:spcBef>
                <a:spcPts val="1301"/>
              </a:spcBef>
              <a:buClr>
                <a:srgbClr val="879BAA"/>
              </a:buClr>
              <a:buFont typeface="Arial" panose="020B0604020202020204" pitchFamily="34" charset="0"/>
              <a:buChar char="•"/>
            </a:pPr>
            <a:r>
              <a:rPr lang="en-US" altLang="ja-JP" spc="-1" dirty="0">
                <a:latin typeface="ＭＳ ゴシック" panose="020B0609070205080204" pitchFamily="49" charset="-128"/>
                <a:ea typeface="ＭＳ ゴシック" panose="020B0609070205080204" pitchFamily="49" charset="-128"/>
              </a:rPr>
              <a:t>Edit</a:t>
            </a:r>
            <a:r>
              <a:rPr lang="ja-JP" altLang="en-US" spc="-1" dirty="0">
                <a:latin typeface="ＭＳ ゴシック" panose="020B0609070205080204" pitchFamily="49" charset="-128"/>
                <a:ea typeface="ＭＳ ゴシック" panose="020B0609070205080204" pitchFamily="49" charset="-128"/>
              </a:rPr>
              <a:t>は、無関係な検出結果の除去にも</a:t>
            </a:r>
            <a:endParaRPr lang="en-US" strike="noStrike" spc="-1" dirty="0" smtClean="0">
              <a:latin typeface="ＭＳ ゴシック" panose="020B0609070205080204" pitchFamily="49" charset="-128"/>
              <a:ea typeface="ＭＳ ゴシック" panose="020B0609070205080204" pitchFamily="49" charset="-128"/>
            </a:endParaRPr>
          </a:p>
        </p:txBody>
      </p:sp>
      <p:sp>
        <p:nvSpPr>
          <p:cNvPr id="248" name="CustomShape 4"/>
          <p:cNvSpPr/>
          <p:nvPr/>
        </p:nvSpPr>
        <p:spPr>
          <a:xfrm>
            <a:off x="7575764" y="1082160"/>
            <a:ext cx="4572000"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249" name="CustomShape 5"/>
          <p:cNvSpPr/>
          <p:nvPr/>
        </p:nvSpPr>
        <p:spPr>
          <a:xfrm>
            <a:off x="173256" y="1082160"/>
            <a:ext cx="7402507"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2627</TotalTime>
  <Words>3161</Words>
  <Application>Microsoft Office PowerPoint</Application>
  <PresentationFormat>ワイド画面</PresentationFormat>
  <Paragraphs>498</Paragraphs>
  <Slides>40</Slides>
  <Notes>12</Notes>
  <HiddenSlides>0</HiddenSlides>
  <MMClips>0</MMClips>
  <ScaleCrop>false</ScaleCrop>
  <HeadingPairs>
    <vt:vector size="6" baseType="variant">
      <vt:variant>
        <vt:lpstr>使用されているフォント</vt:lpstr>
      </vt:variant>
      <vt:variant>
        <vt:i4>12</vt:i4>
      </vt:variant>
      <vt:variant>
        <vt:lpstr>テーマ</vt:lpstr>
      </vt:variant>
      <vt:variant>
        <vt:i4>4</vt:i4>
      </vt:variant>
      <vt:variant>
        <vt:lpstr>スライド タイトル</vt:lpstr>
      </vt:variant>
      <vt:variant>
        <vt:i4>40</vt:i4>
      </vt:variant>
    </vt:vector>
  </HeadingPairs>
  <TitlesOfParts>
    <vt:vector size="56" baseType="lpstr">
      <vt:lpstr>DejaVu Sans</vt:lpstr>
      <vt:lpstr>ＭＳ Ｐゴシック</vt:lpstr>
      <vt:lpstr>ＭＳ ゴシック</vt:lpstr>
      <vt:lpstr>Noto Sans Symbols</vt:lpstr>
      <vt:lpstr>Open Sans</vt:lpstr>
      <vt:lpstr>游ゴシック</vt:lpstr>
      <vt:lpstr>Arial</vt:lpstr>
      <vt:lpstr>Arial Narrow</vt:lpstr>
      <vt:lpstr>Calibri</vt:lpstr>
      <vt:lpstr>Symbol</vt:lpstr>
      <vt:lpstr>Times New Roman</vt:lpstr>
      <vt:lpstr>Wingdings</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159</cp:revision>
  <dcterms:modified xsi:type="dcterms:W3CDTF">2019-09-12T05:15:20Z</dcterms:modified>
  <dc:language>en-US</dc:language>
</cp:coreProperties>
</file>