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91" autoAdjust="0"/>
  </p:normalViewPr>
  <p:slideViewPr>
    <p:cSldViewPr snapToGrid="0" showGuides="1">
      <p:cViewPr varScale="1">
        <p:scale>
          <a:sx n="64" d="100"/>
          <a:sy n="64" d="100"/>
        </p:scale>
        <p:origin x="84" y="18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0610A-76C4-469E-9CA4-16C082B9DDEE}" type="datetimeFigureOut">
              <a:rPr kumimoji="1" lang="ja-JP" altLang="en-US" smtClean="0"/>
              <a:t>2019/9/11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D986B1-BDBE-4691-8084-0BDC8C9EF461}" type="slidenum">
              <a:rPr kumimoji="1" lang="ja-JP" altLang="en-US" smtClean="0"/>
              <a:t>‹#›</a:t>
            </a:fld>
            <a:endParaRPr kumimoji="1" lang="ja-JP" altLang="en-US"/>
          </a:p>
        </p:txBody>
      </p:sp>
    </p:spTree>
    <p:extLst>
      <p:ext uri="{BB962C8B-B14F-4D97-AF65-F5344CB8AC3E}">
        <p14:creationId xmlns:p14="http://schemas.microsoft.com/office/powerpoint/2010/main" val="30901131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7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7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7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0" name="PlaceHolder 6"/>
          <p:cNvSpPr>
            <a:spLocks noGrp="1"/>
          </p:cNvSpPr>
          <p:nvPr>
            <p:ph type="sldNum"/>
          </p:nvPr>
        </p:nvSpPr>
        <p:spPr>
          <a:xfrm>
            <a:off x="4399200" y="9555480"/>
            <a:ext cx="3372840" cy="502560"/>
          </a:xfrm>
          <a:prstGeom prst="rect">
            <a:avLst/>
          </a:prstGeom>
        </p:spPr>
        <p:txBody>
          <a:bodyPr lIns="0" tIns="0" rIns="0" bIns="0" anchor="b"/>
          <a:lstStyle/>
          <a:p>
            <a:pPr algn="r"/>
            <a:fld id="{A11E14C3-83EE-443C-A49F-96605576978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38219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29"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0"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15919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3"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4"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72710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136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56"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457"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346323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32"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433"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43638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5"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6"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65735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8"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9"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5717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1"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dirty="0">
              <a:latin typeface="Arial"/>
            </a:endParaRPr>
          </a:p>
        </p:txBody>
      </p:sp>
      <p:sp>
        <p:nvSpPr>
          <p:cNvPr id="442"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6927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4"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5"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91554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379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7"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8"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64647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0"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1"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0135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userDrawn="1"/>
        </p:nvSpPr>
        <p:spPr>
          <a:xfrm>
            <a:off x="-18986" y="6396613"/>
            <a:ext cx="12191041" cy="455454"/>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100;p17"/>
          <p:cNvPicPr/>
          <p:nvPr/>
        </p:nvPicPr>
        <p:blipFill>
          <a:blip r:embed="rId14"/>
          <a:stretch/>
        </p:blipFill>
        <p:spPr>
          <a:xfrm>
            <a:off x="9884520" y="5493600"/>
            <a:ext cx="1468440" cy="787320"/>
          </a:xfrm>
          <a:prstGeom prst="rect">
            <a:avLst/>
          </a:prstGeom>
          <a:ln>
            <a:noFill/>
          </a:ln>
        </p:spPr>
      </p:pic>
      <p:sp>
        <p:nvSpPr>
          <p:cNvPr id="2" name="CustomShape 2"/>
          <p:cNvSpPr/>
          <p:nvPr/>
        </p:nvSpPr>
        <p:spPr>
          <a:xfrm>
            <a:off x="10618740" y="6408982"/>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
        <p:nvSpPr>
          <p:cNvPr id="3" name="CustomShape 3"/>
          <p:cNvSpPr/>
          <p:nvPr/>
        </p:nvSpPr>
        <p:spPr>
          <a:xfrm>
            <a:off x="1967100" y="6396613"/>
            <a:ext cx="791742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 </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200" cy="104652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08;p18"/>
          <p:cNvPicPr/>
          <p:nvPr/>
        </p:nvPicPr>
        <p:blipFill>
          <a:blip r:embed="rId15"/>
          <a:stretch/>
        </p:blipFill>
        <p:spPr>
          <a:xfrm>
            <a:off x="460080" y="355680"/>
            <a:ext cx="11270520" cy="368712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dirty="0">
                <a:latin typeface="Arial"/>
              </a:rPr>
              <a:t>Second Outline Level</a:t>
            </a:r>
          </a:p>
          <a:p>
            <a:pPr marL="1296000" lvl="2" indent="-288000">
              <a:spcBef>
                <a:spcPts val="850"/>
              </a:spcBef>
              <a:buClr>
                <a:srgbClr val="000000"/>
              </a:buClr>
              <a:buSzPct val="45000"/>
              <a:buFont typeface="Wingdings" charset="2"/>
              <a:buChar char=""/>
            </a:pPr>
            <a:r>
              <a:rPr lang="en-US" sz="1800" b="0" strike="noStrike" spc="-1" dirty="0">
                <a:latin typeface="Arial"/>
              </a:rPr>
              <a:t>Third Outline Level</a:t>
            </a:r>
          </a:p>
          <a:p>
            <a:pPr marL="1728000" lvl="3" indent="-216000">
              <a:spcBef>
                <a:spcPts val="567"/>
              </a:spcBef>
              <a:buClr>
                <a:srgbClr val="000000"/>
              </a:buClr>
              <a:buSzPct val="75000"/>
              <a:buFont typeface="Symbol" charset="2"/>
              <a:buChar char=""/>
            </a:pPr>
            <a:r>
              <a:rPr lang="en-US" sz="1800" b="0" strike="noStrike" spc="-1" dirty="0">
                <a:latin typeface="Arial"/>
              </a:rPr>
              <a:t>Fourth Outline Level</a:t>
            </a:r>
          </a:p>
          <a:p>
            <a:pPr marL="2160000" lvl="4" indent="-216000">
              <a:spcBef>
                <a:spcPts val="283"/>
              </a:spcBef>
              <a:buClr>
                <a:srgbClr val="000000"/>
              </a:buClr>
              <a:buSzPct val="45000"/>
              <a:buFont typeface="Wingdings" charset="2"/>
              <a:buChar char=""/>
            </a:pPr>
            <a:r>
              <a:rPr lang="en-US" sz="1800" b="0" strike="noStrike" spc="-1" dirty="0">
                <a:latin typeface="Arial"/>
              </a:rPr>
              <a:t>Fifth Outline Level</a:t>
            </a:r>
          </a:p>
          <a:p>
            <a:pPr marL="2592000" lvl="5" indent="-216000">
              <a:spcBef>
                <a:spcPts val="283"/>
              </a:spcBef>
              <a:buClr>
                <a:srgbClr val="000000"/>
              </a:buClr>
              <a:buSzPct val="45000"/>
              <a:buFont typeface="Wingdings" charset="2"/>
              <a:buChar char=""/>
            </a:pPr>
            <a:r>
              <a:rPr lang="en-US" sz="1800" b="0" strike="noStrike" spc="-1" dirty="0">
                <a:latin typeface="Arial"/>
              </a:rPr>
              <a:t>Sixth Outline Level</a:t>
            </a:r>
          </a:p>
          <a:p>
            <a:pPr marL="3024000" lvl="6" indent="-216000">
              <a:spcBef>
                <a:spcPts val="283"/>
              </a:spcBef>
              <a:buClr>
                <a:srgbClr val="000000"/>
              </a:buClr>
              <a:buSzPct val="45000"/>
              <a:buFont typeface="Wingdings" charset="2"/>
              <a:buChar char=""/>
            </a:pPr>
            <a:r>
              <a:rPr lang="en-US" sz="1800" b="0" strike="noStrike" spc="-1" dirty="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080" cy="787320"/>
          </a:xfrm>
          <a:prstGeom prst="rect">
            <a:avLst/>
          </a:prstGeom>
          <a:ln>
            <a:noFill/>
          </a:ln>
        </p:spPr>
      </p:pic>
      <p:sp>
        <p:nvSpPr>
          <p:cNvPr id="47" name="CustomShape 2"/>
          <p:cNvSpPr/>
          <p:nvPr/>
        </p:nvSpPr>
        <p:spPr>
          <a:xfrm>
            <a:off x="348223" y="6448877"/>
            <a:ext cx="324540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48" name="CustomShape 3"/>
          <p:cNvSpPr/>
          <p:nvPr/>
        </p:nvSpPr>
        <p:spPr>
          <a:xfrm>
            <a:off x="2247281" y="6448877"/>
            <a:ext cx="7778167"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smtClean="0">
                <a:solidFill>
                  <a:srgbClr val="FFFFFF"/>
                </a:solidFill>
                <a:latin typeface="Arial"/>
                <a:ea typeface="Arial"/>
              </a:rPr>
              <a:t>© 2016-2018 Siemens AG, Linux 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  CC-BY-SA 4.0</a:t>
            </a:r>
            <a:endParaRPr lang="en-US" sz="1400" b="0" strike="noStrike" spc="-1" dirty="0">
              <a:latin typeface="Arial"/>
            </a:endParaRPr>
          </a:p>
        </p:txBody>
      </p:sp>
      <p:pic>
        <p:nvPicPr>
          <p:cNvPr id="49" name="Google Shape;45;p7"/>
          <p:cNvPicPr/>
          <p:nvPr/>
        </p:nvPicPr>
        <p:blipFill>
          <a:blip r:embed="rId15"/>
          <a:srcRect t="88194" b="-88194"/>
          <a:stretch/>
        </p:blipFill>
        <p:spPr>
          <a:xfrm>
            <a:off x="-41400" y="-64800"/>
            <a:ext cx="12398040" cy="4055760"/>
          </a:xfrm>
          <a:prstGeom prst="rect">
            <a:avLst/>
          </a:prstGeom>
          <a:ln>
            <a:noFill/>
          </a:ln>
        </p:spPr>
      </p:pic>
      <p:sp>
        <p:nvSpPr>
          <p:cNvPr id="50"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824519" y="6436820"/>
            <a:ext cx="1254160" cy="3707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8982"/>
            <a:ext cx="12191040" cy="447938"/>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89" name="Google Shape;54;p9"/>
          <p:cNvPicPr/>
          <p:nvPr/>
        </p:nvPicPr>
        <p:blipFill>
          <a:blip r:embed="rId14"/>
          <a:stretch/>
        </p:blipFill>
        <p:spPr>
          <a:xfrm>
            <a:off x="9884520" y="5493600"/>
            <a:ext cx="1468440" cy="787320"/>
          </a:xfrm>
          <a:prstGeom prst="rect">
            <a:avLst/>
          </a:prstGeom>
          <a:ln>
            <a:noFill/>
          </a:ln>
        </p:spPr>
      </p:pic>
      <p:sp>
        <p:nvSpPr>
          <p:cNvPr id="90" name="CustomShape 2"/>
          <p:cNvSpPr/>
          <p:nvPr/>
        </p:nvSpPr>
        <p:spPr>
          <a:xfrm>
            <a:off x="292811" y="6408982"/>
            <a:ext cx="294048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91" name="CustomShape 3"/>
          <p:cNvSpPr/>
          <p:nvPr/>
        </p:nvSpPr>
        <p:spPr>
          <a:xfrm>
            <a:off x="2183180" y="6408982"/>
            <a:ext cx="7883458"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2" name="Google Shape;91;p15"/>
          <p:cNvPicPr/>
          <p:nvPr/>
        </p:nvPicPr>
        <p:blipFill>
          <a:blip r:embed="rId15"/>
          <a:srcRect t="88194" b="-88194"/>
          <a:stretch/>
        </p:blipFill>
        <p:spPr>
          <a:xfrm>
            <a:off x="-41400" y="-64800"/>
            <a:ext cx="12398040" cy="4055760"/>
          </a:xfrm>
          <a:prstGeom prst="rect">
            <a:avLst/>
          </a:prstGeom>
          <a:ln>
            <a:noFill/>
          </a:ln>
        </p:spPr>
      </p:pic>
      <p:sp>
        <p:nvSpPr>
          <p:cNvPr id="93"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CustomShape 2"/>
          <p:cNvSpPr/>
          <p:nvPr userDrawn="1"/>
        </p:nvSpPr>
        <p:spPr>
          <a:xfrm>
            <a:off x="10906897" y="6408982"/>
            <a:ext cx="1171782" cy="3789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32" name="Google Shape;100;p17"/>
          <p:cNvPicPr/>
          <p:nvPr/>
        </p:nvPicPr>
        <p:blipFill>
          <a:blip r:embed="rId14"/>
          <a:stretch/>
        </p:blipFill>
        <p:spPr>
          <a:xfrm>
            <a:off x="9884520" y="5493600"/>
            <a:ext cx="1468440" cy="787320"/>
          </a:xfrm>
          <a:prstGeom prst="rect">
            <a:avLst/>
          </a:prstGeom>
          <a:ln>
            <a:noFill/>
          </a:ln>
        </p:spPr>
      </p:pic>
      <p:sp>
        <p:nvSpPr>
          <p:cNvPr id="134" name="CustomShape 3"/>
          <p:cNvSpPr/>
          <p:nvPr/>
        </p:nvSpPr>
        <p:spPr>
          <a:xfrm>
            <a:off x="2575440" y="6388560"/>
            <a:ext cx="7501353"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135"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136" name="Google Shape;126;p23"/>
          <p:cNvPicPr/>
          <p:nvPr/>
        </p:nvPicPr>
        <p:blipFill>
          <a:blip r:embed="rId15"/>
          <a:srcRect t="88194" b="-88194"/>
          <a:stretch/>
        </p:blipFill>
        <p:spPr>
          <a:xfrm>
            <a:off x="-41400" y="-64800"/>
            <a:ext cx="12398040" cy="4055760"/>
          </a:xfrm>
          <a:prstGeom prst="rect">
            <a:avLst/>
          </a:prstGeom>
          <a:ln>
            <a:noFill/>
          </a:ln>
        </p:spPr>
      </p:pic>
      <p:sp>
        <p:nvSpPr>
          <p:cNvPr id="137"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38"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421031" y="6387480"/>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mailto:fossology-steering@fossology.org" TargetMode="External"/><Relationship Id="rId2" Type="http://schemas.openxmlformats.org/officeDocument/2006/relationships/hyperlink" Target="http://www.fossology.org" TargetMode="Externa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hyperlink" Target="https://github.com/fossology/fossology"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oo.gl/QGR4B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7800" y="4501080"/>
            <a:ext cx="11270520" cy="102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a:solidFill>
                  <a:srgbClr val="000000"/>
                </a:solidFill>
                <a:latin typeface="Arial"/>
                <a:ea typeface="Arial"/>
              </a:rPr>
              <a:t>FOSSology: Hands On - Becoming Efficient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10152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一括検索</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 </a:t>
            </a:r>
            <a:r>
              <a:rPr lang="ja-JP" altLang="en-US" sz="3200" b="1" strike="noStrike" spc="-1" dirty="0" smtClean="0">
                <a:solidFill>
                  <a:srgbClr val="000000"/>
                </a:solidFill>
                <a:latin typeface="Arial"/>
                <a:ea typeface="Arial"/>
              </a:rPr>
              <a:t>いくつかの</a:t>
            </a:r>
            <a:r>
              <a:rPr lang="ja-JP" altLang="en-US" sz="3200" b="1" spc="-1" dirty="0" smtClean="0">
                <a:solidFill>
                  <a:srgbClr val="000000"/>
                </a:solidFill>
                <a:latin typeface="Arial"/>
                <a:ea typeface="Arial"/>
              </a:rPr>
              <a:t>検討すべきこと</a:t>
            </a:r>
            <a:endParaRPr lang="en-US" sz="3200" b="0" strike="noStrike" spc="-1" dirty="0">
              <a:latin typeface="Arial"/>
            </a:endParaRPr>
          </a:p>
        </p:txBody>
      </p:sp>
      <p:sp>
        <p:nvSpPr>
          <p:cNvPr id="252" name="CustomShape 2"/>
          <p:cNvSpPr/>
          <p:nvPr/>
        </p:nvSpPr>
        <p:spPr>
          <a:xfrm>
            <a:off x="626760" y="149688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trike="noStrike" spc="-1" dirty="0" smtClean="0">
                <a:solidFill>
                  <a:srgbClr val="000000"/>
                </a:solidFill>
                <a:latin typeface="Arial"/>
                <a:ea typeface="Arial"/>
              </a:rPr>
              <a:t>一括スキャン対象</a:t>
            </a:r>
            <a:endParaRPr lang="en-US" sz="1900" b="0" strike="noStrike" spc="-1" dirty="0">
              <a:latin typeface="Arial"/>
            </a:endParaRPr>
          </a:p>
        </p:txBody>
      </p:sp>
      <p:sp>
        <p:nvSpPr>
          <p:cNvPr id="253" name="CustomShape 3"/>
          <p:cNvSpPr/>
          <p:nvPr/>
        </p:nvSpPr>
        <p:spPr>
          <a:xfrm>
            <a:off x="626760" y="4812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特徴的なテキストフレーズ無し</a:t>
            </a:r>
            <a:endParaRPr lang="en-US" sz="1900" b="0" strike="noStrike" spc="-1" dirty="0">
              <a:latin typeface="Arial"/>
            </a:endParaRPr>
          </a:p>
        </p:txBody>
      </p:sp>
      <p:sp>
        <p:nvSpPr>
          <p:cNvPr id="254" name="CustomShape 4"/>
          <p:cNvSpPr/>
          <p:nvPr/>
        </p:nvSpPr>
        <p:spPr>
          <a:xfrm>
            <a:off x="626760" y="260100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大量バルクスキャンセクション</a:t>
            </a:r>
            <a:endParaRPr lang="en-US" sz="1900" b="0" strike="noStrike" spc="-1" dirty="0">
              <a:latin typeface="Arial"/>
            </a:endParaRPr>
          </a:p>
        </p:txBody>
      </p:sp>
      <p:sp>
        <p:nvSpPr>
          <p:cNvPr id="255" name="CustomShape 5"/>
          <p:cNvSpPr/>
          <p:nvPr/>
        </p:nvSpPr>
        <p:spPr>
          <a:xfrm>
            <a:off x="626760" y="3705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コメント文字列</a:t>
            </a:r>
            <a:endParaRPr lang="en-US" sz="1900" b="0" strike="noStrike" spc="-1" dirty="0">
              <a:latin typeface="Arial"/>
            </a:endParaRPr>
          </a:p>
        </p:txBody>
      </p:sp>
      <p:sp>
        <p:nvSpPr>
          <p:cNvPr id="256" name="CustomShape 6"/>
          <p:cNvSpPr/>
          <p:nvPr/>
        </p:nvSpPr>
        <p:spPr>
          <a:xfrm>
            <a:off x="2967840" y="262512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smtClean="0">
                <a:solidFill>
                  <a:srgbClr val="000000"/>
                </a:solidFill>
                <a:latin typeface="Arial"/>
              </a:rPr>
              <a:t>テキストの比率が小さい場合より大きい方が、精度が向上する。</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ea typeface="Arial"/>
              </a:rPr>
              <a:t>しか</a:t>
            </a:r>
            <a:r>
              <a:rPr lang="ja-JP" altLang="en-US" sz="1900" spc="-1" dirty="0">
                <a:solidFill>
                  <a:srgbClr val="000000"/>
                </a:solidFill>
                <a:latin typeface="Arial"/>
                <a:ea typeface="Arial"/>
              </a:rPr>
              <a:t>し</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ja-JP" altLang="en-US" sz="1900" b="0" strike="noStrike" spc="-1" dirty="0" smtClean="0">
                <a:solidFill>
                  <a:srgbClr val="000000"/>
                </a:solidFill>
                <a:latin typeface="Arial"/>
                <a:ea typeface="Arial"/>
              </a:rPr>
              <a:t>に関する記述といったものは通常アップロード物内で</a:t>
            </a:r>
            <a:r>
              <a:rPr lang="ja-JP" altLang="en-US" sz="1900" spc="-1" dirty="0">
                <a:solidFill>
                  <a:srgbClr val="000000"/>
                </a:solidFill>
                <a:latin typeface="Arial"/>
                <a:ea typeface="Arial"/>
              </a:rPr>
              <a:t>異</a:t>
            </a:r>
            <a:r>
              <a:rPr lang="ja-JP" altLang="en-US" sz="1900" spc="-1" dirty="0" smtClean="0">
                <a:solidFill>
                  <a:srgbClr val="000000"/>
                </a:solidFill>
                <a:latin typeface="Arial"/>
                <a:ea typeface="Arial"/>
              </a:rPr>
              <a:t>なる</a:t>
            </a:r>
            <a:r>
              <a:rPr lang="ja-JP" altLang="en-US" sz="1900" b="0" strike="noStrike" spc="-1" dirty="0" smtClean="0">
                <a:solidFill>
                  <a:srgbClr val="000000"/>
                </a:solidFill>
                <a:latin typeface="Arial"/>
                <a:ea typeface="Arial"/>
              </a:rPr>
              <a:t>ので考慮しない</a:t>
            </a:r>
            <a:endParaRPr lang="en-US" sz="1900" b="0" strike="noStrike" spc="-1" dirty="0">
              <a:latin typeface="Arial"/>
            </a:endParaRPr>
          </a:p>
        </p:txBody>
      </p:sp>
      <p:sp>
        <p:nvSpPr>
          <p:cNvPr id="257" name="CustomShape 7"/>
          <p:cNvSpPr/>
          <p:nvPr/>
        </p:nvSpPr>
        <p:spPr>
          <a:xfrm>
            <a:off x="2967840" y="372924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 * , /* </a:t>
            </a:r>
            <a:r>
              <a:rPr lang="ja-JP" altLang="en-US" sz="1900" b="0" strike="noStrike" spc="-1" dirty="0" smtClean="0">
                <a:solidFill>
                  <a:srgbClr val="000000"/>
                </a:solidFill>
                <a:latin typeface="Arial"/>
                <a:ea typeface="Arial"/>
              </a:rPr>
              <a:t>といったコメント文字列　</a:t>
            </a:r>
            <a:r>
              <a:rPr lang="ja-JP" altLang="en-US" sz="1900" spc="-1" dirty="0" smtClean="0">
                <a:solidFill>
                  <a:srgbClr val="000000"/>
                </a:solidFill>
                <a:latin typeface="Arial"/>
                <a:ea typeface="Arial"/>
              </a:rPr>
              <a:t>はひとまず除外されるので、コピーしても問題ない</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rPr>
              <a:t>しかし、</a:t>
            </a:r>
            <a:r>
              <a:rPr lang="en-US" altLang="ja-JP" sz="1900" spc="-1" dirty="0" smtClean="0">
                <a:solidFill>
                  <a:srgbClr val="000000"/>
                </a:solidFill>
                <a:latin typeface="Arial"/>
              </a:rPr>
              <a:t>(</a:t>
            </a:r>
            <a:r>
              <a:rPr lang="en-US" altLang="ja-JP" sz="1900" spc="-1" dirty="0" smtClean="0">
                <a:solidFill>
                  <a:srgbClr val="000000"/>
                </a:solidFill>
                <a:ea typeface="Arial"/>
              </a:rPr>
              <a:t>„%“</a:t>
            </a:r>
            <a:r>
              <a:rPr lang="en-US" altLang="ja-JP" sz="1900" spc="-1" dirty="0" smtClean="0">
                <a:solidFill>
                  <a:srgbClr val="000000"/>
                </a:solidFill>
                <a:latin typeface="Arial"/>
              </a:rPr>
              <a:t>)</a:t>
            </a:r>
            <a:r>
              <a:rPr lang="ja-JP" altLang="en-US" sz="1900" spc="-1" dirty="0" smtClean="0">
                <a:solidFill>
                  <a:srgbClr val="000000"/>
                </a:solidFill>
                <a:latin typeface="Arial"/>
              </a:rPr>
              <a:t>といった他の文字列は除去されない。そこは差分を生む。</a:t>
            </a:r>
            <a:endParaRPr lang="en-US" sz="1900" b="0" strike="noStrike" spc="-1" dirty="0">
              <a:latin typeface="Arial"/>
            </a:endParaRPr>
          </a:p>
        </p:txBody>
      </p:sp>
      <p:sp>
        <p:nvSpPr>
          <p:cNvPr id="258" name="CustomShape 8"/>
          <p:cNvSpPr/>
          <p:nvPr/>
        </p:nvSpPr>
        <p:spPr>
          <a:xfrm>
            <a:off x="2967840" y="4949100"/>
            <a:ext cx="900036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a:solidFill>
                  <a:srgbClr val="000000"/>
                </a:solidFill>
                <a:ea typeface="Arial"/>
              </a:rPr>
              <a:t>編集機能を使用してライセンススキャン結果を直接修正することを</a:t>
            </a:r>
            <a:r>
              <a:rPr lang="ja-JP" altLang="en-US" sz="1900" spc="-1" dirty="0" smtClean="0">
                <a:solidFill>
                  <a:srgbClr val="000000"/>
                </a:solidFill>
                <a:ea typeface="Arial"/>
              </a:rPr>
              <a:t>検討</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a:solidFill>
                  <a:srgbClr val="000000"/>
                </a:solidFill>
                <a:ea typeface="Arial"/>
              </a:rPr>
              <a:t>ライセンスブラウザビューの編集機能では、テキストフレーズは定義</a:t>
            </a:r>
            <a:r>
              <a:rPr lang="ja-JP" altLang="en-US" sz="1900" spc="-1" dirty="0" smtClean="0">
                <a:solidFill>
                  <a:srgbClr val="000000"/>
                </a:solidFill>
                <a:ea typeface="Arial"/>
              </a:rPr>
              <a:t>されない</a:t>
            </a:r>
            <a:endParaRPr lang="en-US" sz="1900" b="0" strike="noStrike" spc="-1" dirty="0" smtClean="0">
              <a:solidFill>
                <a:srgbClr val="000000"/>
              </a:solidFill>
              <a:latin typeface="Arial"/>
              <a:ea typeface="Arial"/>
            </a:endParaRPr>
          </a:p>
        </p:txBody>
      </p:sp>
      <p:sp>
        <p:nvSpPr>
          <p:cNvPr id="259" name="CustomShape 9"/>
          <p:cNvSpPr/>
          <p:nvPr/>
        </p:nvSpPr>
        <p:spPr>
          <a:xfrm>
            <a:off x="2967840" y="1658160"/>
            <a:ext cx="8696160" cy="548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7200" lvl="1">
              <a:lnSpc>
                <a:spcPct val="100000"/>
              </a:lnSpc>
              <a:buClr>
                <a:srgbClr val="879BAA"/>
              </a:buClr>
            </a:pPr>
            <a:endParaRPr lang="en-US" sz="1900" b="0" strike="noStrike" spc="-1" dirty="0" smtClean="0">
              <a:solidFill>
                <a:srgbClr val="000000"/>
              </a:solidFill>
              <a:latin typeface="Arial"/>
              <a:ea typeface="Arial"/>
            </a:endParaRPr>
          </a:p>
          <a:p>
            <a:pPr marL="190440" lvl="1" indent="-183240">
              <a:lnSpc>
                <a:spcPct val="100000"/>
              </a:lnSpc>
              <a:buClr>
                <a:srgbClr val="879BAA"/>
              </a:buClr>
              <a:buFont typeface="Arial"/>
              <a:buChar char="•"/>
            </a:pPr>
            <a:r>
              <a:rPr lang="ja-JP" altLang="en-US" sz="1900" spc="-1" dirty="0" smtClean="0">
                <a:solidFill>
                  <a:srgbClr val="000000"/>
                </a:solidFill>
                <a:latin typeface="Arial"/>
                <a:ea typeface="Arial"/>
              </a:rPr>
              <a:t>一括</a:t>
            </a:r>
            <a:r>
              <a:rPr lang="ja-JP" altLang="en-US" sz="1900" spc="-1" dirty="0">
                <a:solidFill>
                  <a:srgbClr val="000000"/>
                </a:solidFill>
                <a:latin typeface="Arial"/>
                <a:ea typeface="Arial"/>
              </a:rPr>
              <a:t>検索</a:t>
            </a:r>
            <a:r>
              <a:rPr lang="ja-JP" altLang="en-US" sz="1900" spc="-1" dirty="0" smtClean="0">
                <a:solidFill>
                  <a:srgbClr val="000000"/>
                </a:solidFill>
                <a:latin typeface="Arial"/>
                <a:ea typeface="Arial"/>
              </a:rPr>
              <a:t>は適用フォルダだけでなく、全アップロード物に対して行われる</a:t>
            </a:r>
            <a:r>
              <a:rPr lang="en-US" sz="1700" b="0" strike="noStrike" spc="-1" dirty="0" smtClean="0">
                <a:solidFill>
                  <a:srgbClr val="000000"/>
                </a:solidFill>
                <a:latin typeface="Arial"/>
                <a:ea typeface="Arial"/>
              </a:rPr>
              <a:t> </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コピーライト</a:t>
            </a:r>
            <a:r>
              <a:rPr lang="ja-JP" altLang="en-US" sz="3200" b="1" spc="-1" dirty="0">
                <a:solidFill>
                  <a:srgbClr val="000000"/>
                </a:solidFill>
                <a:latin typeface="Arial"/>
                <a:ea typeface="Arial"/>
              </a:rPr>
              <a:t>ステートメント</a:t>
            </a:r>
            <a:r>
              <a:rPr lang="ja-JP" altLang="en-US" sz="3200" b="1" strike="noStrike" spc="-1" dirty="0" smtClean="0">
                <a:solidFill>
                  <a:srgbClr val="000000"/>
                </a:solidFill>
                <a:latin typeface="Arial"/>
                <a:ea typeface="Arial"/>
              </a:rPr>
              <a:t>への操作手順</a:t>
            </a:r>
            <a:r>
              <a:rPr lang="en-US" sz="3200" b="1" strike="noStrike" spc="-1" dirty="0" smtClean="0">
                <a:solidFill>
                  <a:srgbClr val="000000"/>
                </a:solidFill>
                <a:latin typeface="Arial"/>
                <a:ea typeface="Arial"/>
              </a:rPr>
              <a:t/>
            </a:r>
            <a:br>
              <a:rPr lang="en-US" sz="3200" b="1" strike="noStrike" spc="-1" dirty="0" smtClean="0">
                <a:solidFill>
                  <a:srgbClr val="000000"/>
                </a:solidFill>
                <a:latin typeface="Arial"/>
                <a:ea typeface="Arial"/>
              </a:rPr>
            </a:b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a:t>
            </a:r>
            <a:r>
              <a:rPr lang="en-US" altLang="ja-JP" sz="3200" b="1" spc="-1" dirty="0">
                <a:solidFill>
                  <a:srgbClr val="000000"/>
                </a:solidFill>
                <a:ea typeface="Arial"/>
              </a:rPr>
              <a:t>: </a:t>
            </a:r>
            <a:r>
              <a:rPr lang="ja-JP" altLang="en-US" sz="3200" b="1" spc="-1" dirty="0" smtClean="0">
                <a:solidFill>
                  <a:srgbClr val="000000"/>
                </a:solidFill>
                <a:ea typeface="Arial"/>
              </a:rPr>
              <a:t>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64"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ライセンスレビューのショートカット作業について</a:t>
            </a:r>
            <a:endParaRPr lang="en-US" sz="1600" b="0" strike="noStrike" spc="-1" dirty="0">
              <a:latin typeface="Arial"/>
            </a:endParaRPr>
          </a:p>
        </p:txBody>
      </p:sp>
      <p:sp>
        <p:nvSpPr>
          <p:cNvPr id="265" name="CustomShape 3"/>
          <p:cNvSpPr/>
          <p:nvPr/>
        </p:nvSpPr>
        <p:spPr>
          <a:xfrm>
            <a:off x="4384781" y="1773360"/>
            <a:ext cx="7617921"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66" name="CustomShape 4"/>
          <p:cNvSpPr/>
          <p:nvPr/>
        </p:nvSpPr>
        <p:spPr>
          <a:xfrm>
            <a:off x="4384782" y="2323440"/>
            <a:ext cx="7617922" cy="403885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の検索は正規表現を基本にしている</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en-US" sz="1900" b="0" strike="noStrike" spc="-1" dirty="0" smtClean="0">
                <a:solidFill>
                  <a:srgbClr val="000000"/>
                </a:solidFill>
                <a:latin typeface="Arial"/>
                <a:ea typeface="Arial"/>
              </a:rPr>
              <a:t> (yes, also </a:t>
            </a:r>
            <a:r>
              <a:rPr lang="en-US" sz="1900" b="0" strike="noStrike" spc="-1" dirty="0" smtClean="0">
                <a:solidFill>
                  <a:srgbClr val="000000"/>
                </a:solidFill>
                <a:latin typeface="Noto Sans Symbols"/>
                <a:ea typeface="Noto Sans Symbols"/>
              </a:rPr>
              <a:t>©</a:t>
            </a:r>
            <a:r>
              <a:rPr lang="en-US" sz="1900" b="0" strike="noStrike" spc="-1" dirty="0" smtClean="0">
                <a:solidFill>
                  <a:srgbClr val="000000"/>
                </a:solidFill>
                <a:latin typeface="Arial"/>
                <a:ea typeface="Arial"/>
              </a:rPr>
              <a:t> in UTF-8, 1152, …)</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Authored </a:t>
            </a:r>
            <a:r>
              <a:rPr lang="en-US" sz="1900" b="0" strike="noStrike" spc="-1" dirty="0">
                <a:solidFill>
                  <a:srgbClr val="000000"/>
                </a:solidFill>
                <a:latin typeface="Arial"/>
                <a:ea typeface="Arial"/>
              </a:rPr>
              <a:t>by, contributed by, e-mail addresses</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a:solidFill>
                  <a:srgbClr val="000000"/>
                </a:solidFill>
                <a:latin typeface="Arial"/>
                <a:ea typeface="Arial"/>
              </a:rPr>
              <a:t>E-Mail </a:t>
            </a:r>
            <a:r>
              <a:rPr lang="ja-JP" altLang="en-US" sz="1900" spc="-1" dirty="0">
                <a:solidFill>
                  <a:srgbClr val="000000"/>
                </a:solidFill>
                <a:latin typeface="Arial"/>
                <a:ea typeface="Arial"/>
              </a:rPr>
              <a:t>アドレス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http/https URLs</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ファイル単位で保存！</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ファイルハッシュにより管理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コピーライトファイル編集、将来のアップロード物のため編集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latin typeface="Arial"/>
              </a:rPr>
              <a:t>消えたコピーライトステートメントを</a:t>
            </a:r>
            <a:r>
              <a:rPr lang="ja-JP" altLang="en-US" sz="1900" spc="-1" dirty="0">
                <a:latin typeface="Arial"/>
              </a:rPr>
              <a:t>可能</a:t>
            </a:r>
            <a:r>
              <a:rPr lang="ja-JP" altLang="en-US" sz="1900" spc="-1" dirty="0" smtClean="0">
                <a:latin typeface="Arial"/>
              </a:rPr>
              <a:t>な限り復元する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テーブルシート編集のものアップ</a:t>
            </a:r>
            <a:endParaRPr lang="en-US" sz="1900" b="0" strike="noStrike" spc="-1" dirty="0">
              <a:latin typeface="Arial"/>
            </a:endParaRPr>
          </a:p>
          <a:p>
            <a:pPr>
              <a:lnSpc>
                <a:spcPct val="100000"/>
              </a:lnSpc>
            </a:pPr>
            <a:endParaRPr lang="en-US" sz="1900" b="0" strike="noStrike" spc="-1" dirty="0">
              <a:latin typeface="Arial"/>
            </a:endParaRPr>
          </a:p>
        </p:txBody>
      </p:sp>
      <p:sp>
        <p:nvSpPr>
          <p:cNvPr id="267" name="CustomShape 5"/>
          <p:cNvSpPr/>
          <p:nvPr/>
        </p:nvSpPr>
        <p:spPr>
          <a:xfrm>
            <a:off x="407501" y="1773360"/>
            <a:ext cx="3977280" cy="4587499"/>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latin typeface="Arial"/>
                <a:ea typeface="Arial"/>
              </a:rPr>
              <a:t>多くのライセンスが</a:t>
            </a:r>
            <a:r>
              <a:rPr lang="ja-JP" altLang="en-US" sz="1900" b="0" strike="noStrike" spc="-1" dirty="0" smtClean="0">
                <a:solidFill>
                  <a:srgbClr val="000000"/>
                </a:solidFill>
                <a:latin typeface="Arial"/>
                <a:ea typeface="Arial"/>
              </a:rPr>
              <a:t>コピーライトのリストを表記することを義務としている。</a:t>
            </a: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endParaRPr lang="en-US" altLang="ja-JP" sz="1900"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例</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BSD</a:t>
            </a:r>
            <a:r>
              <a:rPr lang="ja-JP" altLang="en-US" sz="1900" b="0" strike="noStrike" spc="-1" dirty="0" smtClean="0">
                <a:solidFill>
                  <a:srgbClr val="000000"/>
                </a:solidFill>
                <a:latin typeface="Arial"/>
                <a:ea typeface="Arial"/>
              </a:rPr>
              <a:t>の場合</a:t>
            </a:r>
            <a:r>
              <a:rPr lang="en-US" sz="1900" b="0" strike="noStrike" spc="-1" dirty="0" smtClean="0">
                <a:solidFill>
                  <a:srgbClr val="000000"/>
                </a:solidFill>
                <a:latin typeface="Arial"/>
                <a:ea typeface="Arial"/>
              </a:rPr>
              <a:t>: </a:t>
            </a:r>
            <a:r>
              <a:rPr lang="en-US" sz="1900" b="0" i="1" strike="noStrike" spc="-1" dirty="0" smtClean="0">
                <a:solidFill>
                  <a:srgbClr val="000000"/>
                </a:solidFill>
                <a:latin typeface="Arial"/>
                <a:ea typeface="Arial"/>
              </a:rPr>
              <a:t>“Redistributions in binary form must reproduce the above copyright notice,…”</a:t>
            </a:r>
          </a:p>
          <a:p>
            <a:pPr marL="190440" lvl="1" indent="-195840">
              <a:lnSpc>
                <a:spcPct val="100000"/>
              </a:lnSpc>
              <a:buClr>
                <a:srgbClr val="879BAA"/>
              </a:buClr>
              <a:buFont typeface="Noto Sans Symbols"/>
              <a:buChar char="∙"/>
            </a:pPr>
            <a:r>
              <a:rPr lang="ja-JP" altLang="en-US" sz="1050" i="1" spc="-1" dirty="0" smtClean="0">
                <a:solidFill>
                  <a:srgbClr val="000000"/>
                </a:solidFill>
                <a:latin typeface="Arial"/>
              </a:rPr>
              <a:t>訳：</a:t>
            </a:r>
            <a:r>
              <a:rPr lang="ja-JP" altLang="en-US" sz="1050" i="1" spc="-1" dirty="0">
                <a:solidFill>
                  <a:srgbClr val="000000"/>
                </a:solidFill>
                <a:ea typeface="Arial"/>
              </a:rPr>
              <a:t>バイナリ形式での再配布では、コピーライト表示を複製する必要がある</a:t>
            </a:r>
            <a:r>
              <a:rPr lang="en-US" altLang="ja-JP" sz="1050" i="1" spc="-1" dirty="0">
                <a:solidFill>
                  <a:srgbClr val="000000"/>
                </a:solidFill>
                <a:ea typeface="Arial"/>
              </a:rPr>
              <a:t>,…”</a:t>
            </a:r>
            <a:endParaRPr lang="en-US" sz="105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ea typeface="Arial"/>
              </a:rPr>
              <a:t>アップロード</a:t>
            </a:r>
            <a:r>
              <a:rPr lang="ja-JP" altLang="en-US" sz="1900" b="1" spc="-1" dirty="0">
                <a:solidFill>
                  <a:srgbClr val="000000"/>
                </a:solidFill>
                <a:ea typeface="Arial"/>
              </a:rPr>
              <a:t>に関連するすべて</a:t>
            </a:r>
            <a:r>
              <a:rPr lang="ja-JP" altLang="en-US" sz="1900" b="1" spc="-1" dirty="0" smtClean="0">
                <a:solidFill>
                  <a:srgbClr val="000000"/>
                </a:solidFill>
                <a:ea typeface="Arial"/>
              </a:rPr>
              <a:t>のコピーライトステートメントを</a:t>
            </a:r>
            <a:r>
              <a:rPr lang="ja-JP" altLang="en-US" sz="1900" b="1" spc="-1" dirty="0">
                <a:solidFill>
                  <a:srgbClr val="000000"/>
                </a:solidFill>
                <a:ea typeface="Arial"/>
              </a:rPr>
              <a:t>確認するにはどうすれば</a:t>
            </a:r>
            <a:r>
              <a:rPr lang="ja-JP" altLang="en-US" sz="1900" b="1"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68" name="CustomShape 6"/>
          <p:cNvSpPr/>
          <p:nvPr/>
        </p:nvSpPr>
        <p:spPr>
          <a:xfrm>
            <a:off x="40750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71"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ea typeface="Arial"/>
              </a:rPr>
              <a:t>特徴：コピーライト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72"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1096560" y="2190960"/>
            <a:ext cx="5164560" cy="396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コピーライトの調査結果は主計ビューで表示される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単一ファイルで</a:t>
            </a:r>
            <a:endParaRPr lang="en-US" sz="1900" b="0" strike="noStrike" spc="-1" dirty="0" smtClean="0">
              <a:solidFill>
                <a:srgbClr val="000000"/>
              </a:solidFill>
              <a:latin typeface="Arial"/>
              <a:ea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レベルで見つかった全項目で</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アップロード物の全項目で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コピーライトステートメントを消す</a:t>
            </a:r>
            <a:r>
              <a:rPr lang="ja-JP" altLang="en-US" sz="1900" spc="-1" dirty="0">
                <a:solidFill>
                  <a:srgbClr val="000000"/>
                </a:solidFill>
                <a:latin typeface="Arial"/>
                <a:ea typeface="Arial"/>
              </a:rPr>
              <a:t>こ</a:t>
            </a:r>
            <a:r>
              <a:rPr lang="ja-JP" altLang="en-US" sz="1900" spc="-1" dirty="0" smtClean="0">
                <a:solidFill>
                  <a:srgbClr val="000000"/>
                </a:solidFill>
                <a:latin typeface="Arial"/>
                <a:ea typeface="Arial"/>
              </a:rPr>
              <a:t>とができる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latin typeface="Arial"/>
              </a:rPr>
              <a:t>偽陽性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t>コピーライトステートメントは参照元</a:t>
            </a:r>
            <a:r>
              <a:rPr lang="ja-JP" altLang="en-US" sz="1900" spc="-1" dirty="0"/>
              <a:t>ファイルまで追跡</a:t>
            </a:r>
            <a:r>
              <a:rPr lang="ja-JP" altLang="en-US" sz="1900" spc="-1" dirty="0" smtClean="0"/>
              <a:t>できる</a:t>
            </a:r>
            <a:endParaRPr lang="en-US" sz="1900" b="0" strike="noStrike" spc="-1" dirty="0">
              <a:latin typeface="Arial"/>
            </a:endParaRPr>
          </a:p>
        </p:txBody>
      </p:sp>
      <p:sp>
        <p:nvSpPr>
          <p:cNvPr id="274" name="CustomShape 5"/>
          <p:cNvSpPr/>
          <p:nvPr/>
        </p:nvSpPr>
        <p:spPr>
          <a:xfrm>
            <a:off x="1124280" y="1700640"/>
            <a:ext cx="5055840" cy="49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75" name="Google Shape;293;p37"/>
          <p:cNvPicPr/>
          <p:nvPr/>
        </p:nvPicPr>
        <p:blipFill>
          <a:blip r:embed="rId2"/>
          <a:stretch/>
        </p:blipFill>
        <p:spPr>
          <a:xfrm>
            <a:off x="6635880" y="1699920"/>
            <a:ext cx="5098680" cy="415476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a:t>
            </a:r>
            <a:r>
              <a:rPr lang="ja-JP" altLang="en-US" sz="3200" b="1" spc="-1" dirty="0" smtClean="0">
                <a:solidFill>
                  <a:srgbClr val="000000"/>
                </a:solidFill>
                <a:ea typeface="Arial"/>
              </a:rPr>
              <a:t>を</a:t>
            </a:r>
            <a:r>
              <a:rPr lang="ja-JP" altLang="en-US" sz="3200" b="1" spc="-1" dirty="0">
                <a:solidFill>
                  <a:srgbClr val="000000"/>
                </a:solidFill>
                <a:ea typeface="Arial"/>
              </a:rPr>
              <a:t>編集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ライセンスブラウザーのライセンス決定機能を</a:t>
            </a:r>
            <a:r>
              <a:rPr lang="ja-JP" altLang="en-US" sz="3200" b="1" spc="-1" dirty="0" smtClean="0">
                <a:solidFill>
                  <a:srgbClr val="000000"/>
                </a:solidFill>
                <a:ea typeface="Arial"/>
              </a:rPr>
              <a:t>編集</a:t>
            </a:r>
            <a:endParaRPr lang="en-US" altLang="ja-JP" sz="3200" spc="-1" dirty="0"/>
          </a:p>
        </p:txBody>
      </p:sp>
      <p:sp>
        <p:nvSpPr>
          <p:cNvPr id="280"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ライセンスレビューのショートカット作業について</a:t>
            </a:r>
            <a:endParaRPr lang="en-US" altLang="ja-JP" sz="1600" spc="-1" dirty="0"/>
          </a:p>
        </p:txBody>
      </p:sp>
      <p:sp>
        <p:nvSpPr>
          <p:cNvPr id="281"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0" strike="noStrike" spc="-1" dirty="0" smtClean="0">
                <a:latin typeface="Arial"/>
              </a:rPr>
              <a:t>解決策</a:t>
            </a:r>
            <a:endParaRPr lang="en-US" sz="2000" b="0" strike="noStrike" spc="-1" dirty="0">
              <a:latin typeface="Arial"/>
            </a:endParaRPr>
          </a:p>
        </p:txBody>
      </p:sp>
      <p:sp>
        <p:nvSpPr>
          <p:cNvPr id="282" name="CustomShape 4"/>
          <p:cNvSpPr/>
          <p:nvPr/>
        </p:nvSpPr>
        <p:spPr>
          <a:xfrm>
            <a:off x="596766" y="1774800"/>
            <a:ext cx="4115274" cy="4483118"/>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0" lvl="1">
              <a:lnSpc>
                <a:spcPct val="100000"/>
              </a:lnSpc>
              <a:buClr>
                <a:srgbClr val="879BAA"/>
              </a:buClr>
            </a:pP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spc="-1" dirty="0">
                <a:solidFill>
                  <a:srgbClr val="000000"/>
                </a:solidFill>
                <a:latin typeface="Arial"/>
              </a:rPr>
              <a:t>既</a:t>
            </a:r>
            <a:r>
              <a:rPr lang="ja-JP" altLang="en-US" sz="1900" spc="-1" dirty="0" smtClean="0">
                <a:solidFill>
                  <a:srgbClr val="000000"/>
                </a:solidFill>
                <a:latin typeface="Arial"/>
              </a:rPr>
              <a:t>にコンポーネントの中のファイルやフォルダを知っている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ソフトウェアコンポーネンと、ファイルが無関係であることを</a:t>
            </a:r>
            <a:r>
              <a:rPr lang="en-US" altLang="ja-JP" sz="1900" spc="-1" dirty="0">
                <a:solidFill>
                  <a:srgbClr val="000000"/>
                </a:solidFill>
                <a:latin typeface="Arial"/>
                <a:ea typeface="Arial"/>
              </a:rPr>
              <a:t/>
            </a:r>
            <a:br>
              <a:rPr lang="en-US" altLang="ja-JP" sz="1900" spc="-1" dirty="0">
                <a:solidFill>
                  <a:srgbClr val="000000"/>
                </a:solidFill>
                <a:latin typeface="Arial"/>
                <a:ea typeface="Arial"/>
              </a:rPr>
            </a:br>
            <a:r>
              <a:rPr lang="ja-JP" altLang="en-US" sz="1900" spc="-1" dirty="0" smtClean="0">
                <a:solidFill>
                  <a:srgbClr val="000000"/>
                </a:solidFill>
                <a:latin typeface="Arial"/>
                <a:ea typeface="Arial"/>
              </a:rPr>
              <a:t>知っている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pc="-1" dirty="0">
                <a:solidFill>
                  <a:srgbClr val="000000"/>
                </a:solidFill>
                <a:latin typeface="Arial"/>
              </a:rPr>
              <a:t>利用</a:t>
            </a:r>
            <a:r>
              <a:rPr lang="ja-JP" altLang="en-US" spc="-1" dirty="0" smtClean="0">
                <a:solidFill>
                  <a:srgbClr val="000000"/>
                </a:solidFill>
                <a:latin typeface="Arial"/>
              </a:rPr>
              <a:t>されてないアーキテクチャ</a:t>
            </a:r>
            <a:endParaRPr lang="en-US"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テスト</a:t>
            </a:r>
            <a:r>
              <a:rPr lang="ja-JP" altLang="en-US" sz="1900" spc="-1" dirty="0">
                <a:solidFill>
                  <a:srgbClr val="000000"/>
                </a:solidFill>
                <a:latin typeface="Arial"/>
                <a:ea typeface="Arial"/>
              </a:rPr>
              <a:t>ファイル</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コードサンプル</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ビルド</a:t>
            </a:r>
            <a:r>
              <a:rPr lang="ja-JP" altLang="en-US" sz="1900" spc="-1" dirty="0">
                <a:solidFill>
                  <a:srgbClr val="000000"/>
                </a:solidFill>
                <a:latin typeface="Arial"/>
                <a:ea typeface="Arial"/>
              </a:rPr>
              <a:t>環境</a:t>
            </a:r>
            <a:r>
              <a:rPr lang="en-US" sz="1900" b="0" strike="noStrike" spc="-1" dirty="0" smtClean="0">
                <a:solidFill>
                  <a:srgbClr val="000000"/>
                </a:solidFill>
                <a:latin typeface="Arial"/>
                <a:ea typeface="Arial"/>
              </a:rPr>
              <a:t> </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latin typeface="Arial"/>
                <a:ea typeface="Arial"/>
              </a:rPr>
              <a:t>ファイルを見る</a:t>
            </a:r>
            <a:r>
              <a:rPr lang="ja-JP" altLang="en-US" sz="1900" b="1" spc="-1" dirty="0">
                <a:solidFill>
                  <a:srgbClr val="000000"/>
                </a:solidFill>
                <a:latin typeface="Arial"/>
                <a:ea typeface="Arial"/>
              </a:rPr>
              <a:t>必要</a:t>
            </a:r>
            <a:r>
              <a:rPr lang="ja-JP" altLang="en-US" sz="1900" b="1" spc="-1" dirty="0" smtClean="0">
                <a:solidFill>
                  <a:srgbClr val="000000"/>
                </a:solidFill>
                <a:latin typeface="Arial"/>
                <a:ea typeface="Arial"/>
              </a:rPr>
              <a:t>がある？</a:t>
            </a:r>
            <a:endParaRPr lang="en-US" sz="1900" b="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83"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85" name="CustomShape 7"/>
          <p:cNvSpPr/>
          <p:nvPr/>
        </p:nvSpPr>
        <p:spPr>
          <a:xfrm>
            <a:off x="9703800" y="5458320"/>
            <a:ext cx="1725120" cy="8388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86" name="CustomShape 8"/>
          <p:cNvSpPr/>
          <p:nvPr/>
        </p:nvSpPr>
        <p:spPr>
          <a:xfrm>
            <a:off x="4713120" y="2323440"/>
            <a:ext cx="7001640" cy="393447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spc="-1" dirty="0" smtClean="0">
                <a:solidFill>
                  <a:srgbClr val="000000"/>
                </a:solidFill>
                <a:latin typeface="Arial"/>
              </a:rPr>
              <a:t>FOSSology</a:t>
            </a:r>
            <a:r>
              <a:rPr lang="ja-JP" altLang="en-US" sz="1900" spc="-1" dirty="0" smtClean="0">
                <a:solidFill>
                  <a:srgbClr val="000000"/>
                </a:solidFill>
                <a:latin typeface="Arial"/>
              </a:rPr>
              <a:t>はライセンスをフォルダレベルで設定</a:t>
            </a:r>
            <a:r>
              <a:rPr lang="en-US" altLang="ja-JP" sz="1900" spc="-1" dirty="0" smtClean="0">
                <a:solidFill>
                  <a:srgbClr val="000000"/>
                </a:solidFill>
                <a:latin typeface="Arial"/>
              </a:rPr>
              <a:t>/</a:t>
            </a:r>
            <a:r>
              <a:rPr lang="ja-JP" altLang="en-US" sz="1900" spc="-1" dirty="0" smtClean="0">
                <a:solidFill>
                  <a:srgbClr val="000000"/>
                </a:solidFill>
                <a:latin typeface="Arial"/>
              </a:rPr>
              <a:t>除去可能</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sz="1900" b="0" strike="noStrike" spc="-1" dirty="0">
                <a:solidFill>
                  <a:srgbClr val="000000"/>
                </a:solidFill>
                <a:latin typeface="Arial"/>
                <a:ea typeface="Arial"/>
              </a:rPr>
              <a:t>In license browser, the user can set the licenses on </a:t>
            </a:r>
            <a:r>
              <a:rPr lang="en-US" sz="1900" b="0" strike="noStrike" spc="-1" dirty="0" smtClean="0">
                <a:solidFill>
                  <a:srgbClr val="000000"/>
                </a:solidFill>
                <a:latin typeface="Arial"/>
                <a:ea typeface="Arial"/>
              </a:rPr>
              <a:t>folders</a:t>
            </a:r>
          </a:p>
          <a:p>
            <a:pPr marL="190440" lvl="1" indent="-19584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ライセンスブラウザの中で、ユーザはフォルダ上にライセンスを設定できる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ライセンスセットや確定</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スキャン結果を</a:t>
            </a:r>
            <a:r>
              <a:rPr lang="en-US" altLang="ja-JP" sz="1900" spc="-1" dirty="0" smtClean="0">
                <a:solidFill>
                  <a:srgbClr val="000000"/>
                </a:solidFill>
                <a:latin typeface="Arial"/>
              </a:rPr>
              <a:t>”clearing”</a:t>
            </a:r>
            <a:r>
              <a:rPr lang="ja-JP" altLang="en-US" sz="1900" spc="-1" dirty="0" smtClean="0">
                <a:solidFill>
                  <a:srgbClr val="000000"/>
                </a:solidFill>
                <a:latin typeface="Arial"/>
              </a:rPr>
              <a:t>決定から除去</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無関係なファイルをマーク</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実際何が起こるか？</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“Edit” </a:t>
            </a:r>
            <a:r>
              <a:rPr lang="ja-JP" altLang="en-US" sz="1900" spc="-1" dirty="0">
                <a:solidFill>
                  <a:srgbClr val="000000"/>
                </a:solidFill>
                <a:latin typeface="Arial"/>
                <a:ea typeface="Arial"/>
              </a:rPr>
              <a:t>が</a:t>
            </a:r>
            <a:r>
              <a:rPr lang="en-US" sz="1900" b="0" strike="noStrike" spc="-1" dirty="0" smtClean="0">
                <a:solidFill>
                  <a:srgbClr val="000000"/>
                </a:solidFill>
                <a:latin typeface="Arial"/>
                <a:ea typeface="Arial"/>
              </a:rPr>
              <a:t> </a:t>
            </a: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スキャン</a:t>
            </a:r>
            <a:r>
              <a:rPr lang="ja-JP" altLang="en-US" sz="1900" spc="-1" dirty="0">
                <a:solidFill>
                  <a:srgbClr val="000000"/>
                </a:solidFill>
                <a:latin typeface="Arial"/>
                <a:ea typeface="Arial"/>
              </a:rPr>
              <a:t>結果</a:t>
            </a:r>
            <a:r>
              <a:rPr lang="ja-JP" altLang="en-US" sz="1900" spc="-1" dirty="0" smtClean="0">
                <a:solidFill>
                  <a:srgbClr val="000000"/>
                </a:solidFill>
                <a:latin typeface="Arial"/>
                <a:ea typeface="Arial"/>
              </a:rPr>
              <a:t>には触れない</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そして保存される</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ea typeface="Arial"/>
              </a:rPr>
              <a:t>スキャン結果</a:t>
            </a:r>
            <a:r>
              <a:rPr lang="ja-JP" altLang="en-US" sz="1900" spc="-1" dirty="0" smtClean="0">
                <a:solidFill>
                  <a:srgbClr val="000000"/>
                </a:solidFill>
                <a:ea typeface="Arial"/>
              </a:rPr>
              <a:t>の</a:t>
            </a:r>
            <a:r>
              <a:rPr lang="ja-JP" altLang="en-US" sz="1900" spc="-1" dirty="0">
                <a:solidFill>
                  <a:srgbClr val="000000"/>
                </a:solidFill>
                <a:ea typeface="Arial"/>
              </a:rPr>
              <a:t>矛盾</a:t>
            </a:r>
            <a:r>
              <a:rPr lang="ja-JP" altLang="en-US" sz="1900" spc="-1" dirty="0" smtClean="0">
                <a:solidFill>
                  <a:srgbClr val="000000"/>
                </a:solidFill>
                <a:ea typeface="Arial"/>
              </a:rPr>
              <a:t>に関する最終的な“</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決定無し</a:t>
            </a:r>
            <a:r>
              <a:rPr lang="en-US" sz="1900" b="0" strike="noStrike" spc="-1" dirty="0" smtClean="0">
                <a:solidFill>
                  <a:srgbClr val="000000"/>
                </a:solidFill>
                <a:latin typeface="Arial"/>
                <a:ea typeface="Arial"/>
              </a:rPr>
              <a:t> </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88" name="CustomShape 2"/>
          <p:cNvSpPr/>
          <p:nvPr/>
        </p:nvSpPr>
        <p:spPr>
          <a:xfrm>
            <a:off x="0" y="0"/>
            <a:ext cx="13843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ライセンスブラウザーのライセンス決定機能を使う</a:t>
            </a:r>
            <a:r>
              <a:rPr lang="en-US" sz="3200" b="1" strike="noStrike" spc="-1" dirty="0" smtClean="0">
                <a:solidFill>
                  <a:srgbClr val="000000"/>
                </a:solidFill>
                <a:latin typeface="Arial"/>
                <a:ea typeface="Arial"/>
              </a:rPr>
              <a:t> </a:t>
            </a:r>
            <a:endParaRPr lang="en-US" sz="3200" b="0" strike="noStrike" spc="-1" dirty="0">
              <a:latin typeface="Arial"/>
            </a:endParaRPr>
          </a:p>
        </p:txBody>
      </p:sp>
      <p:sp>
        <p:nvSpPr>
          <p:cNvPr id="289"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90" name="CustomShape 4"/>
          <p:cNvSpPr/>
          <p:nvPr/>
        </p:nvSpPr>
        <p:spPr>
          <a:xfrm>
            <a:off x="1096560" y="2190960"/>
            <a:ext cx="4847040" cy="108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ea typeface="Arial"/>
              </a:rPr>
              <a:t>集約</a:t>
            </a:r>
            <a:r>
              <a:rPr lang="ja-JP" altLang="en-US" sz="1900" spc="-1" dirty="0">
                <a:solidFill>
                  <a:srgbClr val="000000"/>
                </a:solidFill>
                <a:ea typeface="Arial"/>
              </a:rPr>
              <a:t>ライセンスブラウザビューでリンクを</a:t>
            </a:r>
            <a:r>
              <a:rPr lang="ja-JP" altLang="en-US" sz="1900" spc="-1" dirty="0" smtClean="0">
                <a:solidFill>
                  <a:srgbClr val="000000"/>
                </a:solidFill>
                <a:ea typeface="Arial"/>
              </a:rPr>
              <a:t>選択 </a:t>
            </a:r>
            <a:r>
              <a:rPr lang="en-US"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編集</a:t>
            </a:r>
            <a:r>
              <a:rPr lang="en-US" sz="1900" b="0" strike="noStrike" spc="-1" dirty="0" smtClean="0">
                <a:solidFill>
                  <a:srgbClr val="000000"/>
                </a:solidFill>
                <a:latin typeface="Arial"/>
                <a:ea typeface="Arial"/>
              </a:rPr>
              <a:t>]</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いずれ</a:t>
            </a:r>
            <a:r>
              <a:rPr lang="ja-JP" altLang="en-US" sz="1900" spc="-1" dirty="0">
                <a:solidFill>
                  <a:srgbClr val="000000"/>
                </a:solidFill>
                <a:ea typeface="Arial"/>
              </a:rPr>
              <a:t>か</a:t>
            </a:r>
            <a:r>
              <a:rPr lang="ja-JP" altLang="en-US" sz="1900" spc="-1" dirty="0" smtClean="0">
                <a:solidFill>
                  <a:srgbClr val="000000"/>
                </a:solidFill>
                <a:ea typeface="Arial"/>
              </a:rPr>
              <a:t>の</a:t>
            </a:r>
            <a:r>
              <a:rPr lang="ja-JP" altLang="en-US" sz="1900" spc="-1" dirty="0">
                <a:solidFill>
                  <a:srgbClr val="000000"/>
                </a:solidFill>
                <a:ea typeface="Arial"/>
              </a:rPr>
              <a:t>ライセンスを選択して決定</a:t>
            </a:r>
            <a:r>
              <a:rPr lang="en-US" sz="1900" b="0" strike="noStrike" spc="-1" dirty="0" smtClean="0">
                <a:solidFill>
                  <a:srgbClr val="000000"/>
                </a:solidFill>
                <a:latin typeface="Arial"/>
                <a:ea typeface="Arial"/>
              </a:rPr>
              <a:t>…</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またはファイルツリーに無関係のマークを</a:t>
            </a:r>
            <a:r>
              <a:rPr lang="ja-JP" altLang="en-US" sz="1900" spc="-1" dirty="0" smtClean="0">
                <a:solidFill>
                  <a:srgbClr val="000000"/>
                </a:solidFill>
                <a:ea typeface="Arial"/>
              </a:rPr>
              <a:t>付ける </a:t>
            </a:r>
            <a:r>
              <a:rPr lang="en-US"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ディストリビューション向け</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spcAft>
                <a:spcPts val="1301"/>
              </a:spcAft>
            </a:pPr>
            <a:endParaRPr lang="en-US" sz="1900" b="0" strike="noStrike" spc="-1" dirty="0">
              <a:latin typeface="Arial"/>
            </a:endParaRPr>
          </a:p>
        </p:txBody>
      </p:sp>
      <p:sp>
        <p:nvSpPr>
          <p:cNvPr id="291" name="CustomShape 5"/>
          <p:cNvSpPr/>
          <p:nvPr/>
        </p:nvSpPr>
        <p:spPr>
          <a:xfrm>
            <a:off x="1079999" y="1693440"/>
            <a:ext cx="3684505" cy="30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pic>
        <p:nvPicPr>
          <p:cNvPr id="292" name="Google Shape;327;p40"/>
          <p:cNvPicPr/>
          <p:nvPr/>
        </p:nvPicPr>
        <p:blipFill>
          <a:blip r:embed="rId2"/>
          <a:stretch/>
        </p:blipFill>
        <p:spPr>
          <a:xfrm>
            <a:off x="6635880" y="1773360"/>
            <a:ext cx="5247720" cy="4227840"/>
          </a:xfrm>
          <a:prstGeom prst="rect">
            <a:avLst/>
          </a:prstGeom>
          <a:ln>
            <a:noFill/>
          </a:ln>
          <a:effectLst>
            <a:outerShdw>
              <a:srgbClr val="000000">
                <a:alpha val="40000"/>
              </a:srgbClr>
            </a:outerShdw>
          </a:effectLst>
        </p:spPr>
      </p:pic>
      <p:sp>
        <p:nvSpPr>
          <p:cNvPr id="293" name="CustomShape 6"/>
          <p:cNvSpPr/>
          <p:nvPr/>
        </p:nvSpPr>
        <p:spPr>
          <a:xfrm rot="10800000" flipH="1">
            <a:off x="7996680" y="2898360"/>
            <a:ext cx="1131120" cy="1733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4" name="CustomShape 7"/>
          <p:cNvSpPr/>
          <p:nvPr/>
        </p:nvSpPr>
        <p:spPr>
          <a:xfrm rot="10800000" flipH="1">
            <a:off x="11361240" y="5818320"/>
            <a:ext cx="522360" cy="2505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5" name="CustomShape 8"/>
          <p:cNvSpPr/>
          <p:nvPr/>
        </p:nvSpPr>
        <p:spPr>
          <a:xfrm>
            <a:off x="7996680" y="271692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96" name="CustomShape 9"/>
          <p:cNvSpPr/>
          <p:nvPr/>
        </p:nvSpPr>
        <p:spPr>
          <a:xfrm>
            <a:off x="11109240" y="4714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ea typeface="Arial"/>
              </a:rPr>
              <a:t>ライセンス</a:t>
            </a:r>
            <a:r>
              <a:rPr lang="ja-JP" altLang="en-US" sz="3200" b="1" spc="-1" dirty="0">
                <a:solidFill>
                  <a:srgbClr val="000000"/>
                </a:solidFill>
                <a:latin typeface="Arial"/>
                <a:ea typeface="Arial"/>
              </a:rPr>
              <a:t>修正</a:t>
            </a:r>
            <a:r>
              <a:rPr lang="ja-JP" altLang="en-US" sz="3200" b="1" strike="noStrike" spc="-1" dirty="0" smtClean="0">
                <a:solidFill>
                  <a:srgbClr val="000000"/>
                </a:solidFill>
                <a:latin typeface="Arial"/>
                <a:ea typeface="Arial"/>
              </a:rPr>
              <a:t>の再利用</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候補ライセンス</a:t>
            </a:r>
            <a:r>
              <a:rPr lang="ja-JP" altLang="en-US" sz="3200" b="1" spc="-1" dirty="0">
                <a:solidFill>
                  <a:srgbClr val="000000"/>
                </a:solidFill>
                <a:latin typeface="Arial"/>
              </a:rPr>
              <a:t>処理</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altLang="ja-JP" sz="3200" b="1" strike="noStrike" spc="-1" dirty="0" smtClean="0">
              <a:solidFill>
                <a:srgbClr val="000000"/>
              </a:solidFill>
              <a:latin typeface="Arial"/>
              <a:ea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ライセンス修正の再利用</a:t>
            </a:r>
            <a:endParaRPr lang="en-US" sz="3200" b="0" strike="noStrike" spc="-1" dirty="0">
              <a:latin typeface="Arial"/>
            </a:endParaRPr>
          </a:p>
        </p:txBody>
      </p:sp>
      <p:sp>
        <p:nvSpPr>
          <p:cNvPr id="301"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既に完了した作業結果の再利用</a:t>
            </a:r>
            <a:endParaRPr lang="en-US" sz="1600" b="0" strike="noStrike" spc="-1" dirty="0">
              <a:latin typeface="Arial"/>
            </a:endParaRPr>
          </a:p>
        </p:txBody>
      </p:sp>
      <p:sp>
        <p:nvSpPr>
          <p:cNvPr id="302"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03" name="CustomShape 4"/>
          <p:cNvSpPr/>
          <p:nvPr/>
        </p:nvSpPr>
        <p:spPr>
          <a:xfrm>
            <a:off x="734760" y="1774800"/>
            <a:ext cx="3977280" cy="403092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コンポーネントのアップロードと消去</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ファイル</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a:t>
            </a:r>
            <a:r>
              <a:rPr lang="ja-JP" altLang="en-US" sz="1900" spc="-1" dirty="0">
                <a:solidFill>
                  <a:srgbClr val="000000"/>
                </a:solidFill>
                <a:latin typeface="ＭＳ ゴシック" panose="020B0609070205080204" pitchFamily="49" charset="-128"/>
                <a:ea typeface="ＭＳ ゴシック" panose="020B0609070205080204" pitchFamily="49" charset="-128"/>
              </a:rPr>
              <a:t>進</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める</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おそらくバルクフレーズ利用</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コピーライトレビュー</a:t>
            </a:r>
            <a:endParaRPr lang="en-US" sz="1900" b="0" strike="noStrike" spc="-1" dirty="0" smtClean="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sz="1900" b="1" i="1" strike="noStrike" spc="-1" dirty="0" smtClean="0">
                <a:solidFill>
                  <a:srgbClr val="000000"/>
                </a:solidFill>
                <a:latin typeface="ＭＳ ゴシック" panose="020B0609070205080204" pitchFamily="49" charset="-128"/>
                <a:ea typeface="ＭＳ ゴシック" panose="020B0609070205080204" pitchFamily="49" charset="-128"/>
              </a:rPr>
              <a:t>新バージョンアップロード</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すべてのファイルをもう一度調べる</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必要があるか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04"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06" name="CustomShape 7"/>
          <p:cNvSpPr/>
          <p:nvPr/>
        </p:nvSpPr>
        <p:spPr>
          <a:xfrm>
            <a:off x="9486000" y="5318280"/>
            <a:ext cx="2036160" cy="963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7" name="CustomShape 8"/>
          <p:cNvSpPr/>
          <p:nvPr/>
        </p:nvSpPr>
        <p:spPr>
          <a:xfrm>
            <a:off x="4713120" y="2323440"/>
            <a:ext cx="7001640" cy="34822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smtClean="0">
                <a:solidFill>
                  <a:srgbClr val="000000"/>
                </a:solidFill>
                <a:ea typeface="Arial"/>
              </a:rPr>
              <a:t>FOSSology</a:t>
            </a:r>
            <a:r>
              <a:rPr lang="ja-JP" altLang="en-US" sz="1900" spc="-1" dirty="0">
                <a:solidFill>
                  <a:srgbClr val="000000"/>
                </a:solidFill>
                <a:ea typeface="Arial"/>
              </a:rPr>
              <a:t>はすべてのファイルのハッシュ値を</a:t>
            </a:r>
            <a:r>
              <a:rPr lang="ja-JP" altLang="en-US" sz="1900" spc="-1" dirty="0" smtClean="0">
                <a:solidFill>
                  <a:srgbClr val="000000"/>
                </a:solidFill>
                <a:ea typeface="Arial"/>
              </a:rPr>
              <a:t>管理</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latin typeface="Arial"/>
                <a:ea typeface="Arial"/>
              </a:rPr>
              <a:t>既</a:t>
            </a:r>
            <a:r>
              <a:rPr lang="ja-JP" altLang="en-US" sz="1900" spc="-1" dirty="0" smtClean="0">
                <a:solidFill>
                  <a:srgbClr val="000000"/>
                </a:solidFill>
                <a:latin typeface="Arial"/>
                <a:ea typeface="Arial"/>
              </a:rPr>
              <a:t>にスキャンの再利用</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新</a:t>
            </a:r>
            <a:r>
              <a:rPr lang="ja-JP" altLang="en-US" sz="1900" spc="-1" dirty="0">
                <a:solidFill>
                  <a:srgbClr val="000000"/>
                </a:solidFill>
                <a:latin typeface="Arial"/>
                <a:ea typeface="Arial"/>
              </a:rPr>
              <a:t>エージェント</a:t>
            </a:r>
            <a:r>
              <a:rPr lang="ja-JP" altLang="en-US" sz="1900" b="0" strike="noStrike" spc="-1" dirty="0" smtClean="0">
                <a:solidFill>
                  <a:srgbClr val="000000"/>
                </a:solidFill>
                <a:latin typeface="Arial"/>
                <a:ea typeface="Arial"/>
              </a:rPr>
              <a:t>で再スキャン可能</a:t>
            </a:r>
            <a:r>
              <a:rPr lang="en-US" sz="1900" b="0" strike="noStrike" spc="-1" dirty="0" smtClean="0">
                <a:solidFill>
                  <a:srgbClr val="000000"/>
                </a:solidFill>
                <a:latin typeface="Arial"/>
                <a:ea typeface="Arial"/>
              </a:rPr>
              <a:t>)</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altLang="ja-JP" sz="1900" b="1" spc="-1" dirty="0" smtClean="0">
                <a:solidFill>
                  <a:srgbClr val="000000"/>
                </a:solidFill>
                <a:ea typeface="Arial"/>
              </a:rPr>
              <a:t>“clearing”</a:t>
            </a:r>
            <a:r>
              <a:rPr lang="ja-JP" altLang="en-US" sz="1900" b="1" spc="-1" dirty="0" smtClean="0">
                <a:solidFill>
                  <a:srgbClr val="000000"/>
                </a:solidFill>
                <a:ea typeface="Arial"/>
              </a:rPr>
              <a:t>決定</a:t>
            </a:r>
            <a:r>
              <a:rPr lang="ja-JP" altLang="en-US" sz="1900" b="1" spc="-1" dirty="0">
                <a:solidFill>
                  <a:srgbClr val="000000"/>
                </a:solidFill>
                <a:ea typeface="Arial"/>
              </a:rPr>
              <a:t>を再利用したい</a:t>
            </a:r>
            <a:r>
              <a:rPr lang="en-US" altLang="ja-JP" sz="1900" b="1" spc="-1" dirty="0">
                <a:solidFill>
                  <a:srgbClr val="000000"/>
                </a:solidFill>
                <a:ea typeface="Arial"/>
              </a:rPr>
              <a:t>=</a:t>
            </a:r>
            <a:r>
              <a:rPr lang="ja-JP" altLang="en-US" sz="1900" b="1" spc="-1" dirty="0">
                <a:solidFill>
                  <a:srgbClr val="000000"/>
                </a:solidFill>
                <a:ea typeface="Arial"/>
              </a:rPr>
              <a:t>ユーザーが決定した</a:t>
            </a:r>
            <a:r>
              <a:rPr lang="ja-JP" altLang="en-US" sz="1900" b="1" spc="-1" dirty="0" smtClean="0">
                <a:solidFill>
                  <a:srgbClr val="000000"/>
                </a:solidFill>
                <a:ea typeface="Arial"/>
              </a:rPr>
              <a:t>こと</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altLang="ja-JP" sz="1900" spc="-1" dirty="0">
                <a:solidFill>
                  <a:srgbClr val="000000"/>
                </a:solidFill>
                <a:latin typeface="Arial"/>
              </a:rPr>
              <a:t>3</a:t>
            </a:r>
            <a:r>
              <a:rPr lang="ja-JP" altLang="en-US" sz="1900" spc="-1" dirty="0" err="1" smtClean="0">
                <a:solidFill>
                  <a:srgbClr val="000000"/>
                </a:solidFill>
                <a:latin typeface="Arial"/>
              </a:rPr>
              <a:t>つの</a:t>
            </a:r>
            <a:r>
              <a:rPr lang="ja-JP" altLang="en-US" sz="1900" spc="-1" dirty="0" smtClean="0">
                <a:solidFill>
                  <a:srgbClr val="000000"/>
                </a:solidFill>
                <a:latin typeface="Arial"/>
              </a:rPr>
              <a:t>異なる再利用機能</a:t>
            </a:r>
            <a:endParaRPr lang="en-US" sz="1900" b="0" strike="noStrike" spc="-1" dirty="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同じファイルハッシュに</a:t>
            </a:r>
            <a:r>
              <a:rPr lang="ja-JP" altLang="en-US" sz="1900" spc="-1" dirty="0" smtClean="0">
                <a:solidFill>
                  <a:srgbClr val="000000"/>
                </a:solidFill>
                <a:ea typeface="Arial"/>
              </a:rPr>
              <a:t>基づいて</a:t>
            </a:r>
            <a:r>
              <a:rPr lang="en-US" altLang="ja-JP" sz="1900" spc="-1" dirty="0" smtClean="0">
                <a:solidFill>
                  <a:srgbClr val="000000"/>
                </a:solidFill>
                <a:ea typeface="Arial"/>
              </a:rPr>
              <a:t>”clearing”</a:t>
            </a:r>
            <a:r>
              <a:rPr lang="ja-JP" altLang="en-US" sz="1900" spc="-1" dirty="0" smtClean="0">
                <a:solidFill>
                  <a:srgbClr val="000000"/>
                </a:solidFill>
                <a:ea typeface="Arial"/>
              </a:rPr>
              <a:t>を再利用</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一括スキャン操作の再利用</a:t>
            </a:r>
            <a:r>
              <a:rPr lang="en-US" altLang="ja-JP" sz="1900" spc="-1" dirty="0">
                <a:solidFill>
                  <a:srgbClr val="000000"/>
                </a:solidFill>
                <a:ea typeface="Arial"/>
              </a:rPr>
              <a:t>=</a:t>
            </a:r>
            <a:r>
              <a:rPr lang="ja-JP" altLang="en-US" sz="1900" spc="-1" dirty="0">
                <a:solidFill>
                  <a:srgbClr val="000000"/>
                </a:solidFill>
                <a:ea typeface="Arial"/>
              </a:rPr>
              <a:t>個々の</a:t>
            </a:r>
            <a:r>
              <a:rPr lang="ja-JP" altLang="en-US" sz="1900" spc="-1" dirty="0" smtClean="0">
                <a:solidFill>
                  <a:srgbClr val="000000"/>
                </a:solidFill>
                <a:ea typeface="Arial"/>
              </a:rPr>
              <a:t>テキストフレーズ</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ファイルが</a:t>
            </a:r>
            <a:r>
              <a:rPr lang="en-US" altLang="ja-JP" sz="1900" spc="-1" dirty="0">
                <a:solidFill>
                  <a:srgbClr val="000000"/>
                </a:solidFill>
                <a:ea typeface="Arial"/>
              </a:rPr>
              <a:t>1</a:t>
            </a:r>
            <a:r>
              <a:rPr lang="ja-JP" altLang="en-US" sz="1900" spc="-1" dirty="0">
                <a:solidFill>
                  <a:srgbClr val="000000"/>
                </a:solidFill>
                <a:ea typeface="Arial"/>
              </a:rPr>
              <a:t>行異なる場所で</a:t>
            </a:r>
            <a:r>
              <a:rPr lang="ja-JP" altLang="en-US" sz="1900" spc="-1" dirty="0" smtClean="0">
                <a:solidFill>
                  <a:srgbClr val="000000"/>
                </a:solidFill>
                <a:ea typeface="Arial"/>
              </a:rPr>
              <a:t>再利用</a:t>
            </a:r>
            <a:r>
              <a:rPr lang="en-US" sz="1900" b="0" strike="noStrike" spc="-1" dirty="0" smtClean="0">
                <a:solidFill>
                  <a:srgbClr val="000000"/>
                </a:solidFill>
                <a:latin typeface="Arial"/>
                <a:ea typeface="Arial"/>
              </a:rPr>
              <a:t> ( diff-tool</a:t>
            </a:r>
            <a:r>
              <a:rPr lang="ja-JP" altLang="en-US" sz="1900" b="0" strike="noStrike" spc="-1" dirty="0" smtClean="0">
                <a:solidFill>
                  <a:srgbClr val="000000"/>
                </a:solidFill>
                <a:latin typeface="Arial"/>
                <a:ea typeface="Arial"/>
              </a:rPr>
              <a:t>利用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遅</a:t>
            </a:r>
            <a:r>
              <a:rPr lang="ja-JP" altLang="en-US" sz="1900" spc="-1" dirty="0" smtClean="0">
                <a:solidFill>
                  <a:srgbClr val="000000"/>
                </a:solidFill>
                <a:latin typeface="Arial"/>
                <a:ea typeface="Arial"/>
              </a:rPr>
              <a:t>い</a:t>
            </a:r>
            <a:r>
              <a:rPr lang="en-US" sz="1900" b="0" strike="noStrike" spc="-1" dirty="0" smtClean="0">
                <a:solidFill>
                  <a:srgbClr val="000000"/>
                </a:solidFill>
                <a:latin typeface="Arial"/>
                <a:ea typeface="Arial"/>
              </a:rPr>
              <a:t>!)</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1160" y="1413000"/>
            <a:ext cx="1145916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30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0"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311" name="CustomShape 4"/>
          <p:cNvSpPr/>
          <p:nvPr/>
        </p:nvSpPr>
        <p:spPr>
          <a:xfrm>
            <a:off x="1096560" y="2190960"/>
            <a:ext cx="5164920" cy="361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アップロード時に、ライセンスレビューデータを再利用するためにサーバー上の別の既存のパッケージを選択</a:t>
            </a:r>
            <a:r>
              <a:rPr lang="ja-JP" altLang="en-US" sz="1900" spc="-1" dirty="0" smtClean="0">
                <a:solidFill>
                  <a:srgbClr val="000000"/>
                </a:solidFill>
                <a:ea typeface="Arial"/>
              </a:rPr>
              <a:t>できる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3</a:t>
            </a:r>
            <a:r>
              <a:rPr lang="ja-JP" altLang="en-US" sz="1900" spc="-1" dirty="0">
                <a:solidFill>
                  <a:srgbClr val="000000"/>
                </a:solidFill>
                <a:ea typeface="Arial"/>
              </a:rPr>
              <a:t>種</a:t>
            </a:r>
            <a:r>
              <a:rPr lang="ja-JP" altLang="en-US" sz="1900" spc="-1" dirty="0" smtClean="0">
                <a:solidFill>
                  <a:srgbClr val="000000"/>
                </a:solidFill>
                <a:ea typeface="Arial"/>
              </a:rPr>
              <a:t>の</a:t>
            </a:r>
            <a:r>
              <a:rPr lang="ja-JP" altLang="en-US" sz="1900" spc="-1" dirty="0">
                <a:solidFill>
                  <a:srgbClr val="000000"/>
                </a:solidFill>
                <a:ea typeface="Arial"/>
              </a:rPr>
              <a:t>主な再利用</a:t>
            </a:r>
            <a:r>
              <a:rPr lang="ja-JP" altLang="en-US" sz="1900" spc="-1" dirty="0" smtClean="0">
                <a:solidFill>
                  <a:srgbClr val="000000"/>
                </a:solidFill>
                <a:ea typeface="Arial"/>
              </a:rPr>
              <a:t>オプションがある</a:t>
            </a:r>
            <a:r>
              <a:rPr lang="en-US" sz="1900" b="0" strike="noStrike" spc="-1" dirty="0" smtClean="0">
                <a:solidFill>
                  <a:srgbClr val="000000"/>
                </a:solidFill>
                <a:latin typeface="Arial"/>
                <a:ea typeface="Arial"/>
              </a:rPr>
              <a:t>:</a:t>
            </a:r>
            <a:endParaRPr lang="en-US" sz="1900" b="0" strike="noStrike" spc="-1" dirty="0" smtClean="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ファイル</a:t>
            </a:r>
            <a:r>
              <a:rPr lang="ja-JP" altLang="en-US" sz="1900" spc="-1" dirty="0">
                <a:solidFill>
                  <a:srgbClr val="000000"/>
                </a:solidFill>
                <a:ea typeface="Arial"/>
              </a:rPr>
              <a:t>に対して計算された同じハッシュ値でライセンスレビューデータを再利用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smtClean="0">
                <a:solidFill>
                  <a:srgbClr val="000000"/>
                </a:solidFill>
                <a:latin typeface="Arial"/>
                <a:ea typeface="Arial"/>
              </a:rPr>
              <a:t>(2)diff tool</a:t>
            </a:r>
            <a:r>
              <a:rPr lang="ja-JP" altLang="en-US" sz="1900" spc="-1" dirty="0">
                <a:solidFill>
                  <a:srgbClr val="000000"/>
                </a:solidFill>
                <a:ea typeface="Arial"/>
              </a:rPr>
              <a:t>を使用して</a:t>
            </a:r>
            <a:r>
              <a:rPr lang="en-US" altLang="ja-JP" sz="1900" spc="-1" dirty="0">
                <a:solidFill>
                  <a:srgbClr val="000000"/>
                </a:solidFill>
                <a:ea typeface="Arial"/>
              </a:rPr>
              <a:t>1</a:t>
            </a:r>
            <a:r>
              <a:rPr lang="ja-JP" altLang="en-US" sz="1900" spc="-1" dirty="0">
                <a:solidFill>
                  <a:srgbClr val="000000"/>
                </a:solidFill>
                <a:ea typeface="Arial"/>
              </a:rPr>
              <a:t>行の許容範囲でライセンスレビューデータを再利用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選択</a:t>
            </a:r>
            <a:r>
              <a:rPr lang="ja-JP" altLang="en-US" sz="1900" spc="-1" dirty="0">
                <a:solidFill>
                  <a:srgbClr val="000000"/>
                </a:solidFill>
                <a:ea typeface="Arial"/>
              </a:rPr>
              <a:t>した既存のパッケージに入力された一括スキャンタスクを新しいパッケージにも再利用</a:t>
            </a:r>
            <a:r>
              <a:rPr lang="ja-JP" altLang="en-US" sz="1900" spc="-1" dirty="0" smtClean="0">
                <a:solidFill>
                  <a:srgbClr val="000000"/>
                </a:solidFill>
                <a:ea typeface="Arial"/>
              </a:rPr>
              <a:t>する</a:t>
            </a:r>
            <a:endParaRPr lang="en-US" sz="1900" b="0" strike="noStrike" spc="-1" dirty="0">
              <a:latin typeface="Arial"/>
            </a:endParaRPr>
          </a:p>
          <a:p>
            <a:pPr>
              <a:lnSpc>
                <a:spcPct val="100000"/>
              </a:lnSpc>
            </a:pPr>
            <a:endParaRPr lang="en-US" sz="1900" b="0" strike="noStrike" spc="-1" dirty="0">
              <a:latin typeface="Arial"/>
            </a:endParaRPr>
          </a:p>
        </p:txBody>
      </p:sp>
      <p:sp>
        <p:nvSpPr>
          <p:cNvPr id="312" name="CustomShape 5"/>
          <p:cNvSpPr/>
          <p:nvPr/>
        </p:nvSpPr>
        <p:spPr>
          <a:xfrm>
            <a:off x="1124279" y="1569240"/>
            <a:ext cx="3917277" cy="43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ユーザーインタフェース</a:t>
            </a:r>
            <a:endParaRPr lang="en-US" sz="2400" b="0" strike="noStrike" spc="-1" dirty="0">
              <a:latin typeface="Arial"/>
            </a:endParaRPr>
          </a:p>
        </p:txBody>
      </p:sp>
      <p:pic>
        <p:nvPicPr>
          <p:cNvPr id="313" name="Google Shape;364;p43"/>
          <p:cNvPicPr/>
          <p:nvPr/>
        </p:nvPicPr>
        <p:blipFill>
          <a:blip r:embed="rId2"/>
          <a:stretch/>
        </p:blipFill>
        <p:spPr>
          <a:xfrm>
            <a:off x="6432120" y="1699920"/>
            <a:ext cx="5247720" cy="4223520"/>
          </a:xfrm>
          <a:prstGeom prst="rect">
            <a:avLst/>
          </a:prstGeom>
          <a:ln>
            <a:noFill/>
          </a:ln>
          <a:effectLst>
            <a:outerShdw>
              <a:srgbClr val="000000">
                <a:alpha val="40000"/>
              </a:srgbClr>
            </a:outerShdw>
          </a:effectLst>
        </p:spPr>
      </p:pic>
      <p:sp>
        <p:nvSpPr>
          <p:cNvPr id="314" name="CustomShape 6"/>
          <p:cNvSpPr/>
          <p:nvPr/>
        </p:nvSpPr>
        <p:spPr>
          <a:xfrm>
            <a:off x="8696160" y="484560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 </a:t>
            </a:r>
            <a:r>
              <a:rPr lang="ja-JP" altLang="en-US" sz="1200" b="1" spc="-1" dirty="0" smtClean="0">
                <a:solidFill>
                  <a:srgbClr val="000000"/>
                </a:solidFill>
                <a:ea typeface="Arial"/>
              </a:rPr>
              <a:t>ライセンス</a:t>
            </a:r>
            <a:r>
              <a:rPr lang="ja-JP" altLang="en-US" sz="1200" b="1" spc="-1" dirty="0">
                <a:solidFill>
                  <a:srgbClr val="000000"/>
                </a:solidFill>
                <a:ea typeface="Arial"/>
              </a:rPr>
              <a:t>決定を再利用する場所から既存のアップロードを選択</a:t>
            </a:r>
            <a:endParaRPr lang="en-US" sz="1200" b="0" strike="noStrike" spc="-1" dirty="0">
              <a:latin typeface="Arial"/>
            </a:endParaRPr>
          </a:p>
        </p:txBody>
      </p:sp>
      <p:sp>
        <p:nvSpPr>
          <p:cNvPr id="315" name="CustomShape 7"/>
          <p:cNvSpPr/>
          <p:nvPr/>
        </p:nvSpPr>
        <p:spPr>
          <a:xfrm>
            <a:off x="9566280" y="2967480"/>
            <a:ext cx="2284200" cy="774720"/>
          </a:xfrm>
          <a:prstGeom prst="wedgeRoundRectCallout">
            <a:avLst>
              <a:gd name="adj1" fmla="val -112178"/>
              <a:gd name="adj2" fmla="val 10075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3</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同じファイルから</a:t>
            </a:r>
            <a:r>
              <a:rPr lang="ja-JP" altLang="en-US" sz="1200" b="1" spc="-1" dirty="0" smtClean="0">
                <a:solidFill>
                  <a:srgbClr val="000000"/>
                </a:solidFill>
                <a:ea typeface="Arial"/>
              </a:rPr>
              <a:t>の“</a:t>
            </a:r>
            <a:r>
              <a:rPr lang="en-US" altLang="ja-JP" sz="1200" b="1" spc="-1" dirty="0" smtClean="0">
                <a:solidFill>
                  <a:srgbClr val="000000"/>
                </a:solidFill>
                <a:ea typeface="Arial"/>
              </a:rPr>
              <a:t>clearing</a:t>
            </a:r>
            <a:r>
              <a:rPr lang="ja-JP" altLang="en-US" sz="1200" b="1" spc="-1" dirty="0" smtClean="0">
                <a:solidFill>
                  <a:srgbClr val="000000"/>
                </a:solidFill>
                <a:ea typeface="Arial"/>
              </a:rPr>
              <a:t>”決定</a:t>
            </a:r>
            <a:r>
              <a:rPr lang="ja-JP" altLang="en-US" sz="1200" b="1" spc="-1" dirty="0">
                <a:solidFill>
                  <a:srgbClr val="000000"/>
                </a:solidFill>
                <a:ea typeface="Arial"/>
              </a:rPr>
              <a:t>だけでなく、識別されたテキストフレーズも</a:t>
            </a:r>
            <a:r>
              <a:rPr lang="ja-JP" altLang="en-US" sz="1200" b="1" spc="-1" dirty="0" smtClean="0">
                <a:solidFill>
                  <a:srgbClr val="000000"/>
                </a:solidFill>
                <a:ea typeface="Arial"/>
              </a:rPr>
              <a:t>選択</a:t>
            </a:r>
            <a:endParaRPr lang="en-US" sz="1200" b="0" strike="noStrike" spc="-1" dirty="0">
              <a:latin typeface="Arial"/>
            </a:endParaRPr>
          </a:p>
        </p:txBody>
      </p:sp>
      <p:sp>
        <p:nvSpPr>
          <p:cNvPr id="316" name="CustomShape 8"/>
          <p:cNvSpPr/>
          <p:nvPr/>
        </p:nvSpPr>
        <p:spPr>
          <a:xfrm>
            <a:off x="9566280" y="3917520"/>
            <a:ext cx="2113560" cy="774720"/>
          </a:xfrm>
          <a:prstGeom prst="wedgeRoundRectCallout">
            <a:avLst>
              <a:gd name="adj1" fmla="val -113651"/>
              <a:gd name="adj2" fmla="val 2311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2. </a:t>
            </a:r>
            <a:r>
              <a:rPr lang="en-US" sz="1200" b="1" spc="-1" dirty="0" smtClean="0">
                <a:solidFill>
                  <a:srgbClr val="000000"/>
                </a:solidFill>
                <a:ea typeface="Arial"/>
              </a:rPr>
              <a:t>hash-match</a:t>
            </a:r>
            <a:r>
              <a:rPr lang="ja-JP" altLang="en-US" sz="1200" b="1" spc="-1" dirty="0" smtClean="0">
                <a:solidFill>
                  <a:srgbClr val="000000"/>
                </a:solidFill>
                <a:ea typeface="Arial"/>
              </a:rPr>
              <a:t>また</a:t>
            </a:r>
            <a:r>
              <a:rPr lang="ja-JP" altLang="en-US" sz="1200" b="1" spc="-1" dirty="0">
                <a:solidFill>
                  <a:srgbClr val="000000"/>
                </a:solidFill>
                <a:ea typeface="Arial"/>
              </a:rPr>
              <a:t>は</a:t>
            </a:r>
            <a:r>
              <a:rPr lang="en-US" altLang="ja-JP" sz="1200" b="1" spc="-1" dirty="0">
                <a:solidFill>
                  <a:srgbClr val="000000"/>
                </a:solidFill>
                <a:ea typeface="Arial"/>
              </a:rPr>
              <a:t>1</a:t>
            </a:r>
            <a:r>
              <a:rPr lang="ja-JP" altLang="en-US" sz="1200" b="1" spc="-1" dirty="0">
                <a:solidFill>
                  <a:srgbClr val="000000"/>
                </a:solidFill>
                <a:ea typeface="Arial"/>
              </a:rPr>
              <a:t>行の許容差を持つ</a:t>
            </a:r>
            <a:r>
              <a:rPr lang="en-US" altLang="ja-JP" sz="1200" b="1" spc="-1" dirty="0">
                <a:solidFill>
                  <a:srgbClr val="000000"/>
                </a:solidFill>
                <a:ea typeface="Arial"/>
              </a:rPr>
              <a:t>diff-tool</a:t>
            </a:r>
            <a:r>
              <a:rPr lang="ja-JP" altLang="en-US" sz="1200" b="1" spc="-1" dirty="0">
                <a:solidFill>
                  <a:srgbClr val="000000"/>
                </a:solidFill>
                <a:ea typeface="Arial"/>
              </a:rPr>
              <a:t>によって同じファイルを選択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3"/>
          <p:cNvSpPr/>
          <p:nvPr/>
        </p:nvSpPr>
        <p:spPr>
          <a:xfrm>
            <a:off x="62676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プロジェクト</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185" name="CustomShape 4"/>
          <p:cNvSpPr/>
          <p:nvPr/>
        </p:nvSpPr>
        <p:spPr>
          <a:xfrm>
            <a:off x="626760" y="2796120"/>
            <a:ext cx="5467680" cy="3463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2008</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GPL-2.0</a:t>
            </a:r>
            <a:r>
              <a:rPr lang="ja-JP" altLang="en-US"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2015</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pc="-1" dirty="0">
                <a:solidFill>
                  <a:srgbClr val="000000"/>
                </a:solidFill>
                <a:latin typeface="ＭＳ ゴシック" panose="020B0609070205080204" pitchFamily="49" charset="-128"/>
                <a:ea typeface="ＭＳ ゴシック" panose="020B0609070205080204" pitchFamily="49" charset="-128"/>
              </a:rPr>
              <a:t>Web</a:t>
            </a:r>
            <a:r>
              <a:rPr lang="ja-JP" altLang="en-US"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201960">
              <a:lnSpc>
                <a:spcPct val="100000"/>
              </a:lnSpc>
              <a:buClr>
                <a:srgbClr val="879BAA"/>
              </a:buClr>
              <a:buFont typeface="Noto Sans Symbols"/>
              <a:buChar char="∙"/>
            </a:pPr>
            <a:endParaRPr lang="en-US" sz="2000" b="0" strike="noStrike" spc="-1" dirty="0">
              <a:latin typeface="Arial"/>
            </a:endParaRPr>
          </a:p>
        </p:txBody>
      </p:sp>
      <p:sp>
        <p:nvSpPr>
          <p:cNvPr id="186" name="CustomShape 5"/>
          <p:cNvSpPr/>
          <p:nvPr/>
        </p:nvSpPr>
        <p:spPr>
          <a:xfrm>
            <a:off x="624024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開発</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187" name="CustomShape 6"/>
          <p:cNvSpPr/>
          <p:nvPr/>
        </p:nvSpPr>
        <p:spPr>
          <a:xfrm>
            <a:off x="6240240" y="2796120"/>
            <a:ext cx="5467680" cy="3463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Web U</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I</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　以外に</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b="0" strike="noStrike" spc="-1" dirty="0" smtClean="0">
                <a:latin typeface="ＭＳ ゴシック" panose="020B0609070205080204" pitchFamily="49" charset="-128"/>
                <a:ea typeface="ＭＳ ゴシック" panose="020B0609070205080204" pitchFamily="49" charset="-128"/>
              </a:rPr>
              <a:t>コマンドラインインターフェイス</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9"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とは何か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0"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ソフトウェアコンポーネント</a:t>
            </a:r>
            <a:r>
              <a:rPr lang="ja-JP" altLang="en-US" sz="2000" i="1" spc="-1" dirty="0">
                <a:solidFill>
                  <a:srgbClr val="000000"/>
                </a:solidFill>
                <a:latin typeface="ＭＳ Ｐゴシック" panose="020B0600070205080204" pitchFamily="50" charset="-128"/>
                <a:ea typeface="ＭＳ Ｐゴシック" panose="020B0600070205080204" pitchFamily="50" charset="-128"/>
              </a:rPr>
              <a:t>の</a:t>
            </a: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ライセンスとコピーライトを追従する</a:t>
            </a:r>
            <a: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ウェブサーバーアプリケーション</a:t>
            </a:r>
            <a:endParaRPr lang="en-US" sz="2000" b="0" i="1" strike="noStrike" spc="-1" dirty="0" smtClean="0">
              <a:solidFill>
                <a:srgbClr val="000000"/>
              </a:solidFill>
              <a:latin typeface="ＭＳ Ｐゴシック" panose="020B0600070205080204" pitchFamily="50" charset="-128"/>
              <a:ea typeface="ＭＳ Ｐゴシック" panose="020B0600070205080204" pitchFamily="50" charset="-128"/>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9" name="CustomShape 2"/>
          <p:cNvSpPr/>
          <p:nvPr/>
        </p:nvSpPr>
        <p:spPr>
          <a:xfrm>
            <a:off x="188184" y="1507612"/>
            <a:ext cx="7093800"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pc="-1" dirty="0" smtClean="0">
                <a:solidFill>
                  <a:srgbClr val="000000"/>
                </a:solidFill>
                <a:ea typeface="Arial"/>
              </a:rPr>
              <a:t>オープンソースパッケージ</a:t>
            </a:r>
            <a:r>
              <a:rPr lang="ja-JP" altLang="en-US" sz="1900" b="1" spc="-1" dirty="0">
                <a:solidFill>
                  <a:srgbClr val="000000"/>
                </a:solidFill>
                <a:ea typeface="Arial"/>
              </a:rPr>
              <a:t>を</a:t>
            </a:r>
            <a:r>
              <a:rPr lang="ja-JP" altLang="en-US" sz="1900" b="1" spc="-1" dirty="0" smtClean="0">
                <a:solidFill>
                  <a:srgbClr val="000000"/>
                </a:solidFill>
                <a:ea typeface="Arial"/>
              </a:rPr>
              <a:t>アップロード</a:t>
            </a:r>
            <a:endParaRPr lang="en-US" sz="1900" b="0" strike="noStrike" spc="-1" dirty="0">
              <a:latin typeface="Arial"/>
            </a:endParaRPr>
          </a:p>
          <a:p>
            <a:pPr marL="520560" lvl="2" indent="-373680">
              <a:lnSpc>
                <a:spcPct val="100000"/>
              </a:lnSpc>
              <a:buClr>
                <a:srgbClr val="879BAA"/>
              </a:buClr>
              <a:buFont typeface="Noto Sans Symbols"/>
              <a:buChar char="∙"/>
            </a:pP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作業を行う</a:t>
            </a:r>
            <a:endParaRPr lang="en-US" sz="1900" b="0" strike="noStrike" spc="-1" dirty="0">
              <a:latin typeface="Arial"/>
            </a:endParaRPr>
          </a:p>
          <a:p>
            <a:pPr marL="520560" lvl="2" indent="-3736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また</a:t>
            </a:r>
            <a:r>
              <a:rPr lang="ja-JP" altLang="en-US" sz="1900" spc="-1" dirty="0">
                <a:solidFill>
                  <a:srgbClr val="000000"/>
                </a:solidFill>
                <a:latin typeface="Arial"/>
                <a:ea typeface="Arial"/>
              </a:rPr>
              <a:t>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例をそのまま</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新しいバージョンのパッケージアップロード</a:t>
            </a:r>
            <a:endParaRPr lang="en-US" sz="1900" b="0" strike="noStrike" spc="-1" dirty="0" smtClean="0">
              <a:latin typeface="Arial"/>
            </a:endParaRPr>
          </a:p>
          <a:p>
            <a:pPr marL="520560" lvl="2" indent="-373680">
              <a:lnSpc>
                <a:spcPct val="100000"/>
              </a:lnSpc>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実際には古い</a:t>
            </a:r>
            <a:r>
              <a:rPr lang="ja-JP" altLang="en-US" sz="1900" spc="-1" dirty="0" smtClean="0">
                <a:solidFill>
                  <a:srgbClr val="000000"/>
                </a:solidFill>
                <a:ea typeface="Arial"/>
              </a:rPr>
              <a:t>バージョンと</a:t>
            </a:r>
            <a:r>
              <a:rPr lang="ja-JP" altLang="en-US" sz="1900" spc="-1" dirty="0">
                <a:solidFill>
                  <a:srgbClr val="000000"/>
                </a:solidFill>
                <a:ea typeface="Arial"/>
              </a:rPr>
              <a:t>同様</a:t>
            </a:r>
            <a:r>
              <a:rPr lang="ja-JP" altLang="en-US" sz="1900" spc="-1" dirty="0" smtClean="0">
                <a:solidFill>
                  <a:srgbClr val="000000"/>
                </a:solidFill>
                <a:ea typeface="Arial"/>
              </a:rPr>
              <a:t>に動作</a:t>
            </a:r>
            <a:r>
              <a:rPr lang="ja-JP" altLang="en-US" sz="1900" spc="-1" dirty="0">
                <a:solidFill>
                  <a:srgbClr val="000000"/>
                </a:solidFill>
                <a:ea typeface="Arial"/>
              </a:rPr>
              <a:t>します</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仮定</a:t>
            </a:r>
            <a:r>
              <a:rPr lang="en-US" sz="1900" b="0" strike="noStrike" spc="-1" dirty="0" smtClean="0">
                <a:solidFill>
                  <a:srgbClr val="000000"/>
                </a:solidFill>
                <a:latin typeface="Arial"/>
                <a:ea typeface="Arial"/>
              </a:rPr>
              <a:t>: </a:t>
            </a:r>
            <a:r>
              <a:rPr lang="ja-JP" altLang="en-US" sz="1900" spc="-1" dirty="0" smtClean="0">
                <a:solidFill>
                  <a:srgbClr val="000000"/>
                </a:solidFill>
                <a:ea typeface="Arial"/>
              </a:rPr>
              <a:t>アップロード物内</a:t>
            </a:r>
            <a:r>
              <a:rPr lang="ja-JP" altLang="en-US" sz="1900" spc="-1" dirty="0">
                <a:solidFill>
                  <a:srgbClr val="000000"/>
                </a:solidFill>
                <a:ea typeface="Arial"/>
              </a:rPr>
              <a:t>での</a:t>
            </a:r>
            <a:r>
              <a:rPr lang="ja-JP" altLang="en-US" sz="1900" spc="-1" dirty="0" smtClean="0">
                <a:solidFill>
                  <a:srgbClr val="000000"/>
                </a:solidFill>
                <a:ea typeface="Arial"/>
              </a:rPr>
              <a:t>テキストフレーズ利用は問題ないように見える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適切</a:t>
            </a:r>
            <a:r>
              <a:rPr lang="ja-JP" altLang="en-US" sz="1900" spc="-1" dirty="0">
                <a:solidFill>
                  <a:srgbClr val="000000"/>
                </a:solidFill>
                <a:ea typeface="Arial"/>
              </a:rPr>
              <a:t>な再利用設定を</a:t>
            </a:r>
            <a:r>
              <a:rPr lang="ja-JP" altLang="en-US" sz="1900" spc="-1" dirty="0" smtClean="0">
                <a:solidFill>
                  <a:srgbClr val="000000"/>
                </a:solidFill>
                <a:ea typeface="Arial"/>
              </a:rPr>
              <a:t>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既存の</a:t>
            </a:r>
            <a:r>
              <a:rPr lang="ja-JP" altLang="en-US" sz="1900" spc="-1" dirty="0" smtClean="0">
                <a:solidFill>
                  <a:srgbClr val="000000"/>
                </a:solidFill>
                <a:ea typeface="Arial"/>
              </a:rPr>
              <a:t>アップロード物を選択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必要に</a:t>
            </a:r>
            <a:r>
              <a:rPr lang="ja-JP" altLang="en-US" sz="1900" spc="-1" dirty="0" smtClean="0">
                <a:solidFill>
                  <a:srgbClr val="000000"/>
                </a:solidFill>
                <a:ea typeface="Arial"/>
              </a:rPr>
              <a:t>応じて</a:t>
            </a:r>
            <a:r>
              <a:rPr lang="ja-JP" altLang="en-US" sz="1900" spc="-1" dirty="0">
                <a:solidFill>
                  <a:srgbClr val="000000"/>
                </a:solidFill>
                <a:ea typeface="Arial"/>
              </a:rPr>
              <a:t>バルク</a:t>
            </a:r>
            <a:r>
              <a:rPr lang="ja-JP" altLang="en-US" sz="1900" spc="-1" dirty="0" smtClean="0">
                <a:solidFill>
                  <a:srgbClr val="000000"/>
                </a:solidFill>
                <a:ea typeface="Arial"/>
              </a:rPr>
              <a:t>フレーズ</a:t>
            </a:r>
            <a:r>
              <a:rPr lang="ja-JP" altLang="en-US" sz="1900" spc="-1" dirty="0">
                <a:solidFill>
                  <a:srgbClr val="000000"/>
                </a:solidFill>
                <a:ea typeface="Arial"/>
              </a:rPr>
              <a:t>を</a:t>
            </a:r>
            <a:r>
              <a:rPr lang="ja-JP" altLang="en-US" sz="1900" spc="-1" dirty="0" smtClean="0">
                <a:solidFill>
                  <a:srgbClr val="000000"/>
                </a:solidFill>
                <a:ea typeface="Arial"/>
              </a:rPr>
              <a:t>選択</a:t>
            </a:r>
            <a:endParaRPr lang="en-US" altLang="ja-JP" sz="1900" spc="-1" dirty="0" smtClean="0">
              <a:solidFill>
                <a:srgbClr val="000000"/>
              </a:solidFill>
              <a:ea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必要に応じて拡張再利用を選択</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ea typeface="Arial"/>
              </a:rPr>
              <a:t>集計</a:t>
            </a:r>
            <a:r>
              <a:rPr lang="ja-JP" altLang="en-US" sz="1900" b="1" spc="-1" dirty="0">
                <a:solidFill>
                  <a:srgbClr val="000000"/>
                </a:solidFill>
                <a:ea typeface="Arial"/>
              </a:rPr>
              <a:t>ビューで再利用率を</a:t>
            </a:r>
            <a:r>
              <a:rPr lang="ja-JP" altLang="en-US" sz="1900" b="1" spc="-1" dirty="0" smtClean="0">
                <a:solidFill>
                  <a:srgbClr val="000000"/>
                </a:solidFill>
                <a:ea typeface="Arial"/>
              </a:rPr>
              <a:t>確認</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複数のアップロードから再利用することが可能でなければ</a:t>
            </a:r>
            <a:r>
              <a:rPr lang="ja-JP" altLang="en-US" sz="1900" spc="-1" dirty="0" smtClean="0">
                <a:solidFill>
                  <a:srgbClr val="000000"/>
                </a:solidFill>
                <a:ea typeface="Arial"/>
              </a:rPr>
              <a:t>ならない</a:t>
            </a:r>
            <a:endParaRPr lang="en-US" sz="1900" b="0" strike="noStrike" spc="-1" dirty="0">
              <a:latin typeface="Arial"/>
            </a:endParaRPr>
          </a:p>
        </p:txBody>
      </p:sp>
      <p:sp>
        <p:nvSpPr>
          <p:cNvPr id="320" name="CustomShape 3"/>
          <p:cNvSpPr/>
          <p:nvPr/>
        </p:nvSpPr>
        <p:spPr>
          <a:xfrm>
            <a:off x="7281984" y="1176052"/>
            <a:ext cx="4741141"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21" name="CustomShape 4"/>
          <p:cNvSpPr/>
          <p:nvPr/>
        </p:nvSpPr>
        <p:spPr>
          <a:xfrm>
            <a:off x="188184" y="117605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機能性</a:t>
            </a:r>
            <a:endParaRPr lang="en-US" sz="1900" b="0" strike="noStrike" spc="-1" dirty="0">
              <a:latin typeface="Arial"/>
            </a:endParaRPr>
          </a:p>
        </p:txBody>
      </p:sp>
      <p:sp>
        <p:nvSpPr>
          <p:cNvPr id="32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7"/>
          <p:cNvSpPr/>
          <p:nvPr/>
        </p:nvSpPr>
        <p:spPr>
          <a:xfrm>
            <a:off x="7281984" y="1507612"/>
            <a:ext cx="4741141"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smtClean="0">
                <a:solidFill>
                  <a:srgbClr val="000000"/>
                </a:solidFill>
                <a:latin typeface="Arial"/>
                <a:ea typeface="Arial"/>
              </a:rPr>
              <a:t>の</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いくつかの</a:t>
            </a:r>
            <a:r>
              <a:rPr lang="en-US" altLang="ja-JP" sz="1700" spc="-1" dirty="0" smtClean="0">
                <a:solidFill>
                  <a:srgbClr val="000000"/>
                </a:solidFill>
                <a:latin typeface="Arial"/>
              </a:rPr>
              <a:t>”clearing”</a:t>
            </a:r>
            <a:r>
              <a:rPr lang="ja-JP" altLang="en-US" sz="1700" spc="-1" dirty="0" smtClean="0">
                <a:solidFill>
                  <a:srgbClr val="000000"/>
                </a:solidFill>
                <a:latin typeface="Arial"/>
              </a:rPr>
              <a:t>作業が終わる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latin typeface="Arial"/>
              </a:rPr>
              <a:t>前</a:t>
            </a:r>
            <a:r>
              <a:rPr lang="ja-JP" altLang="en-US" sz="1700" spc="-1" dirty="0" smtClean="0">
                <a:solidFill>
                  <a:srgbClr val="000000"/>
                </a:solidFill>
                <a:latin typeface="Arial"/>
              </a:rPr>
              <a:t>の部分から</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a:solidFill>
                  <a:srgbClr val="000000"/>
                </a:solidFill>
                <a:latin typeface="Arial"/>
                <a:ea typeface="Arial"/>
              </a:rPr>
              <a:t>アップロード</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“From 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アップロード済パッケージ</a:t>
            </a:r>
            <a:r>
              <a:rPr lang="en-US" sz="1700" b="0" strike="noStrike" spc="-1" dirty="0" smtClean="0">
                <a:solidFill>
                  <a:srgbClr val="000000"/>
                </a:solidFill>
                <a:latin typeface="Arial"/>
                <a:ea typeface="Arial"/>
              </a:rPr>
              <a:t>1.2.7</a:t>
            </a:r>
            <a:r>
              <a:rPr lang="ja-JP" altLang="en-US" sz="1700" b="0" strike="noStrike" spc="-1" dirty="0" smtClean="0">
                <a:solidFill>
                  <a:srgbClr val="000000"/>
                </a:solidFill>
                <a:latin typeface="Arial"/>
                <a:ea typeface="Arial"/>
              </a:rPr>
              <a:t>再利用選択</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他に何もない</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レビューファイルは再利用</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“From </a:t>
            </a:r>
            <a:r>
              <a:rPr lang="en-US" sz="1700" b="0" strike="noStrike" spc="-1" dirty="0">
                <a:solidFill>
                  <a:srgbClr val="000000"/>
                </a:solidFill>
                <a:latin typeface="Arial"/>
                <a:ea typeface="Arial"/>
              </a:rPr>
              <a:t>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を再びアップロード</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再利用パッケージ</a:t>
            </a:r>
            <a:r>
              <a:rPr lang="ja-JP" altLang="en-US" sz="1700" spc="-1" dirty="0">
                <a:solidFill>
                  <a:srgbClr val="000000"/>
                </a:solidFill>
                <a:latin typeface="Arial"/>
                <a:ea typeface="Arial"/>
              </a:rPr>
              <a:t>選択</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バルクフレーズ再利用も同様</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smtClean="0">
                <a:solidFill>
                  <a:srgbClr val="000000"/>
                </a:solidFill>
                <a:latin typeface="Arial"/>
                <a:ea typeface="Arial"/>
              </a:rPr>
              <a:t>もう</a:t>
            </a:r>
            <a:r>
              <a:rPr lang="ja-JP" altLang="en-US" sz="1700" spc="-1" dirty="0">
                <a:solidFill>
                  <a:srgbClr val="000000"/>
                </a:solidFill>
                <a:latin typeface="Arial"/>
                <a:ea typeface="Arial"/>
              </a:rPr>
              <a:t>一度</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 </a:t>
            </a:r>
            <a:r>
              <a:rPr lang="ja-JP" altLang="en-US" sz="1700" spc="-1" dirty="0">
                <a:solidFill>
                  <a:srgbClr val="000000"/>
                </a:solidFill>
                <a:latin typeface="Arial"/>
                <a:ea typeface="Arial"/>
              </a:rPr>
              <a:t>アップロード</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ea typeface="Arial"/>
              </a:rPr>
              <a:t>拡張</a:t>
            </a:r>
            <a:r>
              <a:rPr lang="ja-JP" altLang="en-US" sz="1700" spc="-1" dirty="0" smtClean="0">
                <a:solidFill>
                  <a:srgbClr val="000000"/>
                </a:solidFill>
                <a:ea typeface="Arial"/>
              </a:rPr>
              <a:t>再利用もまた選択</a:t>
            </a:r>
            <a:endParaRPr lang="en-US" sz="1700" b="0" strike="noStrike" spc="-1" dirty="0" smtClean="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buClr>
                <a:srgbClr val="000000"/>
              </a:buClr>
              <a:buFont typeface="Arial"/>
              <a:buChar char="●"/>
            </a:pPr>
            <a:r>
              <a:rPr lang="ja-JP" altLang="en-US" sz="3200" b="1" spc="-1" dirty="0">
                <a:solidFill>
                  <a:srgbClr val="000000"/>
                </a:solidFill>
                <a:ea typeface="Arial"/>
              </a:rPr>
              <a:t>ライセンス候補の取り扱い</a:t>
            </a:r>
            <a:endParaRPr lang="en-US" altLang="ja-JP" sz="3200" spc="-1" dirty="0"/>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p:txBody>
      </p:sp>
      <p:sp>
        <p:nvSpPr>
          <p:cNvPr id="328" name="CustomShape 2"/>
          <p:cNvSpPr/>
          <p:nvPr/>
        </p:nvSpPr>
        <p:spPr>
          <a:xfrm>
            <a:off x="7339915" y="1634040"/>
            <a:ext cx="4633782" cy="4628345"/>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en-US" sz="1400" b="0" strike="noStrike" spc="-1" dirty="0" err="1">
                <a:solidFill>
                  <a:srgbClr val="000000"/>
                </a:solidFill>
                <a:latin typeface="Arial"/>
                <a:ea typeface="Arial"/>
              </a:rPr>
              <a:t>Zlib</a:t>
            </a:r>
            <a:r>
              <a:rPr lang="en-US" sz="1400" b="0" strike="noStrike" spc="-1" dirty="0">
                <a:solidFill>
                  <a:srgbClr val="000000"/>
                </a:solidFill>
                <a:latin typeface="Arial"/>
                <a:ea typeface="Arial"/>
              </a:rPr>
              <a:t> 1.2.7 </a:t>
            </a:r>
            <a:r>
              <a:rPr lang="ja-JP" altLang="en-US" sz="1400" spc="-1" dirty="0">
                <a:solidFill>
                  <a:srgbClr val="000000"/>
                </a:solidFill>
                <a:latin typeface="Arial"/>
                <a:ea typeface="Arial"/>
              </a:rPr>
              <a:t>ソース</a:t>
            </a:r>
            <a:r>
              <a:rPr lang="ja-JP" altLang="en-US" sz="1400" b="0" strike="noStrike" spc="-1" dirty="0" smtClean="0">
                <a:solidFill>
                  <a:srgbClr val="000000"/>
                </a:solidFill>
                <a:latin typeface="Arial"/>
                <a:ea typeface="Arial"/>
              </a:rPr>
              <a:t>がアップロードされた</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b="0" strike="noStrike" spc="-1" dirty="0" smtClean="0">
                <a:solidFill>
                  <a:srgbClr val="000000"/>
                </a:solidFill>
                <a:latin typeface="Arial"/>
                <a:ea typeface="Arial"/>
              </a:rPr>
              <a:t>ライセンスブラウザに行く</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ea typeface="Arial"/>
              </a:rPr>
              <a:t>ライセンスヒストグラム</a:t>
            </a:r>
            <a:r>
              <a:rPr lang="ja-JP" altLang="en-US" sz="1400" spc="-1" dirty="0">
                <a:solidFill>
                  <a:srgbClr val="000000"/>
                </a:solidFill>
                <a:ea typeface="Arial"/>
              </a:rPr>
              <a:t>から、パブリックドメインライセンス</a:t>
            </a:r>
            <a:r>
              <a:rPr lang="ja-JP" altLang="en-US" sz="1400" spc="-1" dirty="0" smtClean="0">
                <a:solidFill>
                  <a:srgbClr val="000000"/>
                </a:solidFill>
                <a:ea typeface="Arial"/>
              </a:rPr>
              <a:t>の</a:t>
            </a:r>
            <a:r>
              <a:rPr lang="ja-JP" altLang="en-US" sz="1400" spc="-1" dirty="0">
                <a:solidFill>
                  <a:srgbClr val="000000"/>
                </a:solidFill>
                <a:ea typeface="Arial"/>
              </a:rPr>
              <a:t>出現</a:t>
            </a:r>
            <a:r>
              <a:rPr lang="ja-JP" altLang="en-US" sz="1400" spc="-1" dirty="0" smtClean="0">
                <a:solidFill>
                  <a:srgbClr val="000000"/>
                </a:solidFill>
                <a:ea typeface="Arial"/>
              </a:rPr>
              <a:t>を選択：番号</a:t>
            </a:r>
            <a:r>
              <a:rPr lang="ja-JP" altLang="en-US" sz="1400" spc="-1" dirty="0">
                <a:solidFill>
                  <a:srgbClr val="000000"/>
                </a:solidFill>
                <a:ea typeface="Arial"/>
              </a:rPr>
              <a:t>を</a:t>
            </a:r>
            <a:r>
              <a:rPr lang="ja-JP" altLang="en-US" sz="1400" spc="-1" dirty="0" smtClean="0">
                <a:solidFill>
                  <a:srgbClr val="000000"/>
                </a:solidFill>
                <a:ea typeface="Arial"/>
              </a:rPr>
              <a:t>クリック</a:t>
            </a:r>
            <a:endParaRPr lang="en-US" sz="1400" b="0" strike="noStrike" spc="-1" dirty="0">
              <a:latin typeface="Arial"/>
            </a:endParaRPr>
          </a:p>
          <a:p>
            <a:pPr marL="355680" lvl="2" indent="-195840">
              <a:lnSpc>
                <a:spcPct val="115000"/>
              </a:lnSpc>
              <a:buClr>
                <a:srgbClr val="879BAA"/>
              </a:buClr>
              <a:buFont typeface="Noto Sans Symbols"/>
              <a:buChar char="∙"/>
            </a:pPr>
            <a:r>
              <a:rPr lang="en-US" altLang="ja-JP" sz="1400" spc="-1" dirty="0" smtClean="0">
                <a:solidFill>
                  <a:srgbClr val="000000"/>
                </a:solidFill>
                <a:ea typeface="Arial"/>
              </a:rPr>
              <a:t>1</a:t>
            </a:r>
            <a:r>
              <a:rPr lang="ja-JP" altLang="en-US" sz="1400" spc="-1" dirty="0" smtClean="0">
                <a:solidFill>
                  <a:srgbClr val="000000"/>
                </a:solidFill>
                <a:ea typeface="Arial"/>
              </a:rPr>
              <a:t>ファイル</a:t>
            </a:r>
            <a:r>
              <a:rPr lang="ja-JP" altLang="en-US" sz="1400" spc="-1" dirty="0">
                <a:solidFill>
                  <a:srgbClr val="000000"/>
                </a:solidFill>
                <a:ea typeface="Arial"/>
              </a:rPr>
              <a:t>を</a:t>
            </a:r>
            <a:r>
              <a:rPr lang="ja-JP" altLang="en-US" sz="1400" spc="-1" dirty="0" smtClean="0">
                <a:solidFill>
                  <a:srgbClr val="000000"/>
                </a:solidFill>
                <a:ea typeface="Arial"/>
              </a:rPr>
              <a:t>選択オプション：タブ</a:t>
            </a:r>
            <a:r>
              <a:rPr lang="ja-JP" altLang="en-US" sz="1400" spc="-1" dirty="0">
                <a:solidFill>
                  <a:srgbClr val="000000"/>
                </a:solidFill>
                <a:ea typeface="Arial"/>
              </a:rPr>
              <a:t>を使用して複数のファイルを選択</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ea typeface="Arial"/>
              </a:rPr>
              <a:t>テキスト</a:t>
            </a:r>
            <a:r>
              <a:rPr lang="ja-JP" altLang="en-US" sz="1400" spc="-1" dirty="0">
                <a:solidFill>
                  <a:srgbClr val="000000"/>
                </a:solidFill>
                <a:ea typeface="Arial"/>
              </a:rPr>
              <a:t>検索結果を追加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パブリックドメインライセンスのテキストを</a:t>
            </a:r>
            <a:r>
              <a:rPr lang="ja-JP" altLang="en-US" sz="1400" spc="-1" dirty="0" smtClean="0">
                <a:solidFill>
                  <a:srgbClr val="000000"/>
                </a:solidFill>
                <a:ea typeface="Arial"/>
              </a:rPr>
              <a:t>確認</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適切なテキストフレーズを選択</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ライセンステーブルにテキストを追加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latin typeface="Arial"/>
              </a:rPr>
              <a:t>決定結果保存</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latin typeface="Arial"/>
                <a:ea typeface="Arial"/>
              </a:rPr>
              <a:t>出力確認</a:t>
            </a:r>
            <a:endParaRPr lang="en-US" sz="1400" b="0" strike="noStrike" spc="-1" dirty="0" smtClean="0">
              <a:solidFill>
                <a:srgbClr val="000000"/>
              </a:solidFill>
              <a:latin typeface="Arial"/>
              <a:ea typeface="Arial"/>
            </a:endParaRPr>
          </a:p>
          <a:p>
            <a:pPr marL="355680" lvl="2" indent="-195840">
              <a:lnSpc>
                <a:spcPct val="115000"/>
              </a:lnSpc>
              <a:buClr>
                <a:srgbClr val="879BAA"/>
              </a:buClr>
              <a:buFont typeface="Noto Sans Symbols"/>
              <a:buChar char="∙"/>
            </a:pPr>
            <a:r>
              <a:rPr lang="ja-JP" altLang="en-US" sz="1400" spc="-1" dirty="0"/>
              <a:t>ブラウズビューに戻る</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ファイル結果を確認する</a:t>
            </a:r>
            <a:r>
              <a:rPr lang="ja-JP" altLang="en-US" sz="1400" spc="-1" dirty="0" smtClean="0">
                <a:solidFill>
                  <a:srgbClr val="000000"/>
                </a:solidFill>
                <a:ea typeface="Arial"/>
              </a:rPr>
              <a:t>ための</a:t>
            </a:r>
            <a:r>
              <a:rPr lang="en-US" altLang="ja-JP" sz="1400" spc="-1" dirty="0" smtClean="0">
                <a:solidFill>
                  <a:srgbClr val="000000"/>
                </a:solidFill>
                <a:ea typeface="Arial"/>
              </a:rPr>
              <a:t>readme</a:t>
            </a:r>
            <a:r>
              <a:rPr lang="ja-JP" altLang="en-US" sz="1400" spc="-1" dirty="0">
                <a:solidFill>
                  <a:srgbClr val="000000"/>
                </a:solidFill>
                <a:ea typeface="Arial"/>
              </a:rPr>
              <a:t>を</a:t>
            </a:r>
            <a:r>
              <a:rPr lang="ja-JP" altLang="en-US" sz="1400" spc="-1" dirty="0" smtClean="0">
                <a:solidFill>
                  <a:srgbClr val="000000"/>
                </a:solidFill>
                <a:ea typeface="Arial"/>
              </a:rPr>
              <a:t>生成</a:t>
            </a:r>
            <a:endParaRPr lang="en-US" sz="1400" b="0" strike="noStrike" spc="-1" dirty="0">
              <a:latin typeface="Arial"/>
            </a:endParaRPr>
          </a:p>
          <a:p>
            <a:pPr>
              <a:lnSpc>
                <a:spcPct val="100000"/>
              </a:lnSpc>
            </a:pPr>
            <a:endParaRPr lang="en-US" sz="1400" b="0" strike="noStrike" spc="-1" dirty="0">
              <a:latin typeface="Arial"/>
            </a:endParaRPr>
          </a:p>
        </p:txBody>
      </p:sp>
      <p:sp>
        <p:nvSpPr>
          <p:cNvPr id="329" name="CustomShape 3"/>
          <p:cNvSpPr/>
          <p:nvPr/>
        </p:nvSpPr>
        <p:spPr>
          <a:xfrm>
            <a:off x="358628" y="1597865"/>
            <a:ext cx="6981287"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Arial"/>
                <a:ea typeface="Arial"/>
              </a:rPr>
              <a:t>「</a:t>
            </a:r>
            <a:r>
              <a:rPr lang="en-US" sz="1600" b="1" strike="noStrike" spc="-1" dirty="0" smtClean="0">
                <a:solidFill>
                  <a:srgbClr val="000000"/>
                </a:solidFill>
                <a:latin typeface="Arial"/>
                <a:ea typeface="Arial"/>
              </a:rPr>
              <a:t>Clearing</a:t>
            </a:r>
            <a:r>
              <a:rPr lang="ja-JP" altLang="en-US" sz="1600" b="1" strike="noStrike" spc="-1" dirty="0" smtClean="0">
                <a:solidFill>
                  <a:srgbClr val="000000"/>
                </a:solidFill>
                <a:latin typeface="Arial"/>
                <a:ea typeface="Arial"/>
              </a:rPr>
              <a:t>」中に新しいライセンステキストを見つけ</a:t>
            </a:r>
            <a:r>
              <a:rPr lang="ja-JP" altLang="en-US" sz="1600" b="1" spc="-1" dirty="0" smtClean="0">
                <a:solidFill>
                  <a:srgbClr val="000000"/>
                </a:solidFill>
                <a:latin typeface="Arial"/>
                <a:ea typeface="Arial"/>
              </a:rPr>
              <a:t>る</a:t>
            </a:r>
            <a:r>
              <a:rPr lang="en-US" altLang="ja-JP" sz="1600" spc="-1" dirty="0">
                <a:latin typeface="Arial"/>
              </a:rPr>
              <a:t/>
            </a:r>
            <a:br>
              <a:rPr lang="en-US" altLang="ja-JP" sz="1600" spc="-1" dirty="0">
                <a:latin typeface="Arial"/>
              </a:rPr>
            </a:br>
            <a:r>
              <a:rPr lang="ja-JP" altLang="en-US" sz="1600" b="0" strike="noStrike" spc="-1" dirty="0" smtClean="0">
                <a:solidFill>
                  <a:srgbClr val="000000"/>
                </a:solidFill>
                <a:latin typeface="Arial"/>
                <a:ea typeface="Arial"/>
              </a:rPr>
              <a:t>標準テキストの上書きが必要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ライセンス</a:t>
            </a:r>
            <a:r>
              <a:rPr lang="ja-JP" altLang="en-US" sz="1600" spc="-1" dirty="0">
                <a:solidFill>
                  <a:srgbClr val="000000"/>
                </a:solidFill>
                <a:ea typeface="Arial"/>
              </a:rPr>
              <a:t>によっては、</a:t>
            </a:r>
            <a:r>
              <a:rPr lang="en-US" altLang="ja-JP" sz="1600" spc="-1" dirty="0" smtClean="0">
                <a:solidFill>
                  <a:srgbClr val="000000"/>
                </a:solidFill>
                <a:ea typeface="Arial"/>
              </a:rPr>
              <a:t>FOSSology</a:t>
            </a:r>
            <a:r>
              <a:rPr lang="ja-JP" altLang="en-US" sz="1600" spc="-1" dirty="0" smtClean="0">
                <a:solidFill>
                  <a:srgbClr val="000000"/>
                </a:solidFill>
                <a:ea typeface="Arial"/>
              </a:rPr>
              <a:t>提供テキストが役</a:t>
            </a:r>
            <a:r>
              <a:rPr lang="ja-JP" altLang="en-US" sz="1600" spc="-1" dirty="0">
                <a:solidFill>
                  <a:srgbClr val="000000"/>
                </a:solidFill>
                <a:ea typeface="Arial"/>
              </a:rPr>
              <a:t>に</a:t>
            </a:r>
            <a:r>
              <a:rPr lang="ja-JP" altLang="en-US" sz="1600" spc="-1" dirty="0" smtClean="0">
                <a:solidFill>
                  <a:srgbClr val="000000"/>
                </a:solidFill>
                <a:ea typeface="Arial"/>
              </a:rPr>
              <a:t>立たない。</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ライセンスのテキスト</a:t>
            </a:r>
            <a:r>
              <a:rPr lang="ja-JP" altLang="en-US" sz="1600" b="1" spc="-1" dirty="0" smtClean="0">
                <a:solidFill>
                  <a:srgbClr val="000000"/>
                </a:solidFill>
                <a:ea typeface="Arial"/>
              </a:rPr>
              <a:t>置換を追加</a:t>
            </a:r>
            <a:r>
              <a:rPr lang="en-US" altLang="ja-JP" sz="1600" b="1" spc="-1" dirty="0" smtClean="0">
                <a:solidFill>
                  <a:srgbClr val="000000"/>
                </a:solidFill>
                <a:ea typeface="Arial"/>
              </a:rPr>
              <a:t/>
            </a:r>
            <a:br>
              <a:rPr lang="en-US" altLang="ja-JP" sz="1600" b="1" spc="-1" dirty="0" smtClean="0">
                <a:solidFill>
                  <a:srgbClr val="000000"/>
                </a:solidFill>
                <a:ea typeface="Arial"/>
              </a:rPr>
            </a:br>
            <a:r>
              <a:rPr lang="ja-JP" altLang="en-US" sz="1600" spc="-1" dirty="0" smtClean="0">
                <a:solidFill>
                  <a:srgbClr val="000000"/>
                </a:solidFill>
                <a:ea typeface="Arial"/>
              </a:rPr>
              <a:t>候補</a:t>
            </a:r>
            <a:r>
              <a:rPr lang="ja-JP" altLang="en-US" sz="1600" spc="-1" dirty="0">
                <a:solidFill>
                  <a:srgbClr val="000000"/>
                </a:solidFill>
                <a:ea typeface="Arial"/>
              </a:rPr>
              <a:t>ライセンス</a:t>
            </a:r>
            <a:r>
              <a:rPr lang="ja-JP" altLang="en-US" sz="1600" spc="-1" dirty="0" smtClean="0">
                <a:solidFill>
                  <a:srgbClr val="000000"/>
                </a:solidFill>
                <a:ea typeface="Arial"/>
              </a:rPr>
              <a:t>は</a:t>
            </a:r>
            <a:r>
              <a:rPr lang="en-US" altLang="ja-JP" sz="1600" spc="-1" dirty="0" smtClean="0">
                <a:solidFill>
                  <a:srgbClr val="000000"/>
                </a:solidFill>
                <a:ea typeface="Arial"/>
              </a:rPr>
              <a:t>”clearing”</a:t>
            </a:r>
            <a:r>
              <a:rPr lang="ja-JP" altLang="en-US" sz="1600" spc="-1" dirty="0" smtClean="0">
                <a:solidFill>
                  <a:srgbClr val="000000"/>
                </a:solidFill>
                <a:ea typeface="Arial"/>
              </a:rPr>
              <a:t>に</a:t>
            </a:r>
            <a:r>
              <a:rPr lang="ja-JP" altLang="en-US" sz="1600" spc="-1" dirty="0">
                <a:solidFill>
                  <a:srgbClr val="000000"/>
                </a:solidFill>
                <a:ea typeface="Arial"/>
              </a:rPr>
              <a:t>有効</a:t>
            </a:r>
            <a:endParaRPr lang="en-US" sz="1600" b="0" strike="noStrike" spc="-1" dirty="0">
              <a:latin typeface="Arial"/>
            </a:endParaRPr>
          </a:p>
          <a:p>
            <a:pPr marL="609480">
              <a:lnSpc>
                <a:spcPct val="115000"/>
              </a:lnSpc>
              <a:spcBef>
                <a:spcPts val="700"/>
              </a:spcBef>
            </a:pPr>
            <a:r>
              <a:rPr lang="ja-JP" altLang="en-US" sz="1600" spc="-1" dirty="0">
                <a:solidFill>
                  <a:srgbClr val="000000"/>
                </a:solidFill>
                <a:ea typeface="Arial"/>
              </a:rPr>
              <a:t>しかしスキャンしない </a:t>
            </a:r>
            <a:r>
              <a:rPr lang="en-US" altLang="ja-JP" sz="1600" spc="-1" dirty="0">
                <a:solidFill>
                  <a:srgbClr val="000000"/>
                </a:solidFill>
                <a:ea typeface="Arial"/>
              </a:rPr>
              <a:t>- </a:t>
            </a:r>
            <a:r>
              <a:rPr lang="ja-JP" altLang="en-US" sz="1600" spc="-1" dirty="0">
                <a:solidFill>
                  <a:srgbClr val="000000"/>
                </a:solidFill>
                <a:ea typeface="Arial"/>
              </a:rPr>
              <a:t>スキャンを変更しないために</a:t>
            </a:r>
            <a:r>
              <a:rPr lang="ja-JP" altLang="en-US" sz="1600" spc="-1" dirty="0" smtClean="0">
                <a:solidFill>
                  <a:srgbClr val="000000"/>
                </a:solidFill>
                <a:ea typeface="Arial"/>
              </a:rPr>
              <a:t>重要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マージリクエスト</a:t>
            </a:r>
            <a:r>
              <a:rPr lang="ja-JP" altLang="en-US" sz="1600" spc="-1" dirty="0">
                <a:solidFill>
                  <a:srgbClr val="000000"/>
                </a:solidFill>
                <a:ea typeface="Arial"/>
              </a:rPr>
              <a:t>を使って候補エントリを作成</a:t>
            </a:r>
            <a:r>
              <a:rPr lang="ja-JP" altLang="en-US" sz="1600" spc="-1" dirty="0" smtClean="0">
                <a:solidFill>
                  <a:srgbClr val="000000"/>
                </a:solidFill>
                <a:ea typeface="Arial"/>
              </a:rPr>
              <a:t>する</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レポートの出力を</a:t>
            </a:r>
            <a:r>
              <a:rPr lang="ja-JP" altLang="en-US" sz="1600" b="1" spc="-1" dirty="0" smtClean="0">
                <a:solidFill>
                  <a:srgbClr val="000000"/>
                </a:solidFill>
                <a:ea typeface="Arial"/>
              </a:rPr>
              <a:t>確認</a:t>
            </a:r>
            <a:r>
              <a:rPr lang="en-US" altLang="ja-JP" sz="1600" b="1" spc="-1" dirty="0">
                <a:solidFill>
                  <a:srgbClr val="000000"/>
                </a:solidFill>
                <a:ea typeface="Arial"/>
              </a:rPr>
              <a:t/>
            </a:r>
            <a:br>
              <a:rPr lang="en-US" altLang="ja-JP" sz="1600" b="1" spc="-1" dirty="0">
                <a:solidFill>
                  <a:srgbClr val="000000"/>
                </a:solidFill>
                <a:ea typeface="Arial"/>
              </a:rPr>
            </a:br>
            <a:r>
              <a:rPr lang="ja-JP" altLang="en-US" sz="1600" spc="-1" dirty="0">
                <a:solidFill>
                  <a:srgbClr val="000000"/>
                </a:solidFill>
                <a:ea typeface="Arial"/>
              </a:rPr>
              <a:t>ライセンス出力を確認するためのレポートを作成</a:t>
            </a:r>
            <a:endParaRPr lang="en-US" sz="1600" b="0" strike="noStrike" spc="-1" dirty="0">
              <a:latin typeface="Arial"/>
            </a:endParaRPr>
          </a:p>
        </p:txBody>
      </p:sp>
      <p:sp>
        <p:nvSpPr>
          <p:cNvPr id="330" name="CustomShape 4"/>
          <p:cNvSpPr/>
          <p:nvPr/>
        </p:nvSpPr>
        <p:spPr>
          <a:xfrm>
            <a:off x="7339915" y="1267200"/>
            <a:ext cx="4633781"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331" name="CustomShape 5"/>
          <p:cNvSpPr/>
          <p:nvPr/>
        </p:nvSpPr>
        <p:spPr>
          <a:xfrm>
            <a:off x="358628" y="1303374"/>
            <a:ext cx="6981287" cy="313025"/>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候補ライセンス処理</a:t>
            </a:r>
            <a:endParaRPr lang="en-US" sz="3200" b="0" strike="noStrike" spc="-1" dirty="0">
              <a:latin typeface="Arial"/>
            </a:endParaRPr>
          </a:p>
        </p:txBody>
      </p:sp>
      <p:sp>
        <p:nvSpPr>
          <p:cNvPr id="334" name="CustomShape 2"/>
          <p:cNvSpPr/>
          <p:nvPr/>
        </p:nvSpPr>
        <p:spPr>
          <a:xfrm>
            <a:off x="210065" y="1634040"/>
            <a:ext cx="7501855"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Arial"/>
                <a:ea typeface="Arial"/>
              </a:rPr>
              <a:t>“clearing”</a:t>
            </a:r>
            <a:r>
              <a:rPr lang="ja-JP" altLang="en-US" sz="1900" b="1" strike="noStrike" spc="-1" dirty="0" smtClean="0">
                <a:solidFill>
                  <a:srgbClr val="000000"/>
                </a:solidFill>
                <a:latin typeface="Arial"/>
                <a:ea typeface="Arial"/>
              </a:rPr>
              <a:t>作業中に新しいライセンステキストが表示</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ファイルのライセンステキストエントリーに、そのライセンスを保存する可能性がある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優秀だが</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そのファイルのみである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ラ</a:t>
            </a:r>
            <a:r>
              <a:rPr lang="ja-JP" altLang="en-US" sz="1900" b="1" strike="noStrike" spc="-1" dirty="0" smtClean="0">
                <a:solidFill>
                  <a:srgbClr val="000000"/>
                </a:solidFill>
                <a:latin typeface="Arial"/>
                <a:ea typeface="Arial"/>
              </a:rPr>
              <a:t>イセンス候補の作成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候補ライセンスは”</a:t>
            </a:r>
            <a:r>
              <a:rPr lang="en-US" altLang="ja-JP" sz="1900" spc="-1" dirty="0">
                <a:solidFill>
                  <a:srgbClr val="000000"/>
                </a:solidFill>
                <a:ea typeface="Arial"/>
              </a:rPr>
              <a:t>clearing”</a:t>
            </a:r>
            <a:r>
              <a:rPr lang="ja-JP" altLang="en-US" sz="1900" spc="-1" dirty="0">
                <a:solidFill>
                  <a:srgbClr val="000000"/>
                </a:solidFill>
                <a:ea typeface="Arial"/>
              </a:rPr>
              <a:t>に有効</a:t>
            </a:r>
          </a:p>
          <a:p>
            <a:pPr marL="520560" lvl="2" indent="-373680">
              <a:lnSpc>
                <a:spcPct val="100000"/>
              </a:lnSpc>
              <a:buClr>
                <a:srgbClr val="879BAA"/>
              </a:buClr>
              <a:buFont typeface="Noto Sans Symbols"/>
              <a:buChar char="∙"/>
            </a:pPr>
            <a:r>
              <a:rPr lang="ja-JP" altLang="en-US" sz="1900" spc="-1" dirty="0">
                <a:solidFill>
                  <a:srgbClr val="000000"/>
                </a:solidFill>
                <a:ea typeface="Arial"/>
              </a:rPr>
              <a:t>しかしスキャンしない </a:t>
            </a:r>
            <a:r>
              <a:rPr lang="en-US" altLang="ja-JP" sz="1900" spc="-1" dirty="0">
                <a:solidFill>
                  <a:srgbClr val="000000"/>
                </a:solidFill>
                <a:ea typeface="Arial"/>
              </a:rPr>
              <a:t>- </a:t>
            </a:r>
            <a:r>
              <a:rPr lang="ja-JP" altLang="en-US" sz="1900" spc="-1" dirty="0">
                <a:solidFill>
                  <a:srgbClr val="000000"/>
                </a:solidFill>
                <a:ea typeface="Arial"/>
              </a:rPr>
              <a:t>スキャンを変更しないために重要</a:t>
            </a:r>
          </a:p>
          <a:p>
            <a:pPr marL="520560" lvl="2" indent="-373680">
              <a:lnSpc>
                <a:spcPct val="100000"/>
              </a:lnSpc>
              <a:buClr>
                <a:srgbClr val="879BAA"/>
              </a:buClr>
              <a:buFont typeface="Noto Sans Symbols"/>
              <a:buChar char="∙"/>
            </a:pPr>
            <a:r>
              <a:rPr lang="ja-JP" altLang="en-US" sz="1900" spc="-1" dirty="0">
                <a:solidFill>
                  <a:srgbClr val="000000"/>
                </a:solidFill>
                <a:ea typeface="Arial"/>
              </a:rPr>
              <a:t>マージリクエストを使って候補エントリを作成する</a:t>
            </a: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ea typeface="Arial"/>
              </a:rPr>
              <a:t>管理者は候補ライセンスを</a:t>
            </a:r>
            <a:r>
              <a:rPr lang="ja-JP" altLang="en-US" sz="1900" b="1" spc="-1" dirty="0" smtClean="0">
                <a:solidFill>
                  <a:srgbClr val="000000"/>
                </a:solidFill>
                <a:ea typeface="Arial"/>
              </a:rPr>
              <a:t>追加可能</a:t>
            </a:r>
            <a:endParaRPr lang="en-US" altLang="ja-JP" sz="1900" spc="-1" dirty="0" smtClean="0">
              <a:solidFill>
                <a:srgbClr val="000000"/>
              </a:solidFill>
              <a:ea typeface="Arial"/>
            </a:endParaRPr>
          </a:p>
          <a:p>
            <a:pPr marL="520560" lvl="2" indent="-373680">
              <a:buClr>
                <a:srgbClr val="879BAA"/>
              </a:buClr>
              <a:buFont typeface="Noto Sans Symbols"/>
              <a:buChar char="∙"/>
            </a:pPr>
            <a:r>
              <a:rPr lang="ja-JP" altLang="en-US" sz="1900" spc="-1" dirty="0"/>
              <a:t>候補</a:t>
            </a:r>
            <a:r>
              <a:rPr lang="ja-JP" altLang="en-US" sz="1900" spc="-1" dirty="0" smtClean="0"/>
              <a:t>ライセンスを通常ライセンスに変えることができる</a:t>
            </a:r>
            <a:endParaRPr lang="en-US" altLang="ja-JP" sz="1900" spc="-1" dirty="0"/>
          </a:p>
          <a:p>
            <a:pPr marL="520560" lvl="2" indent="-373680">
              <a:buClr>
                <a:srgbClr val="879BAA"/>
              </a:buClr>
              <a:buFont typeface="Noto Sans Symbols"/>
              <a:buChar char="∙"/>
            </a:pPr>
            <a:r>
              <a:rPr lang="en-US" altLang="ja-JP" sz="1900" spc="-1" dirty="0" smtClean="0">
                <a:solidFill>
                  <a:srgbClr val="000000"/>
                </a:solidFill>
                <a:ea typeface="Arial"/>
              </a:rPr>
              <a:t>Monk</a:t>
            </a:r>
            <a:r>
              <a:rPr lang="ja-JP" altLang="en-US" sz="1900" spc="-1" dirty="0" smtClean="0">
                <a:solidFill>
                  <a:srgbClr val="000000"/>
                </a:solidFill>
                <a:ea typeface="Arial"/>
              </a:rPr>
              <a:t>検索の全文一致に</a:t>
            </a:r>
            <a:r>
              <a:rPr lang="ja-JP" altLang="en-US" sz="1900" spc="-1" dirty="0">
                <a:solidFill>
                  <a:srgbClr val="000000"/>
                </a:solidFill>
                <a:ea typeface="Arial"/>
              </a:rPr>
              <a:t>考慮</a:t>
            </a:r>
            <a:r>
              <a:rPr lang="ja-JP" altLang="en-US" sz="1900" spc="-1" dirty="0" smtClean="0">
                <a:solidFill>
                  <a:srgbClr val="000000"/>
                </a:solidFill>
                <a:ea typeface="Arial"/>
              </a:rPr>
              <a:t>される</a:t>
            </a:r>
            <a:r>
              <a:rPr lang="en-US" altLang="ja-JP" sz="1900" spc="-1" dirty="0" smtClean="0">
                <a:solidFill>
                  <a:srgbClr val="000000"/>
                </a:solidFill>
                <a:ea typeface="Arial"/>
              </a:rPr>
              <a:t>,</a:t>
            </a:r>
            <a:r>
              <a:rPr lang="ja-JP" altLang="en-US" sz="1900" spc="-1" dirty="0" smtClean="0">
                <a:solidFill>
                  <a:srgbClr val="000000"/>
                </a:solidFill>
                <a:ea typeface="Arial"/>
              </a:rPr>
              <a:t>正規表現ではない</a:t>
            </a:r>
            <a:endParaRPr lang="en-US" sz="1900" b="0" strike="noStrike" spc="-1" dirty="0">
              <a:latin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ea typeface="Arial"/>
              </a:rPr>
              <a:t>UI</a:t>
            </a:r>
            <a:r>
              <a:rPr lang="ja-JP" altLang="en-US" sz="1900" spc="-1" dirty="0" smtClean="0">
                <a:solidFill>
                  <a:srgbClr val="000000"/>
                </a:solidFill>
                <a:ea typeface="Arial"/>
              </a:rPr>
              <a:t>で既存</a:t>
            </a:r>
            <a:r>
              <a:rPr lang="ja-JP" altLang="en-US" sz="1900" spc="-1" dirty="0">
                <a:solidFill>
                  <a:srgbClr val="000000"/>
                </a:solidFill>
                <a:ea typeface="Arial"/>
              </a:rPr>
              <a:t>のライセンスとのテキスト</a:t>
            </a:r>
            <a:r>
              <a:rPr lang="ja-JP" altLang="en-US" sz="1900" spc="-1" dirty="0" smtClean="0">
                <a:solidFill>
                  <a:srgbClr val="000000"/>
                </a:solidFill>
                <a:ea typeface="Arial"/>
              </a:rPr>
              <a:t>比較が</a:t>
            </a:r>
            <a:r>
              <a:rPr lang="ja-JP" altLang="en-US" sz="1900" spc="-1" dirty="0">
                <a:solidFill>
                  <a:srgbClr val="000000"/>
                </a:solidFill>
                <a:ea typeface="Arial"/>
              </a:rPr>
              <a:t>可能</a:t>
            </a:r>
            <a:r>
              <a:rPr lang="ja-JP" altLang="en-US" sz="1900" spc="-1" dirty="0" smtClean="0">
                <a:solidFill>
                  <a:srgbClr val="000000"/>
                </a:solidFill>
                <a:ea typeface="Arial"/>
              </a:rPr>
              <a:t>とな</a:t>
            </a:r>
            <a:r>
              <a:rPr lang="ja-JP" altLang="en-US" sz="1900" spc="-1" dirty="0">
                <a:solidFill>
                  <a:srgbClr val="000000"/>
                </a:solidFill>
                <a:ea typeface="Arial"/>
              </a:rPr>
              <a:t>る</a:t>
            </a:r>
            <a:endParaRPr lang="en-US" sz="1900" b="0" strike="noStrike" spc="-1" dirty="0">
              <a:latin typeface="Arial"/>
            </a:endParaRPr>
          </a:p>
        </p:txBody>
      </p:sp>
      <p:sp>
        <p:nvSpPr>
          <p:cNvPr id="335" name="CustomShape 3"/>
          <p:cNvSpPr/>
          <p:nvPr/>
        </p:nvSpPr>
        <p:spPr>
          <a:xfrm>
            <a:off x="7711920" y="1267200"/>
            <a:ext cx="4323560"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36" name="CustomShape 4"/>
          <p:cNvSpPr/>
          <p:nvPr/>
        </p:nvSpPr>
        <p:spPr>
          <a:xfrm>
            <a:off x="210065" y="1267200"/>
            <a:ext cx="7501855"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Functionality</a:t>
            </a:r>
            <a:endParaRPr lang="en-US" sz="1900" b="0" strike="noStrike" spc="-1" dirty="0">
              <a:latin typeface="Arial"/>
            </a:endParaRPr>
          </a:p>
        </p:txBody>
      </p:sp>
      <p:sp>
        <p:nvSpPr>
          <p:cNvPr id="338"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7711919" y="1634040"/>
            <a:ext cx="4323561"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がアップロードされた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コントリビューションの中の</a:t>
            </a: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を例として</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確認</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　の例外テキストレビュー</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b="0" strike="noStrike" spc="-1" dirty="0" smtClean="0">
                <a:solidFill>
                  <a:srgbClr val="000000"/>
                </a:solidFill>
                <a:latin typeface="Arial"/>
                <a:ea typeface="Arial"/>
              </a:rPr>
              <a:t>ライセンス候補の作成</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エントリーに記入</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事前にテキストクリーン</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ファイル</a:t>
            </a:r>
            <a:r>
              <a:rPr lang="ja-JP" altLang="en-US" sz="1700" spc="-1" dirty="0" smtClean="0">
                <a:solidFill>
                  <a:srgbClr val="000000"/>
                </a:solidFill>
                <a:latin typeface="Arial"/>
                <a:ea typeface="Arial"/>
              </a:rPr>
              <a:t>出現</a:t>
            </a:r>
            <a:r>
              <a:rPr lang="ja-JP" altLang="en-US" sz="1700" spc="-1" dirty="0">
                <a:solidFill>
                  <a:srgbClr val="000000"/>
                </a:solidFill>
                <a:latin typeface="Arial"/>
                <a:ea typeface="Arial"/>
              </a:rPr>
              <a:t>箇所</a:t>
            </a:r>
            <a:r>
              <a:rPr lang="ja-JP" altLang="en-US" sz="1700" b="0" strike="noStrike" spc="-1" dirty="0" smtClean="0">
                <a:solidFill>
                  <a:srgbClr val="000000"/>
                </a:solidFill>
                <a:latin typeface="Arial"/>
                <a:ea typeface="Arial"/>
              </a:rPr>
              <a:t>に戻る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t>候補</a:t>
            </a:r>
            <a:r>
              <a:rPr lang="ja-JP" altLang="en-US" sz="1700" spc="-1" dirty="0"/>
              <a:t>ライセンスから選択</a:t>
            </a:r>
            <a:endParaRPr lang="en-US" sz="1700" b="0" strike="noStrike" spc="-1" dirty="0" smtClean="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Admin </a:t>
            </a:r>
            <a:r>
              <a:rPr lang="ja-JP" altLang="en-US" sz="1700" b="0" strike="noStrike" spc="-1" dirty="0" smtClean="0">
                <a:solidFill>
                  <a:srgbClr val="000000"/>
                </a:solidFill>
                <a:latin typeface="Arial"/>
                <a:ea typeface="Arial"/>
              </a:rPr>
              <a:t>ログイン</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候補ライセンス確認</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マージ</a:t>
            </a:r>
            <a:r>
              <a:rPr lang="ja-JP" altLang="en-US" sz="1700" spc="-1" dirty="0">
                <a:solidFill>
                  <a:srgbClr val="000000"/>
                </a:solidFill>
                <a:latin typeface="Arial"/>
              </a:rPr>
              <a:t>リクエスト</a:t>
            </a:r>
            <a:r>
              <a:rPr lang="ja-JP" altLang="en-US" sz="1700" spc="-1" dirty="0" smtClean="0">
                <a:solidFill>
                  <a:srgbClr val="000000"/>
                </a:solidFill>
                <a:latin typeface="Arial"/>
              </a:rPr>
              <a:t>を</a:t>
            </a:r>
            <a:r>
              <a:rPr lang="ja-JP" altLang="en-US" sz="1700" spc="-1" dirty="0">
                <a:solidFill>
                  <a:srgbClr val="000000"/>
                </a:solidFill>
                <a:latin typeface="Arial"/>
              </a:rPr>
              <a:t>行</a:t>
            </a:r>
            <a:r>
              <a:rPr lang="ja-JP" altLang="en-US" sz="1700" spc="-1" dirty="0" smtClean="0">
                <a:solidFill>
                  <a:srgbClr val="000000"/>
                </a:solidFill>
                <a:latin typeface="Arial"/>
              </a:rPr>
              <a:t>う</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ライセンス</a:t>
            </a:r>
            <a:r>
              <a:rPr lang="ja-JP" altLang="en-US" sz="3200" b="1" spc="-1" dirty="0" smtClean="0">
                <a:solidFill>
                  <a:srgbClr val="000000"/>
                </a:solidFill>
                <a:latin typeface="Arial"/>
                <a:ea typeface="Arial"/>
              </a:rPr>
              <a:t>セットの取り扱い</a:t>
            </a:r>
            <a:endParaRPr lang="en-US" sz="3200" b="0" strike="noStrike" spc="-1" dirty="0">
              <a:latin typeface="Arial"/>
            </a:endParaRPr>
          </a:p>
        </p:txBody>
      </p:sp>
      <p:sp>
        <p:nvSpPr>
          <p:cNvPr id="341" name="CustomShape 2"/>
          <p:cNvSpPr/>
          <p:nvPr/>
        </p:nvSpPr>
        <p:spPr>
          <a:xfrm>
            <a:off x="271850" y="1634040"/>
            <a:ext cx="704335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sz="1900" b="1" spc="-1" dirty="0" smtClean="0">
                <a:solidFill>
                  <a:srgbClr val="000000"/>
                </a:solidFill>
                <a:ea typeface="Arial"/>
              </a:rPr>
              <a:t>FOSSology</a:t>
            </a:r>
            <a:r>
              <a:rPr lang="ja-JP" altLang="en-US" sz="1900" b="1" spc="-1" dirty="0">
                <a:solidFill>
                  <a:srgbClr val="000000"/>
                </a:solidFill>
                <a:ea typeface="Arial"/>
              </a:rPr>
              <a:t>は実際にはより多くのライセンスを扱うことが</a:t>
            </a:r>
            <a:r>
              <a:rPr lang="ja-JP" altLang="en-US" sz="1900" b="1" spc="-1" dirty="0" smtClean="0">
                <a:solidFill>
                  <a:srgbClr val="000000"/>
                </a:solidFill>
                <a:ea typeface="Arial"/>
              </a:rPr>
              <a:t>でき</a:t>
            </a:r>
            <a:r>
              <a:rPr lang="ja-JP" altLang="en-US" sz="1900" b="1" spc="-1" dirty="0">
                <a:solidFill>
                  <a:srgbClr val="000000"/>
                </a:solidFill>
                <a:latin typeface="Arial"/>
                <a:ea typeface="Arial"/>
              </a:rPr>
              <a:t>る</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latin typeface="Arial"/>
              </a:rPr>
              <a:t>CSV</a:t>
            </a:r>
            <a:r>
              <a:rPr lang="ja-JP" altLang="en-US" sz="1900" spc="-1" dirty="0" smtClean="0">
                <a:solidFill>
                  <a:srgbClr val="000000"/>
                </a:solidFill>
                <a:latin typeface="Arial"/>
              </a:rPr>
              <a:t>ファイルによってインポートできる</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latin typeface="Arial"/>
                <a:ea typeface="Arial"/>
              </a:rPr>
              <a:t>両方実施</a:t>
            </a:r>
            <a:r>
              <a:rPr lang="en-US" sz="1900" b="1" strike="noStrike" spc="-1" dirty="0" smtClean="0">
                <a:solidFill>
                  <a:srgbClr val="000000"/>
                </a:solidFill>
                <a:latin typeface="Arial"/>
                <a:ea typeface="Arial"/>
              </a:rPr>
              <a:t>: </a:t>
            </a:r>
            <a:r>
              <a:rPr lang="ja-JP" altLang="en-US" sz="1900" b="1" spc="-1" dirty="0" smtClean="0">
                <a:solidFill>
                  <a:srgbClr val="000000"/>
                </a:solidFill>
                <a:latin typeface="Arial"/>
                <a:ea typeface="Arial"/>
              </a:rPr>
              <a:t>エクスポートとインポート</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エクスポート</a:t>
            </a:r>
            <a:r>
              <a:rPr lang="ja-JP" altLang="en-US" sz="1900" spc="-1" dirty="0">
                <a:solidFill>
                  <a:srgbClr val="000000"/>
                </a:solidFill>
                <a:ea typeface="Arial"/>
              </a:rPr>
              <a:t>は実際のフォーマット定義に</a:t>
            </a:r>
            <a:r>
              <a:rPr lang="ja-JP" altLang="en-US" sz="1900" spc="-1" dirty="0" smtClean="0">
                <a:solidFill>
                  <a:srgbClr val="000000"/>
                </a:solidFill>
                <a:ea typeface="Arial"/>
              </a:rPr>
              <a:t>役立つ</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インポート</a:t>
            </a:r>
            <a:r>
              <a:rPr lang="ja-JP" altLang="en-US" sz="1900" spc="-1" dirty="0" smtClean="0">
                <a:solidFill>
                  <a:srgbClr val="000000"/>
                </a:solidFill>
                <a:latin typeface="Arial"/>
              </a:rPr>
              <a:t>もそうである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インポーター</a:t>
            </a:r>
            <a:r>
              <a:rPr lang="ja-JP" altLang="en-US" sz="1900" spc="-1" dirty="0">
                <a:solidFill>
                  <a:srgbClr val="000000"/>
                </a:solidFill>
                <a:ea typeface="Arial"/>
              </a:rPr>
              <a:t>は</a:t>
            </a:r>
            <a:r>
              <a:rPr lang="en-US" altLang="ja-JP" sz="1900" spc="-1" dirty="0">
                <a:solidFill>
                  <a:srgbClr val="000000"/>
                </a:solidFill>
                <a:ea typeface="Arial"/>
              </a:rPr>
              <a:t>FOSSology</a:t>
            </a:r>
            <a:r>
              <a:rPr lang="ja-JP" altLang="en-US" sz="1900" spc="-1" dirty="0">
                <a:solidFill>
                  <a:srgbClr val="000000"/>
                </a:solidFill>
                <a:ea typeface="Arial"/>
              </a:rPr>
              <a:t>スキャナーを</a:t>
            </a:r>
            <a:r>
              <a:rPr lang="ja-JP" altLang="en-US" sz="1900" spc="-1" dirty="0" smtClean="0">
                <a:solidFill>
                  <a:srgbClr val="000000"/>
                </a:solidFill>
                <a:ea typeface="Arial"/>
              </a:rPr>
              <a:t>使って</a:t>
            </a:r>
            <a:r>
              <a:rPr lang="en-US" altLang="ja-JP" sz="1900" spc="-1" dirty="0" smtClean="0">
                <a:solidFill>
                  <a:srgbClr val="000000"/>
                </a:solidFill>
                <a:ea typeface="Arial"/>
              </a:rPr>
              <a:t/>
            </a:r>
            <a:br>
              <a:rPr lang="en-US" altLang="ja-JP" sz="1900" spc="-1" dirty="0" smtClean="0">
                <a:solidFill>
                  <a:srgbClr val="000000"/>
                </a:solidFill>
                <a:ea typeface="Arial"/>
              </a:rPr>
            </a:br>
            <a:r>
              <a:rPr lang="ja-JP" altLang="en-US" sz="1900" spc="-1" dirty="0" smtClean="0">
                <a:solidFill>
                  <a:srgbClr val="000000"/>
                </a:solidFill>
                <a:ea typeface="Arial"/>
              </a:rPr>
              <a:t>既存</a:t>
            </a:r>
            <a:r>
              <a:rPr lang="ja-JP" altLang="en-US" sz="1900" spc="-1" dirty="0">
                <a:solidFill>
                  <a:srgbClr val="000000"/>
                </a:solidFill>
                <a:ea typeface="Arial"/>
              </a:rPr>
              <a:t>のテキスト</a:t>
            </a:r>
            <a:r>
              <a:rPr lang="ja-JP" altLang="en-US" sz="1900" spc="-1" dirty="0" smtClean="0">
                <a:solidFill>
                  <a:srgbClr val="000000"/>
                </a:solidFill>
                <a:ea typeface="Arial"/>
              </a:rPr>
              <a:t>を</a:t>
            </a:r>
            <a:r>
              <a:rPr lang="ja-JP" altLang="en-US" sz="1900" spc="-1" dirty="0">
                <a:solidFill>
                  <a:srgbClr val="000000"/>
                </a:solidFill>
                <a:ea typeface="Arial"/>
              </a:rPr>
              <a:t>確認</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インポートで</a:t>
            </a:r>
            <a:r>
              <a:rPr lang="en-US" altLang="ja-JP" sz="1900" spc="-1" dirty="0" smtClean="0">
                <a:solidFill>
                  <a:srgbClr val="000000"/>
                </a:solidFill>
                <a:ea typeface="Arial"/>
              </a:rPr>
              <a:t>3</a:t>
            </a:r>
            <a:r>
              <a:rPr lang="ja-JP" altLang="en-US" sz="1900" spc="-1" dirty="0" smtClean="0">
                <a:solidFill>
                  <a:srgbClr val="000000"/>
                </a:solidFill>
                <a:ea typeface="Arial"/>
              </a:rPr>
              <a:t>種の区別ができる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ライセンス</a:t>
            </a:r>
            <a:r>
              <a:rPr lang="ja-JP" altLang="en-US" sz="1900" b="0" strike="noStrike" spc="-1" dirty="0" smtClean="0">
                <a:solidFill>
                  <a:srgbClr val="000000"/>
                </a:solidFill>
                <a:latin typeface="Arial"/>
                <a:ea typeface="Arial"/>
              </a:rPr>
              <a:t>テキストファイルなのか、</a:t>
            </a:r>
            <a:r>
              <a:rPr lang="en-US" altLang="ja-JP" sz="1900" b="0" strike="noStrike" spc="-1" dirty="0" smtClean="0">
                <a:solidFill>
                  <a:srgbClr val="000000"/>
                </a:solidFill>
                <a:latin typeface="Arial"/>
                <a:ea typeface="Arial"/>
              </a:rPr>
              <a:t/>
            </a:r>
            <a:br>
              <a:rPr lang="en-US" altLang="ja-JP" sz="1900" b="0" strike="noStrike" spc="-1" dirty="0" smtClean="0">
                <a:solidFill>
                  <a:srgbClr val="000000"/>
                </a:solidFill>
                <a:latin typeface="Arial"/>
                <a:ea typeface="Arial"/>
              </a:rPr>
            </a:br>
            <a:r>
              <a:rPr lang="ja-JP" altLang="en-US" sz="1900" b="0" strike="noStrike" spc="-1" dirty="0" smtClean="0">
                <a:solidFill>
                  <a:srgbClr val="000000"/>
                </a:solidFill>
                <a:latin typeface="Arial"/>
                <a:ea typeface="Arial"/>
              </a:rPr>
              <a:t>単なるレファレンスなのか</a:t>
            </a:r>
            <a:r>
              <a:rPr lang="en-US" sz="1900" b="0" strike="noStrike" spc="-1" dirty="0" smtClean="0">
                <a:solidFill>
                  <a:srgbClr val="000000"/>
                </a:solidFill>
                <a:latin typeface="Arial"/>
                <a:ea typeface="Arial"/>
              </a:rPr>
              <a:t> </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変異ライセンス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か</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同じか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決定</a:t>
            </a:r>
            <a:r>
              <a:rPr lang="ja-JP" altLang="en-US" sz="1900" spc="-1" dirty="0" smtClean="0">
                <a:solidFill>
                  <a:srgbClr val="000000"/>
                </a:solidFill>
                <a:latin typeface="Arial"/>
                <a:ea typeface="Arial"/>
              </a:rPr>
              <a:t>のため</a:t>
            </a:r>
            <a:r>
              <a:rPr lang="ja-JP" altLang="en-US" sz="1900" spc="-1" dirty="0">
                <a:solidFill>
                  <a:srgbClr val="000000"/>
                </a:solidFill>
                <a:latin typeface="Arial"/>
                <a:ea typeface="Arial"/>
              </a:rPr>
              <a:t>行</a:t>
            </a:r>
            <a:r>
              <a:rPr lang="ja-JP" altLang="en-US" sz="1900" spc="-1" dirty="0" smtClean="0">
                <a:solidFill>
                  <a:srgbClr val="000000"/>
                </a:solidFill>
                <a:latin typeface="Arial"/>
                <a:ea typeface="Arial"/>
              </a:rPr>
              <a:t>う</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インポート</a:t>
            </a:r>
            <a:r>
              <a:rPr lang="ja-JP" altLang="en-US" sz="1900" b="1" spc="-1" dirty="0" smtClean="0">
                <a:solidFill>
                  <a:srgbClr val="000000"/>
                </a:solidFill>
                <a:latin typeface="Arial"/>
                <a:ea typeface="Arial"/>
              </a:rPr>
              <a:t>は</a:t>
            </a:r>
            <a:r>
              <a:rPr lang="ja-JP" altLang="en-US" sz="1900" b="1" strike="noStrike" spc="-1" dirty="0" smtClean="0">
                <a:solidFill>
                  <a:srgbClr val="000000"/>
                </a:solidFill>
                <a:latin typeface="Arial"/>
                <a:ea typeface="Arial"/>
              </a:rPr>
              <a:t>事前設定機能を追加</a:t>
            </a:r>
            <a:endParaRPr lang="en-US" sz="1900" b="0" strike="noStrike" spc="-1" dirty="0">
              <a:latin typeface="Arial"/>
            </a:endParaRPr>
          </a:p>
        </p:txBody>
      </p:sp>
      <p:sp>
        <p:nvSpPr>
          <p:cNvPr id="342" name="CustomShape 3"/>
          <p:cNvSpPr/>
          <p:nvPr/>
        </p:nvSpPr>
        <p:spPr>
          <a:xfrm>
            <a:off x="7315200" y="1295640"/>
            <a:ext cx="4584357" cy="34893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43" name="CustomShape 4"/>
          <p:cNvSpPr/>
          <p:nvPr/>
        </p:nvSpPr>
        <p:spPr>
          <a:xfrm>
            <a:off x="271849" y="1295640"/>
            <a:ext cx="7043352" cy="348937"/>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45"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46" name="CustomShape 7"/>
          <p:cNvSpPr/>
          <p:nvPr/>
        </p:nvSpPr>
        <p:spPr>
          <a:xfrm>
            <a:off x="7315199" y="1644577"/>
            <a:ext cx="4584358"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ja-JP" altLang="en-US" sz="1700" spc="-1" dirty="0" smtClean="0"/>
              <a:t>管理者</a:t>
            </a:r>
            <a:r>
              <a:rPr lang="ja-JP" altLang="en-US" sz="1700" spc="-1" dirty="0"/>
              <a:t>アカウントでログイン</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smtClean="0">
                <a:solidFill>
                  <a:srgbClr val="000000"/>
                </a:solidFill>
                <a:ea typeface="Arial"/>
              </a:rPr>
              <a:t>形式</a:t>
            </a:r>
            <a:r>
              <a:rPr lang="ja-JP" altLang="en-US" sz="1700" spc="-1" dirty="0">
                <a:solidFill>
                  <a:srgbClr val="000000"/>
                </a:solidFill>
                <a:ea typeface="Arial"/>
              </a:rPr>
              <a:t>については、ライセンスのエクスポートを</a:t>
            </a:r>
            <a:r>
              <a:rPr lang="ja-JP" altLang="en-US" sz="1700" spc="-1" dirty="0" smtClean="0">
                <a:solidFill>
                  <a:srgbClr val="000000"/>
                </a:solidFill>
                <a:ea typeface="Arial"/>
              </a:rPr>
              <a:t>確認</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あなた自身のライセンステキストを</a:t>
            </a:r>
            <a:r>
              <a:rPr lang="ja-JP" altLang="en-US" sz="1700" spc="-1" dirty="0" smtClean="0">
                <a:solidFill>
                  <a:srgbClr val="000000"/>
                </a:solidFill>
                <a:ea typeface="Arial"/>
              </a:rPr>
              <a:t>追加：</a:t>
            </a:r>
            <a:r>
              <a:rPr lang="en-US" altLang="ja-JP" sz="1700" spc="-1" dirty="0">
                <a:solidFill>
                  <a:srgbClr val="000000"/>
                </a:solidFill>
                <a:ea typeface="Arial"/>
              </a:rPr>
              <a:t>Apache-2.0 </a:t>
            </a:r>
            <a:r>
              <a:rPr lang="en-US" altLang="ja-JP" sz="1700" spc="-1" dirty="0" smtClean="0">
                <a:solidFill>
                  <a:srgbClr val="000000"/>
                </a:solidFill>
                <a:ea typeface="Arial"/>
              </a:rPr>
              <a:t>header</a:t>
            </a: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ライセンス</a:t>
            </a:r>
            <a:r>
              <a:rPr lang="ja-JP" altLang="en-US" sz="1700" b="0" strike="noStrike" spc="-1" dirty="0" smtClean="0">
                <a:solidFill>
                  <a:srgbClr val="000000"/>
                </a:solidFill>
                <a:latin typeface="Arial"/>
                <a:ea typeface="Arial"/>
              </a:rPr>
              <a:t>アップロード</a:t>
            </a:r>
            <a:endParaRPr lang="en-US" sz="1700" b="0" strike="noStrike" spc="-1" dirty="0">
              <a:latin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Apache-2.0</a:t>
            </a:r>
            <a:r>
              <a:rPr lang="ja-JP" altLang="en-US" sz="1700" spc="-1" dirty="0">
                <a:solidFill>
                  <a:srgbClr val="000000"/>
                </a:solidFill>
                <a:ea typeface="Arial"/>
              </a:rPr>
              <a:t>ライセンスのアップロードを</a:t>
            </a:r>
            <a:r>
              <a:rPr lang="ja-JP" altLang="en-US" sz="1700" spc="-1" dirty="0" smtClean="0">
                <a:solidFill>
                  <a:srgbClr val="000000"/>
                </a:solidFill>
                <a:ea typeface="Arial"/>
              </a:rPr>
              <a:t>実行</a:t>
            </a:r>
            <a:r>
              <a:rPr lang="en-US" sz="1700" b="0" strike="noStrike" spc="-1" dirty="0" smtClean="0">
                <a:solidFill>
                  <a:srgbClr val="000000"/>
                </a:solidFill>
                <a:latin typeface="Arial"/>
                <a:ea typeface="Arial"/>
              </a:rPr>
              <a:t>, </a:t>
            </a:r>
            <a:r>
              <a:rPr lang="ja-JP" altLang="en-US" sz="1700" spc="-1" dirty="0">
                <a:solidFill>
                  <a:srgbClr val="000000"/>
                </a:solidFill>
                <a:latin typeface="Arial"/>
                <a:ea typeface="Arial"/>
              </a:rPr>
              <a:t>例</a:t>
            </a:r>
            <a:r>
              <a:rPr lang="ja-JP" altLang="en-US" sz="1700" spc="-1" dirty="0" smtClean="0">
                <a:solidFill>
                  <a:srgbClr val="000000"/>
                </a:solidFill>
                <a:latin typeface="Arial"/>
                <a:ea typeface="Arial"/>
              </a:rPr>
              <a:t>えば</a:t>
            </a:r>
            <a:r>
              <a:rPr lang="en-US" sz="17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spc="-1" dirty="0">
                <a:solidFill>
                  <a:srgbClr val="000000"/>
                </a:solidFill>
                <a:ea typeface="Arial"/>
              </a:rPr>
              <a:t>ヘッダーが一致していることを</a:t>
            </a:r>
            <a:r>
              <a:rPr lang="ja-JP" altLang="en-US" sz="1700" spc="-1" dirty="0" smtClean="0">
                <a:solidFill>
                  <a:srgbClr val="000000"/>
                </a:solidFill>
                <a:ea typeface="Arial"/>
              </a:rPr>
              <a:t>確認</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smtClean="0">
                <a:solidFill>
                  <a:srgbClr val="000000"/>
                </a:solidFill>
                <a:ea typeface="Arial"/>
              </a:rPr>
              <a:t>WIKI</a:t>
            </a:r>
            <a:r>
              <a:rPr lang="ja-JP" altLang="en-US" sz="1700" spc="-1" dirty="0">
                <a:solidFill>
                  <a:srgbClr val="000000"/>
                </a:solidFill>
                <a:ea typeface="Arial"/>
              </a:rPr>
              <a:t>のサンプル</a:t>
            </a:r>
            <a:r>
              <a:rPr lang="en-US" altLang="ja-JP" sz="1700" spc="-1" dirty="0">
                <a:solidFill>
                  <a:srgbClr val="000000"/>
                </a:solidFill>
                <a:ea typeface="Arial"/>
              </a:rPr>
              <a:t>CSV</a:t>
            </a:r>
            <a:r>
              <a:rPr lang="ja-JP" altLang="en-US" sz="1700" spc="-1" dirty="0">
                <a:solidFill>
                  <a:srgbClr val="000000"/>
                </a:solidFill>
                <a:ea typeface="Arial"/>
              </a:rPr>
              <a:t>ファイルを使用</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50" name="CustomShape 2"/>
          <p:cNvSpPr/>
          <p:nvPr/>
        </p:nvSpPr>
        <p:spPr>
          <a:xfrm>
            <a:off x="734760" y="114444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スキャナーが</a:t>
            </a:r>
            <a:r>
              <a:rPr lang="en-US" altLang="ja-JP" sz="1600" i="1" spc="-1" dirty="0">
                <a:solidFill>
                  <a:srgbClr val="000000"/>
                </a:solidFill>
                <a:ea typeface="Arial"/>
              </a:rPr>
              <a:t>2</a:t>
            </a:r>
            <a:r>
              <a:rPr lang="ja-JP" altLang="en-US" sz="1600" i="1" spc="-1" dirty="0">
                <a:solidFill>
                  <a:srgbClr val="000000"/>
                </a:solidFill>
                <a:ea typeface="Arial"/>
              </a:rPr>
              <a:t>つある場合、レビュー作業は面倒です</a:t>
            </a:r>
            <a:r>
              <a:rPr lang="ja-JP" altLang="en-US" sz="1600" i="1" spc="-1" dirty="0" smtClean="0">
                <a:solidFill>
                  <a:srgbClr val="000000"/>
                </a:solidFill>
                <a:ea typeface="Arial"/>
              </a:rPr>
              <a:t>。</a:t>
            </a:r>
            <a:r>
              <a:rPr lang="ja-JP" altLang="en-US" sz="1600" i="1" spc="-1" dirty="0" smtClean="0">
                <a:solidFill>
                  <a:srgbClr val="000000"/>
                </a:solidFill>
                <a:ea typeface="Arial"/>
              </a:rPr>
              <a:t>どうしていきましょう</a:t>
            </a:r>
            <a:r>
              <a:rPr lang="ja-JP" altLang="en-US" sz="1600" i="1" spc="-1" dirty="0" smtClean="0">
                <a:solidFill>
                  <a:srgbClr val="000000"/>
                </a:solidFill>
                <a:ea typeface="Arial"/>
              </a:rPr>
              <a:t>？</a:t>
            </a:r>
            <a:r>
              <a:rPr lang="en-US" sz="1600" b="0" i="1" strike="noStrike" spc="-1" dirty="0" smtClean="0">
                <a:solidFill>
                  <a:srgbClr val="000000"/>
                </a:solidFill>
                <a:latin typeface="Arial"/>
                <a:ea typeface="Arial"/>
              </a:rPr>
              <a:t>?</a:t>
            </a:r>
            <a:endParaRPr lang="en-US" sz="1600" b="0" strike="noStrike" spc="-1" dirty="0">
              <a:latin typeface="Arial"/>
            </a:endParaRPr>
          </a:p>
        </p:txBody>
      </p:sp>
      <p:sp>
        <p:nvSpPr>
          <p:cNvPr id="351" name="CustomShape 3"/>
          <p:cNvSpPr/>
          <p:nvPr/>
        </p:nvSpPr>
        <p:spPr>
          <a:xfrm>
            <a:off x="4289750" y="1427761"/>
            <a:ext cx="742429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52" name="CustomShape 4"/>
          <p:cNvSpPr/>
          <p:nvPr/>
        </p:nvSpPr>
        <p:spPr>
          <a:xfrm>
            <a:off x="312470" y="1735502"/>
            <a:ext cx="3977280" cy="4030920"/>
          </a:xfrm>
          <a:prstGeom prst="homePlate">
            <a:avLst>
              <a:gd name="adj" fmla="val 6521"/>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いくつ</a:t>
            </a:r>
            <a:r>
              <a:rPr lang="ja-JP" altLang="en-US" sz="1900" spc="-1" dirty="0">
                <a:solidFill>
                  <a:srgbClr val="000000"/>
                </a:solidFill>
                <a:ea typeface="Arial"/>
              </a:rPr>
              <a:t>かのスキャナ、正規表現を持つ</a:t>
            </a:r>
            <a:r>
              <a:rPr lang="en-US" altLang="ja-JP" sz="1900" spc="-1" dirty="0" err="1">
                <a:solidFill>
                  <a:srgbClr val="000000"/>
                </a:solidFill>
                <a:ea typeface="Arial"/>
              </a:rPr>
              <a:t>Nomos</a:t>
            </a:r>
            <a:r>
              <a:rPr lang="ja-JP" altLang="en-US" sz="1900" spc="-1" dirty="0" err="1">
                <a:solidFill>
                  <a:srgbClr val="000000"/>
                </a:solidFill>
                <a:ea typeface="Arial"/>
              </a:rPr>
              <a:t>、</a:t>
            </a:r>
            <a:r>
              <a:rPr lang="ja-JP" altLang="en-US" sz="1900" spc="-1" dirty="0">
                <a:solidFill>
                  <a:srgbClr val="000000"/>
                </a:solidFill>
                <a:ea typeface="Arial"/>
              </a:rPr>
              <a:t>テキストを類似させる</a:t>
            </a:r>
            <a:r>
              <a:rPr lang="en-US" altLang="ja-JP" sz="1900" spc="-1" dirty="0">
                <a:solidFill>
                  <a:srgbClr val="000000"/>
                </a:solidFill>
                <a:ea typeface="Arial"/>
              </a:rPr>
              <a:t>Monk</a:t>
            </a:r>
            <a:r>
              <a:rPr lang="ja-JP" altLang="en-US" sz="1900" spc="-1" dirty="0" smtClean="0">
                <a:solidFill>
                  <a:srgbClr val="000000"/>
                </a:solidFill>
                <a:ea typeface="Arial"/>
              </a:rPr>
              <a:t>がある。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spc="-1" dirty="0">
                <a:solidFill>
                  <a:srgbClr val="000000"/>
                </a:solidFill>
                <a:ea typeface="Arial"/>
              </a:rPr>
              <a:t>両方のスキャナが同じライセンスを見つけた場合、確認する必要</a:t>
            </a:r>
            <a:r>
              <a:rPr lang="ja-JP" altLang="en-US" sz="1900" spc="-1" dirty="0" smtClean="0">
                <a:solidFill>
                  <a:srgbClr val="000000"/>
                </a:solidFill>
                <a:ea typeface="Arial"/>
              </a:rPr>
              <a:t>があるのか</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a:p>
            <a:pPr>
              <a:lnSpc>
                <a:spcPct val="100000"/>
              </a:lnSpc>
            </a:pPr>
            <a:endParaRPr lang="en-US" sz="1900" b="0" strike="noStrike" spc="-1" dirty="0">
              <a:latin typeface="Arial"/>
            </a:endParaRPr>
          </a:p>
        </p:txBody>
      </p:sp>
      <p:sp>
        <p:nvSpPr>
          <p:cNvPr id="353" name="CustomShape 5"/>
          <p:cNvSpPr/>
          <p:nvPr/>
        </p:nvSpPr>
        <p:spPr>
          <a:xfrm>
            <a:off x="313550" y="138924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a:t>
            </a:r>
            <a:r>
              <a:rPr lang="ja-JP" altLang="en-US" sz="2000" b="1" spc="-1" dirty="0" smtClean="0">
                <a:solidFill>
                  <a:srgbClr val="000000"/>
                </a:solidFill>
                <a:latin typeface="Arial"/>
              </a:rPr>
              <a:t>ケース</a:t>
            </a:r>
            <a:endParaRPr lang="en-US" sz="2000" b="0" strike="noStrike" spc="-1" dirty="0">
              <a:latin typeface="Arial"/>
            </a:endParaRPr>
          </a:p>
        </p:txBody>
      </p:sp>
      <p:sp>
        <p:nvSpPr>
          <p:cNvPr id="355"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56" name="CustomShape 8"/>
          <p:cNvSpPr/>
          <p:nvPr/>
        </p:nvSpPr>
        <p:spPr>
          <a:xfrm>
            <a:off x="4289750" y="1957622"/>
            <a:ext cx="7424290" cy="38088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16000" lvl="1" indent="-221040">
              <a:lnSpc>
                <a:spcPct val="100000"/>
              </a:lnSpc>
              <a:buClr>
                <a:srgbClr val="879BAA"/>
              </a:buClr>
              <a:buFont typeface="Noto Sans Symbols"/>
              <a:buChar char="∙"/>
            </a:pPr>
            <a:r>
              <a:rPr lang="en-US" sz="1900" b="0" strike="noStrike" spc="-1" dirty="0">
                <a:solidFill>
                  <a:srgbClr val="000000"/>
                </a:solidFill>
                <a:latin typeface="Arial"/>
                <a:ea typeface="Arial"/>
              </a:rPr>
              <a:t>Decider agent reviews licenses found for this </a:t>
            </a:r>
            <a:r>
              <a:rPr lang="en-US" sz="1900" b="0" strike="noStrike" spc="-1" dirty="0" smtClean="0">
                <a:solidFill>
                  <a:srgbClr val="000000"/>
                </a:solidFill>
                <a:latin typeface="Arial"/>
                <a:ea typeface="Arial"/>
              </a:rPr>
              <a:t>file</a:t>
            </a:r>
          </a:p>
          <a:p>
            <a:pPr marL="216000" lvl="1" indent="-221040">
              <a:lnSpc>
                <a:spcPct val="100000"/>
              </a:lnSpc>
              <a:buClr>
                <a:srgbClr val="879BAA"/>
              </a:buClr>
              <a:buFont typeface="Noto Sans Symbols"/>
              <a:buChar char="∙"/>
            </a:pPr>
            <a:r>
              <a:rPr lang="ja-JP" altLang="en-US" sz="1900" spc="-1" dirty="0" smtClean="0"/>
              <a:t>決定機能が、</a:t>
            </a:r>
            <a:r>
              <a:rPr lang="ja-JP" altLang="en-US" sz="1900" spc="-1" dirty="0"/>
              <a:t>このファイルに見つかったライセンスを</a:t>
            </a:r>
            <a:r>
              <a:rPr lang="ja-JP" altLang="en-US" sz="1900" spc="-1" dirty="0" smtClean="0"/>
              <a:t>確認</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err="1">
                <a:solidFill>
                  <a:srgbClr val="000000"/>
                </a:solidFill>
                <a:ea typeface="Arial"/>
              </a:rPr>
              <a:t>つの</a:t>
            </a:r>
            <a:r>
              <a:rPr lang="ja-JP" altLang="en-US" sz="1900" spc="-1" dirty="0">
                <a:solidFill>
                  <a:srgbClr val="000000"/>
                </a:solidFill>
                <a:ea typeface="Arial"/>
              </a:rPr>
              <a:t>異なるスキャナーからの識別されたライセンスに競合がない場合は、自動的</a:t>
            </a:r>
            <a:r>
              <a:rPr lang="ja-JP" altLang="en-US" sz="1900" spc="-1" dirty="0" smtClean="0">
                <a:solidFill>
                  <a:srgbClr val="000000"/>
                </a:solidFill>
                <a:ea typeface="Arial"/>
              </a:rPr>
              <a:t>に</a:t>
            </a:r>
            <a:r>
              <a:rPr lang="ja-JP" altLang="en-US" sz="1900" spc="-1" dirty="0">
                <a:solidFill>
                  <a:srgbClr val="000000"/>
                </a:solidFill>
                <a:ea typeface="Arial"/>
              </a:rPr>
              <a:t>結果</a:t>
            </a:r>
            <a:r>
              <a:rPr lang="ja-JP" altLang="en-US" sz="1900" spc="-1" dirty="0" smtClean="0">
                <a:solidFill>
                  <a:srgbClr val="000000"/>
                </a:solidFill>
                <a:ea typeface="Arial"/>
              </a:rPr>
              <a:t>を適用でき</a:t>
            </a:r>
            <a:r>
              <a:rPr lang="ja-JP" altLang="en-US" sz="1900" spc="-1" dirty="0">
                <a:solidFill>
                  <a:srgbClr val="000000"/>
                </a:solidFill>
                <a:ea typeface="Arial"/>
              </a:rPr>
              <a:t>る</a:t>
            </a:r>
            <a:r>
              <a:rPr lang="ja-JP" altLang="en-US" sz="1900" spc="-1" dirty="0" smtClean="0">
                <a:solidFill>
                  <a:srgbClr val="000000"/>
                </a:solidFill>
                <a:ea typeface="Arial"/>
              </a:rPr>
              <a:t>。</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ja-JP" altLang="en-US" sz="1900" spc="-1" dirty="0" smtClean="0">
                <a:solidFill>
                  <a:srgbClr val="000000"/>
                </a:solidFill>
                <a:latin typeface="Arial"/>
                <a:ea typeface="Arial"/>
              </a:rPr>
              <a:t>例えば決定機能にとって</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する状況が無い</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場合</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正規表現とテキスト比較、同じ</a:t>
            </a:r>
            <a:r>
              <a:rPr lang="ja-JP" altLang="en-US" sz="1900" spc="-1" dirty="0" smtClean="0">
                <a:solidFill>
                  <a:srgbClr val="000000"/>
                </a:solidFill>
                <a:ea typeface="Arial"/>
              </a:rPr>
              <a:t>ライセンス</a:t>
            </a:r>
            <a:endParaRPr lang="en-US" altLang="ja-JP" sz="1900" spc="-1" dirty="0" smtClean="0">
              <a:solidFill>
                <a:srgbClr val="000000"/>
              </a:solidFill>
              <a:ea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latin typeface="Arial"/>
                <a:ea typeface="Arial"/>
              </a:rPr>
              <a:t>そし</a:t>
            </a:r>
            <a:r>
              <a:rPr lang="ja-JP" altLang="en-US" sz="1900" spc="-1" dirty="0">
                <a:solidFill>
                  <a:srgbClr val="000000"/>
                </a:solidFill>
                <a:latin typeface="Arial"/>
                <a:ea typeface="Arial"/>
              </a:rPr>
              <a:t>て</a:t>
            </a:r>
            <a:r>
              <a:rPr lang="ja-JP" altLang="en-US" sz="1900" spc="-1" dirty="0" smtClean="0">
                <a:solidFill>
                  <a:srgbClr val="000000"/>
                </a:solidFill>
                <a:ea typeface="Arial"/>
              </a:rPr>
              <a:t>すべて</a:t>
            </a:r>
            <a:r>
              <a:rPr lang="ja-JP" altLang="en-US" sz="1900" spc="-1" dirty="0">
                <a:solidFill>
                  <a:srgbClr val="000000"/>
                </a:solidFill>
                <a:ea typeface="Arial"/>
              </a:rPr>
              <a:t>の正規表現の一致はテキストの一致の内側に</a:t>
            </a:r>
            <a:r>
              <a:rPr lang="ja-JP" altLang="en-US" sz="1900" spc="-1" dirty="0" smtClean="0">
                <a:solidFill>
                  <a:srgbClr val="000000"/>
                </a:solidFill>
                <a:ea typeface="Arial"/>
              </a:rPr>
              <a:t>ある</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ea typeface="Arial"/>
              </a:rPr>
              <a:t>ファイル内</a:t>
            </a:r>
            <a:r>
              <a:rPr lang="ja-JP" altLang="en-US" sz="1900" spc="-1" dirty="0">
                <a:solidFill>
                  <a:srgbClr val="000000"/>
                </a:solidFill>
                <a:ea typeface="Arial"/>
              </a:rPr>
              <a:t>に他のライセンス情報が検出されない </a:t>
            </a:r>
            <a:r>
              <a:rPr lang="en-US" altLang="ja-JP" sz="1900" spc="-1" dirty="0">
                <a:solidFill>
                  <a:srgbClr val="000000"/>
                </a:solidFill>
                <a:ea typeface="Arial"/>
              </a:rPr>
              <a:t>- &gt;</a:t>
            </a:r>
            <a:r>
              <a:rPr lang="ja-JP" altLang="en-US" sz="1900" spc="-1" dirty="0">
                <a:solidFill>
                  <a:srgbClr val="000000"/>
                </a:solidFill>
                <a:ea typeface="Arial"/>
              </a:rPr>
              <a:t>レビューは不要</a:t>
            </a:r>
            <a:endParaRPr lang="en-US" sz="1900" b="0" strike="noStrike" spc="-1" dirty="0" smtClean="0">
              <a:latin typeface="Arial"/>
            </a:endParaRPr>
          </a:p>
          <a:p>
            <a:pPr marL="216000" lvl="1" indent="-221040">
              <a:lnSpc>
                <a:spcPct val="100000"/>
              </a:lnSpc>
              <a:spcBef>
                <a:spcPts val="1301"/>
              </a:spcBef>
              <a:buClr>
                <a:srgbClr val="879BAA"/>
              </a:buClr>
              <a:buFont typeface="Noto Sans Symbols"/>
              <a:buChar char="∙"/>
            </a:pPr>
            <a:r>
              <a:rPr lang="en-US" sz="1900" spc="-1" dirty="0" smtClean="0">
                <a:solidFill>
                  <a:srgbClr val="000000"/>
                </a:solidFill>
                <a:latin typeface="Arial"/>
                <a:ea typeface="Arial"/>
              </a:rPr>
              <a:t>3</a:t>
            </a:r>
            <a:r>
              <a:rPr lang="ja-JP" altLang="en-US" sz="1900" spc="-1" dirty="0" smtClean="0">
                <a:solidFill>
                  <a:srgbClr val="000000"/>
                </a:solidFill>
                <a:latin typeface="Arial"/>
                <a:ea typeface="Arial"/>
              </a:rPr>
              <a:t>つ目の</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Ninka</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スキャナーも同様に動かす</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531540" y="126684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58" name="Google Shape;448;p51"/>
          <p:cNvPicPr/>
          <p:nvPr/>
        </p:nvPicPr>
        <p:blipFill>
          <a:blip r:embed="rId2"/>
          <a:stretch/>
        </p:blipFill>
        <p:spPr>
          <a:xfrm>
            <a:off x="6508080" y="1729440"/>
            <a:ext cx="4997160" cy="4026960"/>
          </a:xfrm>
          <a:prstGeom prst="rect">
            <a:avLst/>
          </a:prstGeom>
          <a:ln>
            <a:noFill/>
          </a:ln>
          <a:effectLst>
            <a:outerShdw>
              <a:srgbClr val="000000">
                <a:alpha val="40000"/>
              </a:srgbClr>
            </a:outerShdw>
          </a:effectLst>
        </p:spPr>
      </p:pic>
      <p:sp>
        <p:nvSpPr>
          <p:cNvPr id="35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a:t>
            </a:r>
            <a:r>
              <a:rPr lang="ja-JP" altLang="en-US" sz="3200" b="1" spc="-1" dirty="0">
                <a:solidFill>
                  <a:srgbClr val="000000"/>
                </a:solidFill>
                <a:latin typeface="Arial"/>
                <a:ea typeface="Arial"/>
              </a:rPr>
              <a:t>機能</a:t>
            </a:r>
            <a:r>
              <a:rPr lang="ja-JP" altLang="en-US" sz="3200" b="1" spc="-1" dirty="0" smtClean="0">
                <a:solidFill>
                  <a:srgbClr val="000000"/>
                </a:solidFill>
                <a:latin typeface="Arial"/>
                <a:ea typeface="Arial"/>
              </a:rPr>
              <a:t>を使う</a:t>
            </a:r>
            <a:endParaRPr lang="en-US" sz="3200" b="0" strike="noStrike" spc="-1" dirty="0">
              <a:latin typeface="Arial"/>
            </a:endParaRPr>
          </a:p>
        </p:txBody>
      </p:sp>
      <p:sp>
        <p:nvSpPr>
          <p:cNvPr id="360" name="CustomShape 3"/>
          <p:cNvSpPr/>
          <p:nvPr/>
        </p:nvSpPr>
        <p:spPr>
          <a:xfrm>
            <a:off x="1094400" y="1763640"/>
            <a:ext cx="5540400" cy="4030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1096560" y="2190960"/>
            <a:ext cx="5164560" cy="1573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アップロード時に自動決定を選択可</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自動決定機能のチェックボックスで</a:t>
            </a:r>
            <a:r>
              <a:rPr lang="en-US" altLang="ja-JP" sz="1900" spc="-1" dirty="0" err="1" smtClean="0">
                <a:solidFill>
                  <a:srgbClr val="000000"/>
                </a:solidFill>
                <a:ea typeface="Arial"/>
              </a:rPr>
              <a:t>Nomos</a:t>
            </a:r>
            <a:r>
              <a:rPr lang="ja-JP" altLang="en-US" sz="1900" spc="-1" dirty="0">
                <a:solidFill>
                  <a:srgbClr val="000000"/>
                </a:solidFill>
                <a:ea typeface="Arial"/>
              </a:rPr>
              <a:t>と</a:t>
            </a:r>
            <a:r>
              <a:rPr lang="en-US" altLang="ja-JP" sz="1900" spc="-1" dirty="0">
                <a:solidFill>
                  <a:srgbClr val="000000"/>
                </a:solidFill>
                <a:ea typeface="Arial"/>
              </a:rPr>
              <a:t>Monk</a:t>
            </a:r>
            <a:r>
              <a:rPr lang="ja-JP" altLang="en-US" sz="1900" spc="-1" dirty="0" smtClean="0">
                <a:solidFill>
                  <a:srgbClr val="000000"/>
                </a:solidFill>
                <a:ea typeface="Arial"/>
              </a:rPr>
              <a:t>を選択</a:t>
            </a:r>
            <a:endParaRPr lang="en-US" altLang="ja-JP" sz="1900" spc="-1" dirty="0" smtClean="0">
              <a:solidFill>
                <a:srgbClr val="000000"/>
              </a:solidFill>
              <a:ea typeface="Arial"/>
            </a:endParaRPr>
          </a:p>
          <a:p>
            <a:pPr marL="216000" lvl="1" indent="-234000">
              <a:lnSpc>
                <a:spcPct val="100000"/>
              </a:lnSpc>
              <a:spcBef>
                <a:spcPts val="1301"/>
              </a:spcBef>
              <a:buClr>
                <a:srgbClr val="879BAA"/>
              </a:buClr>
              <a:buFont typeface="Noto Sans Symbols"/>
              <a:buChar char="∙"/>
            </a:pPr>
            <a:r>
              <a:rPr lang="en-US" altLang="ja-JP" sz="1900" spc="-1" dirty="0" err="1">
                <a:solidFill>
                  <a:srgbClr val="000000"/>
                </a:solidFill>
                <a:ea typeface="Arial"/>
              </a:rPr>
              <a:t>Ninka</a:t>
            </a:r>
            <a:r>
              <a:rPr lang="ja-JP" altLang="en-US" sz="1900" spc="-1" dirty="0">
                <a:solidFill>
                  <a:srgbClr val="000000"/>
                </a:solidFill>
                <a:ea typeface="Arial"/>
              </a:rPr>
              <a:t>をインストール</a:t>
            </a:r>
            <a:r>
              <a:rPr lang="ja-JP" altLang="en-US" sz="1900" spc="-1" dirty="0" smtClean="0">
                <a:solidFill>
                  <a:srgbClr val="000000"/>
                </a:solidFill>
                <a:ea typeface="Arial"/>
              </a:rPr>
              <a:t>してる場合</a:t>
            </a:r>
            <a:r>
              <a:rPr lang="ja-JP" altLang="en-US" sz="1900" spc="-1" dirty="0">
                <a:solidFill>
                  <a:srgbClr val="000000"/>
                </a:solidFill>
                <a:ea typeface="Arial"/>
              </a:rPr>
              <a:t>は、</a:t>
            </a: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スキャナすべての結果を考慮</a:t>
            </a:r>
            <a:r>
              <a:rPr lang="ja-JP" altLang="en-US" sz="1900" spc="-1" dirty="0" smtClean="0">
                <a:solidFill>
                  <a:srgbClr val="000000"/>
                </a:solidFill>
                <a:ea typeface="Arial"/>
              </a:rPr>
              <a:t>して選択可</a:t>
            </a:r>
            <a:endParaRPr lang="en-US" sz="1900" b="0" strike="noStrike" spc="-1" dirty="0">
              <a:latin typeface="Arial"/>
            </a:endParaRPr>
          </a:p>
        </p:txBody>
      </p:sp>
      <p:sp>
        <p:nvSpPr>
          <p:cNvPr id="362" name="CustomShape 5"/>
          <p:cNvSpPr/>
          <p:nvPr/>
        </p:nvSpPr>
        <p:spPr>
          <a:xfrm>
            <a:off x="1124280" y="1690920"/>
            <a:ext cx="4208008" cy="500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sp>
        <p:nvSpPr>
          <p:cNvPr id="363" name="CustomShape 6"/>
          <p:cNvSpPr/>
          <p:nvPr/>
        </p:nvSpPr>
        <p:spPr>
          <a:xfrm>
            <a:off x="9390960" y="386532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
        <p:nvSpPr>
          <p:cNvPr id="364" name="CustomShape 7"/>
          <p:cNvSpPr/>
          <p:nvPr/>
        </p:nvSpPr>
        <p:spPr>
          <a:xfrm>
            <a:off x="6559920" y="3865320"/>
            <a:ext cx="2651400" cy="185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67" name="CustomShape 2"/>
          <p:cNvSpPr/>
          <p:nvPr/>
        </p:nvSpPr>
        <p:spPr>
          <a:xfrm>
            <a:off x="197990" y="1435928"/>
            <a:ext cx="7093800" cy="4923472"/>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アップロード</a:t>
            </a:r>
            <a:r>
              <a:rPr lang="ja-JP" altLang="en-US" sz="1900" b="1" spc="-1" dirty="0">
                <a:solidFill>
                  <a:srgbClr val="000000"/>
                </a:solidFill>
                <a:ea typeface="Arial"/>
              </a:rPr>
              <a:t>時に</a:t>
            </a:r>
            <a:r>
              <a:rPr lang="ja-JP" altLang="en-US" sz="1900" b="1" spc="-1" dirty="0" smtClean="0">
                <a:solidFill>
                  <a:srgbClr val="000000"/>
                </a:solidFill>
                <a:ea typeface="Arial"/>
              </a:rPr>
              <a:t>自動でライセンスの結論</a:t>
            </a:r>
            <a:r>
              <a:rPr lang="ja-JP" altLang="en-US" sz="1900" b="1" spc="-1" dirty="0">
                <a:solidFill>
                  <a:srgbClr val="000000"/>
                </a:solidFill>
                <a:ea typeface="Arial"/>
              </a:rPr>
              <a:t>が</a:t>
            </a:r>
            <a:r>
              <a:rPr lang="ja-JP" altLang="en-US" sz="1900" b="1" spc="-1" dirty="0" smtClean="0">
                <a:solidFill>
                  <a:srgbClr val="000000"/>
                </a:solidFill>
                <a:ea typeface="Arial"/>
              </a:rPr>
              <a:t>選択される</a:t>
            </a:r>
            <a:endParaRPr lang="en-US" sz="1900" b="0" strike="noStrike" spc="-1" dirty="0">
              <a:latin typeface="Arial"/>
            </a:endParaRPr>
          </a:p>
          <a:p>
            <a:pPr marL="609480">
              <a:lnSpc>
                <a:spcPct val="115000"/>
              </a:lnSpc>
            </a:pPr>
            <a:r>
              <a:rPr lang="ja-JP" altLang="en-US" sz="1900" spc="-1" dirty="0" smtClean="0"/>
              <a:t>アップロードフォーム</a:t>
            </a:r>
            <a:r>
              <a:rPr lang="ja-JP" altLang="en-US" sz="1900" spc="-1" dirty="0"/>
              <a:t>で、アップロードのオプションを選択するときに</a:t>
            </a:r>
            <a:r>
              <a:rPr lang="ja-JP" altLang="en-US" sz="1900" spc="-1" dirty="0" smtClean="0"/>
              <a:t>、どのファイル</a:t>
            </a:r>
            <a:r>
              <a:rPr lang="ja-JP" altLang="en-US" sz="1900" spc="-1" dirty="0"/>
              <a:t>自動ライセンス</a:t>
            </a:r>
            <a:r>
              <a:rPr lang="ja-JP" altLang="en-US" sz="1900" spc="-1" dirty="0" smtClean="0"/>
              <a:t>決定機能を使うか選択できる</a:t>
            </a:r>
            <a:endParaRPr lang="en-US" sz="1900" b="0" strike="noStrike" spc="-1" dirty="0">
              <a:latin typeface="Arial"/>
            </a:endParaRPr>
          </a:p>
          <a:p>
            <a:pPr marL="609480" indent="-424440">
              <a:lnSpc>
                <a:spcPct val="115000"/>
              </a:lnSpc>
              <a:buClr>
                <a:srgbClr val="000000"/>
              </a:buClr>
              <a:buFont typeface="Arial"/>
              <a:buAutoNum type="arabicPeriod"/>
            </a:pPr>
            <a:r>
              <a:rPr lang="en-US" altLang="ja-JP" sz="1900" b="1" spc="-1" dirty="0">
                <a:solidFill>
                  <a:srgbClr val="000000"/>
                </a:solidFill>
                <a:latin typeface="Arial"/>
              </a:rPr>
              <a:t>2</a:t>
            </a:r>
            <a:r>
              <a:rPr lang="ja-JP" altLang="en-US" sz="1900" b="1" spc="-1" dirty="0" err="1" smtClean="0">
                <a:solidFill>
                  <a:srgbClr val="000000"/>
                </a:solidFill>
                <a:latin typeface="Arial"/>
              </a:rPr>
              <a:t>つの</a:t>
            </a:r>
            <a:r>
              <a:rPr lang="ja-JP" altLang="en-US" sz="1900" b="1" spc="-1" dirty="0" smtClean="0">
                <a:solidFill>
                  <a:srgbClr val="000000"/>
                </a:solidFill>
                <a:latin typeface="Arial"/>
              </a:rPr>
              <a:t>モードがある</a:t>
            </a:r>
            <a:endParaRPr lang="en-US" sz="1900" b="0" strike="noStrike" spc="-1" dirty="0">
              <a:latin typeface="Arial"/>
            </a:endParaRPr>
          </a:p>
          <a:p>
            <a:pPr marL="609480">
              <a:lnSpc>
                <a:spcPct val="115000"/>
              </a:lnSpc>
            </a:pPr>
            <a:r>
              <a:rPr lang="en-US" sz="1900" b="0" i="1" strike="noStrike" spc="-1" dirty="0" smtClean="0">
                <a:solidFill>
                  <a:srgbClr val="000000"/>
                </a:solidFill>
                <a:latin typeface="Arial"/>
                <a:ea typeface="Arial"/>
              </a:rPr>
              <a:t>1: </a:t>
            </a:r>
            <a:r>
              <a:rPr lang="en-US" sz="1900" b="0" strike="noStrike" spc="-1" dirty="0">
                <a:solidFill>
                  <a:srgbClr val="000000"/>
                </a:solidFill>
                <a:latin typeface="Arial"/>
                <a:ea typeface="Arial"/>
              </a:rPr>
              <a:t>Monk </a:t>
            </a:r>
            <a:r>
              <a:rPr lang="ja-JP" altLang="en-US" sz="1900" spc="-1" dirty="0" smtClean="0">
                <a:solidFill>
                  <a:srgbClr val="000000"/>
                </a:solidFill>
                <a:latin typeface="Arial"/>
                <a:ea typeface="Arial"/>
              </a:rPr>
              <a:t>テキストライセンス一致と</a:t>
            </a:r>
            <a:r>
              <a:rPr lang="en-US" sz="1900" b="0" strike="noStrike" spc="-1" dirty="0" err="1" smtClean="0">
                <a:solidFill>
                  <a:srgbClr val="000000"/>
                </a:solidFill>
                <a:latin typeface="Arial"/>
                <a:ea typeface="Arial"/>
              </a:rPr>
              <a:t>Nomos</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正規表現一致が同じ部分にある。</a:t>
            </a:r>
            <a:r>
              <a:rPr lang="en-US" sz="1900" b="0" strike="noStrike" spc="-1" dirty="0" smtClean="0">
                <a:solidFill>
                  <a:srgbClr val="000000"/>
                </a:solidFill>
                <a:latin typeface="Arial"/>
                <a:ea typeface="Arial"/>
              </a:rPr>
              <a:t>.</a:t>
            </a:r>
            <a:endParaRPr lang="en-US" sz="1900" b="0" strike="noStrike" spc="-1" dirty="0">
              <a:latin typeface="Arial"/>
            </a:endParaRPr>
          </a:p>
          <a:p>
            <a:pPr marL="609480">
              <a:lnSpc>
                <a:spcPct val="115000"/>
              </a:lnSpc>
            </a:pPr>
            <a:r>
              <a:rPr lang="en-US" sz="1900" i="1" spc="-1" dirty="0">
                <a:solidFill>
                  <a:srgbClr val="000000"/>
                </a:solidFill>
                <a:latin typeface="Arial"/>
                <a:ea typeface="Arial"/>
              </a:rPr>
              <a:t>2</a:t>
            </a:r>
            <a:r>
              <a:rPr lang="en-US" sz="1900" b="0" i="1" strike="noStrike" spc="-1" dirty="0" smtClean="0">
                <a:solidFill>
                  <a:srgbClr val="000000"/>
                </a:solidFill>
                <a:latin typeface="Arial"/>
                <a:ea typeface="Arial"/>
              </a:rPr>
              <a:t>: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と</a:t>
            </a:r>
            <a:r>
              <a:rPr lang="en-US" sz="1900" b="0" strike="noStrike" spc="-1" dirty="0" err="1" smtClean="0">
                <a:solidFill>
                  <a:srgbClr val="000000"/>
                </a:solidFill>
                <a:latin typeface="Arial"/>
                <a:ea typeface="Arial"/>
              </a:rPr>
              <a:t>Ninka</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が同じライセンスを特定</a:t>
            </a:r>
            <a:endParaRPr lang="en-US" sz="1900" b="0" strike="noStrike" spc="-1" dirty="0">
              <a:latin typeface="Arial"/>
            </a:endParaRPr>
          </a:p>
          <a:p>
            <a:pPr marL="609480">
              <a:lnSpc>
                <a:spcPct val="115000"/>
              </a:lnSpc>
            </a:pP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a:t>
            </a:r>
            <a:r>
              <a:rPr lang="ja-JP" altLang="en-US" sz="1900" spc="-1" dirty="0">
                <a:solidFill>
                  <a:srgbClr val="000000"/>
                </a:solidFill>
                <a:latin typeface="Arial"/>
                <a:ea typeface="Arial"/>
              </a:rPr>
              <a:t>場合</a:t>
            </a:r>
            <a:r>
              <a:rPr lang="en-US" sz="1900" b="0" strike="noStrike" spc="-1" dirty="0" smtClean="0">
                <a:solidFill>
                  <a:srgbClr val="000000"/>
                </a:solidFill>
                <a:latin typeface="Arial"/>
                <a:ea typeface="Arial"/>
              </a:rPr>
              <a:t> (=</a:t>
            </a:r>
            <a:r>
              <a:rPr lang="ja-JP" altLang="en-US" sz="1900" spc="-1" dirty="0">
                <a:solidFill>
                  <a:srgbClr val="000000"/>
                </a:solidFill>
                <a:ea typeface="Arial"/>
              </a:rPr>
              <a:t>エージェント上で別の異なるライセンスが</a:t>
            </a:r>
            <a:r>
              <a:rPr lang="ja-JP" altLang="en-US" sz="1900" spc="-1" dirty="0" smtClean="0">
                <a:solidFill>
                  <a:srgbClr val="000000"/>
                </a:solidFill>
                <a:ea typeface="Arial"/>
              </a:rPr>
              <a:t>見つかる</a:t>
            </a:r>
            <a:r>
              <a:rPr lang="en-US" sz="1900" b="0" strike="noStrike" spc="-1" dirty="0" smtClean="0">
                <a:solidFill>
                  <a:srgbClr val="000000"/>
                </a:solidFill>
                <a:latin typeface="Arial"/>
                <a:ea typeface="Arial"/>
              </a:rPr>
              <a:t>),</a:t>
            </a:r>
            <a:r>
              <a:rPr lang="ja-JP" altLang="en-US" sz="1900" spc="-1" dirty="0">
                <a:solidFill>
                  <a:srgbClr val="000000"/>
                </a:solidFill>
                <a:ea typeface="Arial"/>
              </a:rPr>
              <a:t>このファイルに決定は適用</a:t>
            </a:r>
            <a:r>
              <a:rPr lang="ja-JP" altLang="en-US" sz="1900" spc="-1" dirty="0" smtClean="0">
                <a:solidFill>
                  <a:srgbClr val="000000"/>
                </a:solidFill>
                <a:ea typeface="Arial"/>
              </a:rPr>
              <a:t>されな</a:t>
            </a:r>
            <a:r>
              <a:rPr lang="ja-JP" altLang="en-US" sz="1900" spc="-1" dirty="0">
                <a:solidFill>
                  <a:srgbClr val="000000"/>
                </a:solidFill>
                <a:ea typeface="Arial"/>
              </a:rPr>
              <a:t>い</a:t>
            </a:r>
            <a:endParaRPr lang="en-US" sz="1900" b="0" strike="noStrike" spc="-1" dirty="0" smtClean="0">
              <a:latin typeface="Arial"/>
            </a:endParaRPr>
          </a:p>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例</a:t>
            </a:r>
            <a:r>
              <a:rPr lang="ja-JP" altLang="en-US" sz="1900" b="1" spc="-1" dirty="0">
                <a:solidFill>
                  <a:srgbClr val="000000"/>
                </a:solidFill>
                <a:ea typeface="Arial"/>
              </a:rPr>
              <a:t>を選んでライセンス結果を確認する</a:t>
            </a:r>
            <a:endParaRPr lang="en-US" sz="1900" b="0" strike="noStrike" spc="-1" dirty="0" smtClean="0">
              <a:latin typeface="Arial"/>
            </a:endParaRPr>
          </a:p>
          <a:p>
            <a:pPr marL="609480">
              <a:lnSpc>
                <a:spcPct val="115000"/>
              </a:lnSpc>
            </a:pPr>
            <a:r>
              <a:rPr lang="ja-JP" altLang="en-US" sz="1900" spc="-1" dirty="0">
                <a:solidFill>
                  <a:srgbClr val="000000"/>
                </a:solidFill>
                <a:ea typeface="Arial"/>
              </a:rPr>
              <a:t>個々の結果を確認して、この機能に関する経験と理解を</a:t>
            </a:r>
            <a:r>
              <a:rPr lang="ja-JP" altLang="en-US" sz="1900" spc="-1" dirty="0" smtClean="0">
                <a:solidFill>
                  <a:srgbClr val="000000"/>
                </a:solidFill>
                <a:ea typeface="Arial"/>
              </a:rPr>
              <a:t>深めましょう。</a:t>
            </a:r>
            <a:endParaRPr lang="en-US" sz="1900" b="0" strike="noStrike" spc="-1" dirty="0">
              <a:latin typeface="Arial"/>
            </a:endParaRPr>
          </a:p>
        </p:txBody>
      </p:sp>
      <p:sp>
        <p:nvSpPr>
          <p:cNvPr id="368" name="CustomShape 3"/>
          <p:cNvSpPr/>
          <p:nvPr/>
        </p:nvSpPr>
        <p:spPr>
          <a:xfrm>
            <a:off x="7291790" y="1098472"/>
            <a:ext cx="4718978" cy="334508"/>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69" name="CustomShape 4"/>
          <p:cNvSpPr/>
          <p:nvPr/>
        </p:nvSpPr>
        <p:spPr>
          <a:xfrm>
            <a:off x="197990" y="109847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71"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2" name="CustomShape 7"/>
          <p:cNvSpPr/>
          <p:nvPr/>
        </p:nvSpPr>
        <p:spPr>
          <a:xfrm>
            <a:off x="7291790" y="1432980"/>
            <a:ext cx="4718978" cy="49264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a:t>
            </a:r>
            <a:r>
              <a:rPr lang="en-US" altLang="ja-JP" sz="1600" spc="-1" dirty="0">
                <a:solidFill>
                  <a:srgbClr val="000000"/>
                </a:solidFill>
                <a:ea typeface="Arial"/>
              </a:rPr>
              <a:t>Apache 2.0</a:t>
            </a:r>
            <a:r>
              <a:rPr lang="ja-JP" altLang="en-US" sz="1600" spc="-1" dirty="0">
                <a:solidFill>
                  <a:srgbClr val="000000"/>
                </a:solidFill>
                <a:ea typeface="Arial"/>
              </a:rPr>
              <a:t>ヘッダを含むライセンスセットがアップロードされていると</a:t>
            </a:r>
            <a:r>
              <a:rPr lang="ja-JP" altLang="en-US" sz="1600" spc="-1" dirty="0" smtClean="0">
                <a:solidFill>
                  <a:srgbClr val="000000"/>
                </a:solidFill>
                <a:ea typeface="Arial"/>
              </a:rPr>
              <a:t>仮定</a:t>
            </a:r>
            <a:r>
              <a:rPr lang="en-US" altLang="ja-JP" sz="1600" spc="-1" dirty="0" smtClean="0">
                <a:solidFill>
                  <a:srgbClr val="000000"/>
                </a:solidFill>
                <a:ea typeface="Arial"/>
              </a:rPr>
              <a:t>)</a:t>
            </a:r>
            <a:endParaRPr lang="en-US" sz="1600" b="0" strike="noStrike" spc="-1" dirty="0" smtClean="0">
              <a:latin typeface="Arial"/>
            </a:endParaRPr>
          </a:p>
          <a:p>
            <a:pPr marL="609480" indent="-405360">
              <a:lnSpc>
                <a:spcPct val="100000"/>
              </a:lnSpc>
              <a:buClr>
                <a:srgbClr val="000000"/>
              </a:buClr>
              <a:buFont typeface="Arial"/>
              <a:buChar char="●"/>
            </a:pPr>
            <a:r>
              <a:rPr lang="ja-JP" altLang="en-US" sz="1600" spc="-1" dirty="0" smtClean="0">
                <a:solidFill>
                  <a:srgbClr val="000000"/>
                </a:solidFill>
                <a:latin typeface="Arial"/>
              </a:rPr>
              <a:t>ファイルアップロードへ行く</a:t>
            </a:r>
            <a:endParaRPr lang="en-US" sz="1600" b="0" strike="noStrike" spc="-1" dirty="0" smtClean="0">
              <a:latin typeface="Arial"/>
            </a:endParaRPr>
          </a:p>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選択</a:t>
            </a:r>
            <a:endParaRPr lang="en-US" sz="1700" b="0" strike="noStrike" spc="-1" dirty="0">
              <a:latin typeface="Arial"/>
            </a:endParaRPr>
          </a:p>
          <a:p>
            <a:pPr marL="609480" indent="-405360">
              <a:lnSpc>
                <a:spcPct val="100000"/>
              </a:lnSpc>
              <a:buClr>
                <a:srgbClr val="000000"/>
              </a:buClr>
              <a:buFont typeface="Arial"/>
              <a:buChar char="●"/>
            </a:pPr>
            <a:r>
              <a:rPr lang="en-US" altLang="ja-JP" sz="1600" spc="-1" dirty="0" err="1" smtClean="0">
                <a:solidFill>
                  <a:srgbClr val="000000"/>
                </a:solidFill>
                <a:ea typeface="Arial"/>
              </a:rPr>
              <a:t>Nomos</a:t>
            </a:r>
            <a:r>
              <a:rPr lang="ja-JP" altLang="en-US" sz="1600" spc="-1" dirty="0">
                <a:solidFill>
                  <a:srgbClr val="000000"/>
                </a:solidFill>
                <a:ea typeface="Arial"/>
              </a:rPr>
              <a:t>と</a:t>
            </a:r>
            <a:r>
              <a:rPr lang="en-US" altLang="ja-JP" sz="1600" spc="-1" dirty="0">
                <a:solidFill>
                  <a:srgbClr val="000000"/>
                </a:solidFill>
                <a:ea typeface="Arial"/>
              </a:rPr>
              <a:t>Monk</a:t>
            </a:r>
            <a:r>
              <a:rPr lang="ja-JP" altLang="en-US" sz="1600" spc="-1" dirty="0">
                <a:solidFill>
                  <a:srgbClr val="000000"/>
                </a:solidFill>
                <a:ea typeface="Arial"/>
              </a:rPr>
              <a:t>の組み合わせで</a:t>
            </a:r>
            <a:r>
              <a:rPr lang="ja-JP" altLang="en-US" sz="1600" spc="-1" dirty="0" smtClean="0">
                <a:solidFill>
                  <a:srgbClr val="000000"/>
                </a:solidFill>
                <a:ea typeface="Arial"/>
              </a:rPr>
              <a:t>、アップ</a:t>
            </a:r>
            <a:r>
              <a:rPr lang="en-US" altLang="ja-JP" sz="1600" spc="-1" dirty="0" smtClean="0">
                <a:solidFill>
                  <a:srgbClr val="000000"/>
                </a:solidFill>
                <a:ea typeface="Arial"/>
              </a:rPr>
              <a:t>―</a:t>
            </a:r>
            <a:r>
              <a:rPr lang="ja-JP" altLang="en-US" sz="1600" spc="-1" dirty="0" smtClean="0">
                <a:solidFill>
                  <a:srgbClr val="000000"/>
                </a:solidFill>
                <a:ea typeface="Arial"/>
              </a:rPr>
              <a:t>ロードして自動でライセンス</a:t>
            </a:r>
            <a:r>
              <a:rPr lang="ja-JP" altLang="en-US" sz="1600" spc="-1" dirty="0">
                <a:solidFill>
                  <a:srgbClr val="000000"/>
                </a:solidFill>
                <a:ea typeface="Arial"/>
              </a:rPr>
              <a:t>の</a:t>
            </a:r>
            <a:r>
              <a:rPr lang="ja-JP" altLang="en-US" sz="1600" spc="-1" dirty="0" smtClean="0">
                <a:solidFill>
                  <a:srgbClr val="000000"/>
                </a:solidFill>
                <a:ea typeface="Arial"/>
              </a:rPr>
              <a:t>結論を出す</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アップロード</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smtClean="0">
                <a:solidFill>
                  <a:srgbClr val="000000"/>
                </a:solidFill>
                <a:ea typeface="Arial"/>
              </a:rPr>
              <a:t>ライセンスファイルブラウザで</a:t>
            </a:r>
            <a:r>
              <a:rPr lang="en-US" altLang="ja-JP" sz="1600" spc="-1" dirty="0" smtClean="0">
                <a:solidFill>
                  <a:srgbClr val="000000"/>
                </a:solidFill>
                <a:ea typeface="Arial"/>
              </a:rPr>
              <a:t/>
            </a:r>
            <a:br>
              <a:rPr lang="en-US" altLang="ja-JP" sz="1600" spc="-1" dirty="0" smtClean="0">
                <a:solidFill>
                  <a:srgbClr val="000000"/>
                </a:solidFill>
                <a:ea typeface="Arial"/>
              </a:rPr>
            </a:br>
            <a:r>
              <a:rPr lang="ja-JP" altLang="en-US" sz="1600" spc="-1" dirty="0" smtClean="0">
                <a:solidFill>
                  <a:srgbClr val="000000"/>
                </a:solidFill>
                <a:ea typeface="Arial"/>
              </a:rPr>
              <a:t>結果レビュー</a:t>
            </a: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レポート</a:t>
            </a:r>
            <a:r>
              <a:rPr lang="ja-JP" altLang="en-US" sz="3200" b="1" spc="-1" dirty="0">
                <a:solidFill>
                  <a:srgbClr val="000000"/>
                </a:solidFill>
                <a:latin typeface="Arial"/>
                <a:ea typeface="Arial"/>
              </a:rPr>
              <a:t>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どう動かすか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8"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20"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21"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clearing</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の結果</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SPDX </a:t>
            </a:r>
            <a:r>
              <a:rPr lang="ja-JP" altLang="en-US" sz="2000" spc="-1" dirty="0">
                <a:solidFill>
                  <a:srgbClr val="000000"/>
                </a:solidFill>
                <a:latin typeface="ＭＳ ゴシック" panose="020B0609070205080204" pitchFamily="49" charset="-128"/>
                <a:ea typeface="ＭＳ ゴシック" panose="020B0609070205080204" pitchFamily="49" charset="-128"/>
              </a:rPr>
              <a:t>形式</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のレポート</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注意書き</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や</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000" b="0" strike="noStrike" spc="-1" dirty="0">
                <a:solidFill>
                  <a:srgbClr val="000000"/>
                </a:solidFill>
                <a:latin typeface="ＭＳ ゴシック" panose="020B0609070205080204" pitchFamily="49" charset="-128"/>
                <a:ea typeface="ＭＳ ゴシック" panose="020B0609070205080204" pitchFamily="49" charset="-128"/>
              </a:rPr>
              <a:t>readme </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ファイル作成</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err="1">
                <a:solidFill>
                  <a:srgbClr val="000000"/>
                </a:solidFill>
                <a:latin typeface="ＭＳ ゴシック" panose="020B0609070205080204" pitchFamily="49" charset="-128"/>
                <a:ea typeface="ＭＳ ゴシック" panose="020B0609070205080204" pitchFamily="49" charset="-128"/>
              </a:rPr>
              <a:t>debian</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-copyright</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22"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3"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4"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5"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6"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7"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a:t>
            </a:r>
            <a: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アップロード</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8"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スキャニング方法</a:t>
            </a:r>
            <a: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選択</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9"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結果レビュー</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0"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レポート作成</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1"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a:t>
            </a:r>
            <a:endParaRPr lang="en-US" sz="3200" b="0" strike="noStrike" spc="-1" dirty="0">
              <a:latin typeface="Arial"/>
            </a:endParaRPr>
          </a:p>
        </p:txBody>
      </p:sp>
      <p:sp>
        <p:nvSpPr>
          <p:cNvPr id="376"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spc="-1" dirty="0"/>
              <a:t>OSS</a:t>
            </a:r>
            <a:r>
              <a:rPr lang="ja-JP" altLang="en-US" sz="1600" spc="-1" dirty="0"/>
              <a:t>を配布するには、ライセンス関連情報を提供する必要があります。</a:t>
            </a:r>
            <a:endParaRPr lang="en-US" sz="1600" b="0" strike="noStrike" spc="-1" dirty="0">
              <a:latin typeface="Arial"/>
            </a:endParaRPr>
          </a:p>
        </p:txBody>
      </p:sp>
      <p:sp>
        <p:nvSpPr>
          <p:cNvPr id="377" name="CustomShape 3"/>
          <p:cNvSpPr/>
          <p:nvPr/>
        </p:nvSpPr>
        <p:spPr>
          <a:xfrm>
            <a:off x="4691520" y="1396980"/>
            <a:ext cx="7124760" cy="654972"/>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78" name="CustomShape 4"/>
          <p:cNvSpPr/>
          <p:nvPr/>
        </p:nvSpPr>
        <p:spPr>
          <a:xfrm>
            <a:off x="713160" y="1398420"/>
            <a:ext cx="3977280" cy="481215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すべてのパッケージが分析</a:t>
            </a:r>
            <a:r>
              <a:rPr lang="ja-JP" altLang="en-US" sz="1900" spc="-1" dirty="0" smtClean="0">
                <a:solidFill>
                  <a:srgbClr val="000000"/>
                </a:solidFill>
                <a:ea typeface="Arial"/>
              </a:rPr>
              <a:t>され</a:t>
            </a:r>
            <a:r>
              <a:rPr lang="ja-JP" altLang="en-US" sz="1900" spc="-1" dirty="0">
                <a:solidFill>
                  <a:srgbClr val="000000"/>
                </a:solidFill>
                <a:ea typeface="Arial"/>
              </a:rPr>
              <a:t>て</a:t>
            </a:r>
            <a:r>
              <a:rPr lang="ja-JP" altLang="en-US" sz="1900" spc="-1" dirty="0" smtClean="0">
                <a:solidFill>
                  <a:srgbClr val="000000"/>
                </a:solidFill>
                <a:ea typeface="Arial"/>
              </a:rPr>
              <a:t>、告知ファイル</a:t>
            </a:r>
            <a:r>
              <a:rPr lang="ja-JP" altLang="en-US" sz="1900" spc="-1" dirty="0">
                <a:solidFill>
                  <a:srgbClr val="000000"/>
                </a:solidFill>
                <a:ea typeface="Arial"/>
              </a:rPr>
              <a:t>の内容を取得するためにはどうすれば</a:t>
            </a:r>
            <a:r>
              <a:rPr lang="ja-JP" altLang="en-US" sz="1900"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p:txBody>
      </p:sp>
      <p:sp>
        <p:nvSpPr>
          <p:cNvPr id="379" name="CustomShape 5"/>
          <p:cNvSpPr/>
          <p:nvPr/>
        </p:nvSpPr>
        <p:spPr>
          <a:xfrm>
            <a:off x="713160" y="1396980"/>
            <a:ext cx="3750840" cy="654972"/>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81"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4691520" y="2051952"/>
            <a:ext cx="7294534" cy="415861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a:solidFill>
                  <a:srgbClr val="000000"/>
                </a:solidFill>
                <a:ea typeface="Arial"/>
              </a:rPr>
              <a:t>FOSSology</a:t>
            </a:r>
            <a:r>
              <a:rPr lang="ja-JP" altLang="en-US" sz="1900" spc="-1" dirty="0">
                <a:solidFill>
                  <a:srgbClr val="000000"/>
                </a:solidFill>
                <a:ea typeface="Arial"/>
              </a:rPr>
              <a:t>はオープンソースパッケージに関するライセンスと著作権情報を様々なフォーマットでエクスポートすることを可能</a:t>
            </a:r>
            <a:r>
              <a:rPr lang="ja-JP" altLang="en-US" sz="1900" spc="-1" dirty="0" smtClean="0">
                <a:solidFill>
                  <a:srgbClr val="000000"/>
                </a:solidFill>
                <a:ea typeface="Arial"/>
              </a:rPr>
              <a:t>にする：</a:t>
            </a:r>
            <a:endParaRPr lang="en-US" sz="1900" b="0" strike="noStrike" spc="-1" dirty="0" smtClean="0">
              <a:latin typeface="Arial"/>
            </a:endParaRPr>
          </a:p>
          <a:p>
            <a:pPr marL="355680" lvl="2" indent="-183240">
              <a:lnSpc>
                <a:spcPct val="100000"/>
              </a:lnSpc>
              <a:spcBef>
                <a:spcPts val="1301"/>
              </a:spcBef>
              <a:buClr>
                <a:srgbClr val="879BAA"/>
              </a:buClr>
              <a:buFont typeface="Noto Sans Symbols"/>
              <a:buChar char="∙"/>
            </a:pPr>
            <a:r>
              <a:rPr lang="en-US" sz="1900" b="1" strike="noStrike" spc="-1" dirty="0" smtClean="0">
                <a:solidFill>
                  <a:srgbClr val="0070C0"/>
                </a:solidFill>
                <a:latin typeface="Arial"/>
                <a:ea typeface="Arial"/>
              </a:rPr>
              <a:t>The Linux Foundation / OpenChain:</a:t>
            </a:r>
            <a:endParaRPr lang="en-US" sz="1900" b="0" strike="noStrike" spc="-1" dirty="0" smtClean="0">
              <a:latin typeface="Arial"/>
            </a:endParaRPr>
          </a:p>
          <a:p>
            <a:pPr marL="546120" lvl="3"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SPDX </a:t>
            </a:r>
            <a:r>
              <a:rPr lang="en-US" sz="1900" b="0" strike="noStrike" spc="-1" dirty="0">
                <a:solidFill>
                  <a:srgbClr val="000000"/>
                </a:solidFill>
                <a:latin typeface="Arial"/>
                <a:ea typeface="Arial"/>
              </a:rPr>
              <a:t>2.0 </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Tag:Value</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RDF/XML</a:t>
            </a:r>
            <a:r>
              <a:rPr lang="ja-JP" altLang="en-US" sz="1900" b="0" strike="noStrike" spc="-1" dirty="0" smtClean="0">
                <a:solidFill>
                  <a:srgbClr val="000000"/>
                </a:solidFill>
                <a:latin typeface="Arial"/>
                <a:ea typeface="Arial"/>
              </a:rPr>
              <a:t>両方でレポート</a:t>
            </a:r>
            <a:r>
              <a:rPr lang="en-US" sz="1900" b="0" strike="noStrike" spc="-1" dirty="0" smtClean="0">
                <a:solidFill>
                  <a:srgbClr val="000000"/>
                </a:solidFill>
                <a:latin typeface="Arial"/>
                <a:ea typeface="Arial"/>
              </a:rPr>
              <a:t> </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Debian ecosystem: </a:t>
            </a:r>
            <a:r>
              <a:rPr lang="en-US" sz="1900" b="0" strike="noStrike" spc="-1" dirty="0">
                <a:solidFill>
                  <a:srgbClr val="000000"/>
                </a:solidFill>
                <a:latin typeface="Arial"/>
                <a:ea typeface="Arial"/>
              </a:rPr>
              <a:t>Debian-copyright (a.k.a. DEP5) </a:t>
            </a:r>
            <a:r>
              <a:rPr lang="ja-JP" altLang="en-US" sz="1900" spc="-1" dirty="0">
                <a:solidFill>
                  <a:srgbClr val="000000"/>
                </a:solidFill>
                <a:latin typeface="Arial"/>
                <a:ea typeface="Arial"/>
              </a:rPr>
              <a:t>ファイル</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For your use:</a:t>
            </a:r>
            <a:endParaRPr lang="en-US" sz="1900" b="0" strike="noStrike" spc="-1" dirty="0">
              <a:latin typeface="Arial"/>
            </a:endParaRPr>
          </a:p>
          <a:p>
            <a:pPr marL="546120" lvl="3" indent="-195840">
              <a:lnSpc>
                <a:spcPct val="100000"/>
              </a:lnSpc>
              <a:buClr>
                <a:srgbClr val="879BAA"/>
              </a:buClr>
              <a:buFont typeface="Noto Sans Symbols"/>
              <a:buChar char="∙"/>
            </a:pPr>
            <a:r>
              <a:rPr lang="ja-JP" altLang="en-US" sz="1900" spc="-1" dirty="0">
                <a:solidFill>
                  <a:srgbClr val="000000"/>
                </a:solidFill>
                <a:ea typeface="Arial"/>
              </a:rPr>
              <a:t>ファイル付きのライセンスの</a:t>
            </a:r>
            <a:r>
              <a:rPr lang="ja-JP" altLang="en-US" sz="1900" spc="-1" dirty="0" smtClean="0">
                <a:solidFill>
                  <a:srgbClr val="000000"/>
                </a:solidFill>
                <a:ea typeface="Arial"/>
              </a:rPr>
              <a:t>プレーンリスト</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en-US" altLang="ja-JP" sz="1900" spc="-1" dirty="0">
                <a:solidFill>
                  <a:srgbClr val="000000"/>
                </a:solidFill>
                <a:ea typeface="Arial"/>
              </a:rPr>
              <a:t>Readme</a:t>
            </a:r>
            <a:r>
              <a:rPr lang="ja-JP" altLang="en-US" sz="1900" spc="-1" dirty="0">
                <a:solidFill>
                  <a:srgbClr val="000000"/>
                </a:solidFill>
                <a:ea typeface="Arial"/>
              </a:rPr>
              <a:t>ファイルまた</a:t>
            </a:r>
            <a:r>
              <a:rPr lang="ja-JP" altLang="en-US" sz="1900" spc="-1" dirty="0" smtClean="0">
                <a:solidFill>
                  <a:srgbClr val="000000"/>
                </a:solidFill>
                <a:ea typeface="Arial"/>
              </a:rPr>
              <a:t>は</a:t>
            </a:r>
            <a:r>
              <a:rPr lang="ja-JP" altLang="en-US" sz="1900" spc="-1" dirty="0">
                <a:solidFill>
                  <a:srgbClr val="000000"/>
                </a:solidFill>
                <a:ea typeface="Arial"/>
              </a:rPr>
              <a:t>告知</a:t>
            </a:r>
            <a:r>
              <a:rPr lang="ja-JP" altLang="en-US" sz="1900" spc="-1" dirty="0" smtClean="0">
                <a:solidFill>
                  <a:srgbClr val="000000"/>
                </a:solidFill>
                <a:ea typeface="Arial"/>
              </a:rPr>
              <a:t>ファイル</a:t>
            </a:r>
            <a:r>
              <a:rPr lang="ja-JP" altLang="en-US" sz="1900" spc="-1" dirty="0">
                <a:solidFill>
                  <a:srgbClr val="000000"/>
                </a:solidFill>
                <a:ea typeface="Arial"/>
              </a:rPr>
              <a:t>の内容の</a:t>
            </a:r>
            <a:r>
              <a:rPr lang="ja-JP" altLang="en-US" sz="1900" spc="-1" dirty="0" smtClean="0">
                <a:solidFill>
                  <a:srgbClr val="000000"/>
                </a:solidFill>
                <a:ea typeface="Arial"/>
              </a:rPr>
              <a:t>生成</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ja-JP" altLang="en-US" sz="1900" spc="-1" dirty="0" smtClean="0"/>
              <a:t>テンプレートベース（</a:t>
            </a:r>
            <a:r>
              <a:rPr lang="en-US" altLang="ja-JP" sz="1900" spc="-1" dirty="0" smtClean="0"/>
              <a:t>twig</a:t>
            </a:r>
            <a:r>
              <a:rPr lang="ja-JP" altLang="en-US" sz="1900" spc="-1" dirty="0" smtClean="0"/>
              <a:t>を</a:t>
            </a:r>
            <a:r>
              <a:rPr lang="ja-JP" altLang="en-US" sz="1900" spc="-1" dirty="0"/>
              <a:t>使用）：自分のレポートで拡張</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731160" y="141300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84" name="Google Shape;494;p55"/>
          <p:cNvPicPr/>
          <p:nvPr/>
        </p:nvPicPr>
        <p:blipFill>
          <a:blip r:embed="rId2"/>
          <a:stretch/>
        </p:blipFill>
        <p:spPr>
          <a:xfrm>
            <a:off x="6635880" y="1766520"/>
            <a:ext cx="5181840" cy="4176000"/>
          </a:xfrm>
          <a:prstGeom prst="rect">
            <a:avLst/>
          </a:prstGeom>
          <a:ln>
            <a:noFill/>
          </a:ln>
          <a:effectLst>
            <a:outerShdw>
              <a:srgbClr val="000000">
                <a:alpha val="40000"/>
              </a:srgbClr>
            </a:outerShdw>
          </a:effectLst>
        </p:spPr>
      </p:pic>
      <p:sp>
        <p:nvSpPr>
          <p:cNvPr id="385" name="CustomShape 2"/>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レポート機能を使う</a:t>
            </a:r>
            <a:endParaRPr lang="en-US" sz="3200" b="0" strike="noStrike" spc="-1" dirty="0">
              <a:latin typeface="Arial"/>
            </a:endParaRPr>
          </a:p>
        </p:txBody>
      </p:sp>
      <p:sp>
        <p:nvSpPr>
          <p:cNvPr id="386" name="CustomShape 3"/>
          <p:cNvSpPr/>
          <p:nvPr/>
        </p:nvSpPr>
        <p:spPr>
          <a:xfrm>
            <a:off x="1096560" y="2190960"/>
            <a:ext cx="5164920" cy="245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全てのアップデートした項目がブラウザ中にリスト化される</a:t>
            </a:r>
            <a:endParaRPr lang="en-US" sz="1900" b="0" strike="noStrike" spc="-1" dirty="0">
              <a:latin typeface="Arial"/>
            </a:endParaRPr>
          </a:p>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アップロードされたすべてのアイテムの</a:t>
            </a:r>
            <a:r>
              <a:rPr lang="ja-JP" altLang="en-US" sz="1900" spc="-1" dirty="0" smtClean="0">
                <a:solidFill>
                  <a:srgbClr val="000000"/>
                </a:solidFill>
                <a:ea typeface="Arial"/>
              </a:rPr>
              <a:t>ポップアップメニュー</a:t>
            </a:r>
            <a:r>
              <a:rPr lang="ja-JP" altLang="en-US" sz="1900" spc="-1" dirty="0">
                <a:solidFill>
                  <a:srgbClr val="000000"/>
                </a:solidFill>
                <a:ea typeface="Arial"/>
              </a:rPr>
              <a:t>中</a:t>
            </a:r>
            <a:r>
              <a:rPr lang="ja-JP" altLang="en-US" sz="1900" spc="-1" dirty="0" smtClean="0">
                <a:solidFill>
                  <a:srgbClr val="000000"/>
                </a:solidFill>
                <a:ea typeface="Arial"/>
              </a:rPr>
              <a:t>の</a:t>
            </a:r>
            <a:r>
              <a:rPr lang="ja-JP" altLang="en-US" sz="1900" spc="-1" dirty="0">
                <a:solidFill>
                  <a:srgbClr val="000000"/>
                </a:solidFill>
                <a:ea typeface="Arial"/>
              </a:rPr>
              <a:t>、</a:t>
            </a:r>
            <a:r>
              <a:rPr lang="ja-JP" altLang="en-US" sz="1900" spc="-1" dirty="0" smtClean="0">
                <a:solidFill>
                  <a:srgbClr val="000000"/>
                </a:solidFill>
                <a:ea typeface="Arial"/>
              </a:rPr>
              <a:t>さまざま</a:t>
            </a:r>
            <a:r>
              <a:rPr lang="ja-JP" altLang="en-US" sz="1900" spc="-1" dirty="0">
                <a:solidFill>
                  <a:srgbClr val="000000"/>
                </a:solidFill>
                <a:ea typeface="Arial"/>
              </a:rPr>
              <a:t>なレポート項目の</a:t>
            </a:r>
            <a:r>
              <a:rPr lang="ja-JP" altLang="en-US" sz="1900" spc="-1" dirty="0" smtClean="0">
                <a:solidFill>
                  <a:srgbClr val="000000"/>
                </a:solidFill>
                <a:ea typeface="Arial"/>
              </a:rPr>
              <a:t>選択</a:t>
            </a:r>
            <a:r>
              <a:rPr lang="ja-JP" altLang="en-US" sz="1900" b="0" strike="noStrike" spc="-1" dirty="0" smtClean="0">
                <a:solidFill>
                  <a:srgbClr val="000000"/>
                </a:solidFill>
                <a:latin typeface="Arial"/>
                <a:ea typeface="Arial"/>
              </a:rPr>
              <a:t>し、出力</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Debian-copyright, DEP5</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Readme, notice file</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RDF/XML</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a:t>
            </a:r>
            <a:r>
              <a:rPr lang="en-US" sz="1900" b="0" strike="noStrike" spc="-1" dirty="0" err="1">
                <a:solidFill>
                  <a:srgbClr val="000000"/>
                </a:solidFill>
                <a:latin typeface="Arial"/>
                <a:ea typeface="Arial"/>
              </a:rPr>
              <a:t>Tag:Value</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387" name="CustomShape 4"/>
          <p:cNvSpPr/>
          <p:nvPr/>
        </p:nvSpPr>
        <p:spPr>
          <a:xfrm>
            <a:off x="1124280" y="1700640"/>
            <a:ext cx="3550462" cy="19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sp>
        <p:nvSpPr>
          <p:cNvPr id="388" name="CustomShape 5"/>
          <p:cNvSpPr/>
          <p:nvPr/>
        </p:nvSpPr>
        <p:spPr>
          <a:xfrm>
            <a:off x="8962920" y="282996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FOSSology </a:t>
            </a:r>
            <a:r>
              <a:rPr lang="ja-JP" altLang="en-US" sz="3200" b="1" spc="-1" dirty="0" smtClean="0">
                <a:solidFill>
                  <a:srgbClr val="000000"/>
                </a:solidFill>
                <a:latin typeface="Arial"/>
                <a:ea typeface="Arial"/>
              </a:rPr>
              <a:t>サーバ管理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0" y="0"/>
            <a:ext cx="12913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Organizing Uploads, Users and Groups</a:t>
            </a:r>
            <a:endParaRPr lang="en-US" sz="3200" b="0" strike="noStrike" spc="-1" dirty="0">
              <a:latin typeface="Arial"/>
            </a:endParaRPr>
          </a:p>
        </p:txBody>
      </p:sp>
      <p:sp>
        <p:nvSpPr>
          <p:cNvPr id="393" name="CustomShape 2"/>
          <p:cNvSpPr/>
          <p:nvPr/>
        </p:nvSpPr>
        <p:spPr>
          <a:xfrm>
            <a:off x="469557" y="1532519"/>
            <a:ext cx="7452243" cy="482688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フォルダの作成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フォルダ</a:t>
            </a:r>
            <a:r>
              <a:rPr lang="ja-JP" altLang="en-US" sz="1900" b="0" strike="noStrike" spc="-1" dirty="0" smtClean="0">
                <a:solidFill>
                  <a:srgbClr val="000000"/>
                </a:solidFill>
                <a:latin typeface="Arial"/>
                <a:ea typeface="Arial"/>
              </a:rPr>
              <a:t>を使ってアップロード物を整理することが可能</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ソフトウェアグループごとにフォルダを作成</a:t>
            </a:r>
            <a:r>
              <a:rPr lang="ja-JP" altLang="en-US" sz="1900" spc="-1" dirty="0" smtClean="0">
                <a:solidFill>
                  <a:srgbClr val="000000"/>
                </a:solidFill>
                <a:ea typeface="Arial"/>
              </a:rPr>
              <a:t>できる（</a:t>
            </a:r>
            <a:r>
              <a:rPr lang="ja-JP" altLang="en-US" sz="1900" spc="-1" dirty="0">
                <a:solidFill>
                  <a:srgbClr val="000000"/>
                </a:solidFill>
                <a:ea typeface="Arial"/>
              </a:rPr>
              <a:t>例：すべての</a:t>
            </a:r>
            <a:r>
              <a:rPr lang="en-US" altLang="ja-JP" sz="1900" spc="-1" dirty="0">
                <a:solidFill>
                  <a:srgbClr val="000000"/>
                </a:solidFill>
                <a:ea typeface="Arial"/>
              </a:rPr>
              <a:t>Apache</a:t>
            </a:r>
            <a:r>
              <a:rPr lang="ja-JP" altLang="en-US" sz="1900" spc="-1" dirty="0">
                <a:solidFill>
                  <a:srgbClr val="000000"/>
                </a:solidFill>
                <a:ea typeface="Arial"/>
              </a:rPr>
              <a:t>プロジェクト</a:t>
            </a:r>
            <a:r>
              <a:rPr lang="ja-JP" altLang="en-US" sz="1900" spc="-1" dirty="0" smtClean="0">
                <a:solidFill>
                  <a:srgbClr val="000000"/>
                </a:solidFill>
                <a:ea typeface="Arial"/>
              </a:rPr>
              <a:t>）</a:t>
            </a:r>
            <a:endParaRPr lang="en-US" altLang="ja-JP" sz="1900" spc="-1" dirty="0" smtClean="0">
              <a:solidFill>
                <a:srgbClr val="000000"/>
              </a:solidFil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または</a:t>
            </a:r>
            <a:r>
              <a:rPr lang="ja-JP" altLang="en-US" sz="1900" spc="-1" dirty="0">
                <a:solidFill>
                  <a:srgbClr val="000000"/>
                </a:solidFill>
                <a:latin typeface="Arial"/>
                <a:ea typeface="Arial"/>
              </a:rPr>
              <a:t>、</a:t>
            </a:r>
            <a:r>
              <a:rPr lang="ja-JP" altLang="en-US" sz="1900" spc="-1" dirty="0" smtClean="0">
                <a:solidFill>
                  <a:srgbClr val="000000"/>
                </a:solidFill>
                <a:latin typeface="Arial"/>
                <a:ea typeface="Arial"/>
              </a:rPr>
              <a:t>プロジェクト</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プロダクトによって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チームや</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そのなかの個人によって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i="1" spc="-1" dirty="0">
                <a:solidFill>
                  <a:srgbClr val="000000"/>
                </a:solidFill>
                <a:ea typeface="Arial"/>
              </a:rPr>
              <a:t>長期的展望：再利用可能なクリアされたコンポーネントのリポジトリを</a:t>
            </a:r>
            <a:r>
              <a:rPr lang="ja-JP" altLang="en-US" sz="1900" i="1" spc="-1" dirty="0" smtClean="0">
                <a:solidFill>
                  <a:srgbClr val="000000"/>
                </a:solidFill>
                <a:ea typeface="Arial"/>
              </a:rPr>
              <a:t>作成</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ユーザーとグループ作成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ユーザ作成</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既存ユーザ作成</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グループ</a:t>
            </a:r>
            <a:r>
              <a:rPr lang="ja-JP" altLang="en-US" sz="1900" spc="-1" dirty="0">
                <a:solidFill>
                  <a:srgbClr val="000000"/>
                </a:solidFill>
                <a:latin typeface="Arial"/>
              </a:rPr>
              <a:t>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一つのグループは他の</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グループの </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決定が見れない</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a:t>
            </a:r>
            <a:r>
              <a:rPr lang="en-US" sz="1900" b="1" strike="noStrike" spc="-1" dirty="0" smtClean="0">
                <a:solidFill>
                  <a:srgbClr val="000000"/>
                </a:solidFill>
                <a:latin typeface="Arial"/>
                <a:ea typeface="Arial"/>
              </a:rPr>
              <a:t>uploads </a:t>
            </a:r>
            <a:r>
              <a:rPr lang="en-US" sz="1900" b="1" strike="noStrike" spc="-1" dirty="0">
                <a:solidFill>
                  <a:srgbClr val="000000"/>
                </a:solidFill>
                <a:latin typeface="Arial"/>
                <a:ea typeface="Arial"/>
              </a:rPr>
              <a:t>and </a:t>
            </a:r>
            <a:r>
              <a:rPr lang="en-US" sz="1900" b="1" strike="noStrike" spc="-1" dirty="0" smtClean="0">
                <a:solidFill>
                  <a:srgbClr val="000000"/>
                </a:solidFill>
                <a:latin typeface="Arial"/>
                <a:ea typeface="Arial"/>
              </a:rPr>
              <a:t>folders</a:t>
            </a:r>
            <a:r>
              <a:rPr lang="ja-JP" altLang="en-US" sz="1900" b="1" strike="noStrike" spc="-1" dirty="0" smtClean="0">
                <a:solidFill>
                  <a:srgbClr val="000000"/>
                </a:solidFill>
                <a:latin typeface="Arial"/>
                <a:ea typeface="Arial"/>
              </a:rPr>
              <a:t>」に移動</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アクセス権限コピー</a:t>
            </a:r>
            <a:endParaRPr lang="en-US" sz="1900" b="0" strike="noStrike" spc="-1" dirty="0">
              <a:latin typeface="Arial"/>
            </a:endParaRPr>
          </a:p>
        </p:txBody>
      </p:sp>
      <p:sp>
        <p:nvSpPr>
          <p:cNvPr id="394" name="CustomShape 3"/>
          <p:cNvSpPr/>
          <p:nvPr/>
        </p:nvSpPr>
        <p:spPr>
          <a:xfrm>
            <a:off x="7921800" y="1199870"/>
            <a:ext cx="3688560" cy="338399"/>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95" name="CustomShape 4"/>
          <p:cNvSpPr/>
          <p:nvPr/>
        </p:nvSpPr>
        <p:spPr>
          <a:xfrm>
            <a:off x="618120" y="1199870"/>
            <a:ext cx="7303680" cy="32581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396" name="CustomShape 5"/>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7" name="CustomShape 6"/>
          <p:cNvSpPr/>
          <p:nvPr/>
        </p:nvSpPr>
        <p:spPr>
          <a:xfrm>
            <a:off x="7921800" y="1532520"/>
            <a:ext cx="3688560" cy="48268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a:solidFill>
                  <a:srgbClr val="000000"/>
                </a:solidFill>
                <a:latin typeface="Arial"/>
              </a:rPr>
              <a:t>グループ</a:t>
            </a:r>
            <a:r>
              <a:rPr lang="ja-JP" altLang="en-US" sz="1900" spc="-1" dirty="0" smtClean="0">
                <a:solidFill>
                  <a:srgbClr val="000000"/>
                </a:solidFill>
                <a:latin typeface="Arial"/>
              </a:rPr>
              <a:t>を</a:t>
            </a:r>
            <a:r>
              <a:rPr lang="ja-JP" altLang="en-US" sz="1900" spc="-1" dirty="0">
                <a:solidFill>
                  <a:srgbClr val="000000"/>
                </a:solidFill>
                <a:latin typeface="Arial"/>
              </a:rPr>
              <a:t>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 group</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 group</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b="0" strike="noStrike" spc="-1" dirty="0" smtClean="0">
                <a:latin typeface="Arial"/>
              </a:rPr>
              <a:t>ユーザを作成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Robert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Andreas (wind)</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Daniele (wind)</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399" name="CustomShape 2"/>
          <p:cNvSpPr/>
          <p:nvPr/>
        </p:nvSpPr>
        <p:spPr>
          <a:xfrm>
            <a:off x="626760" y="1413000"/>
            <a:ext cx="1108152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i="1" strike="noStrike" spc="-1" dirty="0">
                <a:solidFill>
                  <a:srgbClr val="000000"/>
                </a:solidFill>
                <a:latin typeface="Arial"/>
                <a:ea typeface="Arial"/>
              </a:rPr>
              <a:t>A Web server application for license and copyright compliance of software components.</a:t>
            </a:r>
            <a:endParaRPr lang="en-US" sz="2000" b="0" strike="noStrike" spc="-1" dirty="0">
              <a:latin typeface="Arial"/>
            </a:endParaRPr>
          </a:p>
        </p:txBody>
      </p:sp>
      <p:sp>
        <p:nvSpPr>
          <p:cNvPr id="400" name="CustomShape 3"/>
          <p:cNvSpPr/>
          <p:nvPr/>
        </p:nvSpPr>
        <p:spPr>
          <a:xfrm>
            <a:off x="62676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401" name="CustomShape 4"/>
          <p:cNvSpPr/>
          <p:nvPr/>
        </p:nvSpPr>
        <p:spPr>
          <a:xfrm>
            <a:off x="62676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2008</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GPL-2.0</a:t>
            </a:r>
            <a:r>
              <a:rPr lang="ja-JP" altLang="en-US" sz="1900"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2015</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z="1900"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sz="1900" b="0" strike="noStrike" spc="-1" dirty="0">
              <a:latin typeface="Arial"/>
            </a:endParaRPr>
          </a:p>
        </p:txBody>
      </p:sp>
      <p:sp>
        <p:nvSpPr>
          <p:cNvPr id="402" name="CustomShape 5"/>
          <p:cNvSpPr/>
          <p:nvPr/>
        </p:nvSpPr>
        <p:spPr>
          <a:xfrm>
            <a:off x="624024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40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4" name="CustomShape 7"/>
          <p:cNvSpPr/>
          <p:nvPr/>
        </p:nvSpPr>
        <p:spPr>
          <a:xfrm>
            <a:off x="624024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altLang="ja-JP" sz="2000" spc="-1" dirty="0">
                <a:solidFill>
                  <a:srgbClr val="000000"/>
                </a:solidFill>
                <a:latin typeface="ＭＳ ゴシック" panose="020B0609070205080204" pitchFamily="49" charset="-128"/>
                <a:ea typeface="ＭＳ ゴシック" panose="020B0609070205080204" pitchFamily="49" charset="-128"/>
              </a:rPr>
              <a:t>Web UI</a:t>
            </a:r>
            <a:r>
              <a:rPr lang="ja-JP" altLang="en-US" sz="2000" spc="-1" dirty="0">
                <a:solidFill>
                  <a:srgbClr val="000000"/>
                </a:solidFill>
                <a:latin typeface="ＭＳ ゴシック" panose="020B0609070205080204" pitchFamily="49" charset="-128"/>
                <a:ea typeface="ＭＳ ゴシック" panose="020B0609070205080204" pitchFamily="49" charset="-128"/>
              </a:rPr>
              <a:t>　以外に</a:t>
            </a:r>
            <a:r>
              <a:rPr lang="en-US" altLang="ja-JP" sz="2000" spc="-1" dirty="0">
                <a:solidFill>
                  <a:srgbClr val="000000"/>
                </a:solidFill>
                <a:latin typeface="ＭＳ ゴシック" panose="020B0609070205080204" pitchFamily="49" charset="-128"/>
                <a:ea typeface="ＭＳ ゴシック" panose="020B0609070205080204" pitchFamily="49" charset="-128"/>
              </a:rPr>
              <a:t>:</a:t>
            </a:r>
            <a:endParaRPr lang="en-US" altLang="ja-JP" sz="2000"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コマンドラインインターフェイス</a:t>
            </a:r>
            <a:endParaRPr lang="en-US" altLang="ja-JP" sz="2000"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Arial"/>
              </a:rPr>
              <a:t>基本的な一連の操作</a:t>
            </a:r>
            <a:endParaRPr lang="en-US" sz="3200" b="0" strike="noStrike" spc="-1" dirty="0">
              <a:latin typeface="Arial"/>
            </a:endParaRPr>
          </a:p>
        </p:txBody>
      </p:sp>
      <p:sp>
        <p:nvSpPr>
          <p:cNvPr id="406" name="CustomShape 2"/>
          <p:cNvSpPr/>
          <p:nvPr/>
        </p:nvSpPr>
        <p:spPr>
          <a:xfrm>
            <a:off x="721800" y="1413000"/>
            <a:ext cx="10941840" cy="45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pPr>
            <a:r>
              <a:rPr lang="en-US" altLang="ja-JP" sz="3000" b="1" strike="noStrike" spc="-1" dirty="0" smtClean="0">
                <a:solidFill>
                  <a:srgbClr val="000000"/>
                </a:solidFill>
                <a:latin typeface="Arial"/>
                <a:ea typeface="Arial"/>
              </a:rPr>
              <a:t>FOSSology </a:t>
            </a:r>
            <a:r>
              <a:rPr lang="ja-JP" altLang="en-US" sz="3000" b="1" strike="noStrike" spc="-1" dirty="0" smtClean="0">
                <a:solidFill>
                  <a:srgbClr val="000000"/>
                </a:solidFill>
                <a:latin typeface="Arial"/>
                <a:ea typeface="Arial"/>
              </a:rPr>
              <a:t>基本</a:t>
            </a:r>
            <a:r>
              <a:rPr lang="ja-JP" altLang="en-US" sz="3000" b="1" spc="-1" dirty="0" smtClean="0">
                <a:solidFill>
                  <a:srgbClr val="000000"/>
                </a:solidFill>
                <a:latin typeface="Arial"/>
                <a:ea typeface="Arial"/>
              </a:rPr>
              <a:t>利用方法概要</a:t>
            </a:r>
            <a:endParaRPr lang="en-US" sz="3000" b="0" strike="noStrike" spc="-1" dirty="0">
              <a:latin typeface="Arial"/>
            </a:endParaRPr>
          </a:p>
          <a:p>
            <a:pPr marL="609480" indent="-456120">
              <a:lnSpc>
                <a:spcPct val="200000"/>
              </a:lnSpc>
              <a:spcBef>
                <a:spcPts val="1001"/>
              </a:spcBef>
              <a:buClr>
                <a:srgbClr val="000000"/>
              </a:buClr>
              <a:buFont typeface="Arial"/>
              <a:buChar char="■"/>
            </a:pPr>
            <a:r>
              <a:rPr lang="ja-JP" altLang="en-US" sz="2400" b="0" strike="noStrike" spc="-1" dirty="0" smtClean="0">
                <a:latin typeface="Arial"/>
              </a:rPr>
              <a:t>オープンソースパッケージのアップロード</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rPr>
              <a:t>全てが明らかになるまでライセンス特定作業を行う（＝緑の</a:t>
            </a:r>
            <a:r>
              <a:rPr lang="ja-JP" altLang="en-US" sz="2400" spc="-1" dirty="0">
                <a:solidFill>
                  <a:srgbClr val="000000"/>
                </a:solidFill>
                <a:latin typeface="Arial"/>
              </a:rPr>
              <a:t>ドット</a:t>
            </a:r>
            <a:r>
              <a:rPr lang="ja-JP" altLang="en-US" sz="2400" spc="-1" dirty="0" smtClean="0">
                <a:solidFill>
                  <a:srgbClr val="000000"/>
                </a:solidFill>
                <a:latin typeface="Arial"/>
              </a:rPr>
              <a:t>）</a:t>
            </a:r>
            <a:endParaRPr lang="en-US" sz="2400" b="0" strike="noStrike" spc="-1" dirty="0">
              <a:latin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ea typeface="Arial"/>
              </a:rPr>
              <a:t>コピーライト修正、</a:t>
            </a:r>
            <a:r>
              <a:rPr lang="en-US" sz="2400" b="0" strike="noStrike" spc="-1" dirty="0" smtClean="0">
                <a:solidFill>
                  <a:srgbClr val="000000"/>
                </a:solidFill>
                <a:latin typeface="Arial"/>
                <a:ea typeface="Arial"/>
              </a:rPr>
              <a:t> </a:t>
            </a:r>
            <a:r>
              <a:rPr lang="ja-JP" altLang="en-US" sz="2400" b="0" strike="noStrike" spc="-1" dirty="0" smtClean="0">
                <a:solidFill>
                  <a:srgbClr val="000000"/>
                </a:solidFill>
                <a:latin typeface="Arial"/>
                <a:ea typeface="Arial"/>
              </a:rPr>
              <a:t>著作者ステートメント確認</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en-US" altLang="ja-JP" sz="2400" spc="-1" dirty="0" smtClean="0">
                <a:solidFill>
                  <a:srgbClr val="000000"/>
                </a:solidFill>
                <a:latin typeface="Arial"/>
              </a:rPr>
              <a:t>ECC</a:t>
            </a:r>
            <a:r>
              <a:rPr lang="ja-JP" altLang="en-US" sz="2400" spc="-1" dirty="0" smtClean="0">
                <a:solidFill>
                  <a:srgbClr val="000000"/>
                </a:solidFill>
                <a:latin typeface="Arial"/>
              </a:rPr>
              <a:t>の結果を確認</a:t>
            </a:r>
            <a:endParaRPr lang="en-US" sz="2400" b="0" strike="noStrike" spc="-1" dirty="0" smtClean="0">
              <a:latin typeface="Arial"/>
            </a:endParaRPr>
          </a:p>
          <a:p>
            <a:pPr marL="609480" indent="-456120">
              <a:lnSpc>
                <a:spcPct val="200000"/>
              </a:lnSpc>
              <a:buClr>
                <a:srgbClr val="000000"/>
              </a:buClr>
              <a:buFont typeface="Arial"/>
              <a:buChar char="■"/>
            </a:pPr>
            <a:r>
              <a:rPr lang="ja-JP" altLang="en-US" sz="2400" b="0" strike="noStrike" spc="-1" dirty="0" smtClean="0">
                <a:latin typeface="Arial"/>
              </a:rPr>
              <a:t>レポートのアウトプット作成 </a:t>
            </a:r>
            <a:r>
              <a:rPr lang="en-US" altLang="ja-JP" sz="2400" spc="-1" dirty="0" smtClean="0">
                <a:solidFill>
                  <a:srgbClr val="000000"/>
                </a:solidFill>
                <a:ea typeface="Arial"/>
              </a:rPr>
              <a:t>(</a:t>
            </a:r>
            <a:r>
              <a:rPr lang="en-US" altLang="ja-JP" sz="2400" spc="-1" dirty="0">
                <a:solidFill>
                  <a:srgbClr val="000000"/>
                </a:solidFill>
                <a:ea typeface="Arial"/>
              </a:rPr>
              <a:t>SPDX, Debian Copyright, Readme)</a:t>
            </a:r>
          </a:p>
          <a:p>
            <a:pPr marL="153360">
              <a:lnSpc>
                <a:spcPct val="200000"/>
              </a:lnSpc>
              <a:buClr>
                <a:srgbClr val="000000"/>
              </a:buClr>
            </a:pPr>
            <a:endParaRPr lang="en-US" sz="2400" b="0" strike="noStrike" spc="-1" dirty="0">
              <a:latin typeface="Arial"/>
            </a:endParaRPr>
          </a:p>
          <a:p>
            <a:pPr>
              <a:lnSpc>
                <a:spcPct val="115000"/>
              </a:lnSpc>
            </a:pPr>
            <a:endParaRPr lang="en-US" sz="2400" b="0" strike="noStrike" spc="-1" dirty="0" smtClean="0">
              <a:latin typeface="Arial"/>
            </a:endParaRPr>
          </a:p>
          <a:p>
            <a:pPr>
              <a:lnSpc>
                <a:spcPct val="115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0" y="0"/>
            <a:ext cx="131288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基本的</a:t>
            </a:r>
            <a:r>
              <a:rPr lang="ja-JP" altLang="en-US" sz="3200" b="1" spc="-1" dirty="0" smtClean="0">
                <a:solidFill>
                  <a:srgbClr val="000000"/>
                </a:solidFill>
                <a:latin typeface="Arial"/>
                <a:ea typeface="Arial"/>
              </a:rPr>
              <a:t>でな</a:t>
            </a:r>
            <a:r>
              <a:rPr lang="ja-JP" altLang="en-US" sz="3200" b="1" spc="-1" dirty="0">
                <a:solidFill>
                  <a:srgbClr val="000000"/>
                </a:solidFill>
                <a:latin typeface="Arial"/>
                <a:ea typeface="Arial"/>
              </a:rPr>
              <a:t>い</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一連の</a:t>
            </a:r>
            <a:r>
              <a:rPr lang="ja-JP" altLang="en-US" sz="3200" b="1" spc="-1" dirty="0" smtClean="0">
                <a:solidFill>
                  <a:srgbClr val="000000"/>
                </a:solidFill>
                <a:latin typeface="Arial"/>
                <a:ea typeface="Arial"/>
              </a:rPr>
              <a:t>ワーク</a:t>
            </a:r>
            <a:r>
              <a:rPr lang="ja-JP" altLang="en-US" sz="3200" b="1" spc="-1" dirty="0">
                <a:solidFill>
                  <a:srgbClr val="000000"/>
                </a:solidFill>
                <a:latin typeface="Arial"/>
                <a:ea typeface="Arial"/>
              </a:rPr>
              <a:t>フロ</a:t>
            </a:r>
            <a:r>
              <a:rPr lang="ja-JP" altLang="en-US" sz="3200" b="1" spc="-1" dirty="0" smtClean="0">
                <a:solidFill>
                  <a:srgbClr val="000000"/>
                </a:solidFill>
                <a:latin typeface="Arial"/>
                <a:ea typeface="Arial"/>
              </a:rPr>
              <a:t>ー</a:t>
            </a:r>
            <a:endParaRPr lang="en-US" sz="3200" b="0" strike="noStrike" spc="-1" dirty="0">
              <a:latin typeface="Arial"/>
            </a:endParaRPr>
          </a:p>
        </p:txBody>
      </p:sp>
      <p:sp>
        <p:nvSpPr>
          <p:cNvPr id="408" name="CustomShape 2"/>
          <p:cNvSpPr/>
          <p:nvPr/>
        </p:nvSpPr>
        <p:spPr>
          <a:xfrm>
            <a:off x="618120" y="1634040"/>
            <a:ext cx="709380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Arial"/>
                <a:ea typeface="Arial"/>
              </a:rPr>
              <a:t>FOSSology </a:t>
            </a:r>
            <a:r>
              <a:rPr lang="ja-JP" altLang="en-US" sz="1900" b="1" spc="-1" dirty="0" smtClean="0">
                <a:solidFill>
                  <a:srgbClr val="000000"/>
                </a:solidFill>
                <a:latin typeface="Arial"/>
                <a:ea typeface="Arial"/>
              </a:rPr>
              <a:t>を最初から最後まで使ってみる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アップロードから</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レポート</a:t>
            </a:r>
            <a:r>
              <a:rPr lang="ja-JP" altLang="en-US" sz="1900" spc="-1" dirty="0" smtClean="0">
                <a:solidFill>
                  <a:srgbClr val="000000"/>
                </a:solidFill>
                <a:latin typeface="Arial"/>
                <a:ea typeface="Arial"/>
              </a:rPr>
              <a:t>の</a:t>
            </a:r>
            <a:r>
              <a:rPr lang="ja-JP" altLang="en-US" sz="1900" spc="-1" dirty="0">
                <a:solidFill>
                  <a:srgbClr val="000000"/>
                </a:solidFill>
                <a:latin typeface="Arial"/>
                <a:ea typeface="Arial"/>
              </a:rPr>
              <a:t>作成</a:t>
            </a:r>
            <a:r>
              <a:rPr lang="ja-JP" altLang="en-US" sz="1900" spc="-1" dirty="0" smtClean="0">
                <a:solidFill>
                  <a:srgbClr val="000000"/>
                </a:solidFill>
                <a:latin typeface="Arial"/>
                <a:ea typeface="Arial"/>
              </a:rPr>
              <a:t>まで</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SPDX</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アップロード</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 </a:t>
            </a:r>
            <a:r>
              <a:rPr lang="ja-JP" altLang="en-US" sz="1900" b="1" strike="noStrike" spc="-1" dirty="0" smtClean="0">
                <a:solidFill>
                  <a:srgbClr val="000000"/>
                </a:solidFill>
                <a:latin typeface="Arial"/>
                <a:ea typeface="Arial"/>
              </a:rPr>
              <a:t>いろいろな選択肢がある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ea typeface="Arial"/>
              </a:rPr>
              <a:t>アップロードされたファイルをライセンスブラウザで</a:t>
            </a:r>
            <a:r>
              <a:rPr lang="ja-JP" altLang="en-US" sz="1900" b="1" spc="-1" dirty="0" smtClean="0">
                <a:solidFill>
                  <a:srgbClr val="000000"/>
                </a:solidFill>
                <a:ea typeface="Arial"/>
              </a:rPr>
              <a:t>確認</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en-US" sz="1900" b="1" strike="noStrike" spc="-1" dirty="0" smtClean="0">
                <a:solidFill>
                  <a:srgbClr val="000000"/>
                </a:solidFill>
                <a:latin typeface="Arial"/>
                <a:ea typeface="Arial"/>
              </a:rPr>
              <a:t>“clearing”</a:t>
            </a:r>
            <a:r>
              <a:rPr lang="ja-JP" altLang="en-US" sz="1900" b="1" strike="noStrike" spc="-1" dirty="0" smtClean="0">
                <a:solidFill>
                  <a:srgbClr val="000000"/>
                </a:solidFill>
                <a:latin typeface="Arial"/>
                <a:ea typeface="Arial"/>
              </a:rPr>
              <a:t>作業を行う</a:t>
            </a:r>
            <a:r>
              <a:rPr lang="en-US" sz="1900" b="1" strike="noStrike" spc="-1" dirty="0" smtClean="0">
                <a:solidFill>
                  <a:srgbClr val="000000"/>
                </a:solidFill>
                <a:latin typeface="Arial"/>
                <a:ea typeface="Arial"/>
              </a:rPr>
              <a:t> </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rPr>
              <a:t>コピーライト</a:t>
            </a:r>
            <a:r>
              <a:rPr lang="ja-JP" altLang="en-US" sz="1900" b="1" spc="-1" dirty="0" smtClean="0">
                <a:solidFill>
                  <a:srgbClr val="000000"/>
                </a:solidFill>
                <a:latin typeface="Arial"/>
              </a:rPr>
              <a:t>のレビュー</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輸出管理情報</a:t>
            </a:r>
            <a:r>
              <a:rPr lang="en-US" sz="1900" b="1" strike="noStrike" spc="-1" dirty="0" smtClean="0">
                <a:solidFill>
                  <a:srgbClr val="000000"/>
                </a:solidFill>
                <a:latin typeface="Arial"/>
                <a:ea typeface="Arial"/>
              </a:rPr>
              <a:t>(</a:t>
            </a:r>
            <a:r>
              <a:rPr lang="en-US" sz="1900" b="1" strike="noStrike" spc="-1" dirty="0">
                <a:solidFill>
                  <a:srgbClr val="000000"/>
                </a:solidFill>
                <a:latin typeface="Arial"/>
                <a:ea typeface="Arial"/>
              </a:rPr>
              <a:t>ECC</a:t>
            </a:r>
            <a:r>
              <a:rPr lang="en-US" sz="1900" b="1" strike="noStrike" spc="-1" dirty="0" smtClean="0">
                <a:solidFill>
                  <a:srgbClr val="000000"/>
                </a:solidFill>
                <a:latin typeface="Arial"/>
                <a:ea typeface="Arial"/>
              </a:rPr>
              <a:t>)</a:t>
            </a:r>
            <a:r>
              <a:rPr lang="ja-JP" altLang="en-US" sz="1900" b="1" strike="noStrike" spc="-1" dirty="0" smtClean="0">
                <a:solidFill>
                  <a:srgbClr val="000000"/>
                </a:solidFill>
                <a:latin typeface="Arial"/>
                <a:ea typeface="Arial"/>
              </a:rPr>
              <a:t>レビュー</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必要</a:t>
            </a:r>
            <a:r>
              <a:rPr lang="ja-JP" altLang="en-US" sz="1900" b="1" spc="-1" dirty="0" smtClean="0">
                <a:solidFill>
                  <a:srgbClr val="000000"/>
                </a:solidFill>
                <a:latin typeface="Arial"/>
                <a:ea typeface="Arial"/>
              </a:rPr>
              <a:t>な</a:t>
            </a:r>
            <a:r>
              <a:rPr lang="ja-JP" altLang="en-US" sz="1900" b="1" strike="noStrike" spc="-1" dirty="0" smtClean="0">
                <a:solidFill>
                  <a:srgbClr val="000000"/>
                </a:solidFill>
                <a:latin typeface="Arial"/>
                <a:ea typeface="Arial"/>
              </a:rPr>
              <a:t>レポートの作成</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409" name="CustomShape 3"/>
          <p:cNvSpPr/>
          <p:nvPr/>
        </p:nvSpPr>
        <p:spPr>
          <a:xfrm>
            <a:off x="7711920" y="1295640"/>
            <a:ext cx="4076426"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410" name="CustomShape 4"/>
          <p:cNvSpPr/>
          <p:nvPr/>
        </p:nvSpPr>
        <p:spPr>
          <a:xfrm>
            <a:off x="618120" y="1295640"/>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412"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3" name="CustomShape 7"/>
          <p:cNvSpPr/>
          <p:nvPr/>
        </p:nvSpPr>
        <p:spPr>
          <a:xfrm>
            <a:off x="7711920" y="1634040"/>
            <a:ext cx="4076426"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サンプルファイル</a:t>
            </a:r>
            <a:r>
              <a:rPr lang="en-US" sz="1700" b="0" strike="noStrike" spc="-1" dirty="0" smtClean="0">
                <a:solidFill>
                  <a:srgbClr val="000000"/>
                </a:solidFill>
                <a:latin typeface="Arial"/>
                <a:ea typeface="Arial"/>
              </a:rPr>
              <a:t>, time-1.7.tar.gz</a:t>
            </a:r>
            <a:r>
              <a:rPr lang="ja-JP" altLang="en-US" sz="1700" b="0" strike="noStrike" spc="-1" dirty="0" smtClean="0">
                <a:solidFill>
                  <a:srgbClr val="000000"/>
                </a:solidFill>
                <a:latin typeface="Arial"/>
                <a:ea typeface="Arial"/>
              </a:rPr>
              <a:t>をアップロード</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アップロードメニューでオプションを</a:t>
            </a:r>
            <a:r>
              <a:rPr lang="ja-JP" altLang="en-US" sz="1700" spc="-1" dirty="0" smtClean="0">
                <a:solidFill>
                  <a:srgbClr val="000000"/>
                </a:solidFill>
                <a:ea typeface="Arial"/>
              </a:rPr>
              <a:t>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ブラウザ</a:t>
            </a:r>
            <a:r>
              <a:rPr lang="ja-JP" altLang="en-US" sz="1700" spc="-1" dirty="0" smtClean="0">
                <a:solidFill>
                  <a:srgbClr val="000000"/>
                </a:solidFill>
                <a:latin typeface="Arial"/>
                <a:ea typeface="Arial"/>
              </a:rPr>
              <a:t>に行き</a:t>
            </a:r>
            <a:r>
              <a:rPr lang="en-US" sz="1700" b="0" strike="noStrike" spc="-1" dirty="0" smtClean="0">
                <a:solidFill>
                  <a:srgbClr val="000000"/>
                </a:solidFill>
                <a:latin typeface="Arial"/>
                <a:ea typeface="Arial"/>
              </a:rPr>
              <a:t>UI </a:t>
            </a:r>
            <a:r>
              <a:rPr lang="ja-JP" altLang="en-US" sz="1700" b="0" strike="noStrike" spc="-1" dirty="0" smtClean="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アップロード時にドロップダウンメニューからライセンスを</a:t>
            </a:r>
            <a:r>
              <a:rPr lang="ja-JP" altLang="en-US" sz="1700" spc="-1" dirty="0" smtClean="0">
                <a:solidFill>
                  <a:srgbClr val="000000"/>
                </a:solidFill>
                <a:ea typeface="Arial"/>
              </a:rPr>
              <a:t>選択</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集約ビューと単一ファイルビューを</a:t>
            </a:r>
            <a:r>
              <a:rPr lang="ja-JP" altLang="en-US" sz="1700" spc="-1" dirty="0" smtClean="0">
                <a:solidFill>
                  <a:srgbClr val="000000"/>
                </a:solidFill>
                <a:ea typeface="Arial"/>
              </a:rPr>
              <a:t>参照</a:t>
            </a:r>
            <a:r>
              <a:rPr lang="en-US" altLang="ja-JP" sz="1700" spc="-1" dirty="0" smtClean="0">
                <a:solidFill>
                  <a:srgbClr val="000000"/>
                </a:solidFill>
                <a:ea typeface="Arial"/>
              </a:rPr>
              <a:t>:</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決定する</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バルク機能の初使用</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著作権の箇所に</a:t>
            </a:r>
            <a:r>
              <a:rPr lang="ja-JP" altLang="en-US" sz="1700" spc="-1" dirty="0">
                <a:solidFill>
                  <a:srgbClr val="000000"/>
                </a:solidFill>
                <a:ea typeface="Arial"/>
              </a:rPr>
              <a:t>移動し、見つかった一致を</a:t>
            </a:r>
            <a:r>
              <a:rPr lang="ja-JP" altLang="en-US" sz="1700" spc="-1" dirty="0" smtClean="0">
                <a:solidFill>
                  <a:srgbClr val="000000"/>
                </a:solidFill>
                <a:ea typeface="Arial"/>
              </a:rPr>
              <a:t>修正</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ECC</a:t>
            </a:r>
            <a:r>
              <a:rPr lang="ja-JP" altLang="en-US" sz="1700" b="0" strike="noStrike" spc="-1" dirty="0" smtClean="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t>ドロップダウンから出力を選択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 Major Takeaways</a:t>
            </a:r>
            <a:endParaRPr lang="en-US" sz="3200" b="0" strike="noStrike" spc="-1" dirty="0">
              <a:latin typeface="Arial"/>
            </a:endParaRPr>
          </a:p>
        </p:txBody>
      </p:sp>
      <p:sp>
        <p:nvSpPr>
          <p:cNvPr id="415" name="CustomShape 2"/>
          <p:cNvSpPr/>
          <p:nvPr/>
        </p:nvSpPr>
        <p:spPr>
          <a:xfrm>
            <a:off x="624240" y="990540"/>
            <a:ext cx="10941840" cy="48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rPr>
              <a:t>オープンソースソフトウェア</a:t>
            </a:r>
            <a:endParaRPr lang="en-US" altLang="ja-JP" sz="3000" spc="-1" dirty="0">
              <a:latin typeface="Arial"/>
            </a:endParaRPr>
          </a:p>
          <a:p>
            <a:pPr marL="216000" lvl="1" indent="-290880">
              <a:lnSpc>
                <a:spcPct val="100000"/>
              </a:lnSpc>
              <a:spcBef>
                <a:spcPts val="1001"/>
              </a:spcBef>
              <a:buClr>
                <a:srgbClr val="879BAA"/>
              </a:buClr>
              <a:buFont typeface="Noto Sans Symbols"/>
              <a:buChar char="∙"/>
            </a:pPr>
            <a:r>
              <a:rPr lang="ja-JP" altLang="en-US" sz="3000" spc="-1" dirty="0" smtClean="0">
                <a:solidFill>
                  <a:srgbClr val="000000"/>
                </a:solidFill>
                <a:latin typeface="Arial"/>
              </a:rPr>
              <a:t>ベンダーに縛られない。パートナー間で共有される</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ea typeface="Arial"/>
              </a:rPr>
              <a:t>サーバーベースの</a:t>
            </a:r>
            <a:r>
              <a:rPr lang="en-US" sz="3000" b="1" strike="noStrike" spc="-1" dirty="0" smtClean="0">
                <a:solidFill>
                  <a:srgbClr val="000000"/>
                </a:solidFill>
                <a:latin typeface="Arial"/>
                <a:ea typeface="Arial"/>
              </a:rPr>
              <a:t> </a:t>
            </a:r>
            <a:r>
              <a:rPr lang="en-US" sz="3000" b="1" strike="noStrike" spc="-1" dirty="0">
                <a:solidFill>
                  <a:srgbClr val="000000"/>
                </a:solidFill>
                <a:latin typeface="Arial"/>
                <a:ea typeface="Arial"/>
              </a:rPr>
              <a:t>Web </a:t>
            </a:r>
            <a:r>
              <a:rPr lang="ja-JP" altLang="en-US" sz="3000" b="1" spc="-1" dirty="0" smtClean="0">
                <a:solidFill>
                  <a:srgbClr val="000000"/>
                </a:solidFill>
                <a:latin typeface="Arial"/>
                <a:ea typeface="Arial"/>
              </a:rPr>
              <a:t>アプリケーション</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ja-JP" altLang="en-US" sz="3000" spc="-1" dirty="0" smtClean="0">
                <a:solidFill>
                  <a:srgbClr val="000000"/>
                </a:solidFill>
                <a:latin typeface="Arial"/>
                <a:ea typeface="Arial"/>
              </a:rPr>
              <a:t>マルチユーザ操作を可能にし、再利用を可能とする</a:t>
            </a:r>
            <a:r>
              <a:rPr lang="en-US" sz="3000" b="0" strike="noStrike" spc="-1" dirty="0" smtClean="0">
                <a:solidFill>
                  <a:srgbClr val="000000"/>
                </a:solidFill>
                <a:latin typeface="Arial"/>
                <a:ea typeface="Arial"/>
              </a:rPr>
              <a:t> </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trike="noStrike" spc="-1" dirty="0" smtClean="0">
                <a:solidFill>
                  <a:srgbClr val="000000"/>
                </a:solidFill>
                <a:latin typeface="Arial"/>
                <a:ea typeface="Arial"/>
              </a:rPr>
              <a:t>いい特徴がたくさん</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en-US" sz="3000" spc="-1" dirty="0" smtClean="0">
                <a:solidFill>
                  <a:srgbClr val="000000"/>
                </a:solidFill>
                <a:latin typeface="Arial"/>
              </a:rPr>
              <a:t>OSS</a:t>
            </a:r>
            <a:r>
              <a:rPr lang="ja-JP" altLang="en-US" sz="3000" spc="-1" dirty="0" smtClean="0">
                <a:solidFill>
                  <a:srgbClr val="000000"/>
                </a:solidFill>
                <a:latin typeface="Arial"/>
              </a:rPr>
              <a:t>コンポーネント解析の実際に行なう作業を減らす</a:t>
            </a:r>
            <a:endParaRPr lang="en-US" sz="3000" b="0" strike="noStrike" spc="-1" dirty="0">
              <a:latin typeface="Arial"/>
            </a:endParaRPr>
          </a:p>
          <a:p>
            <a:pPr>
              <a:lnSpc>
                <a:spcPct val="100000"/>
              </a:lnSpc>
              <a:spcBef>
                <a:spcPts val="1001"/>
              </a:spcBef>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731160" y="1149178"/>
            <a:ext cx="11459160" cy="5167022"/>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418" name="CustomShape 2"/>
          <p:cNvSpPr/>
          <p:nvPr/>
        </p:nvSpPr>
        <p:spPr>
          <a:xfrm>
            <a:off x="0" y="0"/>
            <a:ext cx="12668036"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お</a:t>
            </a:r>
            <a:r>
              <a:rPr lang="ja-JP" altLang="en-US" sz="3200" b="1" spc="-1" dirty="0">
                <a:solidFill>
                  <a:srgbClr val="000000"/>
                </a:solidFill>
                <a:latin typeface="Arial"/>
                <a:ea typeface="Arial"/>
              </a:rPr>
              <a:t>気</a:t>
            </a:r>
            <a:r>
              <a:rPr lang="ja-JP" altLang="en-US" sz="3200" b="1" spc="-1" dirty="0" smtClean="0">
                <a:solidFill>
                  <a:srgbClr val="000000"/>
                </a:solidFill>
                <a:latin typeface="Arial"/>
                <a:ea typeface="Arial"/>
              </a:rPr>
              <a:t>に</a:t>
            </a:r>
            <a:r>
              <a:rPr lang="ja-JP" altLang="en-US" sz="3200" b="1" spc="-1" dirty="0">
                <a:solidFill>
                  <a:srgbClr val="000000"/>
                </a:solidFill>
                <a:latin typeface="Arial"/>
                <a:ea typeface="Arial"/>
              </a:rPr>
              <a:t>召</a:t>
            </a:r>
            <a:r>
              <a:rPr lang="ja-JP" altLang="en-US" sz="3200" b="1" spc="-1" dirty="0" smtClean="0">
                <a:solidFill>
                  <a:srgbClr val="000000"/>
                </a:solidFill>
                <a:latin typeface="Arial"/>
                <a:ea typeface="Arial"/>
              </a:rPr>
              <a:t>しましたか？</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コントリビュート</a:t>
            </a:r>
            <a:r>
              <a:rPr lang="ja-JP" altLang="en-US" sz="3200" b="1" strike="noStrike" spc="-1" dirty="0" smtClean="0">
                <a:solidFill>
                  <a:srgbClr val="000000"/>
                </a:solidFill>
                <a:latin typeface="Arial"/>
                <a:ea typeface="Arial"/>
              </a:rPr>
              <a:t>しません</a:t>
            </a:r>
            <a:r>
              <a:rPr lang="ja-JP" altLang="en-US" sz="3200" b="1" spc="-1" dirty="0">
                <a:solidFill>
                  <a:srgbClr val="000000"/>
                </a:solidFill>
                <a:latin typeface="Arial"/>
                <a:ea typeface="Arial"/>
              </a:rPr>
              <a:t>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419" name="CustomShape 3"/>
          <p:cNvSpPr/>
          <p:nvPr/>
        </p:nvSpPr>
        <p:spPr>
          <a:xfrm>
            <a:off x="1096560" y="1267200"/>
            <a:ext cx="4626000" cy="4672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40120">
              <a:spcBef>
                <a:spcPts val="1301"/>
              </a:spcBef>
              <a:buClr>
                <a:srgbClr val="879BAA"/>
              </a:buClr>
              <a:buFont typeface="Noto Sans Symbols"/>
              <a:buChar char="∙"/>
            </a:pPr>
            <a:r>
              <a:rPr lang="ja-JP" altLang="en-US" sz="2000" spc="-1" dirty="0">
                <a:solidFill>
                  <a:srgbClr val="000000"/>
                </a:solidFill>
              </a:rPr>
              <a:t>最新の公式サポートの一覧を見るに</a:t>
            </a:r>
            <a:r>
              <a:rPr lang="ja-JP" altLang="en-US" sz="2000" spc="-1" dirty="0" smtClean="0">
                <a:solidFill>
                  <a:srgbClr val="000000"/>
                </a:solidFill>
              </a:rPr>
              <a:t>は</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2"/>
              </a:rPr>
              <a:t>FOSSology.org</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を確認</a:t>
            </a:r>
            <a:r>
              <a:rPr lang="en-US" sz="2000" b="0" strike="noStrike" spc="-1" dirty="0" smtClean="0">
                <a:solidFill>
                  <a:srgbClr val="000000"/>
                </a:solidFill>
                <a:latin typeface="Arial"/>
                <a:ea typeface="Arial"/>
              </a:rPr>
              <a:t>.</a:t>
            </a:r>
          </a:p>
          <a:p>
            <a:pPr marL="216000" lvl="1" indent="-240120">
              <a:lnSpc>
                <a:spcPct val="100000"/>
              </a:lnSpc>
              <a:spcBef>
                <a:spcPts val="1301"/>
              </a:spcBef>
              <a:buClr>
                <a:srgbClr val="879BAA"/>
              </a:buClr>
              <a:buFont typeface="Noto Sans Symbols"/>
              <a:buChar char="∙"/>
            </a:pPr>
            <a:r>
              <a:rPr lang="ja-JP" altLang="en-US" sz="2000" i="1" spc="-1" dirty="0" smtClean="0">
                <a:solidFill>
                  <a:srgbClr val="000000"/>
                </a:solidFill>
                <a:latin typeface="Arial"/>
                <a:ea typeface="Arial"/>
              </a:rPr>
              <a:t>このリストにない</a:t>
            </a:r>
            <a:r>
              <a:rPr lang="en-US" sz="2000" b="0" i="1" strike="noStrike" spc="-1" dirty="0" smtClean="0">
                <a:solidFill>
                  <a:srgbClr val="000000"/>
                </a:solidFill>
                <a:latin typeface="Arial"/>
                <a:ea typeface="Arial"/>
              </a:rPr>
              <a:t>? </a:t>
            </a:r>
            <a:r>
              <a:rPr lang="en-US" sz="2000" b="0" strike="noStrike" spc="-1" dirty="0" smtClean="0">
                <a:solidFill>
                  <a:srgbClr val="000000"/>
                </a:solidFill>
                <a:latin typeface="Arial"/>
                <a:ea typeface="Arial"/>
              </a:rPr>
              <a:t>–</a:t>
            </a:r>
            <a:r>
              <a:rPr lang="ja-JP" altLang="en-US" sz="2000" spc="-1" dirty="0">
                <a:solidFill>
                  <a:srgbClr val="000000"/>
                </a:solidFill>
                <a:ea typeface="Arial"/>
              </a:rPr>
              <a:t>ロゴを入れてプロジェクトを支援することを検討してください</a:t>
            </a:r>
            <a:r>
              <a:rPr lang="en-US" sz="2000" b="0" strike="noStrike" spc="-1" dirty="0" smtClean="0">
                <a:solidFill>
                  <a:srgbClr val="000000"/>
                </a:solidFill>
                <a:latin typeface="Arial"/>
                <a:ea typeface="Arial"/>
              </a:rPr>
              <a:t>.  </a:t>
            </a:r>
            <a:r>
              <a:rPr lang="ja-JP" altLang="en-US" sz="2000" spc="-1" dirty="0" smtClean="0">
                <a:solidFill>
                  <a:srgbClr val="000000"/>
                </a:solidFill>
                <a:ea typeface="Arial"/>
              </a:rPr>
              <a:t>この中にロゴを入れるには</a:t>
            </a:r>
            <a:r>
              <a:rPr lang="ja-JP" altLang="en-US" sz="2000" spc="-1" dirty="0">
                <a:solidFill>
                  <a:srgbClr val="000000"/>
                </a:solidFill>
                <a:ea typeface="Arial"/>
              </a:rPr>
              <a:t>下記</a:t>
            </a:r>
            <a:r>
              <a:rPr lang="ja-JP" altLang="en-US" sz="2000" spc="-1" dirty="0" smtClean="0">
                <a:solidFill>
                  <a:srgbClr val="000000"/>
                </a:solidFill>
                <a:ea typeface="Arial"/>
              </a:rPr>
              <a:t>にに</a:t>
            </a:r>
            <a:r>
              <a:rPr lang="ja-JP" altLang="en-US" sz="2000" spc="-1" dirty="0">
                <a:solidFill>
                  <a:srgbClr val="000000"/>
                </a:solidFill>
                <a:ea typeface="Arial"/>
              </a:rPr>
              <a:t>メールを送ってください</a:t>
            </a:r>
            <a:endParaRPr lang="en-US" sz="2000" b="0" strike="noStrike" spc="-1" dirty="0" smtClean="0">
              <a:solidFill>
                <a:srgbClr val="000000"/>
              </a:solidFill>
              <a:latin typeface="Arial"/>
              <a:ea typeface="Arial"/>
            </a:endParaRPr>
          </a:p>
          <a:p>
            <a:pPr marL="216000" lvl="1" indent="-240120">
              <a:lnSpc>
                <a:spcPct val="100000"/>
              </a:lnSpc>
              <a:spcBef>
                <a:spcPts val="1301"/>
              </a:spcBef>
              <a:buClr>
                <a:srgbClr val="879BAA"/>
              </a:buClr>
              <a:buFont typeface="Noto Sans Symbols"/>
              <a:buChar char="∙"/>
            </a:pPr>
            <a:r>
              <a:rPr lang="en-US" sz="2000" b="0" u="sng" strike="noStrike" spc="-1" dirty="0" smtClean="0">
                <a:solidFill>
                  <a:srgbClr val="0563C1"/>
                </a:solidFill>
                <a:uFillTx/>
                <a:latin typeface="Arial"/>
                <a:ea typeface="Arial"/>
                <a:hlinkClick r:id="rId3"/>
              </a:rPr>
              <a:t>fossology-steering@fossology.org</a:t>
            </a:r>
            <a:r>
              <a:rPr lang="en-US" sz="2000" b="0" strike="noStrike" spc="-1" dirty="0">
                <a:solidFill>
                  <a:srgbClr val="000000"/>
                </a:solidFill>
                <a:latin typeface="Arial"/>
                <a:ea typeface="Arial"/>
              </a:rPr>
              <a:t>.</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en-US" sz="2000" b="0" strike="noStrike" spc="-1" dirty="0" smtClean="0">
                <a:solidFill>
                  <a:srgbClr val="000000"/>
                </a:solidFill>
                <a:latin typeface="Arial"/>
                <a:ea typeface="Arial"/>
              </a:rPr>
              <a:t>Github</a:t>
            </a:r>
            <a:r>
              <a:rPr lang="ja-JP" altLang="en-US" sz="2000" b="0" strike="noStrike" spc="-1" dirty="0" smtClean="0">
                <a:solidFill>
                  <a:srgbClr val="000000"/>
                </a:solidFill>
                <a:latin typeface="Arial"/>
                <a:ea typeface="Arial"/>
              </a:rPr>
              <a:t>に</a:t>
            </a:r>
            <a:r>
              <a:rPr lang="en-US" altLang="ja-JP" sz="2000" b="0" strike="noStrike" spc="-1" dirty="0" smtClean="0">
                <a:solidFill>
                  <a:srgbClr val="000000"/>
                </a:solidFill>
                <a:latin typeface="Arial"/>
                <a:ea typeface="Arial"/>
              </a:rPr>
              <a:t>issue</a:t>
            </a:r>
            <a:r>
              <a:rPr lang="ja-JP" altLang="en-US" sz="2000" b="0" strike="noStrike" spc="-1" dirty="0" smtClean="0">
                <a:solidFill>
                  <a:srgbClr val="000000"/>
                </a:solidFill>
                <a:latin typeface="Arial"/>
                <a:ea typeface="Arial"/>
              </a:rPr>
              <a:t>を報告してください</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4"/>
              </a:rPr>
              <a:t>https://github.com/fossology/fossology</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ja-JP" altLang="en-US" sz="2000" spc="-1" dirty="0" smtClean="0">
                <a:solidFill>
                  <a:srgbClr val="000000"/>
                </a:solidFill>
                <a:latin typeface="Arial"/>
                <a:ea typeface="Arial"/>
              </a:rPr>
              <a:t>そしてもちろん</a:t>
            </a:r>
            <a:r>
              <a:rPr lang="en-US" sz="2000" b="0" strike="noStrike" spc="-1" dirty="0" smtClean="0">
                <a:solidFill>
                  <a:srgbClr val="000000"/>
                </a:solidFill>
                <a:latin typeface="Arial"/>
                <a:ea typeface="Arial"/>
              </a:rPr>
              <a:t>… FOSSology</a:t>
            </a:r>
            <a:r>
              <a:rPr lang="ja-JP" altLang="en-US" sz="2000" b="0" strike="noStrike" spc="-1" dirty="0" smtClean="0">
                <a:solidFill>
                  <a:srgbClr val="000000"/>
                </a:solidFill>
                <a:latin typeface="Arial"/>
                <a:ea typeface="Arial"/>
              </a:rPr>
              <a:t>の機能拡張や向上のためのコードコントリビューションを</a:t>
            </a:r>
            <a:r>
              <a:rPr lang="ja-JP" altLang="en-US" sz="2000" b="0" strike="noStrike" spc="-1" dirty="0" smtClean="0">
                <a:solidFill>
                  <a:srgbClr val="000000"/>
                </a:solidFill>
                <a:latin typeface="Arial"/>
                <a:ea typeface="Arial"/>
              </a:rPr>
              <a:t>歓迎します！</a:t>
            </a:r>
            <a:r>
              <a:rPr lang="en-US" sz="2000" b="0" strike="noStrike" spc="-1" dirty="0" smtClean="0">
                <a:solidFill>
                  <a:srgbClr val="000000"/>
                </a:solidFill>
                <a:latin typeface="Arial"/>
                <a:ea typeface="Arial"/>
              </a:rPr>
              <a:t>  </a:t>
            </a:r>
            <a:endParaRPr lang="en-US" sz="2000" b="0" strike="noStrike" spc="-1" dirty="0" smtClean="0">
              <a:solidFill>
                <a:srgbClr val="000000"/>
              </a:solidFill>
              <a:latin typeface="Arial"/>
              <a:ea typeface="Arial"/>
            </a:endParaRPr>
          </a:p>
          <a:p>
            <a:pPr marL="216000" lvl="1" indent="-240120">
              <a:lnSpc>
                <a:spcPct val="100000"/>
              </a:lnSpc>
              <a:spcBef>
                <a:spcPts val="1001"/>
              </a:spcBef>
              <a:buClr>
                <a:srgbClr val="879BAA"/>
              </a:buClr>
              <a:buFont typeface="Noto Sans Symbols"/>
              <a:buChar char="∙"/>
            </a:pPr>
            <a:endParaRPr lang="en-US" sz="2000" b="0" strike="noStrike" spc="-1" dirty="0">
              <a:latin typeface="Arial"/>
            </a:endParaRPr>
          </a:p>
        </p:txBody>
      </p:sp>
      <p:pic>
        <p:nvPicPr>
          <p:cNvPr id="420" name="Google Shape;570;p62"/>
          <p:cNvPicPr/>
          <p:nvPr/>
        </p:nvPicPr>
        <p:blipFill>
          <a:blip r:embed="rId5"/>
          <a:stretch/>
        </p:blipFill>
        <p:spPr>
          <a:xfrm>
            <a:off x="6168240" y="1852200"/>
            <a:ext cx="5488920" cy="3878640"/>
          </a:xfrm>
          <a:prstGeom prst="rect">
            <a:avLst/>
          </a:prstGeom>
          <a:ln w="19080">
            <a:solidFill>
              <a:srgbClr val="434343"/>
            </a:solidFill>
            <a:round/>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2"/>
          <p:cNvSpPr/>
          <p:nvPr/>
        </p:nvSpPr>
        <p:spPr>
          <a:xfrm>
            <a:off x="0" y="152280"/>
            <a:ext cx="130734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この</a:t>
            </a:r>
            <a:r>
              <a:rPr lang="en-US" altLang="ja-JP" sz="3200" b="1" spc="-1" dirty="0" smtClean="0">
                <a:solidFill>
                  <a:srgbClr val="000000"/>
                </a:solidFill>
                <a:latin typeface="Arial"/>
                <a:ea typeface="Arial"/>
              </a:rPr>
              <a:t>Fossology</a:t>
            </a:r>
            <a:r>
              <a:rPr lang="ja-JP" altLang="en-US" sz="3200" b="1" spc="-1" dirty="0" smtClean="0">
                <a:solidFill>
                  <a:srgbClr val="000000"/>
                </a:solidFill>
                <a:latin typeface="Arial"/>
                <a:ea typeface="Arial"/>
              </a:rPr>
              <a:t>のトレーニング向上にご協力ください</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423" name="CustomShape 3"/>
          <p:cNvSpPr/>
          <p:nvPr/>
        </p:nvSpPr>
        <p:spPr>
          <a:xfrm>
            <a:off x="468720" y="1628280"/>
            <a:ext cx="11381410" cy="48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5000"/>
              </a:lnSpc>
            </a:pPr>
            <a:r>
              <a:rPr lang="ja-JP" altLang="en-US" sz="3000" b="0" strike="noStrike" spc="-1" dirty="0" smtClean="0">
                <a:solidFill>
                  <a:srgbClr val="000000"/>
                </a:solidFill>
                <a:latin typeface="Arial"/>
                <a:ea typeface="Arial"/>
              </a:rPr>
              <a:t>この</a:t>
            </a:r>
            <a:r>
              <a:rPr lang="ja-JP" altLang="en-US" sz="3000" b="0" strike="noStrike" spc="-1" dirty="0" smtClean="0">
                <a:solidFill>
                  <a:srgbClr val="000000"/>
                </a:solidFill>
                <a:latin typeface="Arial"/>
                <a:ea typeface="Arial"/>
              </a:rPr>
              <a:t>コース</a:t>
            </a:r>
            <a:r>
              <a:rPr lang="ja-JP" altLang="en-US" sz="3000" spc="-1" dirty="0" smtClean="0">
                <a:solidFill>
                  <a:srgbClr val="000000"/>
                </a:solidFill>
                <a:latin typeface="Arial"/>
                <a:ea typeface="Arial"/>
              </a:rPr>
              <a:t>の</a:t>
            </a:r>
            <a:r>
              <a:rPr lang="ja-JP" altLang="en-US" sz="3000" spc="-1" dirty="0">
                <a:solidFill>
                  <a:srgbClr val="000000"/>
                </a:solidFill>
                <a:latin typeface="Arial"/>
                <a:ea typeface="Arial"/>
              </a:rPr>
              <a:t>質</a:t>
            </a:r>
            <a:r>
              <a:rPr lang="ja-JP" altLang="en-US" sz="3000" spc="-1" dirty="0" smtClean="0">
                <a:solidFill>
                  <a:srgbClr val="000000"/>
                </a:solidFill>
                <a:latin typeface="Arial"/>
                <a:ea typeface="Arial"/>
              </a:rPr>
              <a:t>を</a:t>
            </a:r>
            <a:r>
              <a:rPr lang="ja-JP" altLang="en-US" sz="3000" spc="-1" dirty="0">
                <a:solidFill>
                  <a:srgbClr val="000000"/>
                </a:solidFill>
                <a:latin typeface="Arial"/>
                <a:ea typeface="Arial"/>
              </a:rPr>
              <a:t>上</a:t>
            </a:r>
            <a:r>
              <a:rPr lang="ja-JP" altLang="en-US" sz="3000" spc="-1" dirty="0" smtClean="0">
                <a:solidFill>
                  <a:srgbClr val="000000"/>
                </a:solidFill>
                <a:latin typeface="Arial"/>
                <a:ea typeface="Arial"/>
              </a:rPr>
              <a:t>げるため</a:t>
            </a:r>
            <a:r>
              <a:rPr lang="ja-JP" altLang="en-US" sz="3000" b="0" strike="noStrike" spc="-1" dirty="0" smtClean="0">
                <a:solidFill>
                  <a:srgbClr val="000000"/>
                </a:solidFill>
                <a:latin typeface="Arial"/>
                <a:ea typeface="Arial"/>
              </a:rPr>
              <a:t>、</a:t>
            </a:r>
            <a:r>
              <a:rPr lang="ja-JP" altLang="en-US" sz="3000" spc="-1" dirty="0" smtClean="0">
                <a:solidFill>
                  <a:srgbClr val="000000"/>
                </a:solidFill>
                <a:latin typeface="Arial"/>
                <a:ea typeface="Arial"/>
              </a:rPr>
              <a:t>記入をお願いします</a:t>
            </a:r>
            <a:r>
              <a:rPr lang="en-US" sz="3000" b="0" strike="noStrike" spc="-1" dirty="0" smtClean="0">
                <a:solidFill>
                  <a:srgbClr val="000000"/>
                </a:solidFill>
                <a:latin typeface="Arial"/>
                <a:ea typeface="Arial"/>
              </a:rPr>
              <a:t> </a:t>
            </a:r>
            <a:r>
              <a:rPr lang="en-US" sz="3000" b="0" strike="noStrike" spc="-1" dirty="0" smtClean="0">
                <a:solidFill>
                  <a:srgbClr val="000000"/>
                </a:solidFill>
                <a:latin typeface="Arial"/>
                <a:ea typeface="Arial"/>
              </a:rPr>
              <a:t>:</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r>
              <a:rPr lang="en-US" sz="3000" b="0" u="sng" strike="noStrike" spc="-1" dirty="0">
                <a:solidFill>
                  <a:srgbClr val="0563C1"/>
                </a:solidFill>
                <a:uFillTx/>
                <a:latin typeface="Arial"/>
                <a:ea typeface="Arial"/>
                <a:hlinkClick r:id="rId2"/>
              </a:rPr>
              <a:t>https://goo.gl/QGR4B4</a:t>
            </a:r>
            <a:endParaRPr lang="en-US" sz="3000" b="0" strike="noStrike" spc="-1" dirty="0">
              <a:latin typeface="Arial"/>
            </a:endParaRPr>
          </a:p>
          <a:p>
            <a:pPr>
              <a:lnSpc>
                <a:spcPct val="115000"/>
              </a:lnSpc>
            </a:pPr>
            <a:endParaRPr lang="en-US" sz="3000" b="0" strike="noStrike" spc="-1" dirty="0" smtClean="0">
              <a:solidFill>
                <a:srgbClr val="000000"/>
              </a:solidFill>
              <a:latin typeface="Arial"/>
              <a:ea typeface="Arial"/>
            </a:endParaRPr>
          </a:p>
          <a:p>
            <a:pPr>
              <a:lnSpc>
                <a:spcPct val="115000"/>
              </a:lnSpc>
            </a:pPr>
            <a:r>
              <a:rPr lang="ja-JP" altLang="en-US" sz="3000" spc="-1" dirty="0" smtClean="0">
                <a:solidFill>
                  <a:srgbClr val="000000"/>
                </a:solidFill>
                <a:latin typeface="Arial"/>
              </a:rPr>
              <a:t>もし、あなたの</a:t>
            </a:r>
            <a:r>
              <a:rPr lang="en-US" altLang="ja-JP" sz="3000" spc="-1" dirty="0" smtClean="0">
                <a:solidFill>
                  <a:srgbClr val="000000"/>
                </a:solidFill>
                <a:latin typeface="Arial"/>
              </a:rPr>
              <a:t>E</a:t>
            </a:r>
            <a:r>
              <a:rPr lang="ja-JP" altLang="en-US" sz="3000" spc="-1" dirty="0" smtClean="0">
                <a:solidFill>
                  <a:srgbClr val="000000"/>
                </a:solidFill>
                <a:latin typeface="Arial"/>
              </a:rPr>
              <a:t>メールアドレスを入力して頂けたら、本日のスライドを折り返しメールいたします。</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31160" y="126792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06"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効果的なユーザインターフェイス</a:t>
            </a:r>
            <a:endParaRPr lang="en-US" sz="3200" b="0" strike="noStrike" spc="-1" dirty="0">
              <a:latin typeface="Arial"/>
            </a:endParaRPr>
          </a:p>
        </p:txBody>
      </p:sp>
      <p:sp>
        <p:nvSpPr>
          <p:cNvPr id="207" name="CustomShape 3"/>
          <p:cNvSpPr/>
          <p:nvPr/>
        </p:nvSpPr>
        <p:spPr>
          <a:xfrm>
            <a:off x="944280" y="1962360"/>
            <a:ext cx="5173560" cy="157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集中的に作業を行う箇所</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レビュ</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ーと訂正</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ユーザインターフェイスを通し過去数年多くの反復作業を一掃する</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大量</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のパッケージをサポート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(10.000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ファイル以上</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b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例</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Boost</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Linux Kernel,…)</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08" name="CustomShape 4"/>
          <p:cNvSpPr/>
          <p:nvPr/>
        </p:nvSpPr>
        <p:spPr>
          <a:xfrm>
            <a:off x="968400" y="1472040"/>
            <a:ext cx="212436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進化の軌跡</a:t>
            </a:r>
            <a:endParaRPr lang="en-US" sz="2400" b="0" strike="noStrike" spc="-1" dirty="0">
              <a:latin typeface="Arial"/>
            </a:endParaRPr>
          </a:p>
        </p:txBody>
      </p:sp>
      <p:pic>
        <p:nvPicPr>
          <p:cNvPr id="209" name="Google Shape;179;p28"/>
          <p:cNvPicPr/>
          <p:nvPr/>
        </p:nvPicPr>
        <p:blipFill>
          <a:blip r:embed="rId2"/>
          <a:stretch/>
        </p:blipFill>
        <p:spPr>
          <a:xfrm>
            <a:off x="6271560" y="1976400"/>
            <a:ext cx="2883960" cy="1892520"/>
          </a:xfrm>
          <a:prstGeom prst="rect">
            <a:avLst/>
          </a:prstGeom>
          <a:ln>
            <a:noFill/>
          </a:ln>
          <a:effectLst>
            <a:outerShdw>
              <a:srgbClr val="000000">
                <a:alpha val="40000"/>
              </a:srgbClr>
            </a:outerShdw>
          </a:effectLst>
        </p:spPr>
      </p:pic>
      <p:pic>
        <p:nvPicPr>
          <p:cNvPr id="210" name="Google Shape;180;p28"/>
          <p:cNvPicPr/>
          <p:nvPr/>
        </p:nvPicPr>
        <p:blipFill>
          <a:blip r:embed="rId3"/>
          <a:stretch/>
        </p:blipFill>
        <p:spPr>
          <a:xfrm>
            <a:off x="9297000" y="2001240"/>
            <a:ext cx="2883960" cy="1892520"/>
          </a:xfrm>
          <a:prstGeom prst="rect">
            <a:avLst/>
          </a:prstGeom>
          <a:ln>
            <a:noFill/>
          </a:ln>
          <a:effectLst>
            <a:outerShdw>
              <a:srgbClr val="000000">
                <a:alpha val="40000"/>
              </a:srgbClr>
            </a:outerShdw>
          </a:effectLst>
        </p:spPr>
      </p:pic>
      <p:pic>
        <p:nvPicPr>
          <p:cNvPr id="211" name="Google Shape;181;p28"/>
          <p:cNvPicPr/>
          <p:nvPr/>
        </p:nvPicPr>
        <p:blipFill>
          <a:blip r:embed="rId4"/>
          <a:stretch/>
        </p:blipFill>
        <p:spPr>
          <a:xfrm>
            <a:off x="6271560" y="4089600"/>
            <a:ext cx="2883960" cy="1892520"/>
          </a:xfrm>
          <a:prstGeom prst="rect">
            <a:avLst/>
          </a:prstGeom>
          <a:ln>
            <a:noFill/>
          </a:ln>
          <a:effectLst>
            <a:outerShdw>
              <a:srgbClr val="000000">
                <a:alpha val="40000"/>
              </a:srgbClr>
            </a:outerShdw>
          </a:effectLst>
        </p:spPr>
      </p:pic>
      <p:pic>
        <p:nvPicPr>
          <p:cNvPr id="212" name="Google Shape;182;p28"/>
          <p:cNvPicPr/>
          <p:nvPr/>
        </p:nvPicPr>
        <p:blipFill>
          <a:blip r:embed="rId5"/>
          <a:stretch/>
        </p:blipFill>
        <p:spPr>
          <a:xfrm>
            <a:off x="3246120" y="4089600"/>
            <a:ext cx="2883960" cy="1892520"/>
          </a:xfrm>
          <a:prstGeom prst="rect">
            <a:avLst/>
          </a:prstGeom>
          <a:ln>
            <a:noFill/>
          </a:ln>
          <a:effectLst>
            <a:outerShdw>
              <a:srgbClr val="000000">
                <a:alpha val="40000"/>
              </a:srgbClr>
            </a:outerShdw>
          </a:effectLst>
        </p:spPr>
      </p:pic>
      <p:pic>
        <p:nvPicPr>
          <p:cNvPr id="213" name="Google Shape;183;p28"/>
          <p:cNvPicPr/>
          <p:nvPr/>
        </p:nvPicPr>
        <p:blipFill>
          <a:blip r:embed="rId6"/>
          <a:stretch/>
        </p:blipFill>
        <p:spPr>
          <a:xfrm>
            <a:off x="9297000" y="4089600"/>
            <a:ext cx="2883960" cy="190908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203040"/>
            <a:ext cx="1292004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0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endParaRPr lang="en-US" sz="3000" b="0" strike="noStrike" spc="-1" dirty="0">
              <a:latin typeface="ＭＳ ゴシック" panose="020B0609070205080204" pitchFamily="49" charset="-128"/>
              <a:ea typeface="ＭＳ ゴシック" panose="020B0609070205080204" pitchFamily="49" charset="-128"/>
            </a:endParaRPr>
          </a:p>
        </p:txBody>
      </p:sp>
      <p:sp>
        <p:nvSpPr>
          <p:cNvPr id="425" name="CustomShape 2"/>
          <p:cNvSpPr/>
          <p:nvPr/>
        </p:nvSpPr>
        <p:spPr>
          <a:xfrm>
            <a:off x="626760" y="1413000"/>
            <a:ext cx="11081520" cy="213840"/>
          </a:xfrm>
          <a:prstGeom prst="rect">
            <a:avLst/>
          </a:prstGeom>
          <a:noFill/>
          <a:ln>
            <a:noFill/>
          </a:ln>
        </p:spPr>
        <p:style>
          <a:lnRef idx="0">
            <a:scrgbClr r="0" g="0" b="0"/>
          </a:lnRef>
          <a:fillRef idx="0">
            <a:scrgbClr r="0" g="0" b="0"/>
          </a:fillRef>
          <a:effectRef idx="0">
            <a:scrgbClr r="0" g="0" b="0"/>
          </a:effectRef>
          <a:fontRef idx="minor"/>
        </p:style>
      </p:sp>
      <p:sp>
        <p:nvSpPr>
          <p:cNvPr id="426" name="CustomShape 3"/>
          <p:cNvSpPr/>
          <p:nvPr/>
        </p:nvSpPr>
        <p:spPr>
          <a:xfrm>
            <a:off x="721080" y="1774440"/>
            <a:ext cx="10885320" cy="371088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52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52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12190320" cy="126684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基本的な一連の作業</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再掲</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216" name="CustomShape 2"/>
          <p:cNvSpPr/>
          <p:nvPr/>
        </p:nvSpPr>
        <p:spPr>
          <a:xfrm>
            <a:off x="6277510" y="1634040"/>
            <a:ext cx="5640512" cy="466452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サンプルファイルアップロード</a:t>
            </a:r>
            <a:r>
              <a:rPr lang="en-US" sz="17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700" b="0" strike="noStrike" spc="-1" dirty="0">
                <a:solidFill>
                  <a:srgbClr val="000000"/>
                </a:solidFill>
                <a:latin typeface="ＭＳ ゴシック" panose="020B0609070205080204" pitchFamily="49" charset="-128"/>
                <a:ea typeface="ＭＳ ゴシック" panose="020B0609070205080204" pitchFamily="49" charset="-128"/>
              </a:rPr>
              <a:t>jakarta-oro-2.0.7</a:t>
            </a:r>
            <a:endParaRPr lang="en-US" sz="1700" b="0" strike="noStrike" spc="-1" dirty="0">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アップロードメニューからオプション選択</a:t>
            </a:r>
            <a:endParaRPr lang="en-US" sz="1700" b="0" strike="noStrike" spc="-1" dirty="0">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ja-JP" altLang="en-US" sz="1700" b="0" strike="noStrike" spc="-1" dirty="0" smtClean="0">
                <a:solidFill>
                  <a:srgbClr val="000000"/>
                </a:solidFill>
                <a:latin typeface="ＭＳ ゴシック" panose="020B0609070205080204" pitchFamily="49" charset="-128"/>
                <a:ea typeface="ＭＳ ゴシック" panose="020B0609070205080204" pitchFamily="49" charset="-128"/>
              </a:rPr>
              <a:t>ブラウザを開き、</a:t>
            </a:r>
            <a:r>
              <a:rPr lang="en-US" altLang="ja-JP" sz="1700" b="0" strike="noStrike" spc="-1" dirty="0" smtClean="0">
                <a:solidFill>
                  <a:srgbClr val="000000"/>
                </a:solidFill>
                <a:latin typeface="ＭＳ ゴシック" panose="020B0609070205080204" pitchFamily="49" charset="-128"/>
                <a:ea typeface="ＭＳ ゴシック" panose="020B0609070205080204" pitchFamily="49" charset="-128"/>
              </a:rPr>
              <a:t>UI</a:t>
            </a:r>
            <a:r>
              <a:rPr lang="ja-JP" altLang="en-US" sz="1700" b="0" strike="noStrike" spc="-1" dirty="0" smtClean="0">
                <a:solidFill>
                  <a:srgbClr val="000000"/>
                </a:solidFill>
                <a:latin typeface="ＭＳ ゴシック" panose="020B0609070205080204" pitchFamily="49" charset="-128"/>
                <a:ea typeface="ＭＳ ゴシック" panose="020B0609070205080204" pitchFamily="49" charset="-128"/>
              </a:rPr>
              <a:t>上でレビュー</a:t>
            </a:r>
            <a:endParaRPr lang="en-US" sz="1700" b="0" strike="noStrike" spc="-1" dirty="0">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ja-JP" altLang="en-US" sz="17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アップロードしたものに対しドロップダウンメニューからライセンスを選択</a:t>
            </a:r>
            <a:endParaRPr lang="en-US" sz="17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ビューしてまとめたもの、シングルファイルのビューをみる：決定を行う</a:t>
            </a:r>
            <a:r>
              <a:rPr lang="en-US" altLang="ja-JP" sz="1700" spc="-1" dirty="0" smtClean="0">
                <a:solidFill>
                  <a:srgbClr val="000000"/>
                </a:solidFill>
                <a:latin typeface="ＭＳ ゴシック" panose="020B0609070205080204" pitchFamily="49" charset="-128"/>
                <a:ea typeface="ＭＳ ゴシック" panose="020B0609070205080204" pitchFamily="49" charset="-128"/>
              </a:rPr>
              <a:t/>
            </a:r>
            <a:br>
              <a:rPr lang="en-US" altLang="ja-JP" sz="1700" spc="-1" dirty="0" smtClean="0">
                <a:solidFill>
                  <a:srgbClr val="000000"/>
                </a:solidFill>
                <a:latin typeface="ＭＳ ゴシック" panose="020B0609070205080204" pitchFamily="49" charset="-128"/>
                <a:ea typeface="ＭＳ ゴシック" panose="020B0609070205080204" pitchFamily="49" charset="-128"/>
              </a:rPr>
            </a:b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バルク機能の初利用</a:t>
            </a:r>
            <a:endParaRPr lang="en-US" sz="17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コピーライトの箇所に行き、検索結果修正</a:t>
            </a:r>
            <a:endParaRPr lang="en-US" sz="1700" b="0" strike="noStrike" spc="-1" dirty="0">
              <a:latin typeface="ＭＳ ゴシック" panose="020B0609070205080204" pitchFamily="49" charset="-128"/>
              <a:ea typeface="ＭＳ ゴシック" panose="020B0609070205080204" pitchFamily="49" charset="-128"/>
            </a:endParaRPr>
          </a:p>
          <a:p>
            <a:pPr marL="355680" lvl="2" indent="-195840">
              <a:lnSpc>
                <a:spcPct val="100000"/>
              </a:lnSpc>
              <a:buClr>
                <a:srgbClr val="879BAA"/>
              </a:buClr>
              <a:buFont typeface="Arial"/>
              <a:buChar char="∙"/>
            </a:pPr>
            <a:r>
              <a:rPr lang="en-US" sz="1700" b="0" strike="noStrike" spc="-1" dirty="0" smtClean="0">
                <a:solidFill>
                  <a:srgbClr val="000000"/>
                </a:solidFill>
                <a:latin typeface="ＭＳ ゴシック" panose="020B0609070205080204" pitchFamily="49" charset="-128"/>
                <a:ea typeface="ＭＳ ゴシック" panose="020B0609070205080204" pitchFamily="49" charset="-128"/>
              </a:rPr>
              <a:t>ECC</a:t>
            </a:r>
            <a:r>
              <a:rPr lang="ja-JP" altLang="en-US" sz="1700" b="0" strike="noStrike" spc="-1" dirty="0" smtClean="0">
                <a:solidFill>
                  <a:srgbClr val="000000"/>
                </a:solidFill>
                <a:latin typeface="ＭＳ ゴシック" panose="020B0609070205080204" pitchFamily="49" charset="-128"/>
                <a:ea typeface="ＭＳ ゴシック" panose="020B0609070205080204" pitchFamily="49" charset="-128"/>
              </a:rPr>
              <a:t>も同様</a:t>
            </a:r>
            <a:endParaRPr lang="en-US" sz="1700" b="0" strike="noStrike" spc="-1" dirty="0">
              <a:latin typeface="ＭＳ ゴシック" panose="020B0609070205080204" pitchFamily="49" charset="-128"/>
              <a:ea typeface="ＭＳ ゴシック" panose="020B0609070205080204" pitchFamily="49" charset="-128"/>
            </a:endParaRPr>
          </a:p>
          <a:p>
            <a:pPr marL="190440" lvl="1" indent="-208440">
              <a:lnSpc>
                <a:spcPct val="100000"/>
              </a:lnSpc>
              <a:buClr>
                <a:srgbClr val="879BAA"/>
              </a:buClr>
              <a:buFont typeface="Arial"/>
              <a:buChar char="•"/>
            </a:pPr>
            <a:r>
              <a:rPr lang="en-US" altLang="ja-JP" sz="1700" b="0" strike="noStrike" spc="-1" dirty="0" smtClean="0">
                <a:solidFill>
                  <a:srgbClr val="000000"/>
                </a:solidFill>
                <a:latin typeface="ＭＳ ゴシック" panose="020B0609070205080204" pitchFamily="49" charset="-128"/>
                <a:ea typeface="ＭＳ ゴシック" panose="020B0609070205080204" pitchFamily="49" charset="-128"/>
              </a:rPr>
              <a:t>SPDX</a:t>
            </a:r>
            <a:r>
              <a:rPr lang="ja-JP" altLang="en-US" sz="1700" b="0" strike="noStrike" spc="-1" dirty="0" smtClean="0">
                <a:solidFill>
                  <a:srgbClr val="000000"/>
                </a:solidFill>
                <a:latin typeface="ＭＳ ゴシック" panose="020B0609070205080204" pitchFamily="49" charset="-128"/>
                <a:ea typeface="ＭＳ ゴシック" panose="020B0609070205080204" pitchFamily="49" charset="-128"/>
              </a:rPr>
              <a:t>の出力形式</a:t>
            </a:r>
            <a:r>
              <a:rPr lang="ja-JP" altLang="en-US" sz="1700" spc="-1" dirty="0" smtClean="0">
                <a:solidFill>
                  <a:srgbClr val="000000"/>
                </a:solidFill>
                <a:latin typeface="ＭＳ ゴシック" panose="020B0609070205080204" pitchFamily="49" charset="-128"/>
                <a:ea typeface="ＭＳ ゴシック" panose="020B0609070205080204" pitchFamily="49" charset="-128"/>
              </a:rPr>
              <a:t>をドロップダウンから選択</a:t>
            </a:r>
            <a:endParaRPr lang="en-US" sz="17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217" name="CustomShape 3"/>
          <p:cNvSpPr/>
          <p:nvPr/>
        </p:nvSpPr>
        <p:spPr>
          <a:xfrm>
            <a:off x="618120" y="1634040"/>
            <a:ext cx="5477880"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a:solidFill>
                  <a:srgbClr val="000000"/>
                </a:solidFill>
                <a:latin typeface="ＭＳ ゴシック" panose="020B0609070205080204" pitchFamily="49" charset="-128"/>
                <a:ea typeface="ＭＳ ゴシック" panose="020B0609070205080204" pitchFamily="49" charset="-128"/>
              </a:rPr>
              <a:t> 一連作業</a:t>
            </a:r>
            <a:endParaRPr lang="en-US" altLang="ja-JP" sz="1900"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spc="-1" dirty="0">
                <a:solidFill>
                  <a:srgbClr val="000000"/>
                </a:solidFill>
                <a:latin typeface="ＭＳ ゴシック" panose="020B0609070205080204" pitchFamily="49" charset="-128"/>
                <a:ea typeface="ＭＳ ゴシック" panose="020B0609070205080204" pitchFamily="49" charset="-128"/>
              </a:rPr>
              <a:t>レポート作成</a:t>
            </a:r>
            <a:r>
              <a:rPr lang="en-US" altLang="ja-JP" sz="1900" spc="-1" dirty="0">
                <a:solidFill>
                  <a:srgbClr val="000000"/>
                </a:solidFill>
                <a:latin typeface="ＭＳ ゴシック" panose="020B0609070205080204" pitchFamily="49" charset="-128"/>
                <a:ea typeface="ＭＳ ゴシック" panose="020B0609070205080204" pitchFamily="49" charset="-128"/>
              </a:rPr>
              <a:t>: SPDX</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1"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pc="-1" dirty="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ブラウザでアップロードファイルのレビュー</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検知されたライセンスの全体レビュー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a:solidFill>
                  <a:srgbClr val="000000"/>
                </a:solidFill>
                <a:latin typeface="ＭＳ ゴシック" panose="020B0609070205080204" pitchFamily="49" charset="-128"/>
                <a:ea typeface="ＭＳ ゴシック" panose="020B0609070205080204" pitchFamily="49" charset="-128"/>
              </a:rPr>
              <a:t>作業</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コピーライトのレビュー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輸出管理情報</a:t>
            </a:r>
            <a:r>
              <a:rPr lang="en-US" altLang="ja-JP" sz="1900" b="1"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altLang="ja-JP" sz="1900"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218" name="CustomShape 4"/>
          <p:cNvSpPr/>
          <p:nvPr/>
        </p:nvSpPr>
        <p:spPr>
          <a:xfrm>
            <a:off x="6277510" y="1295640"/>
            <a:ext cx="5640512"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219" name="CustomShape 5"/>
          <p:cNvSpPr/>
          <p:nvPr/>
        </p:nvSpPr>
        <p:spPr>
          <a:xfrm>
            <a:off x="618120" y="1295640"/>
            <a:ext cx="547788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spc="-1" dirty="0">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0" y="1143000"/>
            <a:ext cx="129708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大量のファイルを一括レビュー</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一括スキャン</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13258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多くのファイルを一度にレビュー</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a:t>
            </a:r>
            <a:endParaRPr lang="en-US" sz="3200" b="0" strike="noStrike" spc="-1" dirty="0">
              <a:latin typeface="Arial"/>
            </a:endParaRPr>
          </a:p>
        </p:txBody>
      </p:sp>
      <p:sp>
        <p:nvSpPr>
          <p:cNvPr id="224" name="CustomShape 2"/>
          <p:cNvSpPr/>
          <p:nvPr/>
        </p:nvSpPr>
        <p:spPr>
          <a:xfrm>
            <a:off x="734760" y="115182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i="1" strike="noStrike" spc="-1" dirty="0" smtClean="0">
                <a:solidFill>
                  <a:srgbClr val="000000"/>
                </a:solidFill>
                <a:latin typeface="Arial"/>
                <a:ea typeface="Arial"/>
              </a:rPr>
              <a:t/>
            </a:r>
            <a:br>
              <a:rPr lang="en-US" sz="1600" b="0" i="1" strike="noStrike" spc="-1" dirty="0" smtClean="0">
                <a:solidFill>
                  <a:srgbClr val="000000"/>
                </a:solidFill>
                <a:latin typeface="Arial"/>
                <a:ea typeface="Arial"/>
              </a:rPr>
            </a:br>
            <a:r>
              <a:rPr lang="en-US" altLang="ja-JP" sz="1600" b="0" i="1" strike="noStrike" spc="-1" dirty="0" smtClean="0">
                <a:solidFill>
                  <a:srgbClr val="000000"/>
                </a:solidFill>
                <a:latin typeface="Arial"/>
                <a:ea typeface="Arial"/>
              </a:rPr>
              <a:t>FOSSology</a:t>
            </a:r>
            <a:r>
              <a:rPr lang="ja-JP" altLang="en-US" sz="1600" b="0" i="1" strike="noStrike" spc="-1" dirty="0" smtClean="0">
                <a:solidFill>
                  <a:srgbClr val="000000"/>
                </a:solidFill>
                <a:latin typeface="Arial"/>
                <a:ea typeface="Arial"/>
              </a:rPr>
              <a:t>というソフトウェアは全てのライセンス関連テキストフレーズが</a:t>
            </a:r>
            <a:r>
              <a:rPr lang="ja-JP" altLang="en-US" sz="1600" i="1" spc="-1" dirty="0" smtClean="0">
                <a:solidFill>
                  <a:srgbClr val="000000"/>
                </a:solidFill>
                <a:latin typeface="Arial"/>
                <a:ea typeface="Arial"/>
              </a:rPr>
              <a:t>わか</a:t>
            </a:r>
            <a:r>
              <a:rPr lang="ja-JP" altLang="en-US" sz="1600" i="1" spc="-1" dirty="0">
                <a:solidFill>
                  <a:srgbClr val="000000"/>
                </a:solidFill>
                <a:latin typeface="Arial"/>
                <a:ea typeface="Arial"/>
              </a:rPr>
              <a:t>る</a:t>
            </a:r>
            <a:r>
              <a:rPr lang="ja-JP" altLang="en-US" sz="1600" b="0" i="1" strike="noStrike" spc="-1" dirty="0" smtClean="0">
                <a:solidFill>
                  <a:srgbClr val="000000"/>
                </a:solidFill>
                <a:latin typeface="Arial"/>
                <a:ea typeface="Arial"/>
              </a:rPr>
              <a:t>わけではない</a:t>
            </a:r>
            <a:endParaRPr lang="en-US" sz="1600" b="0" strike="noStrike" spc="-1" dirty="0">
              <a:latin typeface="Arial"/>
            </a:endParaRPr>
          </a:p>
        </p:txBody>
      </p:sp>
      <p:sp>
        <p:nvSpPr>
          <p:cNvPr id="225" name="CustomShape 3"/>
          <p:cNvSpPr/>
          <p:nvPr/>
        </p:nvSpPr>
        <p:spPr>
          <a:xfrm>
            <a:off x="4735800" y="1765629"/>
            <a:ext cx="7276528" cy="55601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26" name="CustomShape 4"/>
          <p:cNvSpPr/>
          <p:nvPr/>
        </p:nvSpPr>
        <p:spPr>
          <a:xfrm>
            <a:off x="734760" y="1774800"/>
            <a:ext cx="3998880" cy="450684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標準</a:t>
            </a:r>
            <a:r>
              <a:rPr lang="ja-JP" altLang="en-US" sz="1900" spc="-1" dirty="0">
                <a:solidFill>
                  <a:srgbClr val="000000"/>
                </a:solidFill>
                <a:ea typeface="Arial"/>
              </a:rPr>
              <a:t>および既知のライセンステキストを見つけること</a:t>
            </a:r>
            <a:r>
              <a:rPr lang="ja-JP" altLang="en-US" sz="1900" spc="-1" dirty="0" smtClean="0">
                <a:solidFill>
                  <a:srgbClr val="000000"/>
                </a:solidFill>
                <a:ea typeface="Arial"/>
              </a:rPr>
              <a:t>は難しくない</a:t>
            </a:r>
            <a:endParaRPr lang="en-US" sz="1900" b="1" i="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r>
              <a:rPr lang="ja-JP" altLang="en-US" sz="1900" b="1" spc="-1" dirty="0" smtClean="0">
                <a:latin typeface="Arial"/>
              </a:rPr>
              <a:t>「</a:t>
            </a:r>
            <a:r>
              <a:rPr lang="en-US" altLang="ja-JP" sz="1900" b="1" spc="-1" dirty="0" smtClean="0">
                <a:latin typeface="Arial"/>
              </a:rPr>
              <a:t>clearing</a:t>
            </a:r>
            <a:r>
              <a:rPr lang="ja-JP" altLang="en-US" sz="1900" b="1" spc="-1" dirty="0" smtClean="0">
                <a:latin typeface="Arial"/>
              </a:rPr>
              <a:t>」決定を全ファイルに行う必要があるのか？</a:t>
            </a:r>
            <a:endParaRPr lang="en-US" sz="1900" b="1"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trike="noStrike" spc="-1" dirty="0" smtClean="0">
                <a:latin typeface="Arial"/>
              </a:rPr>
              <a:t>もしスキャナーが間違った結果を出したとき、すべてのファイルを見にいって、修正をする必要があるのか？</a:t>
            </a:r>
            <a:endParaRPr lang="en-US" sz="1900" b="1" strike="noStrike" spc="-1" dirty="0">
              <a:latin typeface="Arial"/>
            </a:endParaRPr>
          </a:p>
          <a:p>
            <a:pPr>
              <a:lnSpc>
                <a:spcPct val="100000"/>
              </a:lnSpc>
              <a:spcBef>
                <a:spcPts val="1301"/>
              </a:spcBef>
            </a:pPr>
            <a:endParaRPr lang="en-US" sz="1900" b="0" strike="noStrike" spc="-1" dirty="0">
              <a:latin typeface="Arial"/>
            </a:endParaRPr>
          </a:p>
        </p:txBody>
      </p:sp>
      <p:sp>
        <p:nvSpPr>
          <p:cNvPr id="227" name="CustomShape 5"/>
          <p:cNvSpPr/>
          <p:nvPr/>
        </p:nvSpPr>
        <p:spPr>
          <a:xfrm>
            <a:off x="731520" y="1773000"/>
            <a:ext cx="377568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29" name="CustomShape 7"/>
          <p:cNvSpPr/>
          <p:nvPr/>
        </p:nvSpPr>
        <p:spPr>
          <a:xfrm>
            <a:off x="9719280" y="533412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8"/>
          <p:cNvSpPr/>
          <p:nvPr/>
        </p:nvSpPr>
        <p:spPr>
          <a:xfrm>
            <a:off x="4733640" y="2323440"/>
            <a:ext cx="7278688" cy="39582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342900" lvl="1" indent="-342900">
              <a:lnSpc>
                <a:spcPct val="100000"/>
              </a:lnSpc>
              <a:buClr>
                <a:srgbClr val="879BAA"/>
              </a:buClr>
              <a:buFont typeface="Arial" panose="020B0604020202020204" pitchFamily="34" charset="0"/>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はユーザがテキストフレーズ</a:t>
            </a:r>
            <a:r>
              <a:rPr lang="en-US" altLang="ja-JP"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を定義することを可能とする</a:t>
            </a:r>
            <a:r>
              <a:rPr lang="en-US" altLang="ja-JP" sz="1900"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1" spc="-1" dirty="0" smtClean="0">
                <a:solidFill>
                  <a:srgbClr val="000000"/>
                </a:solidFill>
                <a:latin typeface="Arial"/>
                <a:ea typeface="Arial"/>
              </a:rPr>
              <a:t>確認のため</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en-US" sz="1900" b="1" strike="noStrike" spc="-1" dirty="0">
                <a:solidFill>
                  <a:srgbClr val="000000"/>
                </a:solidFill>
                <a:latin typeface="Arial"/>
                <a:ea typeface="Arial"/>
              </a:rPr>
              <a:t>… </a:t>
            </a:r>
            <a:r>
              <a:rPr lang="ja-JP" altLang="en-US" sz="1900" b="1" spc="-1" dirty="0" smtClean="0">
                <a:solidFill>
                  <a:srgbClr val="000000"/>
                </a:solidFill>
                <a:latin typeface="Arial"/>
                <a:ea typeface="Arial"/>
              </a:rPr>
              <a:t>また</a:t>
            </a:r>
            <a:r>
              <a:rPr lang="ja-JP" altLang="en-US" sz="1900" b="1" spc="-1" dirty="0">
                <a:solidFill>
                  <a:srgbClr val="000000"/>
                </a:solidFill>
                <a:latin typeface="Arial"/>
                <a:ea typeface="Arial"/>
              </a:rPr>
              <a:t>は</a:t>
            </a:r>
            <a:r>
              <a:rPr lang="en-US" sz="1900" b="1" strike="noStrike" spc="-1" dirty="0" smtClean="0">
                <a:solidFill>
                  <a:srgbClr val="000000"/>
                </a:solidFill>
                <a:latin typeface="Arial"/>
                <a:ea typeface="Arial"/>
              </a:rPr>
              <a:t> </a:t>
            </a:r>
            <a:r>
              <a:rPr lang="ja-JP" altLang="en-US" sz="1900" b="1" strike="noStrike" spc="-1" dirty="0" smtClean="0">
                <a:solidFill>
                  <a:srgbClr val="000000"/>
                </a:solidFill>
                <a:latin typeface="Arial"/>
                <a:ea typeface="Arial"/>
              </a:rPr>
              <a:t>修正のため</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そして、</a:t>
            </a:r>
            <a:r>
              <a:rPr lang="ja-JP" altLang="en-US" sz="1900" spc="-1" dirty="0" smtClean="0">
                <a:solidFill>
                  <a:srgbClr val="000000"/>
                </a:solidFill>
                <a:ea typeface="Arial"/>
              </a:rPr>
              <a:t>ライセンス確定するか</a:t>
            </a:r>
            <a:r>
              <a:rPr lang="ja-JP" altLang="en-US" sz="1900" spc="-1" dirty="0">
                <a:solidFill>
                  <a:srgbClr val="000000"/>
                </a:solidFill>
                <a:ea typeface="Arial"/>
              </a:rPr>
              <a:t>、</a:t>
            </a:r>
            <a:r>
              <a:rPr lang="ja-JP" altLang="en-US" sz="1900" spc="-1" dirty="0" smtClean="0">
                <a:solidFill>
                  <a:srgbClr val="000000"/>
                </a:solidFill>
                <a:ea typeface="Arial"/>
              </a:rPr>
              <a:t>修正をするかを割り振る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テキストフレーズがファイルの中に見つかるたび</a:t>
            </a:r>
            <a:r>
              <a:rPr lang="en-US" altLang="ja-JP" sz="1900" spc="-1" dirty="0" smtClean="0">
                <a:solidFill>
                  <a:srgbClr val="000000"/>
                </a:solidFill>
                <a:latin typeface="Arial"/>
              </a:rPr>
              <a:t>(100%)…</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それを</a:t>
            </a:r>
            <a:r>
              <a:rPr lang="ja-JP" altLang="en-US" sz="1900" spc="-1" dirty="0" smtClean="0">
                <a:solidFill>
                  <a:srgbClr val="000000"/>
                </a:solidFill>
                <a:latin typeface="Arial"/>
                <a:ea typeface="Arial"/>
              </a:rPr>
              <a:t>適用するか、修正するか判断する</a:t>
            </a:r>
            <a:r>
              <a:rPr lang="en-US" sz="1900" b="0" strike="noStrike" spc="-1" dirty="0" smtClean="0">
                <a:solidFill>
                  <a:srgbClr val="000000"/>
                </a:solidFill>
                <a:latin typeface="Arial"/>
                <a:ea typeface="Arial"/>
              </a:rPr>
              <a:t>.</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rPr>
              <a:t>繰り返し、全てのファイルを調査する必要はない</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スキャン結果の矛盾には適用しない</a:t>
            </a:r>
            <a:endParaRPr lang="en-US" sz="1900" b="0" strike="noStrike" spc="-1" dirty="0">
              <a:latin typeface="Arial"/>
            </a:endParaRPr>
          </a:p>
        </p:txBody>
      </p:sp>
      <p:sp>
        <p:nvSpPr>
          <p:cNvPr id="2" name="テキスト ボックス 1"/>
          <p:cNvSpPr txBox="1"/>
          <p:nvPr/>
        </p:nvSpPr>
        <p:spPr>
          <a:xfrm>
            <a:off x="8518358" y="5832909"/>
            <a:ext cx="2483318" cy="369332"/>
          </a:xfrm>
          <a:prstGeom prst="rect">
            <a:avLst/>
          </a:prstGeom>
          <a:noFill/>
        </p:spPr>
        <p:txBody>
          <a:bodyPr wrap="square" rtlCol="0">
            <a:spAutoFit/>
          </a:bodyPr>
          <a:lstStyle/>
          <a:p>
            <a:r>
              <a:rPr kumimoji="1" lang="en-US" altLang="ja-JP" dirty="0" smtClean="0"/>
              <a:t>*</a:t>
            </a:r>
            <a:r>
              <a:rPr kumimoji="1" lang="ja-JP" altLang="en-US" dirty="0" smtClean="0"/>
              <a:t>原文</a:t>
            </a:r>
            <a:r>
              <a:rPr lang="ja-JP" altLang="en-US" dirty="0" smtClean="0"/>
              <a:t> </a:t>
            </a:r>
            <a:r>
              <a:rPr lang="en-US" altLang="ja-JP" dirty="0" smtClean="0"/>
              <a:t>: </a:t>
            </a:r>
            <a:r>
              <a:rPr kumimoji="1" lang="en-US" altLang="ja-JP" dirty="0" smtClean="0"/>
              <a:t>phases</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082200" y="1413000"/>
            <a:ext cx="610812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スキャンを使う</a:t>
            </a:r>
            <a:endParaRPr lang="en-US" sz="3200" b="0" strike="noStrike" spc="-1" dirty="0">
              <a:latin typeface="Arial"/>
            </a:endParaRPr>
          </a:p>
        </p:txBody>
      </p:sp>
      <p:sp>
        <p:nvSpPr>
          <p:cNvPr id="233"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34" name="CustomShape 4"/>
          <p:cNvSpPr/>
          <p:nvPr/>
        </p:nvSpPr>
        <p:spPr>
          <a:xfrm>
            <a:off x="247135" y="1686998"/>
            <a:ext cx="5848865" cy="308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左側</a:t>
            </a:r>
            <a:r>
              <a:rPr lang="ja-JP" altLang="en-US" sz="1900" spc="-1" dirty="0">
                <a:solidFill>
                  <a:srgbClr val="000000"/>
                </a:solidFill>
                <a:ea typeface="Arial"/>
              </a:rPr>
              <a:t>のファイルビューから特徴的なテキストフレーズをコピー</a:t>
            </a:r>
            <a:r>
              <a:rPr lang="ja-JP" altLang="en-US" sz="1900" spc="-1" dirty="0" smtClean="0">
                <a:solidFill>
                  <a:srgbClr val="000000"/>
                </a:solidFill>
                <a:ea typeface="Arial"/>
              </a:rPr>
              <a:t>する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smtClean="0">
                <a:solidFill>
                  <a:srgbClr val="000000"/>
                </a:solidFill>
                <a:ea typeface="Arial"/>
              </a:rPr>
              <a:t>バルクスキャンテキストフィールドに貼り付ける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ea typeface="Arial"/>
              </a:rPr>
              <a:t>アプリケーションはこの</a:t>
            </a:r>
            <a:r>
              <a:rPr lang="ja-JP" altLang="en-US" sz="1900" spc="-1" dirty="0">
                <a:solidFill>
                  <a:srgbClr val="000000"/>
                </a:solidFill>
                <a:ea typeface="Arial"/>
              </a:rPr>
              <a:t>テキストでファイルを</a:t>
            </a:r>
            <a:r>
              <a:rPr lang="ja-JP" altLang="en-US" sz="1900" spc="-1" dirty="0" smtClean="0">
                <a:solidFill>
                  <a:srgbClr val="000000"/>
                </a:solidFill>
                <a:ea typeface="Arial"/>
              </a:rPr>
              <a:t>検索す</a:t>
            </a:r>
            <a:r>
              <a:rPr lang="ja-JP" altLang="en-US" sz="1900" spc="-1" dirty="0">
                <a:solidFill>
                  <a:srgbClr val="000000"/>
                </a:solidFill>
                <a:ea typeface="Arial"/>
              </a:rPr>
              <a:t>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スキャナーライセンス</a:t>
            </a:r>
            <a:r>
              <a:rPr lang="ja-JP" altLang="en-US" sz="1900" spc="-1" dirty="0">
                <a:solidFill>
                  <a:srgbClr val="000000"/>
                </a:solidFill>
                <a:ea typeface="Arial"/>
              </a:rPr>
              <a:t>の調査結果を</a:t>
            </a:r>
            <a:r>
              <a:rPr lang="ja-JP" altLang="en-US" sz="1900" spc="-1" dirty="0" smtClean="0">
                <a:solidFill>
                  <a:srgbClr val="000000"/>
                </a:solidFill>
                <a:ea typeface="Arial"/>
              </a:rPr>
              <a:t>定義</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修正</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除去　のため</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ea typeface="Arial"/>
              </a:rPr>
              <a:t>確認</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決定のため</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(4)</a:t>
            </a:r>
            <a:r>
              <a:rPr lang="ja-JP" altLang="en-US" sz="1900" spc="-1" dirty="0">
                <a:solidFill>
                  <a:srgbClr val="000000"/>
                </a:solidFill>
                <a:ea typeface="Arial"/>
              </a:rPr>
              <a:t>バルク</a:t>
            </a:r>
            <a:r>
              <a:rPr lang="ja-JP" altLang="en-US" sz="1900" spc="-1" dirty="0" smtClean="0">
                <a:solidFill>
                  <a:srgbClr val="000000"/>
                </a:solidFill>
                <a:ea typeface="Arial"/>
              </a:rPr>
              <a:t>スキャン</a:t>
            </a:r>
            <a:r>
              <a:rPr lang="ja-JP" altLang="en-US" sz="1900" spc="-1" dirty="0">
                <a:solidFill>
                  <a:srgbClr val="000000"/>
                </a:solidFill>
                <a:ea typeface="Arial"/>
              </a:rPr>
              <a:t>は、パッケージのすべてのファイルに対して実行</a:t>
            </a:r>
            <a:r>
              <a:rPr lang="ja-JP" altLang="en-US" sz="1900" spc="-1" dirty="0" smtClean="0">
                <a:solidFill>
                  <a:srgbClr val="000000"/>
                </a:solidFill>
                <a:ea typeface="Arial"/>
              </a:rPr>
              <a:t>され</a:t>
            </a:r>
            <a:r>
              <a:rPr lang="ja-JP" altLang="en-US" sz="1900" spc="-1" dirty="0">
                <a:solidFill>
                  <a:srgbClr val="000000"/>
                </a:solidFill>
                <a:ea typeface="Arial"/>
              </a:rPr>
              <a:t>、</a:t>
            </a:r>
            <a:r>
              <a:rPr lang="ja-JP" altLang="en-US" sz="1900" spc="-1" dirty="0" smtClean="0">
                <a:solidFill>
                  <a:srgbClr val="000000"/>
                </a:solidFill>
                <a:ea typeface="Arial"/>
              </a:rPr>
              <a:t>「</a:t>
            </a:r>
            <a:r>
              <a:rPr lang="en-US" altLang="ja-JP" sz="1900" spc="-1" dirty="0" smtClean="0">
                <a:solidFill>
                  <a:srgbClr val="000000"/>
                </a:solidFill>
                <a:ea typeface="Arial"/>
              </a:rPr>
              <a:t>clearing</a:t>
            </a:r>
            <a:r>
              <a:rPr lang="ja-JP" altLang="en-US" sz="1900" spc="-1" dirty="0" smtClean="0">
                <a:solidFill>
                  <a:srgbClr val="000000"/>
                </a:solidFill>
                <a:ea typeface="Arial"/>
              </a:rPr>
              <a:t>」決定またはスキャン結果の修正を一致した部分に行う。</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235" name="CustomShape 5"/>
          <p:cNvSpPr/>
          <p:nvPr/>
        </p:nvSpPr>
        <p:spPr>
          <a:xfrm>
            <a:off x="680855" y="1272155"/>
            <a:ext cx="4306223" cy="17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36" name="Google Shape;227;p32"/>
          <p:cNvPicPr/>
          <p:nvPr/>
        </p:nvPicPr>
        <p:blipFill>
          <a:blip r:embed="rId2"/>
          <a:stretch/>
        </p:blipFill>
        <p:spPr>
          <a:xfrm>
            <a:off x="6449760" y="1668240"/>
            <a:ext cx="5247720" cy="4230000"/>
          </a:xfrm>
          <a:prstGeom prst="rect">
            <a:avLst/>
          </a:prstGeom>
          <a:ln>
            <a:noFill/>
          </a:ln>
          <a:effectLst>
            <a:outerShdw>
              <a:srgbClr val="000000">
                <a:alpha val="40000"/>
              </a:srgbClr>
            </a:outerShdw>
          </a:effectLst>
        </p:spPr>
      </p:pic>
      <p:sp>
        <p:nvSpPr>
          <p:cNvPr id="237" name="CustomShape 6"/>
          <p:cNvSpPr/>
          <p:nvPr/>
        </p:nvSpPr>
        <p:spPr>
          <a:xfrm>
            <a:off x="6449760" y="2621160"/>
            <a:ext cx="260532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8" name="CustomShape 7"/>
          <p:cNvSpPr/>
          <p:nvPr/>
        </p:nvSpPr>
        <p:spPr>
          <a:xfrm>
            <a:off x="9209160" y="4395240"/>
            <a:ext cx="248868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9" name="CustomShape 8"/>
          <p:cNvSpPr/>
          <p:nvPr/>
        </p:nvSpPr>
        <p:spPr>
          <a:xfrm>
            <a:off x="9209160" y="3772080"/>
            <a:ext cx="2488680" cy="6220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40" name="CustomShape 9"/>
          <p:cNvSpPr/>
          <p:nvPr/>
        </p:nvSpPr>
        <p:spPr>
          <a:xfrm>
            <a:off x="6262920" y="2439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
        <p:nvSpPr>
          <p:cNvPr id="241" name="CustomShape 10"/>
          <p:cNvSpPr/>
          <p:nvPr/>
        </p:nvSpPr>
        <p:spPr>
          <a:xfrm>
            <a:off x="9022320" y="45324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42" name="CustomShape 11"/>
          <p:cNvSpPr/>
          <p:nvPr/>
        </p:nvSpPr>
        <p:spPr>
          <a:xfrm>
            <a:off x="9022320" y="3589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3</a:t>
            </a:r>
            <a:endParaRPr lang="en-US" sz="1700" b="0" strike="noStrike" spc="-1">
              <a:latin typeface="Arial"/>
            </a:endParaRPr>
          </a:p>
        </p:txBody>
      </p:sp>
      <p:sp>
        <p:nvSpPr>
          <p:cNvPr id="243" name="CustomShape 12"/>
          <p:cNvSpPr/>
          <p:nvPr/>
        </p:nvSpPr>
        <p:spPr>
          <a:xfrm>
            <a:off x="10196280" y="5535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4</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ファイル操作をより早く</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一括検索</a:t>
            </a:r>
            <a:endParaRPr lang="en-US" sz="3200" b="0" strike="noStrike" spc="-1" dirty="0">
              <a:latin typeface="Arial"/>
            </a:endParaRPr>
          </a:p>
        </p:txBody>
      </p:sp>
      <p:sp>
        <p:nvSpPr>
          <p:cNvPr id="246" name="CustomShape 2"/>
          <p:cNvSpPr/>
          <p:nvPr/>
        </p:nvSpPr>
        <p:spPr>
          <a:xfrm>
            <a:off x="7575764" y="1432620"/>
            <a:ext cx="4572000" cy="487746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zlib</a:t>
            </a:r>
            <a:r>
              <a:rPr lang="en-US" sz="1900" b="0" strike="noStrike" spc="-1" dirty="0">
                <a:solidFill>
                  <a:srgbClr val="000000"/>
                </a:solidFill>
                <a:latin typeface="Arial"/>
                <a:ea typeface="Arial"/>
              </a:rPr>
              <a:t> </a:t>
            </a:r>
            <a:r>
              <a:rPr lang="en-US" sz="1900" b="0" strike="noStrike" spc="-1" dirty="0" smtClean="0">
                <a:solidFill>
                  <a:srgbClr val="000000"/>
                </a:solidFill>
                <a:latin typeface="Arial"/>
                <a:ea typeface="Arial"/>
              </a:rPr>
              <a:t>1.2.7</a:t>
            </a:r>
            <a:r>
              <a:rPr lang="ja-JP" altLang="en-US" sz="1900" b="0" strike="noStrike" spc="-1" dirty="0" smtClean="0">
                <a:solidFill>
                  <a:srgbClr val="000000"/>
                </a:solidFill>
                <a:latin typeface="Arial"/>
                <a:ea typeface="Arial"/>
              </a:rPr>
              <a:t>のソースをアップロード</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リスト</a:t>
            </a:r>
            <a:r>
              <a:rPr lang="ja-JP" altLang="en-US" sz="1900" spc="-1" dirty="0" smtClean="0">
                <a:solidFill>
                  <a:srgbClr val="000000"/>
                </a:solidFill>
                <a:latin typeface="Arial"/>
              </a:rPr>
              <a:t>の最初のファイルに行く</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smtClean="0">
                <a:solidFill>
                  <a:srgbClr val="000000"/>
                </a:solidFill>
                <a:latin typeface="Arial"/>
                <a:ea typeface="Arial"/>
              </a:rPr>
              <a:t>いくつか</a:t>
            </a:r>
            <a:r>
              <a:rPr lang="en-US" sz="1900" b="0" strike="noStrike" spc="-1" dirty="0" smtClean="0">
                <a:solidFill>
                  <a:srgbClr val="000000"/>
                </a:solidFill>
                <a:latin typeface="Arial"/>
                <a:ea typeface="Arial"/>
              </a:rPr>
              <a:t> </a:t>
            </a:r>
            <a:r>
              <a:rPr lang="en-US" sz="1900" b="0" strike="noStrike" spc="-1" dirty="0" err="1" smtClean="0">
                <a:solidFill>
                  <a:srgbClr val="000000"/>
                </a:solidFill>
                <a:latin typeface="Arial"/>
                <a:ea typeface="Arial"/>
              </a:rPr>
              <a:t>zlib</a:t>
            </a:r>
            <a:r>
              <a:rPr lang="ja-JP" altLang="en-US" sz="1900" spc="-1" dirty="0" smtClean="0">
                <a:solidFill>
                  <a:srgbClr val="000000"/>
                </a:solidFill>
                <a:latin typeface="Arial"/>
                <a:ea typeface="Arial"/>
              </a:rPr>
              <a:t>候補となるものがある</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solidFill>
                  <a:srgbClr val="000000"/>
                </a:solidFill>
                <a:latin typeface="Arial"/>
                <a:ea typeface="Arial"/>
              </a:rPr>
              <a:t>zlib</a:t>
            </a:r>
            <a:r>
              <a:rPr lang="ja-JP" altLang="en-US" sz="1900" b="0" strike="noStrike" spc="-1" dirty="0" smtClean="0">
                <a:solidFill>
                  <a:srgbClr val="000000"/>
                </a:solidFill>
                <a:latin typeface="Arial"/>
                <a:ea typeface="Arial"/>
              </a:rPr>
              <a:t>を選び</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他</a:t>
            </a:r>
            <a:r>
              <a:rPr lang="ja-JP" altLang="en-US" sz="1900" spc="-1" dirty="0" smtClean="0">
                <a:solidFill>
                  <a:srgbClr val="000000"/>
                </a:solidFill>
                <a:latin typeface="Arial"/>
                <a:ea typeface="Arial"/>
              </a:rPr>
              <a:t>の</a:t>
            </a:r>
            <a:r>
              <a:rPr lang="en-US" sz="1900" b="0" strike="noStrike" spc="-1" dirty="0" err="1" smtClean="0">
                <a:solidFill>
                  <a:srgbClr val="000000"/>
                </a:solidFill>
                <a:latin typeface="Arial"/>
                <a:ea typeface="Arial"/>
              </a:rPr>
              <a:t>zlib</a:t>
            </a:r>
            <a:r>
              <a:rPr lang="ja-JP" altLang="en-US" sz="1900" spc="-1" dirty="0">
                <a:solidFill>
                  <a:srgbClr val="000000"/>
                </a:solidFill>
                <a:latin typeface="Arial"/>
                <a:ea typeface="Arial"/>
              </a:rPr>
              <a:t>候補</a:t>
            </a:r>
            <a:r>
              <a:rPr lang="ja-JP" altLang="en-US" sz="1900" spc="-1" dirty="0" smtClean="0">
                <a:solidFill>
                  <a:srgbClr val="000000"/>
                </a:solidFill>
                <a:latin typeface="Arial"/>
                <a:ea typeface="Arial"/>
              </a:rPr>
              <a:t>を</a:t>
            </a:r>
            <a:r>
              <a:rPr lang="ja-JP" altLang="en-US" sz="1900" spc="-1" dirty="0">
                <a:solidFill>
                  <a:srgbClr val="000000"/>
                </a:solidFill>
                <a:latin typeface="Arial"/>
                <a:ea typeface="Arial"/>
              </a:rPr>
              <a:t>取り除</a:t>
            </a:r>
            <a:r>
              <a:rPr lang="ja-JP" altLang="en-US" sz="1900" spc="-1" dirty="0" smtClean="0">
                <a:solidFill>
                  <a:srgbClr val="000000"/>
                </a:solidFill>
                <a:latin typeface="Arial"/>
                <a:ea typeface="Arial"/>
              </a:rPr>
              <a:t>き</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次の作業へ</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smtClean="0">
                <a:solidFill>
                  <a:srgbClr val="000000"/>
                </a:solidFill>
                <a:latin typeface="Arial"/>
              </a:rPr>
              <a:t>もう</a:t>
            </a:r>
            <a:r>
              <a:rPr lang="ja-JP" altLang="en-US" sz="1900" spc="-1" dirty="0">
                <a:solidFill>
                  <a:srgbClr val="000000"/>
                </a:solidFill>
                <a:latin typeface="Arial"/>
              </a:rPr>
              <a:t>一</a:t>
            </a:r>
            <a:r>
              <a:rPr lang="ja-JP" altLang="en-US" sz="1900" spc="-1" dirty="0" smtClean="0">
                <a:solidFill>
                  <a:srgbClr val="000000"/>
                </a:solidFill>
                <a:latin typeface="Arial"/>
              </a:rPr>
              <a:t>つのファイルへ</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候補の方を選ぶ</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smtClean="0">
                <a:solidFill>
                  <a:srgbClr val="000000"/>
                </a:solidFill>
                <a:latin typeface="Arial"/>
                <a:ea typeface="Arial"/>
              </a:rPr>
              <a:t>一括</a:t>
            </a:r>
            <a:r>
              <a:rPr lang="ja-JP" altLang="en-US" sz="1900" spc="-1" dirty="0">
                <a:solidFill>
                  <a:srgbClr val="000000"/>
                </a:solidFill>
                <a:latin typeface="Arial"/>
                <a:ea typeface="Arial"/>
              </a:rPr>
              <a:t>作業</a:t>
            </a:r>
            <a:r>
              <a:rPr lang="ja-JP" altLang="en-US" sz="1900" spc="-1" dirty="0" smtClean="0">
                <a:solidFill>
                  <a:srgbClr val="000000"/>
                </a:solidFill>
                <a:latin typeface="Arial"/>
                <a:ea typeface="Arial"/>
              </a:rPr>
              <a:t>で行うことの定義</a:t>
            </a:r>
            <a:r>
              <a:rPr lang="en-US" sz="1900" b="0" strike="noStrike" spc="-1" dirty="0" smtClean="0">
                <a:solidFill>
                  <a:srgbClr val="000000"/>
                </a:solidFill>
                <a:latin typeface="Arial"/>
                <a:ea typeface="Arial"/>
              </a:rPr>
              <a:t>: </a:t>
            </a: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r>
            <a:br>
              <a:rPr lang="en-US" sz="1900" b="0" strike="noStrike" spc="-1" dirty="0" smtClean="0">
                <a:solidFill>
                  <a:srgbClr val="000000"/>
                </a:solidFill>
                <a:latin typeface="Arial"/>
                <a:ea typeface="Arial"/>
              </a:rPr>
            </a:b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でありそうなものを取り除く</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latin typeface="Arial"/>
              </a:rPr>
              <a:t>zlib</a:t>
            </a:r>
            <a:r>
              <a:rPr lang="ja-JP" altLang="en-US" sz="1900" b="0" strike="noStrike" spc="-1" dirty="0" smtClean="0">
                <a:latin typeface="Arial"/>
              </a:rPr>
              <a:t>に一括追加する項目を定義</a:t>
            </a:r>
            <a:endParaRPr lang="en-US" sz="1900" b="0" strike="noStrike" spc="-1" dirty="0" smtClean="0">
              <a:solidFill>
                <a:srgbClr val="000000"/>
              </a:solidFill>
              <a:latin typeface="Arial"/>
              <a:ea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作成</a:t>
            </a:r>
            <a:r>
              <a:rPr lang="ja-JP" altLang="en-US" sz="1900" spc="-1" dirty="0" smtClean="0">
                <a:solidFill>
                  <a:srgbClr val="000000"/>
                </a:solidFill>
                <a:latin typeface="Arial"/>
              </a:rPr>
              <a:t>された決定を確認</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smtClean="0">
                <a:solidFill>
                  <a:srgbClr val="000000"/>
                </a:solidFill>
                <a:latin typeface="Arial"/>
              </a:rPr>
              <a:t>もう</a:t>
            </a:r>
            <a:r>
              <a:rPr lang="ja-JP" altLang="en-US" sz="1900" spc="-1" dirty="0">
                <a:solidFill>
                  <a:srgbClr val="000000"/>
                </a:solidFill>
                <a:latin typeface="Arial"/>
              </a:rPr>
              <a:t>一度</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smtClean="0">
                <a:solidFill>
                  <a:srgbClr val="000000"/>
                </a:solidFill>
                <a:latin typeface="Arial"/>
                <a:ea typeface="Arial"/>
              </a:rPr>
              <a:t>同じ</a:t>
            </a:r>
            <a:r>
              <a:rPr lang="ja-JP" altLang="en-US" sz="1900" spc="-1" dirty="0">
                <a:solidFill>
                  <a:srgbClr val="000000"/>
                </a:solidFill>
                <a:latin typeface="Arial"/>
                <a:ea typeface="Arial"/>
              </a:rPr>
              <a:t>流</a:t>
            </a:r>
            <a:r>
              <a:rPr lang="ja-JP" altLang="en-US" sz="1900" spc="-1" dirty="0" smtClean="0">
                <a:solidFill>
                  <a:srgbClr val="000000"/>
                </a:solidFill>
                <a:latin typeface="Arial"/>
                <a:ea typeface="Arial"/>
              </a:rPr>
              <a:t>れ</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他</a:t>
            </a:r>
            <a:r>
              <a:rPr lang="ja-JP" altLang="en-US" sz="1900" spc="-1" dirty="0" smtClean="0">
                <a:solidFill>
                  <a:srgbClr val="000000"/>
                </a:solidFill>
                <a:latin typeface="Arial"/>
                <a:ea typeface="Arial"/>
              </a:rPr>
              <a:t>の例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BSL-case in </a:t>
            </a:r>
            <a:r>
              <a:rPr lang="en-US" sz="1900" b="0" strike="noStrike" spc="-1" dirty="0" err="1">
                <a:solidFill>
                  <a:srgbClr val="000000"/>
                </a:solidFill>
                <a:latin typeface="Arial"/>
                <a:ea typeface="Arial"/>
              </a:rPr>
              <a:t>contrib</a:t>
            </a:r>
            <a:r>
              <a:rPr lang="en-US" sz="1900" b="0" strike="noStrike" spc="-1" dirty="0">
                <a:solidFill>
                  <a:srgbClr val="000000"/>
                </a:solidFill>
                <a:latin typeface="Arial"/>
                <a:ea typeface="Arial"/>
              </a:rPr>
              <a:t> of </a:t>
            </a:r>
            <a:r>
              <a:rPr lang="en-US" sz="1900" b="0" strike="noStrike" spc="-1" dirty="0" err="1">
                <a:solidFill>
                  <a:srgbClr val="000000"/>
                </a:solidFill>
                <a:latin typeface="Arial"/>
                <a:ea typeface="Arial"/>
              </a:rPr>
              <a:t>zlib</a:t>
            </a:r>
            <a:endParaRPr lang="en-US" sz="1900" b="0" strike="noStrike" spc="-1" dirty="0">
              <a:latin typeface="Arial"/>
            </a:endParaRPr>
          </a:p>
        </p:txBody>
      </p:sp>
      <p:sp>
        <p:nvSpPr>
          <p:cNvPr id="247" name="CustomShape 3"/>
          <p:cNvSpPr/>
          <p:nvPr/>
        </p:nvSpPr>
        <p:spPr>
          <a:xfrm>
            <a:off x="173256" y="1432620"/>
            <a:ext cx="7402508" cy="487746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オープンソースパッケージアップロード</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b="0" strike="noStrike" spc="-1" dirty="0" smtClean="0">
                <a:solidFill>
                  <a:srgbClr val="000000"/>
                </a:solidFill>
                <a:latin typeface="Arial"/>
                <a:ea typeface="Arial"/>
              </a:rPr>
              <a:t>スキャン結果</a:t>
            </a:r>
            <a:r>
              <a:rPr lang="ja-JP" altLang="en-US" spc="-1" dirty="0">
                <a:solidFill>
                  <a:srgbClr val="000000"/>
                </a:solidFill>
                <a:latin typeface="Arial"/>
                <a:ea typeface="Arial"/>
              </a:rPr>
              <a:t>が</a:t>
            </a:r>
            <a:r>
              <a:rPr lang="ja-JP" altLang="en-US" b="0" strike="noStrike" spc="-1" dirty="0" smtClean="0">
                <a:solidFill>
                  <a:srgbClr val="000000"/>
                </a:solidFill>
                <a:latin typeface="Arial"/>
                <a:ea typeface="Arial"/>
              </a:rPr>
              <a:t>基本</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スキャナーは何を見つけたのか？</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smtClean="0">
                <a:solidFill>
                  <a:srgbClr val="000000"/>
                </a:solidFill>
                <a:latin typeface="Arial"/>
                <a:ea typeface="Arial"/>
              </a:rPr>
              <a:t>スキャナーがライセンス発見</a:t>
            </a:r>
            <a:r>
              <a:rPr lang="en-US" b="0" strike="noStrike" spc="-1" dirty="0" smtClean="0">
                <a:solidFill>
                  <a:srgbClr val="000000"/>
                </a:solidFill>
                <a:latin typeface="Arial"/>
                <a:ea typeface="Arial"/>
              </a:rPr>
              <a:t>: </a:t>
            </a:r>
            <a:r>
              <a:rPr lang="ja-JP" altLang="en-US" spc="-1" dirty="0" smtClean="0">
                <a:solidFill>
                  <a:srgbClr val="000000"/>
                </a:solidFill>
                <a:latin typeface="Arial"/>
                <a:ea typeface="Arial"/>
              </a:rPr>
              <a:t>採用、修正にかかわらず</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latin typeface="Arial"/>
                <a:ea typeface="Arial"/>
              </a:rPr>
              <a:t>ファイル</a:t>
            </a:r>
            <a:r>
              <a:rPr lang="ja-JP" altLang="en-US" spc="-1" dirty="0" smtClean="0">
                <a:solidFill>
                  <a:srgbClr val="000000"/>
                </a:solidFill>
                <a:latin typeface="Arial"/>
                <a:ea typeface="Arial"/>
              </a:rPr>
              <a:t>を一つ一つ</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選択</a:t>
            </a:r>
            <a:r>
              <a:rPr lang="en-US" b="0" strike="noStrike" spc="-1" dirty="0" smtClean="0">
                <a:solidFill>
                  <a:srgbClr val="000000"/>
                </a:solidFill>
                <a:latin typeface="Arial"/>
                <a:ea typeface="Arial"/>
              </a:rPr>
              <a:t>, </a:t>
            </a:r>
            <a:r>
              <a:rPr lang="ja-JP" altLang="en-US" spc="-1" dirty="0" smtClean="0">
                <a:solidFill>
                  <a:srgbClr val="000000"/>
                </a:solidFill>
                <a:latin typeface="Arial"/>
                <a:ea typeface="Arial"/>
              </a:rPr>
              <a:t>特定し</a:t>
            </a:r>
            <a:r>
              <a:rPr lang="en-US" b="0" strike="noStrike" spc="-1" dirty="0" smtClean="0">
                <a:solidFill>
                  <a:srgbClr val="000000"/>
                </a:solidFill>
                <a:latin typeface="Arial"/>
                <a:ea typeface="Arial"/>
              </a:rPr>
              <a:t>,</a:t>
            </a:r>
            <a:r>
              <a:rPr lang="ja-JP" altLang="en-US" b="0" strike="noStrike" spc="-1" dirty="0" smtClean="0">
                <a:solidFill>
                  <a:srgbClr val="000000"/>
                </a:solidFill>
                <a:latin typeface="Arial"/>
                <a:ea typeface="Arial"/>
              </a:rPr>
              <a:t>　そして</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次へ</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smtClean="0">
                <a:solidFill>
                  <a:srgbClr val="000000"/>
                </a:solidFill>
                <a:latin typeface="Arial"/>
                <a:ea typeface="Arial"/>
              </a:rPr>
              <a:t>それでもいいが、多すぎると実行不可能</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rPr>
              <a:t>バルク</a:t>
            </a:r>
            <a:r>
              <a:rPr lang="ja-JP" altLang="en-US" sz="1900" b="1" spc="-1" dirty="0" smtClean="0">
                <a:solidFill>
                  <a:srgbClr val="000000"/>
                </a:solidFill>
                <a:latin typeface="Arial"/>
              </a:rPr>
              <a:t>スキャンをして操作をより早く</a:t>
            </a:r>
            <a:endParaRPr lang="en-US" altLang="ja-JP" sz="1900" b="1" spc="-1" dirty="0" smtClean="0">
              <a:solidFill>
                <a:srgbClr val="000000"/>
              </a:solidFill>
              <a:latin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アップロード物の中身</a:t>
            </a:r>
            <a:r>
              <a:rPr lang="en-US" altLang="ja-JP" spc="-1" dirty="0">
                <a:solidFill>
                  <a:srgbClr val="000000"/>
                </a:solidFill>
                <a:ea typeface="Arial"/>
              </a:rPr>
              <a:t>: </a:t>
            </a:r>
            <a:r>
              <a:rPr lang="ja-JP" altLang="en-US" spc="-1" dirty="0">
                <a:solidFill>
                  <a:srgbClr val="000000"/>
                </a:solidFill>
                <a:ea typeface="Arial"/>
              </a:rPr>
              <a:t>テキストフレーズ選択を行う</a:t>
            </a:r>
            <a:endParaRPr lang="en-US" altLang="ja-JP" spc="-1" dirty="0"/>
          </a:p>
          <a:p>
            <a:pPr marL="520560" lvl="2" indent="-373680">
              <a:lnSpc>
                <a:spcPct val="100000"/>
              </a:lnSpc>
              <a:buClr>
                <a:srgbClr val="879BAA"/>
              </a:buClr>
              <a:buFont typeface="Noto Sans Symbols"/>
              <a:buChar char="∙"/>
            </a:pPr>
            <a:r>
              <a:rPr lang="ja-JP" altLang="en-US" spc="-1" dirty="0">
                <a:solidFill>
                  <a:srgbClr val="000000"/>
                </a:solidFill>
                <a:ea typeface="Arial"/>
              </a:rPr>
              <a:t>仮定</a:t>
            </a:r>
            <a:r>
              <a:rPr lang="en-US" altLang="ja-JP" spc="-1" dirty="0">
                <a:solidFill>
                  <a:srgbClr val="000000"/>
                </a:solidFill>
                <a:ea typeface="Arial"/>
              </a:rPr>
              <a:t>:</a:t>
            </a:r>
            <a:r>
              <a:rPr lang="ja-JP" altLang="en-US" spc="-1" dirty="0">
                <a:solidFill>
                  <a:srgbClr val="000000"/>
                </a:solidFill>
                <a:ea typeface="Arial"/>
              </a:rPr>
              <a:t>アップロード物の中身はテキストフレーズが安全にされているようだ</a:t>
            </a:r>
            <a:endParaRPr lang="en-US" altLang="ja-JP" spc="-1" dirty="0">
              <a:solidFill>
                <a:srgbClr val="000000"/>
              </a:solidFill>
              <a:ea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テキストフレーズのライセンスを定義する</a:t>
            </a:r>
            <a:r>
              <a:rPr lang="en-US" altLang="ja-JP" spc="-1" dirty="0">
                <a:solidFill>
                  <a:srgbClr val="000000"/>
                </a:solidFill>
                <a:ea typeface="Arial"/>
              </a:rPr>
              <a:t>– </a:t>
            </a:r>
            <a:r>
              <a:rPr lang="ja-JP" altLang="en-US" i="1" spc="-1" dirty="0">
                <a:solidFill>
                  <a:srgbClr val="000000"/>
                </a:solidFill>
                <a:ea typeface="Arial"/>
              </a:rPr>
              <a:t>あるいは除去する</a:t>
            </a:r>
            <a:endParaRPr lang="en-US" altLang="ja-JP" b="1" spc="-1" dirty="0">
              <a:solidFill>
                <a:srgbClr val="000000"/>
              </a:solidFill>
              <a:ea typeface="Arial"/>
            </a:endParaRPr>
          </a:p>
          <a:p>
            <a:pPr marL="520560" lvl="2" indent="-373680">
              <a:lnSpc>
                <a:spcPct val="100000"/>
              </a:lnSpc>
              <a:buClr>
                <a:srgbClr val="879BAA"/>
              </a:buClr>
              <a:buFont typeface="Noto Sans Symbols"/>
              <a:buChar char="∙"/>
            </a:pPr>
            <a:r>
              <a:rPr lang="ja-JP" altLang="en-US" b="1" spc="-1" dirty="0">
                <a:solidFill>
                  <a:srgbClr val="000000"/>
                </a:solidFill>
                <a:ea typeface="Arial"/>
              </a:rPr>
              <a:t>スキャナーが同じライセンスであることを確認したものを</a:t>
            </a:r>
            <a:r>
              <a:rPr lang="ja-JP" altLang="en-US" b="1" spc="-1" dirty="0" smtClean="0">
                <a:solidFill>
                  <a:srgbClr val="000000"/>
                </a:solidFill>
                <a:ea typeface="Arial"/>
              </a:rPr>
              <a:t>対象</a:t>
            </a:r>
            <a:endParaRPr lang="en-US" altLang="ja-JP" sz="1900" b="1" spc="-1" dirty="0" smtClean="0">
              <a:solidFill>
                <a:srgbClr val="000000"/>
              </a:solidFill>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t>さらに</a:t>
            </a:r>
            <a:r>
              <a:rPr lang="ja-JP" altLang="en-US" sz="1900" b="1" spc="-1" dirty="0"/>
              <a:t>、ファイルをまとめて一度に編集</a:t>
            </a:r>
          </a:p>
          <a:p>
            <a:pPr marL="782460" lvl="2" indent="-342900">
              <a:spcBef>
                <a:spcPts val="1301"/>
              </a:spcBef>
              <a:buClr>
                <a:srgbClr val="879BAA"/>
              </a:buClr>
              <a:buFont typeface="Arial" panose="020B0604020202020204" pitchFamily="34" charset="0"/>
              <a:buChar char="•"/>
            </a:pPr>
            <a:r>
              <a:rPr lang="ja-JP" altLang="en-US" sz="1900" spc="-1" dirty="0"/>
              <a:t>統括ビューから変更と一括化</a:t>
            </a:r>
          </a:p>
          <a:p>
            <a:pPr marL="782460" lvl="2" indent="-342900">
              <a:spcBef>
                <a:spcPts val="1301"/>
              </a:spcBef>
              <a:buClr>
                <a:srgbClr val="879BAA"/>
              </a:buClr>
              <a:buFont typeface="Arial" panose="020B0604020202020204" pitchFamily="34" charset="0"/>
              <a:buChar char="•"/>
            </a:pPr>
            <a:r>
              <a:rPr lang="ja-JP" altLang="en-US" sz="1900" spc="-1" dirty="0"/>
              <a:t>無関係のものを編集</a:t>
            </a:r>
          </a:p>
          <a:p>
            <a:pPr marL="343080" lvl="1" indent="-360720">
              <a:lnSpc>
                <a:spcPct val="100000"/>
              </a:lnSpc>
              <a:spcBef>
                <a:spcPts val="1301"/>
              </a:spcBef>
              <a:buClr>
                <a:srgbClr val="879BAA"/>
              </a:buClr>
              <a:buFont typeface="Noto Sans Symbols"/>
              <a:buAutoNum type="arabicPeriod"/>
            </a:pPr>
            <a:endParaRPr lang="en-US" sz="1900" b="0" strike="noStrike" spc="-1" dirty="0" smtClean="0">
              <a:latin typeface="Arial"/>
            </a:endParaRPr>
          </a:p>
        </p:txBody>
      </p:sp>
      <p:sp>
        <p:nvSpPr>
          <p:cNvPr id="248" name="CustomShape 4"/>
          <p:cNvSpPr/>
          <p:nvPr/>
        </p:nvSpPr>
        <p:spPr>
          <a:xfrm>
            <a:off x="7575764" y="1082160"/>
            <a:ext cx="4572000"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249" name="CustomShape 5"/>
          <p:cNvSpPr/>
          <p:nvPr/>
        </p:nvSpPr>
        <p:spPr>
          <a:xfrm>
            <a:off x="173256" y="1082160"/>
            <a:ext cx="7402507"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2571</TotalTime>
  <Words>3089</Words>
  <Application>Microsoft Office PowerPoint</Application>
  <PresentationFormat>ワイド画面</PresentationFormat>
  <Paragraphs>496</Paragraphs>
  <Slides>40</Slides>
  <Notes>12</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40</vt:i4>
      </vt:variant>
    </vt:vector>
  </HeadingPairs>
  <TitlesOfParts>
    <vt:vector size="56" baseType="lpstr">
      <vt:lpstr>DejaVu Sans</vt:lpstr>
      <vt:lpstr>ＭＳ Ｐゴシック</vt:lpstr>
      <vt:lpstr>ＭＳ ゴシック</vt:lpstr>
      <vt:lpstr>Noto Sans Symbols</vt:lpstr>
      <vt:lpstr>Open Sans</vt:lpstr>
      <vt:lpstr>游ゴシック</vt:lpstr>
      <vt:lpstr>Arial</vt:lpstr>
      <vt:lpstr>Arial Narrow</vt:lpstr>
      <vt:lpstr>Calibri</vt:lpstr>
      <vt:lpstr>Symbol</vt:lpstr>
      <vt:lpstr>Times New Roman</vt:lpstr>
      <vt:lpstr>Wingdings</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150</cp:revision>
  <dcterms:modified xsi:type="dcterms:W3CDTF">2019-09-10T23:31:11Z</dcterms:modified>
  <dc:language>en-US</dc:language>
</cp:coreProperties>
</file>