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48" y="3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3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34"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35"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36"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37" name="PlaceHolder 6"/>
          <p:cNvSpPr>
            <a:spLocks noGrp="1"/>
          </p:cNvSpPr>
          <p:nvPr>
            <p:ph type="sldNum"/>
          </p:nvPr>
        </p:nvSpPr>
        <p:spPr>
          <a:xfrm>
            <a:off x="4399200" y="9555480"/>
            <a:ext cx="3372840" cy="502560"/>
          </a:xfrm>
          <a:prstGeom prst="rect">
            <a:avLst/>
          </a:prstGeom>
        </p:spPr>
        <p:txBody>
          <a:bodyPr lIns="0" tIns="0" rIns="0" bIns="0" anchor="b"/>
          <a:lstStyle/>
          <a:p>
            <a:pPr algn="r"/>
            <a:fld id="{4C16FACA-9407-49CE-8DE8-595B17F83CB3}"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7180711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68"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69"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82915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1"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2"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0001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230040" y="4308840"/>
            <a:ext cx="6396840" cy="4078080"/>
          </a:xfrm>
          <a:prstGeom prst="rect">
            <a:avLst/>
          </a:prstGeom>
        </p:spPr>
        <p:txBody>
          <a:bodyPr lIns="0" tIns="0" rIns="0" bIns="0"/>
          <a:lstStyle/>
          <a:p>
            <a:endParaRPr lang="en-US" sz="2000" b="0" strike="noStrike" spc="-1">
              <a:latin typeface="Arial"/>
            </a:endParaRPr>
          </a:p>
        </p:txBody>
      </p:sp>
      <p:sp>
        <p:nvSpPr>
          <p:cNvPr id="274"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275"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0137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7"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8"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407059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80"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81"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90034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230040" y="4308840"/>
            <a:ext cx="6397200" cy="4078080"/>
          </a:xfrm>
          <a:prstGeom prst="rect">
            <a:avLst/>
          </a:prstGeom>
        </p:spPr>
        <p:txBody>
          <a:bodyPr lIns="0" tIns="0" rIns="0" bIns="0"/>
          <a:lstStyle/>
          <a:p>
            <a:endParaRPr lang="en-US" sz="2000" b="0" strike="noStrike" spc="-1">
              <a:latin typeface="Arial"/>
            </a:endParaRPr>
          </a:p>
        </p:txBody>
      </p:sp>
      <p:sp>
        <p:nvSpPr>
          <p:cNvPr id="283"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284"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71581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2" name="CustomShape 2"/>
          <p:cNvSpPr/>
          <p:nvPr/>
        </p:nvSpPr>
        <p:spPr>
          <a:xfrm>
            <a:off x="10557000" y="638748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a:t>
            </a:r>
            <a:r>
              <a:rPr lang="en-US" sz="1400" b="0" strike="noStrike" spc="-1">
                <a:solidFill>
                  <a:srgbClr val="FFFFFF"/>
                </a:solidFill>
                <a:latin typeface="Arial"/>
                <a:ea typeface="Arial"/>
              </a:rPr>
              <a:t>Page </a:t>
            </a:r>
            <a:endParaRPr lang="en-US" sz="1400" b="0" strike="noStrike" spc="-1">
              <a:latin typeface="Arial"/>
            </a:endParaRPr>
          </a:p>
        </p:txBody>
      </p:sp>
      <p:sp>
        <p:nvSpPr>
          <p:cNvPr id="3" name="CustomShape 3"/>
          <p:cNvSpPr/>
          <p:nvPr/>
        </p:nvSpPr>
        <p:spPr>
          <a:xfrm>
            <a:off x="3077251" y="6355440"/>
            <a:ext cx="7872055"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smtClean="0">
                <a:solidFill>
                  <a:srgbClr val="FFFFFF"/>
                </a:solidFill>
                <a:latin typeface="+mn-lt"/>
                <a:ea typeface="Arial"/>
              </a:rPr>
              <a:t>© 2016-2018 Siemens AG, Linux Foundation (Translated by Kouki Hama) </a:t>
            </a:r>
            <a:r>
              <a:rPr lang="ja-JP" altLang="en-US" sz="1400" b="0" strike="noStrike" spc="-1" dirty="0" smtClean="0">
                <a:solidFill>
                  <a:srgbClr val="FFFFFF"/>
                </a:solidFill>
                <a:latin typeface="+mn-lt"/>
                <a:ea typeface="Arial"/>
              </a:rPr>
              <a:t>　</a:t>
            </a:r>
            <a:r>
              <a:rPr lang="en-US" altLang="ja-JP" sz="1400" b="0" strike="noStrike" spc="-1" dirty="0" smtClean="0">
                <a:solidFill>
                  <a:srgbClr val="FFFFFF"/>
                </a:solidFill>
                <a:latin typeface="+mn-lt"/>
                <a:ea typeface="Arial"/>
              </a:rPr>
              <a:t>-  CC-BY-SA 4.0</a:t>
            </a:r>
            <a:endParaRPr lang="en-US" altLang="ja-JP" sz="1400" b="0" strike="noStrike" spc="-1" dirty="0">
              <a:latin typeface="+mn-lt"/>
            </a:endParaRPr>
          </a:p>
        </p:txBody>
      </p:sp>
      <p:sp>
        <p:nvSpPr>
          <p:cNvPr id="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057" y="6398874"/>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7" name="CustomShape 2"/>
          <p:cNvSpPr/>
          <p:nvPr/>
        </p:nvSpPr>
        <p:spPr>
          <a:xfrm>
            <a:off x="10447864" y="6437714"/>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a:solidFill>
                  <a:srgbClr val="FFFFFF"/>
                </a:solidFill>
                <a:latin typeface="Arial"/>
                <a:ea typeface="Arial"/>
              </a:rPr>
              <a:t>Page </a:t>
            </a:r>
            <a:endParaRPr lang="en-US" sz="1400" b="0" strike="noStrike" spc="-1" dirty="0">
              <a:latin typeface="Arial"/>
            </a:endParaRPr>
          </a:p>
        </p:txBody>
      </p:sp>
      <p:sp>
        <p:nvSpPr>
          <p:cNvPr id="48" name="CustomShape 3"/>
          <p:cNvSpPr/>
          <p:nvPr/>
        </p:nvSpPr>
        <p:spPr>
          <a:xfrm>
            <a:off x="2817341" y="6387480"/>
            <a:ext cx="7590259"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a:t>
            </a:r>
            <a:r>
              <a:rPr lang="en-US" sz="1400" b="0" strike="noStrike" spc="-1" dirty="0" smtClean="0">
                <a:solidFill>
                  <a:srgbClr val="FFFFFF"/>
                </a:solidFill>
                <a:latin typeface="Arial"/>
                <a:ea typeface="Arial"/>
              </a:rPr>
              <a:t>Foundation</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 (Translated by Kouki Hama)</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35;p7"/>
          <p:cNvPicPr/>
          <p:nvPr/>
        </p:nvPicPr>
        <p:blipFill>
          <a:blip r:embed="rId15"/>
          <a:srcRect t="88194" b="-88194"/>
          <a:stretch/>
        </p:blipFill>
        <p:spPr>
          <a:xfrm>
            <a:off x="-41400" y="-64800"/>
            <a:ext cx="12398400" cy="4056120"/>
          </a:xfrm>
          <a:prstGeom prst="rect">
            <a:avLst/>
          </a:prstGeom>
          <a:ln>
            <a:noFill/>
          </a:ln>
        </p:spPr>
      </p:pic>
      <p:sp>
        <p:nvSpPr>
          <p:cNvPr id="51"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0" name="Google Shape;43;p9"/>
          <p:cNvPicPr/>
          <p:nvPr/>
        </p:nvPicPr>
        <p:blipFill>
          <a:blip r:embed="rId14"/>
          <a:stretch/>
        </p:blipFill>
        <p:spPr>
          <a:xfrm>
            <a:off x="9884520" y="5493600"/>
            <a:ext cx="1468800" cy="787680"/>
          </a:xfrm>
          <a:prstGeom prst="rect">
            <a:avLst/>
          </a:prstGeom>
          <a:ln>
            <a:noFill/>
          </a:ln>
        </p:spPr>
      </p:pic>
      <p:sp>
        <p:nvSpPr>
          <p:cNvPr id="91" name="CustomShape 2"/>
          <p:cNvSpPr/>
          <p:nvPr/>
        </p:nvSpPr>
        <p:spPr>
          <a:xfrm>
            <a:off x="457200" y="6491520"/>
            <a:ext cx="28393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92" name="CustomShape 3"/>
          <p:cNvSpPr/>
          <p:nvPr/>
        </p:nvSpPr>
        <p:spPr>
          <a:xfrm>
            <a:off x="2298357" y="6388200"/>
            <a:ext cx="8000228"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altLang="ja-JP" sz="1400" b="0" strike="noStrike" spc="-1" dirty="0" smtClean="0">
                <a:solidFill>
                  <a:srgbClr val="FFFFFF"/>
                </a:solidFill>
                <a:latin typeface="+mn-lt"/>
                <a:ea typeface="Arial"/>
              </a:rPr>
              <a:t>(Translated by Kouki Hama) </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3" name="Google Shape;79;p15"/>
          <p:cNvPicPr/>
          <p:nvPr/>
        </p:nvPicPr>
        <p:blipFill>
          <a:blip r:embed="rId15"/>
          <a:srcRect t="88194" b="-88194"/>
          <a:stretch/>
        </p:blipFill>
        <p:spPr>
          <a:xfrm>
            <a:off x="-41400" y="-64800"/>
            <a:ext cx="12398400" cy="4056120"/>
          </a:xfrm>
          <a:prstGeom prst="rect">
            <a:avLst/>
          </a:prstGeom>
          <a:ln>
            <a:noFill/>
          </a:ln>
        </p:spPr>
      </p:pic>
      <p:sp>
        <p:nvSpPr>
          <p:cNvPr id="9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9" name="テキスト ボックス 8"/>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ossology/fossology"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fossology.org/get-started/basic-workflow"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dirty="0">
                <a:solidFill>
                  <a:srgbClr val="000000"/>
                </a:solidFill>
                <a:latin typeface="Arial"/>
                <a:ea typeface="Arial"/>
              </a:rPr>
              <a:t>FOSSology</a:t>
            </a:r>
            <a:r>
              <a:rPr lang="en-US" sz="4000" b="1" strike="noStrike" spc="-1" dirty="0" smtClean="0">
                <a:solidFill>
                  <a:srgbClr val="000000"/>
                </a:solidFill>
                <a:latin typeface="Arial"/>
                <a:ea typeface="Arial"/>
              </a:rPr>
              <a:t>:</a:t>
            </a:r>
            <a:r>
              <a:rPr lang="ja-JP" altLang="en-US" sz="4000" b="1" strike="noStrike" spc="-1" dirty="0" smtClean="0">
                <a:solidFill>
                  <a:srgbClr val="000000"/>
                </a:solidFill>
                <a:latin typeface="Arial"/>
                <a:ea typeface="Arial"/>
              </a:rPr>
              <a:t>基本作業の紹介</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a:solidFill>
                  <a:srgbClr val="000000"/>
                </a:solidFill>
                <a:ea typeface="Arial"/>
              </a:rPr>
              <a:t>FOSSology</a:t>
            </a:r>
            <a:r>
              <a:rPr lang="ja-JP" altLang="en-US" sz="3200" b="1" spc="-1" dirty="0">
                <a:solidFill>
                  <a:srgbClr val="000000"/>
                </a:solidFill>
                <a:ea typeface="Arial"/>
              </a:rPr>
              <a:t>を使った作業の流れ</a:t>
            </a:r>
            <a:r>
              <a:rPr lang="en-US" altLang="ja-JP" sz="3200" b="1" spc="-1" dirty="0" smtClean="0">
                <a:solidFill>
                  <a:srgbClr val="000000"/>
                </a:solidFill>
                <a:ea typeface="Arial"/>
              </a:rPr>
              <a:t>– </a:t>
            </a:r>
            <a:r>
              <a:rPr lang="ja-JP" altLang="en-US" sz="3200" b="1" spc="-1" dirty="0">
                <a:solidFill>
                  <a:srgbClr val="000000"/>
                </a:solidFill>
                <a:ea typeface="Arial"/>
              </a:rPr>
              <a:t>概要</a:t>
            </a:r>
            <a:r>
              <a:rPr lang="en-US" altLang="ja-JP" sz="3200" b="1" spc="-1" dirty="0">
                <a:solidFill>
                  <a:srgbClr val="000000"/>
                </a:solidFill>
                <a:ea typeface="Arial"/>
              </a:rPr>
              <a:t> </a:t>
            </a:r>
            <a:r>
              <a:rPr lang="en-US" altLang="ja-JP" sz="3200" b="1" spc="-1" dirty="0" smtClean="0">
                <a:solidFill>
                  <a:srgbClr val="000000"/>
                </a:solidFill>
                <a:ea typeface="Arial"/>
              </a:rPr>
              <a:t>2/2</a:t>
            </a:r>
            <a:endParaRPr lang="en-US" altLang="ja-JP" sz="3200" spc="-1" dirty="0"/>
          </a:p>
        </p:txBody>
      </p:sp>
      <p:sp>
        <p:nvSpPr>
          <p:cNvPr id="196"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smtClean="0">
                <a:solidFill>
                  <a:srgbClr val="000000"/>
                </a:solidFill>
                <a:latin typeface="Arial"/>
                <a:ea typeface="Arial"/>
              </a:rPr>
              <a:t>圧縮済ソースコード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アップロード</a:t>
            </a: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7"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smtClean="0">
                <a:latin typeface="Arial"/>
              </a:rPr>
              <a:t>選択した方法でライセンス関連</a:t>
            </a:r>
            <a:r>
              <a:rPr lang="ja-JP" altLang="en-US" sz="2000" spc="-1" dirty="0" smtClean="0">
                <a:latin typeface="Arial"/>
              </a:rPr>
              <a:t>テキスト検索</a:t>
            </a:r>
            <a:endParaRPr lang="en-US" sz="2000" b="0" strike="noStrike" spc="-1" dirty="0" smtClean="0">
              <a:latin typeface="Arial"/>
            </a:endParaRPr>
          </a:p>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Copyrights</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輸出管理情報</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 </a:t>
            </a:r>
            <a:r>
              <a:rPr lang="ja-JP" altLang="en-US" sz="2000" b="0" strike="noStrike" spc="-1" dirty="0" smtClean="0">
                <a:solidFill>
                  <a:srgbClr val="000000"/>
                </a:solidFill>
                <a:latin typeface="Arial"/>
                <a:ea typeface="Arial"/>
              </a:rPr>
              <a:t>ユーザが探しているキーワード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など</a:t>
            </a:r>
            <a:endParaRPr lang="en-US" sz="2000" b="0" strike="noStrike" spc="-1" dirty="0">
              <a:latin typeface="Arial"/>
            </a:endParaRPr>
          </a:p>
        </p:txBody>
      </p:sp>
      <p:sp>
        <p:nvSpPr>
          <p:cNvPr id="198" name="CustomShape 4"/>
          <p:cNvSpPr/>
          <p:nvPr/>
        </p:nvSpPr>
        <p:spPr>
          <a:xfrm>
            <a:off x="2798280" y="3133080"/>
            <a:ext cx="8638560" cy="91426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smtClean="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ea typeface="Arial"/>
              </a:rPr>
              <a:t>他の検出結果レビュー</a:t>
            </a:r>
            <a:r>
              <a:rPr lang="en-US" sz="2000" b="0" strike="noStrike" spc="-1" dirty="0" smtClean="0">
                <a:solidFill>
                  <a:srgbClr val="000000"/>
                </a:solidFill>
                <a:latin typeface="Arial"/>
                <a:ea typeface="Arial"/>
              </a:rPr>
              <a:t> (</a:t>
            </a:r>
            <a:r>
              <a:rPr lang="ja-JP" altLang="en-US" sz="2000" spc="-1" dirty="0">
                <a:solidFill>
                  <a:srgbClr val="000000"/>
                </a:solidFill>
                <a:latin typeface="Arial"/>
                <a:ea typeface="Arial"/>
              </a:rPr>
              <a:t>著作権</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a:t>
            </a:r>
            <a:endParaRPr lang="en-US" sz="2000" b="0" strike="noStrike" spc="-1" dirty="0">
              <a:latin typeface="Arial"/>
            </a:endParaRPr>
          </a:p>
        </p:txBody>
      </p:sp>
      <p:sp>
        <p:nvSpPr>
          <p:cNvPr id="199"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clearing</a:t>
            </a:r>
            <a:r>
              <a:rPr lang="en-US" sz="2000" b="0" strike="noStrike" spc="-1" dirty="0" smtClean="0">
                <a:solidFill>
                  <a:srgbClr val="000000"/>
                </a:solidFill>
                <a:latin typeface="Arial"/>
                <a:ea typeface="Arial"/>
              </a:rPr>
              <a:t>”</a:t>
            </a:r>
            <a:r>
              <a:rPr lang="ja-JP" altLang="en-US" sz="2000" b="0" strike="noStrike" spc="-1" dirty="0" smtClean="0">
                <a:solidFill>
                  <a:srgbClr val="000000"/>
                </a:solidFill>
                <a:latin typeface="Arial"/>
                <a:ea typeface="Arial"/>
              </a:rPr>
              <a:t>の結果</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a:solidFill>
                  <a:srgbClr val="000000"/>
                </a:solidFill>
                <a:latin typeface="Arial"/>
                <a:ea typeface="Arial"/>
              </a:rPr>
              <a:t>SPDX </a:t>
            </a:r>
            <a:r>
              <a:rPr lang="ja-JP" altLang="en-US" sz="2000" spc="-1" dirty="0">
                <a:solidFill>
                  <a:srgbClr val="000000"/>
                </a:solidFill>
                <a:latin typeface="Arial"/>
                <a:ea typeface="Arial"/>
              </a:rPr>
              <a:t>形式</a:t>
            </a:r>
            <a:r>
              <a:rPr lang="ja-JP" altLang="en-US" sz="2000" spc="-1" dirty="0" smtClean="0">
                <a:solidFill>
                  <a:srgbClr val="000000"/>
                </a:solidFill>
                <a:latin typeface="Arial"/>
                <a:ea typeface="Arial"/>
              </a:rPr>
              <a:t>のレポート</a:t>
            </a:r>
            <a:endParaRPr lang="en-US" sz="2000" b="0" strike="noStrike" spc="-1" dirty="0">
              <a:latin typeface="Arial"/>
            </a:endParaRPr>
          </a:p>
          <a:p>
            <a:pPr marL="647640" lvl="1" indent="-202320">
              <a:lnSpc>
                <a:spcPct val="100000"/>
              </a:lnSpc>
              <a:buClr>
                <a:srgbClr val="879BAA"/>
              </a:buClr>
              <a:buFont typeface="Arial"/>
              <a:buChar char="•"/>
            </a:pPr>
            <a:r>
              <a:rPr lang="ja-JP" altLang="en-US" sz="2000" b="0" strike="noStrike" spc="-1" dirty="0" smtClean="0">
                <a:solidFill>
                  <a:srgbClr val="000000"/>
                </a:solidFill>
                <a:latin typeface="Arial"/>
                <a:ea typeface="Arial"/>
              </a:rPr>
              <a:t>注意書き</a:t>
            </a:r>
            <a:r>
              <a:rPr lang="ja-JP" altLang="en-US" sz="2000" spc="-1" dirty="0" smtClean="0">
                <a:solidFill>
                  <a:srgbClr val="000000"/>
                </a:solidFill>
                <a:latin typeface="Arial"/>
                <a:ea typeface="Arial"/>
              </a:rPr>
              <a:t>や</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readme </a:t>
            </a:r>
            <a:r>
              <a:rPr lang="ja-JP" altLang="en-US" sz="2000" spc="-1" dirty="0" smtClean="0">
                <a:solidFill>
                  <a:srgbClr val="000000"/>
                </a:solidFill>
                <a:latin typeface="Arial"/>
                <a:ea typeface="Arial"/>
              </a:rPr>
              <a:t>ファイル作成</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err="1">
                <a:solidFill>
                  <a:srgbClr val="000000"/>
                </a:solidFill>
                <a:latin typeface="Arial"/>
                <a:ea typeface="Arial"/>
              </a:rPr>
              <a:t>debian</a:t>
            </a:r>
            <a:r>
              <a:rPr lang="en-US" sz="2000" b="0" strike="noStrike" spc="-1" dirty="0">
                <a:solidFill>
                  <a:srgbClr val="000000"/>
                </a:solidFill>
                <a:latin typeface="Arial"/>
                <a:ea typeface="Arial"/>
              </a:rPr>
              <a:t>-copyright</a:t>
            </a:r>
            <a:endParaRPr lang="en-US" sz="2000" b="0" strike="noStrike" spc="-1" dirty="0">
              <a:latin typeface="Arial"/>
            </a:endParaRPr>
          </a:p>
        </p:txBody>
      </p:sp>
      <p:sp>
        <p:nvSpPr>
          <p:cNvPr id="200"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1"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2"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3"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4"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05"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solidFill>
                  <a:srgbClr val="000000"/>
                </a:solidFill>
                <a:latin typeface="ＭＳ ゴシック" panose="020B0609070205080204" pitchFamily="49" charset="-128"/>
                <a:ea typeface="ＭＳ ゴシック" panose="020B0609070205080204" pitchFamily="49" charset="-128"/>
              </a:rPr>
              <a:t>コンポーネント</a:t>
            </a:r>
            <a:r>
              <a:rPr lang="en-US" altLang="ja-JP" sz="1300" b="1" strike="noStrike" spc="-1" dirty="0" smtClean="0">
                <a:solidFill>
                  <a:srgbClr val="000000"/>
                </a:solidFill>
                <a:latin typeface="ＭＳ ゴシック" panose="020B0609070205080204" pitchFamily="49" charset="-128"/>
                <a:ea typeface="ＭＳ ゴシック" panose="020B0609070205080204" pitchFamily="49" charset="-128"/>
              </a:rPr>
              <a:t/>
            </a:r>
            <a:br>
              <a:rPr lang="en-US" altLang="ja-JP" sz="1300" b="1"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1300" b="1" strike="noStrike" spc="-1" dirty="0" smtClean="0">
                <a:solidFill>
                  <a:srgbClr val="000000"/>
                </a:solidFill>
                <a:latin typeface="ＭＳ ゴシック" panose="020B0609070205080204" pitchFamily="49" charset="-128"/>
                <a:ea typeface="ＭＳ ゴシック" panose="020B0609070205080204" pitchFamily="49" charset="-128"/>
              </a:rPr>
              <a:t>アップロード</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ＭＳ ゴシック" panose="020B0609070205080204" pitchFamily="49" charset="-128"/>
              <a:ea typeface="ＭＳ ゴシック" panose="020B0609070205080204" pitchFamily="49" charset="-128"/>
            </a:endParaRPr>
          </a:p>
        </p:txBody>
      </p:sp>
      <p:sp>
        <p:nvSpPr>
          <p:cNvPr id="206"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smtClean="0">
                <a:solidFill>
                  <a:srgbClr val="000000"/>
                </a:solidFill>
                <a:latin typeface="ＭＳ ゴシック" panose="020B0609070205080204" pitchFamily="49" charset="-128"/>
                <a:ea typeface="ＭＳ ゴシック" panose="020B0609070205080204" pitchFamily="49" charset="-128"/>
              </a:rPr>
              <a:t>スキャニング方法</a:t>
            </a:r>
            <a:r>
              <a:rPr lang="en-US" altLang="ja-JP" sz="1300" b="1" spc="-1" dirty="0" smtClean="0">
                <a:solidFill>
                  <a:srgbClr val="000000"/>
                </a:solidFill>
                <a:latin typeface="ＭＳ ゴシック" panose="020B0609070205080204" pitchFamily="49" charset="-128"/>
                <a:ea typeface="ＭＳ ゴシック" panose="020B0609070205080204" pitchFamily="49" charset="-128"/>
              </a:rPr>
              <a:t/>
            </a:r>
            <a:br>
              <a:rPr lang="en-US" altLang="ja-JP" sz="1300" b="1" spc="-1" dirty="0" smtClean="0">
                <a:solidFill>
                  <a:srgbClr val="000000"/>
                </a:solidFill>
                <a:latin typeface="ＭＳ ゴシック" panose="020B0609070205080204" pitchFamily="49" charset="-128"/>
                <a:ea typeface="ＭＳ ゴシック" panose="020B0609070205080204" pitchFamily="49" charset="-128"/>
              </a:rPr>
            </a:br>
            <a:r>
              <a:rPr lang="ja-JP" altLang="en-US" sz="1300" b="1" spc="-1" dirty="0" smtClean="0">
                <a:solidFill>
                  <a:srgbClr val="000000"/>
                </a:solidFill>
                <a:latin typeface="ＭＳ ゴシック" panose="020B0609070205080204" pitchFamily="49" charset="-128"/>
                <a:ea typeface="ＭＳ ゴシック" panose="020B0609070205080204" pitchFamily="49" charset="-128"/>
              </a:rPr>
              <a:t>選択</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Arial"/>
            </a:endParaRPr>
          </a:p>
        </p:txBody>
      </p:sp>
      <p:sp>
        <p:nvSpPr>
          <p:cNvPr id="207"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ゴシック" panose="020B0609070205080204" pitchFamily="49" charset="-128"/>
                <a:ea typeface="ＭＳ ゴシック" panose="020B0609070205080204" pitchFamily="49" charset="-128"/>
              </a:rPr>
              <a:t>結果レビュー</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8"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ゴシック" panose="020B0609070205080204" pitchFamily="49" charset="-128"/>
                <a:ea typeface="ＭＳ ゴシック" panose="020B0609070205080204" pitchFamily="49" charset="-128"/>
              </a:rPr>
              <a:t>レポート作成</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9"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smtClean="0">
                <a:latin typeface="ＭＳ ゴシック" panose="020B0609070205080204" pitchFamily="49" charset="-128"/>
                <a:ea typeface="ＭＳ ゴシック" panose="020B0609070205080204" pitchFamily="49" charset="-128"/>
              </a:rPr>
              <a:t>クライアントに</a:t>
            </a:r>
            <a:r>
              <a:rPr lang="en-US" altLang="ja-JP" sz="1300" b="0" strike="noStrike" spc="-1" dirty="0" smtClean="0">
                <a:latin typeface="ＭＳ ゴシック" panose="020B0609070205080204" pitchFamily="49" charset="-128"/>
                <a:ea typeface="ＭＳ ゴシック" panose="020B0609070205080204" pitchFamily="49" charset="-128"/>
              </a:rPr>
              <a:t/>
            </a:r>
            <a:br>
              <a:rPr lang="en-US" altLang="ja-JP" sz="1300" b="0" strike="noStrike" spc="-1" dirty="0" smtClean="0">
                <a:latin typeface="ＭＳ ゴシック" panose="020B0609070205080204" pitchFamily="49" charset="-128"/>
                <a:ea typeface="ＭＳ ゴシック" panose="020B0609070205080204" pitchFamily="49" charset="-128"/>
              </a:rPr>
            </a:br>
            <a:r>
              <a:rPr lang="ja-JP" altLang="en-US" sz="1300" b="0" strike="noStrike" spc="-1" dirty="0" smtClean="0">
                <a:latin typeface="ＭＳ ゴシック" panose="020B0609070205080204" pitchFamily="49" charset="-128"/>
                <a:ea typeface="ＭＳ ゴシック" panose="020B0609070205080204" pitchFamily="49" charset="-128"/>
              </a:rPr>
              <a:t>レポートを渡す</a:t>
            </a:r>
            <a:endParaRPr lang="en-US" sz="1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pc="-1" dirty="0" smtClean="0">
                <a:solidFill>
                  <a:srgbClr val="000000"/>
                </a:solidFill>
                <a:ea typeface="Arial"/>
              </a:rPr>
              <a:t>FOSSology</a:t>
            </a:r>
            <a:r>
              <a:rPr lang="ja-JP" altLang="en-US" sz="3200" b="1" spc="-1" dirty="0" smtClean="0">
                <a:solidFill>
                  <a:srgbClr val="000000"/>
                </a:solidFill>
                <a:ea typeface="Arial"/>
              </a:rPr>
              <a:t>の機能概要</a:t>
            </a:r>
            <a:endParaRPr lang="en-US" sz="3200" b="0" strike="noStrike" spc="-1" dirty="0">
              <a:latin typeface="Arial"/>
            </a:endParaRPr>
          </a:p>
        </p:txBody>
      </p:sp>
      <p:sp>
        <p:nvSpPr>
          <p:cNvPr id="211" name="CustomShape 2"/>
          <p:cNvSpPr/>
          <p:nvPr/>
        </p:nvSpPr>
        <p:spPr>
          <a:xfrm>
            <a:off x="626400" y="1095839"/>
            <a:ext cx="9327069" cy="62802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smtClean="0">
                <a:solidFill>
                  <a:srgbClr val="000000"/>
                </a:solidFill>
                <a:latin typeface="ＭＳ ゴシック" panose="020B0609070205080204" pitchFamily="49" charset="-128"/>
                <a:ea typeface="ＭＳ ゴシック" panose="020B0609070205080204" pitchFamily="49" charset="-128"/>
              </a:rPr>
              <a:t>ソフトウェアコンポーネント</a:t>
            </a:r>
            <a:r>
              <a:rPr lang="ja-JP" altLang="en-US" sz="2000" i="1" spc="-1" dirty="0">
                <a:solidFill>
                  <a:srgbClr val="000000"/>
                </a:solidFill>
                <a:latin typeface="ＭＳ ゴシック" panose="020B0609070205080204" pitchFamily="49" charset="-128"/>
                <a:ea typeface="ＭＳ ゴシック" panose="020B0609070205080204" pitchFamily="49" charset="-128"/>
              </a:rPr>
              <a:t>のライセンスと著作権のコンプライアンスのため</a:t>
            </a:r>
            <a:r>
              <a:rPr lang="ja-JP" altLang="en-US" sz="2000" i="1" spc="-1">
                <a:solidFill>
                  <a:srgbClr val="000000"/>
                </a:solidFill>
                <a:latin typeface="ＭＳ ゴシック" panose="020B0609070205080204" pitchFamily="49" charset="-128"/>
                <a:ea typeface="ＭＳ ゴシック" panose="020B0609070205080204" pitchFamily="49" charset="-128"/>
              </a:rPr>
              <a:t>の</a:t>
            </a:r>
            <a:r>
              <a:rPr lang="ja-JP" altLang="en-US" sz="2000" i="1" spc="-1" smtClean="0">
                <a:solidFill>
                  <a:srgbClr val="000000"/>
                </a:solidFill>
                <a:latin typeface="ＭＳ ゴシック" panose="020B0609070205080204" pitchFamily="49" charset="-128"/>
                <a:ea typeface="ＭＳ ゴシック" panose="020B0609070205080204" pitchFamily="49" charset="-128"/>
              </a:rPr>
              <a:t>ウェブサーバーアプリケーション</a:t>
            </a:r>
            <a:endParaRPr lang="en-US" altLang="ja-JP" sz="2000" i="1" spc="-1" dirty="0">
              <a:solidFill>
                <a:srgbClr val="000000"/>
              </a:solidFill>
              <a:latin typeface="ＭＳ ゴシック" panose="020B0609070205080204" pitchFamily="49" charset="-128"/>
              <a:ea typeface="ＭＳ ゴシック" panose="020B0609070205080204" pitchFamily="49" charset="-128"/>
            </a:endParaRPr>
          </a:p>
        </p:txBody>
      </p:sp>
      <p:sp>
        <p:nvSpPr>
          <p:cNvPr id="212" name="CustomShape 3"/>
          <p:cNvSpPr/>
          <p:nvPr/>
        </p:nvSpPr>
        <p:spPr>
          <a:xfrm>
            <a:off x="62676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trike="noStrike" spc="-1" dirty="0" smtClean="0">
                <a:solidFill>
                  <a:srgbClr val="000000"/>
                </a:solidFill>
                <a:latin typeface="ＭＳ ゴシック" panose="020B0609070205080204" pitchFamily="49" charset="-128"/>
                <a:ea typeface="ＭＳ ゴシック" panose="020B0609070205080204" pitchFamily="49" charset="-128"/>
              </a:rPr>
              <a:t>ライセンススキャンの特徴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3" name="CustomShape 4"/>
          <p:cNvSpPr/>
          <p:nvPr/>
        </p:nvSpPr>
        <p:spPr>
          <a:xfrm>
            <a:off x="626760" y="2778840"/>
            <a:ext cx="5468040" cy="3499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正規表現検索</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テキスト類似度検索</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マネジメント</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ライセンスの階層を踏まえ統括的にレビュー</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ライセンスヒストグラム</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出力された</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結論を支持</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vs.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検知ライセンス</a:t>
            </a:r>
            <a:endPar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ファイル内の同ライセンスに対して一括処理</a:t>
            </a:r>
            <a:endParaRPr lang="en-US" altLang="ja-JP" sz="1900" b="0" strike="noStrike" spc="-1" dirty="0" smtClean="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ライセンス結果を再利用</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214" name="CustomShape 5"/>
          <p:cNvSpPr/>
          <p:nvPr/>
        </p:nvSpPr>
        <p:spPr>
          <a:xfrm>
            <a:off x="624024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pc="-1" dirty="0">
                <a:solidFill>
                  <a:srgbClr val="000000"/>
                </a:solidFill>
                <a:latin typeface="ＭＳ ゴシック" panose="020B0609070205080204" pitchFamily="49" charset="-128"/>
                <a:ea typeface="ＭＳ ゴシック" panose="020B0609070205080204" pitchFamily="49" charset="-128"/>
              </a:rPr>
              <a:t>他</a:t>
            </a:r>
            <a:r>
              <a:rPr lang="ja-JP" altLang="en-US" sz="2400" b="1"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2400" b="1" spc="-1" dirty="0">
                <a:solidFill>
                  <a:srgbClr val="000000"/>
                </a:solidFill>
                <a:latin typeface="ＭＳ ゴシック" panose="020B0609070205080204" pitchFamily="49" charset="-128"/>
                <a:ea typeface="ＭＳ ゴシック" panose="020B0609070205080204" pitchFamily="49" charset="-128"/>
              </a:rPr>
              <a:t>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5" name="CustomShape 6"/>
          <p:cNvSpPr/>
          <p:nvPr/>
        </p:nvSpPr>
        <p:spPr>
          <a:xfrm>
            <a:off x="6240240" y="2777760"/>
            <a:ext cx="5468040" cy="3499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15000"/>
              </a:lnSpc>
              <a:buClr>
                <a:srgbClr val="879BAA"/>
              </a:buClr>
              <a:buFont typeface="Noto Sans Symbols"/>
              <a:buChar char="▪"/>
            </a:pPr>
            <a:r>
              <a:rPr lang="ja-JP" altLang="en-US" sz="1900" spc="-1" dirty="0">
                <a:latin typeface="ＭＳ ゴシック" panose="020B0609070205080204" pitchFamily="49" charset="-128"/>
                <a:ea typeface="ＭＳ ゴシック" panose="020B0609070205080204" pitchFamily="49" charset="-128"/>
              </a:rPr>
              <a:t>著作権</a:t>
            </a:r>
            <a:r>
              <a:rPr lang="ja-JP" altLang="en-US" sz="1900" b="0" strike="noStrike" spc="-1" dirty="0" smtClean="0">
                <a:latin typeface="ＭＳ ゴシック" panose="020B0609070205080204" pitchFamily="49" charset="-128"/>
                <a:ea typeface="ＭＳ ゴシック" panose="020B0609070205080204" pitchFamily="49" charset="-128"/>
              </a:rPr>
              <a:t>、著作者声明 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輸出管理</a:t>
            </a:r>
            <a:r>
              <a:rPr lang="ja-JP" altLang="en-US" sz="1900" spc="-1" dirty="0">
                <a:solidFill>
                  <a:srgbClr val="000000"/>
                </a:solidFill>
                <a:latin typeface="ＭＳ ゴシック" panose="020B0609070205080204" pitchFamily="49" charset="-128"/>
                <a:ea typeface="ＭＳ ゴシック" panose="020B0609070205080204" pitchFamily="49" charset="-128"/>
              </a:rPr>
              <a:t>情報</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コマンドラインインターフェイス</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レポート</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SPDX RDF </a:t>
            </a:r>
            <a:r>
              <a:rPr lang="ja-JP" altLang="en-US" sz="1900" spc="-1" dirty="0">
                <a:solidFill>
                  <a:srgbClr val="000000"/>
                </a:solidFill>
                <a:latin typeface="ＭＳ ゴシック" panose="020B0609070205080204" pitchFamily="49" charset="-128"/>
                <a:ea typeface="ＭＳ ゴシック" panose="020B0609070205080204" pitchFamily="49" charset="-128"/>
              </a:rPr>
              <a:t>と</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tag-value</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Debian-copyright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平</a:t>
            </a:r>
            <a:r>
              <a:rPr lang="ja-JP" altLang="en-US" sz="1900" spc="-1" dirty="0">
                <a:solidFill>
                  <a:srgbClr val="000000"/>
                </a:solidFill>
                <a:latin typeface="ＭＳ ゴシック" panose="020B0609070205080204" pitchFamily="49" charset="-128"/>
                <a:ea typeface="ＭＳ ゴシック" panose="020B0609070205080204" pitchFamily="49" charset="-128"/>
              </a:rPr>
              <a:t>文</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a:t>
            </a:r>
            <a:r>
              <a:rPr lang="ja-JP" altLang="en-US" sz="1900" spc="-1" dirty="0">
                <a:solidFill>
                  <a:srgbClr val="000000"/>
                </a:solidFill>
                <a:latin typeface="ＭＳ ゴシック" panose="020B0609070205080204" pitchFamily="49" charset="-128"/>
                <a:ea typeface="ＭＳ ゴシック" panose="020B0609070205080204" pitchFamily="49" charset="-128"/>
              </a:rPr>
              <a:t>出力</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ファイルの一括ソート</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User,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group,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アップロードマネジメント</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01520" y="0"/>
            <a:ext cx="13686840"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en-US" altLang="ja-JP" sz="3200" b="1" strike="noStrike" spc="-1" dirty="0" smtClean="0">
                <a:solidFill>
                  <a:srgbClr val="000000"/>
                </a:solidFill>
                <a:latin typeface="Arial"/>
                <a:ea typeface="Arial"/>
              </a:rPr>
              <a:t>2</a:t>
            </a:r>
            <a:r>
              <a:rPr lang="ja-JP" altLang="en-US" sz="3200" b="1" strike="noStrike" spc="-1" dirty="0" smtClean="0">
                <a:solidFill>
                  <a:srgbClr val="000000"/>
                </a:solidFill>
                <a:latin typeface="Arial"/>
                <a:ea typeface="Arial"/>
              </a:rPr>
              <a:t>種類のライセンススキャナー</a:t>
            </a:r>
            <a:r>
              <a:rPr lang="en-US" sz="3200" b="1" strike="noStrike" spc="-1" dirty="0" smtClean="0">
                <a:solidFill>
                  <a:srgbClr val="000000"/>
                </a:solidFill>
                <a:latin typeface="Arial"/>
                <a:ea typeface="Arial"/>
              </a:rPr>
              <a:t>: </a:t>
            </a:r>
            <a:r>
              <a:rPr lang="en-US" sz="3200" b="1" strike="noStrike" spc="-1" dirty="0" err="1">
                <a:solidFill>
                  <a:srgbClr val="000000"/>
                </a:solidFill>
                <a:latin typeface="Arial"/>
                <a:ea typeface="Arial"/>
              </a:rPr>
              <a:t>Nomos</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と</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Monk</a:t>
            </a:r>
            <a:endParaRPr lang="en-US" sz="3200" b="0" strike="noStrike" spc="-1" dirty="0">
              <a:latin typeface="Arial"/>
            </a:endParaRPr>
          </a:p>
        </p:txBody>
      </p:sp>
      <p:sp>
        <p:nvSpPr>
          <p:cNvPr id="217" name="CustomShape 2"/>
          <p:cNvSpPr/>
          <p:nvPr/>
        </p:nvSpPr>
        <p:spPr>
          <a:xfrm>
            <a:off x="639396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適切な実ライセンス検知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の派生物も特定</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18" name="CustomShape 3"/>
          <p:cNvSpPr/>
          <p:nvPr/>
        </p:nvSpPr>
        <p:spPr>
          <a:xfrm>
            <a:off x="783000" y="1915920"/>
            <a:ext cx="269604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全ライセンス関連テキスト検知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未知</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のライセンスも発見</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19" name="CustomShape 4"/>
          <p:cNvSpPr/>
          <p:nvPr/>
        </p:nvSpPr>
        <p:spPr>
          <a:xfrm>
            <a:off x="919512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実際に検知された既知のライセンステキストと、文言が正確に再現されていることを確認</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p:txBody>
      </p:sp>
      <p:sp>
        <p:nvSpPr>
          <p:cNvPr id="220" name="CustomShape 5"/>
          <p:cNvSpPr/>
          <p:nvPr/>
        </p:nvSpPr>
        <p:spPr>
          <a:xfrm>
            <a:off x="359244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latin typeface="ＭＳ ゴシック" panose="020B0609070205080204" pitchFamily="49" charset="-128"/>
                <a:ea typeface="ＭＳ ゴシック" panose="020B0609070205080204" pitchFamily="49" charset="-128"/>
              </a:rPr>
              <a:t>関連性の高いテキスト検知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ライセンスの派生物も特定</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21" name="CustomShape 6"/>
          <p:cNvSpPr/>
          <p:nvPr/>
        </p:nvSpPr>
        <p:spPr>
          <a:xfrm>
            <a:off x="639396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Bulk</a:t>
            </a:r>
            <a:r>
              <a:rPr lang="en-US" sz="1600" b="1" strike="noStrike" spc="-1">
                <a:solidFill>
                  <a:srgbClr val="000000"/>
                </a:solidFill>
                <a:latin typeface="Arial"/>
                <a:ea typeface="Arial"/>
              </a:rPr>
              <a:t> Phrase Matches</a:t>
            </a:r>
            <a:endParaRPr lang="en-US" sz="1600" b="0" strike="noStrike" spc="-1">
              <a:latin typeface="Arial"/>
            </a:endParaRPr>
          </a:p>
        </p:txBody>
      </p:sp>
      <p:sp>
        <p:nvSpPr>
          <p:cNvPr id="222" name="CustomShape 7"/>
          <p:cNvSpPr/>
          <p:nvPr/>
        </p:nvSpPr>
        <p:spPr>
          <a:xfrm>
            <a:off x="919512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Monk</a:t>
            </a:r>
            <a:r>
              <a:rPr lang="en-US" sz="1600" b="1" strike="noStrike" spc="-1">
                <a:solidFill>
                  <a:srgbClr val="000000"/>
                </a:solidFill>
                <a:latin typeface="Arial"/>
                <a:ea typeface="Arial"/>
              </a:rPr>
              <a:t> Full text Matches</a:t>
            </a:r>
            <a:endParaRPr lang="en-US" sz="1600" b="0" strike="noStrike" spc="-1">
              <a:latin typeface="Arial"/>
            </a:endParaRPr>
          </a:p>
        </p:txBody>
      </p:sp>
      <p:sp>
        <p:nvSpPr>
          <p:cNvPr id="223" name="CustomShape 8"/>
          <p:cNvSpPr/>
          <p:nvPr/>
        </p:nvSpPr>
        <p:spPr>
          <a:xfrm>
            <a:off x="359244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dirty="0" err="1">
                <a:solidFill>
                  <a:srgbClr val="0070C0"/>
                </a:solidFill>
                <a:latin typeface="Arial"/>
                <a:ea typeface="Arial"/>
              </a:rPr>
              <a:t>Nomos</a:t>
            </a:r>
            <a:r>
              <a:rPr lang="en-US" sz="1600" b="1" strike="noStrike" spc="-1" dirty="0">
                <a:solidFill>
                  <a:srgbClr val="000000"/>
                </a:solidFill>
                <a:latin typeface="Arial"/>
                <a:ea typeface="Arial"/>
              </a:rPr>
              <a:t> Reg. Expressions</a:t>
            </a:r>
            <a:endParaRPr lang="en-US" sz="1600" b="0" strike="noStrike" spc="-1" dirty="0">
              <a:latin typeface="Arial"/>
            </a:endParaRPr>
          </a:p>
        </p:txBody>
      </p:sp>
      <p:sp>
        <p:nvSpPr>
          <p:cNvPr id="224" name="CustomShape 9"/>
          <p:cNvSpPr/>
          <p:nvPr/>
        </p:nvSpPr>
        <p:spPr>
          <a:xfrm>
            <a:off x="783000" y="1555560"/>
            <a:ext cx="269604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Nomos</a:t>
            </a:r>
            <a:r>
              <a:rPr lang="en-US" sz="1600" b="1" strike="noStrike" spc="-1">
                <a:solidFill>
                  <a:srgbClr val="000000"/>
                </a:solidFill>
                <a:latin typeface="Arial"/>
                <a:ea typeface="Arial"/>
              </a:rPr>
              <a:t> Keywords</a:t>
            </a:r>
            <a:endParaRPr lang="en-US" sz="1600" b="0" strike="noStrike" spc="-1">
              <a:latin typeface="Arial"/>
            </a:endParaRPr>
          </a:p>
        </p:txBody>
      </p:sp>
      <p:sp>
        <p:nvSpPr>
          <p:cNvPr id="225" name="CustomShape 10"/>
          <p:cNvSpPr/>
          <p:nvPr/>
        </p:nvSpPr>
        <p:spPr>
          <a:xfrm>
            <a:off x="63939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既知のフレーズ</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に限定</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オリジナルのものや派生物</a:t>
            </a:r>
            <a:r>
              <a:rPr lang="ja-JP" altLang="en-US" sz="1600" spc="-1" dirty="0">
                <a:solidFill>
                  <a:srgbClr val="000000"/>
                </a:solidFill>
                <a:latin typeface="ＭＳ ゴシック" panose="020B0609070205080204" pitchFamily="49" charset="-128"/>
                <a:ea typeface="ＭＳ ゴシック" panose="020B0609070205080204" pitchFamily="49" charset="-128"/>
              </a:rPr>
              <a:t>について</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確実な提供はしない</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26" name="CustomShape 11"/>
          <p:cNvSpPr/>
          <p:nvPr/>
        </p:nvSpPr>
        <p:spPr>
          <a:xfrm>
            <a:off x="784440" y="4070160"/>
            <a:ext cx="269604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非常に不正確</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ライセンス特定</a:t>
            </a:r>
            <a:r>
              <a:rPr lang="ja-JP" altLang="en-US" sz="1600" spc="-1" dirty="0">
                <a:solidFill>
                  <a:srgbClr val="000000"/>
                </a:solidFill>
                <a:latin typeface="ＭＳ ゴシック" panose="020B0609070205080204" pitchFamily="49" charset="-128"/>
                <a:ea typeface="ＭＳ ゴシック" panose="020B0609070205080204" pitchFamily="49" charset="-128"/>
              </a:rPr>
              <a:t>不可</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大量の偽陽性の結果</a:t>
            </a:r>
            <a:endParaRPr lang="ja-JP" altLang="en-US" sz="1600" spc="-1" dirty="0">
              <a:solidFill>
                <a:srgbClr val="000000"/>
              </a:solidFill>
              <a:latin typeface="ＭＳ ゴシック" panose="020B0609070205080204" pitchFamily="49" charset="-128"/>
              <a:ea typeface="ＭＳ ゴシック" panose="020B0609070205080204" pitchFamily="49" charset="-128"/>
            </a:endParaRPr>
          </a:p>
          <a:p>
            <a:pPr>
              <a:lnSpc>
                <a:spcPct val="100000"/>
              </a:lnSpc>
            </a:pPr>
            <a:endParaRPr lang="en-US" sz="1600" b="0" strike="noStrike" spc="-1" dirty="0">
              <a:latin typeface="Arial"/>
            </a:endParaRPr>
          </a:p>
        </p:txBody>
      </p:sp>
      <p:sp>
        <p:nvSpPr>
          <p:cNvPr id="227" name="CustomShape 12"/>
          <p:cNvSpPr/>
          <p:nvPr/>
        </p:nvSpPr>
        <p:spPr>
          <a:xfrm>
            <a:off x="359424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実際のライセンスを識別する</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ため、限られた精度</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偽陽性</a:t>
            </a:r>
            <a:r>
              <a:rPr lang="ja-JP" altLang="en-US" sz="1600" spc="-1" dirty="0">
                <a:solidFill>
                  <a:srgbClr val="000000"/>
                </a:solidFill>
                <a:latin typeface="ＭＳ ゴシック" panose="020B0609070205080204" pitchFamily="49" charset="-128"/>
                <a:ea typeface="ＭＳ ゴシック" panose="020B0609070205080204" pitchFamily="49" charset="-128"/>
              </a:rPr>
              <a:t>の結果</a:t>
            </a:r>
          </a:p>
        </p:txBody>
      </p:sp>
      <p:sp>
        <p:nvSpPr>
          <p:cNvPr id="228" name="CustomShape 13"/>
          <p:cNvSpPr/>
          <p:nvPr/>
        </p:nvSpPr>
        <p:spPr>
          <a:xfrm flipH="1">
            <a:off x="804600" y="336528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柔軟性</a:t>
            </a:r>
            <a:endParaRPr lang="en-US" sz="1700" b="0" strike="noStrike" spc="-1" dirty="0">
              <a:latin typeface="Arial"/>
            </a:endParaRPr>
          </a:p>
        </p:txBody>
      </p:sp>
      <p:sp>
        <p:nvSpPr>
          <p:cNvPr id="229" name="CustomShape 14"/>
          <p:cNvSpPr/>
          <p:nvPr/>
        </p:nvSpPr>
        <p:spPr>
          <a:xfrm>
            <a:off x="9440640" y="5304960"/>
            <a:ext cx="2023560" cy="10461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15"/>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
        <p:nvSpPr>
          <p:cNvPr id="231" name="CustomShape 16"/>
          <p:cNvSpPr/>
          <p:nvPr/>
        </p:nvSpPr>
        <p:spPr>
          <a:xfrm>
            <a:off x="783000" y="550836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正確性</a:t>
            </a:r>
            <a:endParaRPr lang="en-US" sz="1700" b="0" strike="noStrike" spc="-1" dirty="0">
              <a:latin typeface="Arial"/>
            </a:endParaRPr>
          </a:p>
        </p:txBody>
      </p:sp>
      <p:sp>
        <p:nvSpPr>
          <p:cNvPr id="232" name="CustomShape 17"/>
          <p:cNvSpPr/>
          <p:nvPr/>
        </p:nvSpPr>
        <p:spPr>
          <a:xfrm>
            <a:off x="91965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既知のライセンステキストで</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のみ動作</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の出現することは少ない</a:t>
            </a:r>
            <a:endParaRPr lang="en-US" sz="16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pc="-1" dirty="0">
                <a:solidFill>
                  <a:srgbClr val="000000"/>
                </a:solidFill>
                <a:latin typeface="Arial"/>
                <a:ea typeface="Arial"/>
              </a:rPr>
              <a:t>　</a:t>
            </a:r>
            <a:r>
              <a:rPr lang="ja-JP" altLang="en-US" sz="3200" b="1" strike="noStrike" spc="-1" dirty="0" smtClean="0">
                <a:solidFill>
                  <a:srgbClr val="000000"/>
                </a:solidFill>
                <a:latin typeface="Arial"/>
                <a:ea typeface="Arial"/>
              </a:rPr>
              <a:t>他の特徴</a:t>
            </a:r>
            <a:endParaRPr lang="en-US" sz="3200" b="0" strike="noStrike" spc="-1" dirty="0">
              <a:latin typeface="Arial"/>
            </a:endParaRPr>
          </a:p>
        </p:txBody>
      </p:sp>
      <p:sp>
        <p:nvSpPr>
          <p:cNvPr id="234" name="CustomShape 2"/>
          <p:cNvSpPr/>
          <p:nvPr/>
        </p:nvSpPr>
        <p:spPr>
          <a:xfrm>
            <a:off x="721800" y="1413000"/>
            <a:ext cx="10942560"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4160" lvl="1" indent="-266040">
              <a:lnSpc>
                <a:spcPct val="100000"/>
              </a:lnSpc>
              <a:buClr>
                <a:srgbClr val="879BAA"/>
              </a:buClr>
              <a:buFont typeface="Noto Sans Symbols"/>
              <a:buChar char="▪"/>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コマンドラインインターフェイスとワークフローの統合</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スクリプトにより直接コマンドライン</a:t>
            </a:r>
            <a:r>
              <a:rPr lang="ja-JP" altLang="en-US" sz="2000" spc="-1" dirty="0">
                <a:latin typeface="ＭＳ ゴシック" panose="020B0609070205080204" pitchFamily="49" charset="-128"/>
                <a:ea typeface="ＭＳ ゴシック" panose="020B0609070205080204" pitchFamily="49" charset="-128"/>
              </a:rPr>
              <a:t>からアップロードとスキャン</a:t>
            </a:r>
            <a:r>
              <a:rPr lang="ja-JP" altLang="en-US" sz="2000" spc="-1" dirty="0" smtClean="0">
                <a:latin typeface="ＭＳ ゴシック" panose="020B0609070205080204" pitchFamily="49" charset="-128"/>
                <a:ea typeface="ＭＳ ゴシック" panose="020B0609070205080204" pitchFamily="49" charset="-128"/>
              </a:rPr>
              <a:t>を実行</a:t>
            </a:r>
            <a:endParaRPr lang="en-US" sz="2000" b="0" strike="noStrike" spc="-1" dirty="0" smtClean="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a:solidFill>
                  <a:srgbClr val="000000"/>
                </a:solidFill>
                <a:latin typeface="ＭＳ ゴシック" panose="020B0609070205080204" pitchFamily="49" charset="-128"/>
                <a:ea typeface="ＭＳ ゴシック" panose="020B0609070205080204" pitchFamily="49" charset="-128"/>
              </a:rPr>
              <a:t>またはコマンドラインから個々</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2000" spc="-1" dirty="0">
                <a:solidFill>
                  <a:srgbClr val="000000"/>
                </a:solidFill>
                <a:latin typeface="ＭＳ ゴシック" panose="020B0609070205080204" pitchFamily="49" charset="-128"/>
                <a:ea typeface="ＭＳ ゴシック" panose="020B0609070205080204" pitchFamily="49" charset="-128"/>
              </a:rPr>
              <a:t>機能</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を</a:t>
            </a:r>
            <a:r>
              <a:rPr lang="ja-JP" altLang="en-US" sz="2000" spc="-1" dirty="0">
                <a:solidFill>
                  <a:srgbClr val="000000"/>
                </a:solidFill>
                <a:latin typeface="ＭＳ ゴシック" panose="020B0609070205080204" pitchFamily="49" charset="-128"/>
                <a:ea typeface="ＭＳ ゴシック" panose="020B0609070205080204" pitchFamily="49" charset="-128"/>
              </a:rPr>
              <a:t>実行する（ライセンスなど</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アクティビティ</a:t>
            </a:r>
            <a:r>
              <a:rPr lang="ja-JP" altLang="en-US" sz="2000" spc="-1" dirty="0">
                <a:latin typeface="ＭＳ ゴシック" panose="020B0609070205080204" pitchFamily="49" charset="-128"/>
                <a:ea typeface="ＭＳ ゴシック" panose="020B0609070205080204" pitchFamily="49" charset="-128"/>
              </a:rPr>
              <a:t>を</a:t>
            </a:r>
            <a:r>
              <a:rPr lang="ja-JP" altLang="en-US" sz="2000" spc="-1" dirty="0" smtClean="0">
                <a:latin typeface="ＭＳ ゴシック" panose="020B0609070205080204" pitchFamily="49" charset="-128"/>
                <a:ea typeface="ＭＳ ゴシック" panose="020B0609070205080204" pitchFamily="49" charset="-128"/>
              </a:rPr>
              <a:t>スケジュール </a:t>
            </a:r>
            <a:r>
              <a:rPr lang="en-US" altLang="ja-JP" sz="2000" spc="-1" dirty="0" smtClean="0">
                <a:latin typeface="ＭＳ ゴシック" panose="020B0609070205080204" pitchFamily="49" charset="-128"/>
                <a:ea typeface="ＭＳ ゴシック" panose="020B0609070205080204" pitchFamily="49" charset="-128"/>
              </a:rPr>
              <a:t>/ </a:t>
            </a:r>
            <a:r>
              <a:rPr lang="ja-JP" altLang="en-US" sz="2000" spc="-1" dirty="0" smtClean="0">
                <a:latin typeface="ＭＳ ゴシック" panose="020B0609070205080204" pitchFamily="49" charset="-128"/>
                <a:ea typeface="ＭＳ ゴシック" panose="020B0609070205080204" pitchFamily="49" charset="-128"/>
              </a:rPr>
              <a:t>それら</a:t>
            </a:r>
            <a:r>
              <a:rPr lang="ja-JP" altLang="en-US" sz="2000" spc="-1" dirty="0">
                <a:latin typeface="ＭＳ ゴシック" panose="020B0609070205080204" pitchFamily="49" charset="-128"/>
                <a:ea typeface="ＭＳ ゴシック" panose="020B0609070205080204" pitchFamily="49" charset="-128"/>
              </a:rPr>
              <a:t>を自動化された</a:t>
            </a:r>
            <a:r>
              <a:rPr lang="ja-JP" altLang="en-US" sz="2000" spc="-1" dirty="0" smtClean="0">
                <a:latin typeface="ＭＳ ゴシック" panose="020B0609070205080204" pitchFamily="49" charset="-128"/>
                <a:ea typeface="ＭＳ ゴシック" panose="020B0609070205080204" pitchFamily="49" charset="-128"/>
              </a:rPr>
              <a:t>ワークフロー</a:t>
            </a:r>
            <a:r>
              <a:rPr lang="ja-JP" altLang="en-US" sz="2000" spc="-1" dirty="0">
                <a:latin typeface="ＭＳ ゴシック" panose="020B0609070205080204" pitchFamily="49" charset="-128"/>
                <a:ea typeface="ＭＳ ゴシック" panose="020B0609070205080204" pitchFamily="49" charset="-128"/>
              </a:rPr>
              <a:t>に</a:t>
            </a:r>
            <a:r>
              <a:rPr lang="ja-JP" altLang="en-US" sz="2000" spc="-1" dirty="0" smtClean="0">
                <a:latin typeface="ＭＳ ゴシック" panose="020B0609070205080204" pitchFamily="49" charset="-128"/>
                <a:ea typeface="ＭＳ ゴシック" panose="020B0609070205080204" pitchFamily="49" charset="-128"/>
              </a:rPr>
              <a:t>統合</a:t>
            </a:r>
            <a:endParaRPr lang="en-US" sz="2000" b="0" strike="noStrike"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ECC (Export Control and Customs)</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　輸出管理情報</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輸出</a:t>
            </a:r>
            <a:r>
              <a:rPr lang="ja-JP" altLang="en-US" sz="2000" spc="-1" dirty="0">
                <a:solidFill>
                  <a:srgbClr val="000000"/>
                </a:solidFill>
                <a:latin typeface="ＭＳ ゴシック" panose="020B0609070205080204" pitchFamily="49" charset="-128"/>
                <a:ea typeface="ＭＳ ゴシック" panose="020B0609070205080204" pitchFamily="49" charset="-128"/>
              </a:rPr>
              <a:t>管理</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情報を正規表現検索</a:t>
            </a:r>
            <a:endParaRPr lang="en-US" sz="2000" b="0" strike="noStrike"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ライセンスデータセット</a:t>
            </a:r>
            <a:r>
              <a:rPr lang="ja-JP" altLang="en-US" sz="2000" b="1" spc="-1" dirty="0">
                <a:solidFill>
                  <a:srgbClr val="000000"/>
                </a:solidFill>
                <a:latin typeface="ＭＳ ゴシック" panose="020B0609070205080204" pitchFamily="49" charset="-128"/>
                <a:ea typeface="ＭＳ ゴシック" panose="020B0609070205080204" pitchFamily="49" charset="-128"/>
              </a:rPr>
              <a:t>のインポートとエクスポート</a:t>
            </a:r>
            <a:endParaRPr lang="en-US" sz="2000" b="0" strike="noStrike" spc="-1" dirty="0" smtClean="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輸出管理情報を正規表現検索</a:t>
            </a:r>
            <a:endParaRPr lang="en-US" altLang="ja-JP" sz="2000"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a:solidFill>
                  <a:srgbClr val="000000"/>
                </a:solidFill>
                <a:latin typeface="ＭＳ ゴシック" panose="020B0609070205080204" pitchFamily="49" charset="-128"/>
                <a:ea typeface="ＭＳ ゴシック" panose="020B0609070205080204" pitchFamily="49" charset="-128"/>
              </a:rPr>
              <a:t>バケット</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6040">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ライセンス結果をルールに基づいて</a:t>
            </a:r>
            <a:r>
              <a:rPr lang="ja-JP" altLang="en-US" sz="2000" spc="-1" dirty="0">
                <a:latin typeface="ＭＳ ゴシック" panose="020B0609070205080204" pitchFamily="49" charset="-128"/>
                <a:ea typeface="ＭＳ ゴシック" panose="020B0609070205080204" pitchFamily="49" charset="-128"/>
              </a:rPr>
              <a:t>専用のリスト</a:t>
            </a:r>
            <a:r>
              <a:rPr lang="en-US" altLang="ja-JP" sz="2000" spc="-1" dirty="0">
                <a:latin typeface="ＭＳ ゴシック" panose="020B0609070205080204" pitchFamily="49" charset="-128"/>
                <a:ea typeface="ＭＳ ゴシック" panose="020B0609070205080204" pitchFamily="49" charset="-128"/>
              </a:rPr>
              <a:t>/</a:t>
            </a:r>
            <a:r>
              <a:rPr lang="ja-JP" altLang="en-US" sz="2000" spc="-1" dirty="0">
                <a:latin typeface="ＭＳ ゴシック" panose="020B0609070205080204" pitchFamily="49" charset="-128"/>
                <a:ea typeface="ＭＳ ゴシック" panose="020B0609070205080204" pitchFamily="49" charset="-128"/>
              </a:rPr>
              <a:t>バケット</a:t>
            </a:r>
            <a:r>
              <a:rPr lang="ja-JP" altLang="en-US" sz="2000" spc="-1" dirty="0" smtClean="0">
                <a:latin typeface="ＭＳ ゴシック" panose="020B0609070205080204" pitchFamily="49" charset="-128"/>
                <a:ea typeface="ＭＳ ゴシック" panose="020B0609070205080204" pitchFamily="49" charset="-128"/>
              </a:rPr>
              <a:t>に</a:t>
            </a:r>
            <a:r>
              <a:rPr lang="ja-JP" altLang="en-US" sz="2000" spc="-1" dirty="0">
                <a:latin typeface="ＭＳ ゴシック" panose="020B0609070205080204" pitchFamily="49" charset="-128"/>
                <a:ea typeface="ＭＳ ゴシック" panose="020B0609070205080204" pitchFamily="49" charset="-128"/>
              </a:rPr>
              <a:t>集</a:t>
            </a:r>
            <a:r>
              <a:rPr lang="ja-JP" altLang="en-US" sz="2000" spc="-1" dirty="0" smtClean="0">
                <a:latin typeface="ＭＳ ゴシック" panose="020B0609070205080204" pitchFamily="49" charset="-128"/>
                <a:ea typeface="ＭＳ ゴシック" panose="020B0609070205080204" pitchFamily="49" charset="-128"/>
              </a:rPr>
              <a:t>める</a:t>
            </a:r>
            <a:endParaRPr lang="en-US" altLang="ja-JP" sz="2000" spc="-1" dirty="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endParaRPr lang="en-US" sz="2000" b="0" strike="noStrike" spc="-1" dirty="0">
              <a:latin typeface="Arial"/>
            </a:endParaRPr>
          </a:p>
        </p:txBody>
      </p:sp>
      <p:sp>
        <p:nvSpPr>
          <p:cNvPr id="235" name="CustomShape 3"/>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7" name="CustomShape 2"/>
          <p:cNvSpPr/>
          <p:nvPr/>
        </p:nvSpPr>
        <p:spPr>
          <a:xfrm>
            <a:off x="4789080" y="1796400"/>
            <a:ext cx="7436880" cy="2036880"/>
          </a:xfrm>
          <a:prstGeom prst="rect">
            <a:avLst/>
          </a:prstGeom>
          <a:solidFill>
            <a:srgbClr val="BFBFBF"/>
          </a:solidFill>
          <a:ln w="9360">
            <a:solidFill>
              <a:srgbClr val="8397A7"/>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8" name="CustomShape 3"/>
          <p:cNvSpPr/>
          <p:nvPr/>
        </p:nvSpPr>
        <p:spPr>
          <a:xfrm>
            <a:off x="4786200" y="3843360"/>
            <a:ext cx="7436880" cy="205992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9" name="CustomShape 4"/>
          <p:cNvSpPr/>
          <p:nvPr/>
        </p:nvSpPr>
        <p:spPr>
          <a:xfrm>
            <a:off x="5241960" y="2053440"/>
            <a:ext cx="1317240" cy="126072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0" name="CustomShape 5"/>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はオープンソース</a:t>
            </a:r>
            <a:endParaRPr lang="en-US" sz="3200" b="0" strike="noStrike" spc="-1" dirty="0">
              <a:latin typeface="Arial"/>
            </a:endParaRPr>
          </a:p>
        </p:txBody>
      </p:sp>
      <p:sp>
        <p:nvSpPr>
          <p:cNvPr id="241" name="CustomShape 6"/>
          <p:cNvSpPr/>
          <p:nvPr/>
        </p:nvSpPr>
        <p:spPr>
          <a:xfrm>
            <a:off x="1096560" y="2190960"/>
            <a:ext cx="3567240" cy="3160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がソフトウェアを頒布するとライセンスコンプライアンス責任が生じる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実際この作業はサードパーティーからもたらされたものでも必要である！</a:t>
            </a:r>
            <a:endParaRPr lang="en-US" sz="1900" b="0" i="1"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r>
              <a:rPr lang="ja-JP" altLang="en-US" sz="1900" i="1" spc="-1" dirty="0" smtClean="0">
                <a:solidFill>
                  <a:srgbClr val="000000"/>
                </a:solidFill>
                <a:latin typeface="ＭＳ ゴシック" panose="020B0609070205080204" pitchFamily="49" charset="-128"/>
                <a:ea typeface="ＭＳ ゴシック" panose="020B0609070205080204" pitchFamily="49" charset="-128"/>
              </a:rPr>
              <a:t>自由に入手可能な</a:t>
            </a:r>
            <a:r>
              <a:rPr lang="en-US" altLang="ja-JP" sz="1900" i="1"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z="1900" i="1" spc="-1" dirty="0">
                <a:solidFill>
                  <a:srgbClr val="000000"/>
                </a:solidFill>
                <a:latin typeface="ＭＳ ゴシック" panose="020B0609070205080204" pitchFamily="49" charset="-128"/>
                <a:ea typeface="ＭＳ ゴシック" panose="020B0609070205080204" pitchFamily="49" charset="-128"/>
              </a:rPr>
              <a:t>は</a:t>
            </a:r>
            <a:r>
              <a:rPr lang="ja-JP" altLang="en-US" sz="1900" i="1"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latin typeface="ＭＳ ゴシック" panose="020B0609070205080204" pitchFamily="49" charset="-128"/>
                <a:ea typeface="ＭＳ ゴシック" panose="020B0609070205080204" pitchFamily="49" charset="-128"/>
              </a:rPr>
              <a:t>いかなる組織のライセンスコンプライアンスに対する取り組みもサポート</a:t>
            </a:r>
            <a:endParaRPr lang="en-US" altLang="ja-JP" sz="1900" b="0" strike="noStrike" spc="-1" dirty="0" smtClean="0">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endParaRPr lang="en-US" sz="1900" b="0" strike="noStrike" spc="-1" dirty="0">
              <a:latin typeface="Arial"/>
            </a:endParaRPr>
          </a:p>
          <a:p>
            <a:pPr marL="673200" lvl="2" indent="-221400">
              <a:lnSpc>
                <a:spcPct val="100000"/>
              </a:lnSpc>
              <a:buClr>
                <a:srgbClr val="879BAA"/>
              </a:buClr>
              <a:buFont typeface="Noto Sans Symbols"/>
              <a:buChar char="∙"/>
            </a:pPr>
            <a:r>
              <a:rPr lang="en-US" sz="1900" b="0" i="1" strike="noStrike" spc="-1" dirty="0">
                <a:solidFill>
                  <a:srgbClr val="000000"/>
                </a:solidFill>
                <a:latin typeface="Arial"/>
                <a:ea typeface="Arial"/>
              </a:rPr>
              <a:t>GPL-2.0 </a:t>
            </a:r>
            <a:r>
              <a:rPr lang="en-US" sz="1900" b="0" i="1" strike="noStrike" spc="-1" dirty="0" smtClean="0">
                <a:solidFill>
                  <a:srgbClr val="000000"/>
                </a:solidFill>
                <a:latin typeface="Arial"/>
                <a:ea typeface="Arial"/>
              </a:rPr>
              <a:t>licensed</a:t>
            </a:r>
          </a:p>
        </p:txBody>
      </p:sp>
      <p:sp>
        <p:nvSpPr>
          <p:cNvPr id="242" name="CustomShape 7"/>
          <p:cNvSpPr/>
          <p:nvPr/>
        </p:nvSpPr>
        <p:spPr>
          <a:xfrm>
            <a:off x="731160" y="1277280"/>
            <a:ext cx="4806611" cy="592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spc="-1" dirty="0" smtClean="0">
                <a:solidFill>
                  <a:srgbClr val="005F87"/>
                </a:solidFill>
                <a:latin typeface="Arial"/>
                <a:ea typeface="Arial"/>
              </a:rPr>
              <a:t>実際にどのようなことが起きるか</a:t>
            </a:r>
            <a:r>
              <a:rPr lang="en-US" sz="2400" b="1" strike="noStrike" spc="-1" dirty="0" smtClean="0">
                <a:solidFill>
                  <a:srgbClr val="005F87"/>
                </a:solidFill>
                <a:latin typeface="Arial"/>
                <a:ea typeface="Arial"/>
              </a:rPr>
              <a:t>?</a:t>
            </a:r>
            <a:endParaRPr lang="en-US" sz="2400" b="0" strike="noStrike" spc="-1" dirty="0">
              <a:latin typeface="Arial"/>
            </a:endParaRPr>
          </a:p>
        </p:txBody>
      </p:sp>
      <p:sp>
        <p:nvSpPr>
          <p:cNvPr id="243" name="CustomShape 8"/>
          <p:cNvSpPr/>
          <p:nvPr/>
        </p:nvSpPr>
        <p:spPr>
          <a:xfrm>
            <a:off x="10690200" y="20077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4" name="CustomShape 9"/>
          <p:cNvSpPr/>
          <p:nvPr/>
        </p:nvSpPr>
        <p:spPr>
          <a:xfrm>
            <a:off x="6964560" y="205344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5" name="CustomShape 10"/>
          <p:cNvSpPr/>
          <p:nvPr/>
        </p:nvSpPr>
        <p:spPr>
          <a:xfrm>
            <a:off x="647100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6" name="CustomShape 11"/>
          <p:cNvSpPr/>
          <p:nvPr/>
        </p:nvSpPr>
        <p:spPr>
          <a:xfrm flipH="1">
            <a:off x="5919120" y="3471840"/>
            <a:ext cx="2156476"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dirty="0">
                <a:solidFill>
                  <a:srgbClr val="000000"/>
                </a:solidFill>
                <a:latin typeface="Arial Black"/>
                <a:ea typeface="Arial Black"/>
              </a:rPr>
              <a:t>3rd </a:t>
            </a:r>
            <a:r>
              <a:rPr lang="ja-JP" altLang="en-US" sz="2000" spc="-1" dirty="0">
                <a:solidFill>
                  <a:srgbClr val="000000"/>
                </a:solidFill>
                <a:latin typeface="Arial Black"/>
                <a:ea typeface="Arial Black"/>
              </a:rPr>
              <a:t>パーティー</a:t>
            </a:r>
            <a:endParaRPr lang="en-US" sz="2000" b="0" strike="noStrike" spc="-1" dirty="0">
              <a:latin typeface="Arial"/>
            </a:endParaRPr>
          </a:p>
        </p:txBody>
      </p:sp>
      <p:sp>
        <p:nvSpPr>
          <p:cNvPr id="247" name="CustomShape 12"/>
          <p:cNvSpPr/>
          <p:nvPr/>
        </p:nvSpPr>
        <p:spPr>
          <a:xfrm flipH="1">
            <a:off x="9054000" y="3471840"/>
            <a:ext cx="247104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rPr>
              <a:t>組織</a:t>
            </a:r>
            <a:endParaRPr lang="en-US" sz="2000" b="0" strike="noStrike" spc="-1" dirty="0">
              <a:latin typeface="Arial"/>
            </a:endParaRPr>
          </a:p>
        </p:txBody>
      </p:sp>
      <p:sp>
        <p:nvSpPr>
          <p:cNvPr id="248" name="CustomShape 13"/>
          <p:cNvSpPr/>
          <p:nvPr/>
        </p:nvSpPr>
        <p:spPr>
          <a:xfrm>
            <a:off x="1025388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9" name="CustomShape 14"/>
          <p:cNvSpPr/>
          <p:nvPr/>
        </p:nvSpPr>
        <p:spPr>
          <a:xfrm>
            <a:off x="5244840" y="41425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0" name="CustomShape 15"/>
          <p:cNvSpPr/>
          <p:nvPr/>
        </p:nvSpPr>
        <p:spPr>
          <a:xfrm>
            <a:off x="10693080" y="409644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1" name="CustomShape 16"/>
          <p:cNvSpPr/>
          <p:nvPr/>
        </p:nvSpPr>
        <p:spPr>
          <a:xfrm>
            <a:off x="6967440" y="414252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2" name="CustomShape 17"/>
          <p:cNvSpPr/>
          <p:nvPr/>
        </p:nvSpPr>
        <p:spPr>
          <a:xfrm>
            <a:off x="647352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3" name="CustomShape 18"/>
          <p:cNvSpPr/>
          <p:nvPr/>
        </p:nvSpPr>
        <p:spPr>
          <a:xfrm flipH="1">
            <a:off x="5921640" y="5550120"/>
            <a:ext cx="166140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ja-JP" altLang="en-US" sz="2000" b="0" strike="noStrike" spc="-1" dirty="0" smtClean="0">
                <a:latin typeface="Arial"/>
              </a:rPr>
              <a:t>頒布</a:t>
            </a:r>
            <a:endParaRPr lang="en-US" sz="2000" b="0" strike="noStrike" spc="-1" dirty="0">
              <a:latin typeface="Arial"/>
            </a:endParaRPr>
          </a:p>
        </p:txBody>
      </p:sp>
      <p:sp>
        <p:nvSpPr>
          <p:cNvPr id="254" name="CustomShape 19"/>
          <p:cNvSpPr/>
          <p:nvPr/>
        </p:nvSpPr>
        <p:spPr>
          <a:xfrm>
            <a:off x="1025676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5" name="CustomShape 20"/>
          <p:cNvSpPr/>
          <p:nvPr/>
        </p:nvSpPr>
        <p:spPr>
          <a:xfrm flipH="1">
            <a:off x="8695080" y="5550120"/>
            <a:ext cx="345672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ea typeface="Arial Black"/>
              </a:rPr>
              <a:t>顧客</a:t>
            </a:r>
            <a:r>
              <a:rPr lang="en-US" sz="2000" b="0" strike="noStrike" spc="-1" dirty="0" smtClean="0">
                <a:solidFill>
                  <a:srgbClr val="000000"/>
                </a:solidFill>
                <a:latin typeface="Arial Black"/>
                <a:ea typeface="Arial Black"/>
              </a:rPr>
              <a:t> </a:t>
            </a:r>
            <a:r>
              <a:rPr lang="en-US" sz="2000" b="0" strike="noStrike" spc="-1" dirty="0">
                <a:solidFill>
                  <a:srgbClr val="000000"/>
                </a:solidFill>
                <a:latin typeface="Arial Black"/>
                <a:ea typeface="Arial Black"/>
              </a:rPr>
              <a:t>/ </a:t>
            </a:r>
            <a:r>
              <a:rPr lang="ja-JP" altLang="en-US" sz="2000" spc="-1" dirty="0">
                <a:solidFill>
                  <a:srgbClr val="000000"/>
                </a:solidFill>
                <a:latin typeface="Arial Black"/>
                <a:ea typeface="Arial Black"/>
              </a:rPr>
              <a:t>組織</a:t>
            </a:r>
            <a:endParaRPr lang="en-US" sz="2000" b="0" strike="noStrike" spc="-1" dirty="0">
              <a:latin typeface="Arial"/>
            </a:endParaRPr>
          </a:p>
        </p:txBody>
      </p:sp>
      <p:pic>
        <p:nvPicPr>
          <p:cNvPr id="256" name="Google Shape;292;p30"/>
          <p:cNvPicPr/>
          <p:nvPr/>
        </p:nvPicPr>
        <p:blipFill>
          <a:blip r:embed="rId2"/>
          <a:stretch/>
        </p:blipFill>
        <p:spPr>
          <a:xfrm>
            <a:off x="5456160" y="2253240"/>
            <a:ext cx="889200" cy="870480"/>
          </a:xfrm>
          <a:prstGeom prst="rect">
            <a:avLst/>
          </a:prstGeom>
          <a:ln>
            <a:noFill/>
          </a:ln>
        </p:spPr>
      </p:pic>
      <p:pic>
        <p:nvPicPr>
          <p:cNvPr id="257" name="Google Shape;293;p30"/>
          <p:cNvPicPr/>
          <p:nvPr/>
        </p:nvPicPr>
        <p:blipFill>
          <a:blip r:embed="rId3"/>
          <a:stretch/>
        </p:blipFill>
        <p:spPr>
          <a:xfrm>
            <a:off x="7363080" y="2299680"/>
            <a:ext cx="2629080" cy="810720"/>
          </a:xfrm>
          <a:prstGeom prst="rect">
            <a:avLst/>
          </a:prstGeom>
          <a:ln>
            <a:noFill/>
          </a:ln>
        </p:spPr>
      </p:pic>
      <p:pic>
        <p:nvPicPr>
          <p:cNvPr id="258" name="Google Shape;294;p30"/>
          <p:cNvPicPr/>
          <p:nvPr/>
        </p:nvPicPr>
        <p:blipFill>
          <a:blip r:embed="rId3"/>
          <a:stretch/>
        </p:blipFill>
        <p:spPr>
          <a:xfrm>
            <a:off x="7365960" y="4339440"/>
            <a:ext cx="2629080" cy="810720"/>
          </a:xfrm>
          <a:prstGeom prst="rect">
            <a:avLst/>
          </a:prstGeom>
          <a:ln>
            <a:noFill/>
          </a:ln>
        </p:spPr>
      </p:pic>
      <p:pic>
        <p:nvPicPr>
          <p:cNvPr id="259" name="Google Shape;295;p30"/>
          <p:cNvPicPr/>
          <p:nvPr/>
        </p:nvPicPr>
        <p:blipFill>
          <a:blip r:embed="rId2"/>
          <a:stretch/>
        </p:blipFill>
        <p:spPr>
          <a:xfrm>
            <a:off x="5459040" y="4339440"/>
            <a:ext cx="889200" cy="870480"/>
          </a:xfrm>
          <a:prstGeom prst="rect">
            <a:avLst/>
          </a:prstGeom>
          <a:ln>
            <a:noFill/>
          </a:ln>
        </p:spPr>
      </p:pic>
      <p:pic>
        <p:nvPicPr>
          <p:cNvPr id="260" name="Google Shape;296;p30"/>
          <p:cNvPicPr/>
          <p:nvPr/>
        </p:nvPicPr>
        <p:blipFill>
          <a:blip r:embed="rId4"/>
          <a:stretch/>
        </p:blipFill>
        <p:spPr>
          <a:xfrm>
            <a:off x="10980360" y="2246400"/>
            <a:ext cx="736560" cy="870480"/>
          </a:xfrm>
          <a:prstGeom prst="rect">
            <a:avLst/>
          </a:prstGeom>
          <a:ln>
            <a:noFill/>
          </a:ln>
        </p:spPr>
      </p:pic>
      <p:pic>
        <p:nvPicPr>
          <p:cNvPr id="261" name="Google Shape;297;p30"/>
          <p:cNvPicPr/>
          <p:nvPr/>
        </p:nvPicPr>
        <p:blipFill>
          <a:blip r:embed="rId4"/>
          <a:stretch/>
        </p:blipFill>
        <p:spPr>
          <a:xfrm>
            <a:off x="10980360" y="4339440"/>
            <a:ext cx="736560" cy="870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概要</a:t>
            </a:r>
            <a:r>
              <a:rPr lang="en-US" sz="3200" b="1" strike="noStrike" spc="-1" dirty="0" smtClean="0">
                <a:solidFill>
                  <a:srgbClr val="000000"/>
                </a:solidFill>
                <a:latin typeface="Arial"/>
                <a:ea typeface="Arial"/>
              </a:rPr>
              <a:t>: </a:t>
            </a:r>
            <a:r>
              <a:rPr lang="en-US" sz="3200" b="1" strike="noStrike" spc="-1" dirty="0" smtClean="0">
                <a:solidFill>
                  <a:srgbClr val="0070C0"/>
                </a:solidFill>
                <a:latin typeface="Arial"/>
                <a:ea typeface="Arial"/>
              </a:rPr>
              <a:t>FOSSology</a:t>
            </a:r>
            <a:r>
              <a:rPr lang="ja-JP" altLang="en-US" sz="3200" b="1" strike="noStrike" spc="-1" dirty="0" smtClean="0">
                <a:solidFill>
                  <a:srgbClr val="0070C0"/>
                </a:solidFill>
                <a:latin typeface="Arial"/>
                <a:ea typeface="Arial"/>
              </a:rPr>
              <a:t>ハンズオン</a:t>
            </a:r>
            <a:endParaRPr lang="en-US" sz="3200" b="0" strike="noStrike" spc="-1" dirty="0">
              <a:latin typeface="Arial"/>
            </a:endParaRPr>
          </a:p>
        </p:txBody>
      </p:sp>
      <p:sp>
        <p:nvSpPr>
          <p:cNvPr id="263" name="CustomShape 2"/>
          <p:cNvSpPr/>
          <p:nvPr/>
        </p:nvSpPr>
        <p:spPr>
          <a:xfrm>
            <a:off x="721800" y="1108080"/>
            <a:ext cx="10846080" cy="4989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354960">
              <a:lnSpc>
                <a:spcPct val="115000"/>
              </a:lnSpc>
              <a:spcBef>
                <a:spcPts val="700"/>
              </a:spcBef>
              <a:buClr>
                <a:srgbClr val="000000"/>
              </a:buClr>
              <a:buFont typeface="Arial"/>
              <a:buAutoNum type="arabicPeriod"/>
            </a:pPr>
            <a:r>
              <a:rPr lang="ja-JP" altLang="en-US" sz="2000" b="1" spc="-1" dirty="0">
                <a:solidFill>
                  <a:srgbClr val="000000"/>
                </a:solidFill>
                <a:latin typeface="ＭＳ ゴシック" panose="020B0609070205080204" pitchFamily="49" charset="-128"/>
                <a:ea typeface="ＭＳ ゴシック" panose="020B0609070205080204" pitchFamily="49" charset="-128"/>
              </a:rPr>
              <a:t>基本的</a:t>
            </a: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な</a:t>
            </a:r>
            <a:r>
              <a:rPr lang="ja-JP" altLang="en-US" sz="2000" b="1" spc="-1" dirty="0">
                <a:solidFill>
                  <a:srgbClr val="000000"/>
                </a:solidFill>
                <a:latin typeface="ＭＳ ゴシック" panose="020B0609070205080204" pitchFamily="49" charset="-128"/>
                <a:ea typeface="ＭＳ ゴシック" panose="020B0609070205080204" pitchFamily="49" charset="-128"/>
              </a:rPr>
              <a:t>一連</a:t>
            </a: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の作業</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全体概要</a:t>
            </a:r>
            <a:r>
              <a:rPr lang="en-US" altLang="ja-JP" sz="20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実際に</a:t>
            </a:r>
            <a:r>
              <a:rPr lang="en-US" altLang="ja-JP" sz="2000" spc="-1" dirty="0">
                <a:solidFill>
                  <a:srgbClr val="000000"/>
                </a:solidFill>
                <a:latin typeface="ＭＳ ゴシック" panose="020B0609070205080204" pitchFamily="49" charset="-128"/>
                <a:ea typeface="ＭＳ ゴシック" panose="020B0609070205080204" pitchFamily="49" charset="-128"/>
              </a:rPr>
              <a:t>SPDX / Readme / </a:t>
            </a:r>
            <a:r>
              <a:rPr lang="en-US" altLang="ja-JP" sz="2000" spc="-1" dirty="0" smtClean="0">
                <a:solidFill>
                  <a:srgbClr val="000000"/>
                </a:solidFill>
                <a:latin typeface="ＭＳ ゴシック" panose="020B0609070205080204" pitchFamily="49" charset="-128"/>
                <a:ea typeface="ＭＳ ゴシック" panose="020B0609070205080204" pitchFamily="49" charset="-128"/>
              </a:rPr>
              <a:t>DEP5</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を取得するまでに必要なこと</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ファイル操作を促進</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spc="-1" dirty="0" smtClean="0">
                <a:solidFill>
                  <a:srgbClr val="000000"/>
                </a:solidFill>
                <a:latin typeface="ＭＳ ゴシック" panose="020B0609070205080204" pitchFamily="49" charset="-128"/>
                <a:ea typeface="ＭＳ ゴシック" panose="020B0609070205080204" pitchFamily="49" charset="-128"/>
              </a:rPr>
              <a:t>一括検索を行い、結果を修正</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決定した「</a:t>
            </a: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を再利用</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スキャンされた新バージョンのコンポーネントは、差分のみ処理</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ライセンスマネジメント</a:t>
            </a:r>
            <a:r>
              <a:rPr dirty="0">
                <a:latin typeface="ＭＳ ゴシック" panose="020B0609070205080204" pitchFamily="49" charset="-128"/>
                <a:ea typeface="ＭＳ ゴシック" panose="020B0609070205080204" pitchFamily="49" charset="-128"/>
              </a:rPr>
              <a:t/>
            </a:r>
            <a:br>
              <a:rPr dirty="0">
                <a:latin typeface="ＭＳ ゴシック" panose="020B0609070205080204" pitchFamily="49" charset="-128"/>
                <a:ea typeface="ＭＳ ゴシック" panose="020B0609070205080204" pitchFamily="49" charset="-128"/>
              </a:rPr>
            </a:br>
            <a:r>
              <a:rPr lang="ja-JP" altLang="en-US" dirty="0" smtClean="0">
                <a:latin typeface="ＭＳ ゴシック" panose="020B0609070205080204" pitchFamily="49" charset="-128"/>
                <a:ea typeface="ＭＳ ゴシック" panose="020B0609070205080204" pitchFamily="49" charset="-128"/>
              </a:rPr>
              <a:t>ライセンスと編集場所を</a:t>
            </a:r>
            <a:r>
              <a:rPr lang="ja-JP" altLang="en-US" dirty="0">
                <a:latin typeface="ＭＳ ゴシック" panose="020B0609070205080204" pitchFamily="49" charset="-128"/>
                <a:ea typeface="ＭＳ ゴシック" panose="020B0609070205080204" pitchFamily="49" charset="-128"/>
              </a:rPr>
              <a:t>確認</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更にライセンスを入出力</a:t>
            </a:r>
            <a:endParaRPr lang="en-US" sz="2000" b="0" strike="noStrike" spc="-1" dirty="0" smtClean="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アップロードしたものを整理</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フォルダ、アップロードしたもの、アクセス権の設定開始</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ユーザとグループ作成</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endParaRPr lang="en-US" sz="2000" b="0" strike="noStrike" spc="-1" dirty="0" smtClean="0">
              <a:latin typeface="Arial"/>
            </a:endParaRPr>
          </a:p>
          <a:p>
            <a:pPr marL="609480">
              <a:lnSpc>
                <a:spcPct val="115000"/>
              </a:lnSpc>
              <a:spcBef>
                <a:spcPts val="700"/>
              </a:spcBef>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0" y="203040"/>
            <a:ext cx="129204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2400" b="1" strike="noStrike" spc="-1" dirty="0" smtClean="0">
                <a:solidFill>
                  <a:srgbClr val="000000"/>
                </a:solidFill>
                <a:latin typeface="ＭＳ ゴシック" panose="020B0609070205080204" pitchFamily="49" charset="-128"/>
                <a:ea typeface="ＭＳ ゴシック" panose="020B0609070205080204" pitchFamily="49" charset="-128"/>
              </a:rPr>
              <a:t>ご清聴ありがとうございました</a:t>
            </a:r>
            <a:r>
              <a:rPr lang="en-US" sz="2400" b="1" strike="noStrike" spc="-1" dirty="0" smtClean="0">
                <a:solidFill>
                  <a:srgbClr val="000000"/>
                </a:solidFill>
                <a:latin typeface="Arial"/>
                <a:ea typeface="Arial"/>
              </a:rPr>
              <a:t>!</a:t>
            </a:r>
            <a:endParaRPr lang="en-US" sz="2400" b="0" strike="noStrike" spc="-1" dirty="0">
              <a:latin typeface="Arial"/>
            </a:endParaRPr>
          </a:p>
        </p:txBody>
      </p:sp>
      <p:sp>
        <p:nvSpPr>
          <p:cNvPr id="265" name="CustomShape 2"/>
          <p:cNvSpPr/>
          <p:nvPr/>
        </p:nvSpPr>
        <p:spPr>
          <a:xfrm>
            <a:off x="626760" y="1413000"/>
            <a:ext cx="11081520" cy="214200"/>
          </a:xfrm>
          <a:prstGeom prst="rect">
            <a:avLst/>
          </a:prstGeom>
          <a:noFill/>
          <a:ln>
            <a:noFill/>
          </a:ln>
        </p:spPr>
        <p:style>
          <a:lnRef idx="0">
            <a:scrgbClr r="0" g="0" b="0"/>
          </a:lnRef>
          <a:fillRef idx="0">
            <a:scrgbClr r="0" g="0" b="0"/>
          </a:fillRef>
          <a:effectRef idx="0">
            <a:scrgbClr r="0" g="0" b="0"/>
          </a:effectRef>
          <a:fontRef idx="minor"/>
        </p:style>
      </p:sp>
      <p:sp>
        <p:nvSpPr>
          <p:cNvPr id="266" name="CustomShape 3"/>
          <p:cNvSpPr/>
          <p:nvPr/>
        </p:nvSpPr>
        <p:spPr>
          <a:xfrm>
            <a:off x="644760" y="1622160"/>
            <a:ext cx="10885680" cy="371124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88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731520" y="1413000"/>
            <a:ext cx="11459520" cy="312444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現実</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に起きてる問題</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1" name="CustomShape 3"/>
          <p:cNvSpPr/>
          <p:nvPr/>
        </p:nvSpPr>
        <p:spPr>
          <a:xfrm>
            <a:off x="1096559" y="2190960"/>
            <a:ext cx="6270011" cy="1368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lvl="1">
              <a:lnSpc>
                <a:spcPct val="100000"/>
              </a:lnSpc>
              <a:spcBef>
                <a:spcPts val="1301"/>
              </a:spcBef>
              <a:buClr>
                <a:srgbClr val="879BAA"/>
              </a:buCl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再配布されたオープンソースソフトウェアに必要なのは</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含</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まれているライセンスの表記</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著作者を含む</a:t>
            </a:r>
            <a:r>
              <a:rPr lang="ja-JP" altLang="en-US" sz="1900" spc="-1" dirty="0">
                <a:latin typeface="ＭＳ ゴシック" panose="020B0609070205080204" pitchFamily="49" charset="-128"/>
                <a:ea typeface="ＭＳ ゴシック" panose="020B0609070205080204" pitchFamily="49" charset="-128"/>
              </a:rPr>
              <a:t>著作権</a:t>
            </a:r>
            <a:r>
              <a:rPr lang="ja-JP" altLang="en-US" sz="1900" b="0" strike="noStrike" spc="-1" dirty="0" smtClean="0">
                <a:latin typeface="ＭＳ ゴシック" panose="020B0609070205080204" pitchFamily="49" charset="-128"/>
                <a:ea typeface="ＭＳ ゴシック" panose="020B0609070205080204" pitchFamily="49" charset="-128"/>
              </a:rPr>
              <a:t>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免責</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事項表記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など</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42" name="CustomShape 4"/>
          <p:cNvSpPr/>
          <p:nvPr/>
        </p:nvSpPr>
        <p:spPr>
          <a:xfrm>
            <a:off x="1092240" y="1700640"/>
            <a:ext cx="4871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ＭＳ ゴシック" panose="020B0609070205080204" pitchFamily="49" charset="-128"/>
                <a:ea typeface="ＭＳ ゴシック" panose="020B0609070205080204" pitchFamily="49" charset="-128"/>
              </a:rPr>
              <a:t>このような例をご存知ですよね</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143" name="CustomShape 5"/>
          <p:cNvSpPr/>
          <p:nvPr/>
        </p:nvSpPr>
        <p:spPr>
          <a:xfrm>
            <a:off x="7691760" y="818280"/>
            <a:ext cx="2508480" cy="4975560"/>
          </a:xfrm>
          <a:prstGeom prst="roundRect">
            <a:avLst>
              <a:gd name="adj" fmla="val 16667"/>
            </a:avLst>
          </a:prstGeom>
          <a:solidFill>
            <a:srgbClr val="000000"/>
          </a:solidFill>
          <a:ln w="76320">
            <a:solidFill>
              <a:srgbClr val="404040"/>
            </a:solidFill>
            <a:miter/>
          </a:ln>
          <a:effectLst>
            <a:outerShdw>
              <a:srgbClr val="000000">
                <a:alpha val="20000"/>
              </a:srgbClr>
            </a:outerShdw>
          </a:effectLst>
        </p:spPr>
        <p:style>
          <a:lnRef idx="0">
            <a:scrgbClr r="0" g="0" b="0"/>
          </a:lnRef>
          <a:fillRef idx="0">
            <a:scrgbClr r="0" g="0" b="0"/>
          </a:fillRef>
          <a:effectRef idx="0">
            <a:scrgbClr r="0" g="0" b="0"/>
          </a:effectRef>
          <a:fontRef idx="minor"/>
        </p:style>
      </p:sp>
      <p:sp>
        <p:nvSpPr>
          <p:cNvPr id="144" name="CustomShape 6"/>
          <p:cNvSpPr/>
          <p:nvPr/>
        </p:nvSpPr>
        <p:spPr>
          <a:xfrm>
            <a:off x="8865000" y="5366520"/>
            <a:ext cx="161640" cy="162720"/>
          </a:xfrm>
          <a:prstGeom prst="roundRect">
            <a:avLst>
              <a:gd name="adj" fmla="val 16667"/>
            </a:avLst>
          </a:prstGeom>
          <a:noFill/>
          <a:ln w="12600">
            <a:solidFill>
              <a:srgbClr val="FFFFFF"/>
            </a:solidFill>
            <a:miter/>
          </a:ln>
        </p:spPr>
        <p:style>
          <a:lnRef idx="0">
            <a:scrgbClr r="0" g="0" b="0"/>
          </a:lnRef>
          <a:fillRef idx="0">
            <a:scrgbClr r="0" g="0" b="0"/>
          </a:fillRef>
          <a:effectRef idx="0">
            <a:scrgbClr r="0" g="0" b="0"/>
          </a:effectRef>
          <a:fontRef idx="minor"/>
        </p:style>
      </p:sp>
      <p:sp>
        <p:nvSpPr>
          <p:cNvPr id="145" name="CustomShape 7"/>
          <p:cNvSpPr/>
          <p:nvPr/>
        </p:nvSpPr>
        <p:spPr>
          <a:xfrm rot="7894200">
            <a:off x="8695440" y="5198760"/>
            <a:ext cx="503280" cy="498240"/>
          </a:xfrm>
          <a:prstGeom prst="ellipse">
            <a:avLst/>
          </a:prstGeom>
          <a:no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pic>
        <p:nvPicPr>
          <p:cNvPr id="146" name="Google Shape;102;p18"/>
          <p:cNvPicPr/>
          <p:nvPr/>
        </p:nvPicPr>
        <p:blipFill>
          <a:blip r:embed="rId2"/>
          <a:stretch/>
        </p:blipFill>
        <p:spPr>
          <a:xfrm>
            <a:off x="7855920" y="1195200"/>
            <a:ext cx="2181240" cy="3943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8"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smtClean="0">
                <a:latin typeface="ＭＳ ゴシック" panose="020B0609070205080204" pitchFamily="49" charset="-128"/>
                <a:ea typeface="ＭＳ ゴシック" panose="020B0609070205080204" pitchFamily="49" charset="-128"/>
              </a:rPr>
              <a:t>ライセンスの検知</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49" name="CustomShape 3"/>
          <p:cNvSpPr/>
          <p:nvPr/>
        </p:nvSpPr>
        <p:spPr>
          <a:xfrm>
            <a:off x="1096560" y="2190960"/>
            <a:ext cx="4894560" cy="1087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ライセンス参照</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ライセンスの説明が書かれたテキスト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ライセンスステートメント関連</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50" name="CustomShape 4"/>
          <p:cNvSpPr/>
          <p:nvPr/>
        </p:nvSpPr>
        <p:spPr>
          <a:xfrm>
            <a:off x="1168920" y="1700640"/>
            <a:ext cx="445608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ＭＳ ゴシック" panose="020B0609070205080204" pitchFamily="49" charset="-128"/>
                <a:ea typeface="ＭＳ ゴシック" panose="020B0609070205080204" pitchFamily="49" charset="-128"/>
              </a:rPr>
              <a:t>ライセンス検知</a:t>
            </a:r>
            <a:endParaRPr lang="en-US" sz="2400" b="0" strike="noStrike" spc="-1" dirty="0">
              <a:latin typeface="ＭＳ ゴシック" panose="020B0609070205080204" pitchFamily="49" charset="-128"/>
              <a:ea typeface="ＭＳ ゴシック" panose="020B0609070205080204" pitchFamily="49" charset="-128"/>
            </a:endParaRPr>
          </a:p>
        </p:txBody>
      </p:sp>
      <p:pic>
        <p:nvPicPr>
          <p:cNvPr id="151" name="Google Shape;114;p19"/>
          <p:cNvPicPr/>
          <p:nvPr/>
        </p:nvPicPr>
        <p:blipFill>
          <a:blip r:embed="rId2"/>
          <a:stretch/>
        </p:blipFill>
        <p:spPr>
          <a:xfrm>
            <a:off x="5625720" y="1451160"/>
            <a:ext cx="6152760" cy="5004720"/>
          </a:xfrm>
          <a:prstGeom prst="rect">
            <a:avLst/>
          </a:prstGeom>
          <a:ln>
            <a:noFill/>
          </a:ln>
        </p:spPr>
      </p:pic>
      <p:sp>
        <p:nvSpPr>
          <p:cNvPr id="152" name="CustomShape 5"/>
          <p:cNvSpPr/>
          <p:nvPr/>
        </p:nvSpPr>
        <p:spPr>
          <a:xfrm>
            <a:off x="6168240" y="2007720"/>
            <a:ext cx="4223160" cy="14702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731160" y="1413000"/>
            <a:ext cx="1140876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54"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何</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を見つけてくるのか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5" name="CustomShape 3"/>
          <p:cNvSpPr/>
          <p:nvPr/>
        </p:nvSpPr>
        <p:spPr>
          <a:xfrm>
            <a:off x="1001918" y="1853100"/>
            <a:ext cx="4649722" cy="206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プロジェクトは、</a:t>
            </a: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ライセンスと両立可能なライセンスのコードのみを受け入れることによって、プロジェクト全体を </a:t>
            </a: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ライセンスで一様にライセンス許諾していることで</a:t>
            </a:r>
            <a:r>
              <a:rPr lang="ja-JP" altLang="en-US" sz="1900" spc="-1" dirty="0" smtClean="0">
                <a:latin typeface="ＭＳ ゴシック" panose="020B0609070205080204" pitchFamily="49" charset="-128"/>
                <a:ea typeface="ＭＳ ゴシック" panose="020B0609070205080204" pitchFamily="49" charset="-128"/>
              </a:rPr>
              <a:t>有名。</a:t>
            </a:r>
            <a:endParaRPr lang="en-US" altLang="ja-JP" sz="1900" spc="-1" dirty="0" smtClean="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そのようなプロジェクトは、</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Web</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上でライセンスを宣言している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一方で、オープンソースは他のオープンソースの利用を示している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このような場合、プロジェクトは、他のオープンソースプロジェクトも、一部として含むことができる。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56" name="CustomShape 4"/>
          <p:cNvSpPr/>
          <p:nvPr/>
        </p:nvSpPr>
        <p:spPr>
          <a:xfrm>
            <a:off x="902520" y="1432260"/>
            <a:ext cx="45194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rPr>
              <a:t>例</a:t>
            </a:r>
            <a:endParaRPr lang="en-US" sz="2400" b="0" strike="noStrike" spc="-1" dirty="0">
              <a:latin typeface="Arial"/>
            </a:endParaRPr>
          </a:p>
        </p:txBody>
      </p:sp>
      <p:pic>
        <p:nvPicPr>
          <p:cNvPr id="157" name="Google Shape;127;p20"/>
          <p:cNvPicPr/>
          <p:nvPr/>
        </p:nvPicPr>
        <p:blipFill>
          <a:blip r:embed="rId2"/>
          <a:stretch/>
        </p:blipFill>
        <p:spPr>
          <a:xfrm>
            <a:off x="6071040" y="1584720"/>
            <a:ext cx="5419800" cy="4367880"/>
          </a:xfrm>
          <a:prstGeom prst="rect">
            <a:avLst/>
          </a:prstGeom>
          <a:ln>
            <a:noFill/>
          </a:ln>
          <a:effectLst>
            <a:outerShdw>
              <a:srgbClr val="000000">
                <a:alpha val="40000"/>
              </a:srgbClr>
            </a:outerShdw>
          </a:effectLst>
        </p:spPr>
      </p:pic>
      <p:sp>
        <p:nvSpPr>
          <p:cNvPr id="158" name="CustomShape 5"/>
          <p:cNvSpPr/>
          <p:nvPr/>
        </p:nvSpPr>
        <p:spPr>
          <a:xfrm>
            <a:off x="6071040" y="4317840"/>
            <a:ext cx="5085360" cy="357840"/>
          </a:xfrm>
          <a:prstGeom prst="rect">
            <a:avLst/>
          </a:prstGeom>
          <a:solidFill>
            <a:srgbClr val="FFFFFF"/>
          </a:solidFill>
          <a:ln>
            <a:noFill/>
          </a:ln>
        </p:spPr>
        <p:style>
          <a:lnRef idx="0">
            <a:scrgbClr r="0" g="0" b="0"/>
          </a:lnRef>
          <a:fillRef idx="0">
            <a:scrgbClr r="0" g="0" b="0"/>
          </a:fillRef>
          <a:effectRef idx="0">
            <a:scrgbClr r="0" g="0" b="0"/>
          </a:effectRef>
          <a:fontRef idx="minor"/>
        </p:style>
      </p:sp>
      <p:pic>
        <p:nvPicPr>
          <p:cNvPr id="159" name="Google Shape;129;p20"/>
          <p:cNvPicPr/>
          <p:nvPr/>
        </p:nvPicPr>
        <p:blipFill>
          <a:blip r:embed="rId3"/>
          <a:stretch/>
        </p:blipFill>
        <p:spPr>
          <a:xfrm>
            <a:off x="6071040" y="5202360"/>
            <a:ext cx="5419800" cy="750240"/>
          </a:xfrm>
          <a:prstGeom prst="rect">
            <a:avLst/>
          </a:prstGeom>
          <a:ln>
            <a:noFill/>
          </a:ln>
        </p:spPr>
      </p:pic>
      <p:sp>
        <p:nvSpPr>
          <p:cNvPr id="160" name="CustomShape 6"/>
          <p:cNvSpPr/>
          <p:nvPr/>
        </p:nvSpPr>
        <p:spPr>
          <a:xfrm>
            <a:off x="8695440" y="5259600"/>
            <a:ext cx="2754720" cy="5450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
        <p:nvSpPr>
          <p:cNvPr id="2" name="テキスト ボックス 1"/>
          <p:cNvSpPr txBox="1"/>
          <p:nvPr/>
        </p:nvSpPr>
        <p:spPr>
          <a:xfrm>
            <a:off x="1152446" y="5939654"/>
            <a:ext cx="8539028" cy="369332"/>
          </a:xfrm>
          <a:prstGeom prst="rect">
            <a:avLst/>
          </a:prstGeom>
          <a:noFill/>
        </p:spPr>
        <p:txBody>
          <a:bodyPr wrap="square" rtlCol="0">
            <a:spAutoFit/>
          </a:bodyPr>
          <a:lstStyle/>
          <a:p>
            <a:r>
              <a:rPr kumimoji="1" lang="en-US" altLang="ja-JP" dirty="0" smtClean="0"/>
              <a:t>*</a:t>
            </a:r>
            <a:r>
              <a:rPr kumimoji="1" lang="ja-JP" altLang="en-US" dirty="0" smtClean="0"/>
              <a:t>原文</a:t>
            </a:r>
            <a:r>
              <a:rPr kumimoji="1" lang="en-US" altLang="ja-JP" dirty="0" smtClean="0"/>
              <a:t>:</a:t>
            </a:r>
            <a:r>
              <a:rPr lang="en-US" altLang="ja-JP" spc="-1" dirty="0">
                <a:solidFill>
                  <a:srgbClr val="000000"/>
                </a:solidFill>
                <a:ea typeface="Arial"/>
              </a:rPr>
              <a:t> </a:t>
            </a:r>
            <a:r>
              <a:rPr lang="en-US" altLang="ja-JP" dirty="0"/>
              <a:t>Apache projects are known for homogeneous licensing</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31160" y="1413000"/>
            <a:ext cx="1145952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2"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0" strike="noStrike" spc="-1" dirty="0" smtClean="0">
                <a:latin typeface="ＭＳ Ｐゴシック" panose="020B0600070205080204" pitchFamily="50" charset="-128"/>
                <a:ea typeface="ＭＳ Ｐゴシック" panose="020B0600070205080204" pitchFamily="50" charset="-128"/>
              </a:rPr>
              <a:t>F</a:t>
            </a:r>
            <a:r>
              <a:rPr lang="en-US" altLang="ja-JP" sz="3200" b="0" strike="noStrike" spc="-1" dirty="0" smtClean="0">
                <a:latin typeface="ＭＳ Ｐゴシック" panose="020B0600070205080204" pitchFamily="50" charset="-128"/>
                <a:ea typeface="ＭＳ Ｐゴシック" panose="020B0600070205080204" pitchFamily="50" charset="-128"/>
              </a:rPr>
              <a:t>OSS</a:t>
            </a:r>
            <a:r>
              <a:rPr lang="en-US" sz="3200" b="0" strike="noStrike" spc="-1" dirty="0" smtClean="0">
                <a:latin typeface="ＭＳ Ｐゴシック" panose="020B0600070205080204" pitchFamily="50" charset="-128"/>
                <a:ea typeface="ＭＳ Ｐゴシック" panose="020B0600070205080204" pitchFamily="50" charset="-128"/>
              </a:rPr>
              <a:t>ology</a:t>
            </a:r>
            <a:r>
              <a:rPr lang="ja-JP" altLang="en-US" sz="3200" b="0" strike="noStrike" spc="-1" dirty="0" smtClean="0">
                <a:latin typeface="ＭＳ Ｐゴシック" panose="020B0600070205080204" pitchFamily="50" charset="-128"/>
                <a:ea typeface="ＭＳ Ｐゴシック" panose="020B0600070205080204" pitchFamily="50" charset="-128"/>
              </a:rPr>
              <a:t>使用例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3" name="CustomShape 3"/>
          <p:cNvSpPr/>
          <p:nvPr/>
        </p:nvSpPr>
        <p:spPr>
          <a:xfrm>
            <a:off x="1096560" y="2190960"/>
            <a:ext cx="5292720" cy="1779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プロジェクトが再利用可能なものを再利用するのはごく当然のこと。</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spcBef>
                <a:spcPts val="1301"/>
              </a:spcBef>
              <a:buClr>
                <a:srgbClr val="879BAA"/>
              </a:buClr>
              <a:buFont typeface="Noto Sans Symbols"/>
              <a:buChar char="∙"/>
            </a:pPr>
            <a:r>
              <a:rPr lang="en-US" altLang="ja-JP" sz="1900" spc="-1" dirty="0">
                <a:solidFill>
                  <a:srgbClr val="000000"/>
                </a:solidFill>
                <a:ea typeface="Arial"/>
                <a:hlinkClick r:id="rId2"/>
              </a:rPr>
              <a:t>https://</a:t>
            </a:r>
            <a:r>
              <a:rPr lang="en-US" altLang="ja-JP" sz="1900" spc="-1" dirty="0" smtClean="0">
                <a:solidFill>
                  <a:srgbClr val="000000"/>
                </a:solidFill>
                <a:ea typeface="Arial"/>
                <a:hlinkClick r:id="rId2"/>
              </a:rPr>
              <a:t>github.com/fossology/fossology</a:t>
            </a:r>
            <a:endParaRPr lang="en-US" altLang="ja-JP" sz="1900" spc="-1" dirty="0" smtClean="0">
              <a:solidFill>
                <a:srgbClr val="000000"/>
              </a:solidFill>
              <a:ea typeface="Arial"/>
            </a:endParaRPr>
          </a:p>
          <a:p>
            <a:pPr marL="216000" lvl="1" indent="-234360">
              <a:spcBef>
                <a:spcPts val="1301"/>
              </a:spcBef>
              <a:buClr>
                <a:srgbClr val="879BAA"/>
              </a:buClr>
              <a:buFont typeface="Noto Sans Symbols"/>
              <a:buChar char="∙"/>
            </a:pP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他のプロジェクトの</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が検知されがち</a:t>
            </a:r>
            <a:r>
              <a:rPr lang="ja-JP" altLang="en-US" sz="1900" b="0" strike="noStrike" spc="-1" dirty="0" smtClean="0">
                <a:solidFill>
                  <a:srgbClr val="000000"/>
                </a:solidFill>
                <a:latin typeface="Arial"/>
                <a:ea typeface="Arial"/>
              </a:rPr>
              <a:t>。</a:t>
            </a:r>
            <a:endParaRPr lang="en-US" altLang="ja-JP" sz="1900" b="0" strike="noStrike" spc="-1" dirty="0" smtClean="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例では、</a:t>
            </a:r>
            <a:r>
              <a:rPr lang="en-US" altLang="ja-JP" sz="1900" b="0" strike="noStrike" spc="-1" dirty="0" smtClean="0">
                <a:latin typeface="ＭＳ ゴシック" panose="020B0609070205080204" pitchFamily="49" charset="-128"/>
                <a:ea typeface="ＭＳ ゴシック" panose="020B0609070205080204" pitchFamily="49" charset="-128"/>
              </a:rPr>
              <a:t>Fossology</a:t>
            </a:r>
            <a:r>
              <a:rPr lang="ja-JP" altLang="en-US" sz="1900" b="0" strike="noStrike" spc="-1" dirty="0" smtClean="0">
                <a:latin typeface="ＭＳ ゴシック" panose="020B0609070205080204" pitchFamily="49" charset="-128"/>
                <a:ea typeface="ＭＳ ゴシック" panose="020B0609070205080204" pitchFamily="49" charset="-128"/>
              </a:rPr>
              <a:t>が</a:t>
            </a:r>
            <a:r>
              <a:rPr lang="en-US" altLang="ja-JP" sz="1900" b="0" strike="noStrike" spc="-1" dirty="0" smtClean="0">
                <a:latin typeface="ＭＳ ゴシック" panose="020B0609070205080204" pitchFamily="49" charset="-128"/>
                <a:ea typeface="ＭＳ ゴシック" panose="020B0609070205080204" pitchFamily="49" charset="-128"/>
              </a:rPr>
              <a:t>Apache thrift</a:t>
            </a:r>
            <a:r>
              <a:rPr lang="ja-JP" altLang="en-US" sz="1900" spc="-1" dirty="0">
                <a:latin typeface="ＭＳ ゴシック" panose="020B0609070205080204" pitchFamily="49" charset="-128"/>
                <a:ea typeface="ＭＳ ゴシック" panose="020B0609070205080204" pitchFamily="49" charset="-128"/>
              </a:rPr>
              <a:t> </a:t>
            </a:r>
            <a:r>
              <a:rPr lang="ja-JP" altLang="en-US" sz="1900" b="0" strike="noStrike" spc="-1" dirty="0" smtClean="0">
                <a:latin typeface="ＭＳ ゴシック" panose="020B0609070205080204" pitchFamily="49" charset="-128"/>
                <a:ea typeface="ＭＳ ゴシック" panose="020B0609070205080204" pitchFamily="49" charset="-128"/>
              </a:rPr>
              <a:t>の中に</a:t>
            </a:r>
            <a:r>
              <a:rPr lang="en-US" altLang="ja-JP" sz="1900" b="0" strike="noStrike" spc="-1" dirty="0" smtClean="0">
                <a:latin typeface="ＭＳ ゴシック" panose="020B0609070205080204" pitchFamily="49" charset="-128"/>
                <a:ea typeface="ＭＳ ゴシック" panose="020B0609070205080204" pitchFamily="49" charset="-128"/>
              </a:rPr>
              <a:t>25</a:t>
            </a:r>
            <a:r>
              <a:rPr lang="ja-JP" altLang="en-US" sz="1900" b="0" strike="noStrike" spc="-1" dirty="0" smtClean="0">
                <a:latin typeface="ＭＳ ゴシック" panose="020B0609070205080204" pitchFamily="49" charset="-128"/>
                <a:ea typeface="ＭＳ ゴシック" panose="020B0609070205080204" pitchFamily="49" charset="-128"/>
              </a:rPr>
              <a:t>種の他</a:t>
            </a:r>
            <a:r>
              <a:rPr lang="ja-JP" altLang="en-US" sz="1900" spc="-1" dirty="0">
                <a:latin typeface="ＭＳ ゴシック" panose="020B0609070205080204" pitchFamily="49" charset="-128"/>
                <a:ea typeface="ＭＳ ゴシック" panose="020B0609070205080204" pitchFamily="49" charset="-128"/>
              </a:rPr>
              <a:t>の</a:t>
            </a:r>
            <a:r>
              <a:rPr lang="ja-JP" altLang="en-US" sz="1900" b="0" strike="noStrike" spc="-1" dirty="0" smtClean="0">
                <a:latin typeface="ＭＳ ゴシック" panose="020B0609070205080204" pitchFamily="49" charset="-128"/>
                <a:ea typeface="ＭＳ ゴシック" panose="020B0609070205080204" pitchFamily="49" charset="-128"/>
              </a:rPr>
              <a:t>関連ライセンスの存在を検知している</a:t>
            </a:r>
            <a:r>
              <a:rPr lang="ja-JP" altLang="en-US" sz="1900" b="0" strike="noStrike" spc="-1" dirty="0" smtClean="0">
                <a:latin typeface="Arial"/>
              </a:rPr>
              <a:t>。</a:t>
            </a:r>
            <a:endParaRPr lang="en-US" sz="1900" b="0" strike="noStrike" spc="-1" dirty="0">
              <a:latin typeface="Arial"/>
            </a:endParaRPr>
          </a:p>
        </p:txBody>
      </p:sp>
      <p:sp>
        <p:nvSpPr>
          <p:cNvPr id="164" name="CustomShape 4"/>
          <p:cNvSpPr/>
          <p:nvPr/>
        </p:nvSpPr>
        <p:spPr>
          <a:xfrm>
            <a:off x="1215360" y="1700640"/>
            <a:ext cx="4484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オープンソースと再利用</a:t>
            </a:r>
            <a:endParaRPr lang="en-US" sz="2400" b="0" strike="noStrike" spc="-1" dirty="0">
              <a:latin typeface="Arial"/>
            </a:endParaRPr>
          </a:p>
        </p:txBody>
      </p:sp>
      <p:pic>
        <p:nvPicPr>
          <p:cNvPr id="165" name="Google Shape;142;p21"/>
          <p:cNvPicPr/>
          <p:nvPr/>
        </p:nvPicPr>
        <p:blipFill>
          <a:blip r:embed="rId3"/>
          <a:stretch/>
        </p:blipFill>
        <p:spPr>
          <a:xfrm>
            <a:off x="6879600" y="1699920"/>
            <a:ext cx="4716360" cy="4152600"/>
          </a:xfrm>
          <a:prstGeom prst="rect">
            <a:avLst/>
          </a:prstGeom>
          <a:ln>
            <a:noFill/>
          </a:ln>
          <a:effectLst>
            <a:outerShdw>
              <a:srgbClr val="000000">
                <a:alpha val="40000"/>
              </a:srgbClr>
            </a:outerShdw>
          </a:effectLst>
        </p:spPr>
      </p:pic>
      <p:sp>
        <p:nvSpPr>
          <p:cNvPr id="166" name="CustomShape 5"/>
          <p:cNvSpPr/>
          <p:nvPr/>
        </p:nvSpPr>
        <p:spPr>
          <a:xfrm>
            <a:off x="6879600" y="2621160"/>
            <a:ext cx="192420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31160" y="1413000"/>
            <a:ext cx="1146024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1141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FOSSology </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使用</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9" name="CustomShape 3"/>
          <p:cNvSpPr/>
          <p:nvPr/>
        </p:nvSpPr>
        <p:spPr>
          <a:xfrm>
            <a:off x="1096560" y="2190960"/>
            <a:ext cx="4829400" cy="2304038"/>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Linux</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カーネルの結果を確認すると、数千件のファイルにライセンス関連情報が含まれていることがわかる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分析を行うことで、</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30</a:t>
            </a:r>
            <a:r>
              <a:rPr lang="ja-JP" altLang="en-US" sz="1900" spc="-1" dirty="0">
                <a:solidFill>
                  <a:srgbClr val="000000"/>
                </a:solidFill>
                <a:latin typeface="ＭＳ ゴシック" panose="020B0609070205080204" pitchFamily="49" charset="-128"/>
                <a:ea typeface="ＭＳ ゴシック" panose="020B0609070205080204" pitchFamily="49" charset="-128"/>
              </a:rPr>
              <a:t>種</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の異なるライセンス</a:t>
            </a:r>
            <a:r>
              <a:rPr lang="ja-JP" altLang="en-US" sz="1900" spc="-1" dirty="0">
                <a:solidFill>
                  <a:srgbClr val="000000"/>
                </a:solidFill>
                <a:latin typeface="ＭＳ ゴシック" panose="020B0609070205080204" pitchFamily="49" charset="-128"/>
                <a:ea typeface="ＭＳ ゴシック" panose="020B0609070205080204" pitchFamily="49" charset="-128"/>
              </a:rPr>
              <a:t>ステートメント</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がでてくる</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endParaRPr lang="en-US" sz="1900" b="0" strike="noStrike" spc="-1" dirty="0">
              <a:latin typeface="Arial"/>
            </a:endParaRPr>
          </a:p>
        </p:txBody>
      </p:sp>
      <p:sp>
        <p:nvSpPr>
          <p:cNvPr id="170" name="CustomShape 4"/>
          <p:cNvSpPr/>
          <p:nvPr/>
        </p:nvSpPr>
        <p:spPr>
          <a:xfrm>
            <a:off x="1097640" y="1700640"/>
            <a:ext cx="60926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別例</a:t>
            </a:r>
            <a:r>
              <a:rPr lang="en-US" sz="2400" b="1" u="sng" strike="noStrike" spc="-1" dirty="0" smtClean="0">
                <a:solidFill>
                  <a:srgbClr val="005F87"/>
                </a:solidFill>
                <a:uFillTx/>
                <a:latin typeface="Arial"/>
                <a:ea typeface="Arial"/>
              </a:rPr>
              <a:t>: </a:t>
            </a:r>
            <a:r>
              <a:rPr lang="en-US" sz="2400" b="1" u="sng" strike="noStrike" spc="-1" dirty="0">
                <a:solidFill>
                  <a:srgbClr val="005F87"/>
                </a:solidFill>
                <a:uFillTx/>
                <a:latin typeface="Arial"/>
                <a:ea typeface="Arial"/>
              </a:rPr>
              <a:t>Linux Kernel </a:t>
            </a:r>
            <a:r>
              <a:rPr lang="en-US" sz="2400" b="1" u="sng" strike="noStrike" spc="-1" dirty="0" smtClean="0">
                <a:solidFill>
                  <a:srgbClr val="005F87"/>
                </a:solidFill>
                <a:uFillTx/>
                <a:latin typeface="Arial"/>
                <a:ea typeface="Arial"/>
              </a:rPr>
              <a:t>Project</a:t>
            </a:r>
          </a:p>
          <a:p>
            <a:pPr>
              <a:lnSpc>
                <a:spcPct val="100000"/>
              </a:lnSpc>
            </a:pPr>
            <a:endParaRPr lang="en-US" sz="2400" b="0" strike="noStrike" spc="-1" dirty="0">
              <a:latin typeface="Arial"/>
            </a:endParaRPr>
          </a:p>
        </p:txBody>
      </p:sp>
      <p:pic>
        <p:nvPicPr>
          <p:cNvPr id="171" name="Google Shape;155;p22"/>
          <p:cNvPicPr/>
          <p:nvPr/>
        </p:nvPicPr>
        <p:blipFill>
          <a:blip r:embed="rId2"/>
          <a:stretch/>
        </p:blipFill>
        <p:spPr>
          <a:xfrm>
            <a:off x="7063920" y="1699920"/>
            <a:ext cx="4735440" cy="4152600"/>
          </a:xfrm>
          <a:prstGeom prst="rect">
            <a:avLst/>
          </a:prstGeom>
          <a:ln>
            <a:noFill/>
          </a:ln>
          <a:effectLst>
            <a:outerShdw>
              <a:srgbClr val="000000">
                <a:alpha val="40000"/>
              </a:srgbClr>
            </a:outerShdw>
          </a:effectLst>
        </p:spPr>
      </p:pic>
      <p:sp>
        <p:nvSpPr>
          <p:cNvPr id="172" name="CustomShape 5"/>
          <p:cNvSpPr/>
          <p:nvPr/>
        </p:nvSpPr>
        <p:spPr>
          <a:xfrm>
            <a:off x="7082640" y="2621160"/>
            <a:ext cx="159876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FOSSology</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とは何か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4" name="CustomShape 2"/>
          <p:cNvSpPr/>
          <p:nvPr/>
        </p:nvSpPr>
        <p:spPr>
          <a:xfrm>
            <a:off x="626760" y="1104214"/>
            <a:ext cx="8292388"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a:solidFill>
                  <a:srgbClr val="000000"/>
                </a:solidFill>
                <a:latin typeface="ＭＳ Ｐゴシック" panose="020B0600070205080204" pitchFamily="50" charset="-128"/>
                <a:ea typeface="ＭＳ Ｐゴシック" panose="020B0600070205080204" pitchFamily="50" charset="-128"/>
              </a:rPr>
              <a:t>ソフトウェアコンポーネントのライセンスと著作権のコンプライアンスのためのウェブサーバーアプリケーション</a:t>
            </a:r>
            <a:endParaRPr lang="en-US" sz="2000" b="0" strike="noStrike" spc="-1" dirty="0">
              <a:latin typeface="Arial"/>
            </a:endParaRPr>
          </a:p>
        </p:txBody>
      </p:sp>
      <p:sp>
        <p:nvSpPr>
          <p:cNvPr id="175" name="CustomShape 3"/>
          <p:cNvSpPr/>
          <p:nvPr/>
        </p:nvSpPr>
        <p:spPr>
          <a:xfrm>
            <a:off x="626760" y="176832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https://www.fossology.org/</a:t>
            </a:r>
            <a:endParaRPr lang="en-US" sz="2400" b="0" strike="noStrike" spc="-1" dirty="0">
              <a:latin typeface="Arial"/>
            </a:endParaRPr>
          </a:p>
        </p:txBody>
      </p:sp>
      <p:sp>
        <p:nvSpPr>
          <p:cNvPr id="176" name="CustomShape 4"/>
          <p:cNvSpPr/>
          <p:nvPr/>
        </p:nvSpPr>
        <p:spPr>
          <a:xfrm>
            <a:off x="626760" y="2702520"/>
            <a:ext cx="5468040" cy="357588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2008</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GPL-2.0</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で公開</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2015</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年</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Linux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Foundation</a:t>
            </a:r>
            <a:r>
              <a:rPr lang="ja-JP" altLang="en-US" sz="1900" spc="-1" dirty="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のコラボレーションプロジェクトとなる</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Web</a:t>
            </a:r>
            <a:r>
              <a:rPr lang="ja-JP" altLang="en-US" sz="1900" spc="-1" dirty="0">
                <a:solidFill>
                  <a:srgbClr val="000000"/>
                </a:solidFill>
                <a:latin typeface="ＭＳ ゴシック" panose="020B0609070205080204" pitchFamily="49" charset="-128"/>
                <a:ea typeface="ＭＳ ゴシック" panose="020B0609070205080204" pitchFamily="49" charset="-128"/>
              </a:rPr>
              <a:t>ベースおよびコマンドラインベースのインターフェイスを</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実装</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Web</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機能搭載</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77" name="CustomShape 5"/>
          <p:cNvSpPr/>
          <p:nvPr/>
        </p:nvSpPr>
        <p:spPr>
          <a:xfrm>
            <a:off x="6240240" y="1768320"/>
            <a:ext cx="557532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https://www.github.com/fossology/fossology</a:t>
            </a:r>
            <a:endParaRPr lang="en-US" sz="2400" b="0" strike="noStrike" spc="-1" dirty="0">
              <a:latin typeface="Arial"/>
            </a:endParaRPr>
          </a:p>
        </p:txBody>
      </p:sp>
      <p:sp>
        <p:nvSpPr>
          <p:cNvPr id="178" name="CustomShape 6"/>
          <p:cNvSpPr/>
          <p:nvPr/>
        </p:nvSpPr>
        <p:spPr>
          <a:xfrm>
            <a:off x="6240240" y="2702520"/>
            <a:ext cx="5575320" cy="357588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標準のアプリケーション</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群</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UI</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は</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PHP</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C/C++</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で実装</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a:t>
            </a:r>
            <a:r>
              <a:rPr lang="ja-JP" altLang="en-US" sz="1900" spc="-1" dirty="0">
                <a:solidFill>
                  <a:srgbClr val="000000"/>
                </a:solidFill>
                <a:latin typeface="ＭＳ ゴシック" panose="020B0609070205080204" pitchFamily="49" charset="-128"/>
                <a:ea typeface="ＭＳ ゴシック" panose="020B0609070205080204" pitchFamily="49" charset="-128"/>
              </a:rPr>
              <a:t>種</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の操作方法</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ウェブユーザーインタフェース利用</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コマンドライン</a:t>
            </a:r>
            <a:r>
              <a:rPr lang="ja-JP" altLang="en-US" sz="1900" spc="-1" dirty="0">
                <a:solidFill>
                  <a:srgbClr val="000000"/>
                </a:solidFill>
                <a:latin typeface="ＭＳ ゴシック" panose="020B0609070205080204" pitchFamily="49" charset="-128"/>
                <a:ea typeface="ＭＳ ゴシック" panose="020B0609070205080204" pitchFamily="49" charset="-128"/>
              </a:rPr>
              <a:t>利用</a:t>
            </a:r>
            <a:endParaRPr lang="en-US" sz="19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a:solidFill>
                  <a:srgbClr val="000000"/>
                </a:solidFill>
                <a:ea typeface="Arial"/>
              </a:rPr>
              <a:t>FOSSology</a:t>
            </a:r>
            <a:r>
              <a:rPr lang="ja-JP" altLang="en-US" sz="3200" b="1" spc="-1" dirty="0">
                <a:solidFill>
                  <a:srgbClr val="000000"/>
                </a:solidFill>
                <a:ea typeface="Arial"/>
              </a:rPr>
              <a:t>を使った作業の流れ</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概要</a:t>
            </a:r>
            <a:r>
              <a:rPr lang="en-US" sz="3200" b="1" strike="noStrike" spc="-1" dirty="0" smtClean="0">
                <a:solidFill>
                  <a:srgbClr val="000000"/>
                </a:solidFill>
                <a:latin typeface="Arial"/>
                <a:ea typeface="Arial"/>
              </a:rPr>
              <a:t> 1/2</a:t>
            </a:r>
            <a:endParaRPr lang="en-US" sz="3200" b="0" strike="noStrike" spc="-1" dirty="0">
              <a:latin typeface="Arial"/>
            </a:endParaRPr>
          </a:p>
        </p:txBody>
      </p:sp>
      <p:sp>
        <p:nvSpPr>
          <p:cNvPr id="180" name="CustomShape 2"/>
          <p:cNvSpPr/>
          <p:nvPr/>
        </p:nvSpPr>
        <p:spPr>
          <a:xfrm>
            <a:off x="626760" y="1413000"/>
            <a:ext cx="11081880" cy="27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700" b="0" i="1" strike="noStrike" spc="-1" dirty="0" smtClean="0">
                <a:solidFill>
                  <a:srgbClr val="000000"/>
                </a:solidFill>
                <a:latin typeface="Arial"/>
                <a:ea typeface="Arial"/>
              </a:rPr>
              <a:t>より詳細な利用手順</a:t>
            </a:r>
            <a:r>
              <a:rPr lang="en-US" sz="1700" b="0" i="1" strike="noStrike" spc="-1" dirty="0" smtClean="0">
                <a:solidFill>
                  <a:srgbClr val="000000"/>
                </a:solidFill>
                <a:latin typeface="Arial"/>
                <a:ea typeface="Arial"/>
              </a:rPr>
              <a:t>: </a:t>
            </a:r>
            <a:r>
              <a:rPr lang="en-US" sz="1700" b="0" i="1" u="sng" strike="noStrike" spc="-1" dirty="0">
                <a:solidFill>
                  <a:srgbClr val="0563C1"/>
                </a:solidFill>
                <a:uFillTx/>
                <a:latin typeface="Arial"/>
                <a:ea typeface="Arial"/>
                <a:hlinkClick r:id="rId3"/>
              </a:rPr>
              <a:t>https://www.fossology.org/get-started/basic-workflow</a:t>
            </a:r>
            <a:endParaRPr lang="en-US" sz="1700" b="0" strike="noStrike" spc="-1" dirty="0">
              <a:latin typeface="Arial"/>
            </a:endParaRPr>
          </a:p>
        </p:txBody>
      </p:sp>
      <p:sp>
        <p:nvSpPr>
          <p:cNvPr id="181" name="CustomShape 3"/>
          <p:cNvSpPr/>
          <p:nvPr/>
        </p:nvSpPr>
        <p:spPr>
          <a:xfrm rot="5400000">
            <a:off x="1473120" y="1391040"/>
            <a:ext cx="1063440" cy="2688480"/>
          </a:xfrm>
          <a:prstGeom prst="homePlate">
            <a:avLst>
              <a:gd name="adj" fmla="val 2007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2" name="CustomShape 4"/>
          <p:cNvSpPr/>
          <p:nvPr/>
        </p:nvSpPr>
        <p:spPr>
          <a:xfrm rot="5400000">
            <a:off x="1347840" y="3482280"/>
            <a:ext cx="1314000" cy="2688480"/>
          </a:xfrm>
          <a:prstGeom prst="chevron">
            <a:avLst>
              <a:gd name="adj" fmla="val 16248"/>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3" name="CustomShape 5"/>
          <p:cNvSpPr/>
          <p:nvPr/>
        </p:nvSpPr>
        <p:spPr>
          <a:xfrm rot="5400000">
            <a:off x="1341360" y="2374200"/>
            <a:ext cx="1326600" cy="2688480"/>
          </a:xfrm>
          <a:prstGeom prst="chevron">
            <a:avLst>
              <a:gd name="adj" fmla="val 1609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4" name="CustomShape 6"/>
          <p:cNvSpPr/>
          <p:nvPr/>
        </p:nvSpPr>
        <p:spPr>
          <a:xfrm>
            <a:off x="3632760" y="24508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サーバにオープンソースパッケージをアップロード</a:t>
            </a:r>
            <a:endParaRPr lang="en-US" sz="1800" b="0" strike="noStrike" spc="-1" dirty="0">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ソフトウェア分析のスキャン手段を選ぶ</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5" name="CustomShape 7"/>
          <p:cNvSpPr/>
          <p:nvPr/>
        </p:nvSpPr>
        <p:spPr>
          <a:xfrm>
            <a:off x="3632760" y="35092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スキャナーが検知したものをレビュー</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smtClean="0">
                <a:solidFill>
                  <a:srgbClr val="000000"/>
                </a:solidFill>
                <a:latin typeface="ＭＳ ゴシック" panose="020B0609070205080204" pitchFamily="49" charset="-128"/>
                <a:ea typeface="ＭＳ ゴシック" panose="020B0609070205080204" pitchFamily="49" charset="-128"/>
              </a:rPr>
              <a:t>の出現箇所のレビュー、必要に応じて検知したものを訂正</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6" name="CustomShape 8"/>
          <p:cNvSpPr/>
          <p:nvPr/>
        </p:nvSpPr>
        <p:spPr>
          <a:xfrm>
            <a:off x="3632760" y="45406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結果レポートの作成</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z="1800" b="0" strike="noStrike" spc="-1" dirty="0" smtClean="0">
                <a:latin typeface="ＭＳ ゴシック" panose="020B0609070205080204" pitchFamily="49" charset="-128"/>
                <a:ea typeface="ＭＳ ゴシック" panose="020B0609070205080204" pitchFamily="49" charset="-128"/>
              </a:rPr>
              <a:t>例</a:t>
            </a:r>
            <a:r>
              <a:rPr lang="en-US" altLang="ja-JP" sz="1800" b="0" strike="noStrike" spc="-1" dirty="0" smtClean="0">
                <a:latin typeface="ＭＳ ゴシック" panose="020B0609070205080204" pitchFamily="49" charset="-128"/>
                <a:ea typeface="ＭＳ ゴシック" panose="020B0609070205080204" pitchFamily="49" charset="-128"/>
              </a:rPr>
              <a:t>:</a:t>
            </a:r>
            <a:r>
              <a:rPr lang="ja-JP" altLang="en-US" sz="1800" b="0" strike="noStrike" spc="-1" dirty="0" smtClean="0">
                <a:latin typeface="ＭＳ ゴシック" panose="020B0609070205080204" pitchFamily="49" charset="-128"/>
                <a:ea typeface="ＭＳ ゴシック" panose="020B0609070205080204" pitchFamily="49" charset="-128"/>
              </a:rPr>
              <a:t>ライセンス一覧表、</a:t>
            </a:r>
            <a:r>
              <a:rPr lang="en-US" altLang="ja-JP" sz="1800" b="0" strike="noStrike" spc="-1" dirty="0" smtClean="0">
                <a:latin typeface="ＭＳ ゴシック" panose="020B0609070205080204" pitchFamily="49" charset="-128"/>
                <a:ea typeface="ＭＳ ゴシック" panose="020B0609070205080204" pitchFamily="49" charset="-128"/>
              </a:rPr>
              <a:t>SPDX</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7" name="CustomShape 9"/>
          <p:cNvSpPr/>
          <p:nvPr/>
        </p:nvSpPr>
        <p:spPr>
          <a:xfrm>
            <a:off x="659880" y="227556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en-US" sz="2000" b="1" strike="noStrike" spc="-1" dirty="0" smtClean="0">
                <a:solidFill>
                  <a:srgbClr val="000000"/>
                </a:solidFill>
                <a:latin typeface="Arial"/>
                <a:ea typeface="Arial"/>
              </a:rPr>
              <a:t>OSS</a:t>
            </a:r>
            <a:r>
              <a:rPr lang="ja-JP" altLang="en-US" sz="2000" b="1" strike="noStrike" spc="-1" dirty="0" smtClean="0">
                <a:solidFill>
                  <a:srgbClr val="000000"/>
                </a:solidFill>
                <a:latin typeface="Arial"/>
                <a:ea typeface="Arial"/>
              </a:rPr>
              <a:t>パッケージのアップロード</a:t>
            </a:r>
            <a:endParaRPr lang="en-US" sz="2000" b="0" strike="noStrike" spc="-1" dirty="0" smtClean="0">
              <a:latin typeface="Arial"/>
            </a:endParaRPr>
          </a:p>
          <a:p>
            <a:pPr>
              <a:lnSpc>
                <a:spcPct val="100000"/>
              </a:lnSpc>
            </a:pPr>
            <a:endParaRPr lang="en-US" sz="2000" b="0" strike="noStrike" spc="-1" dirty="0">
              <a:latin typeface="Arial"/>
            </a:endParaRPr>
          </a:p>
        </p:txBody>
      </p:sp>
      <p:sp>
        <p:nvSpPr>
          <p:cNvPr id="188" name="CustomShape 10"/>
          <p:cNvSpPr/>
          <p:nvPr/>
        </p:nvSpPr>
        <p:spPr>
          <a:xfrm>
            <a:off x="659880" y="331704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a:solidFill>
                  <a:srgbClr val="000000"/>
                </a:solidFill>
                <a:latin typeface="Arial"/>
                <a:ea typeface="Arial"/>
              </a:rPr>
              <a:t>レビュ</a:t>
            </a:r>
            <a:r>
              <a:rPr lang="ja-JP" altLang="en-US" sz="2000" b="1" spc="-1" dirty="0" smtClean="0">
                <a:solidFill>
                  <a:srgbClr val="000000"/>
                </a:solidFill>
                <a:latin typeface="Arial"/>
                <a:ea typeface="Arial"/>
              </a:rPr>
              <a:t>ーと</a:t>
            </a:r>
            <a:r>
              <a:rPr lang="ja-JP" altLang="en-US" sz="2000" b="1" spc="-1" dirty="0">
                <a:solidFill>
                  <a:srgbClr val="000000"/>
                </a:solidFill>
                <a:latin typeface="Arial"/>
                <a:ea typeface="Arial"/>
              </a:rPr>
              <a:t>調整</a:t>
            </a:r>
            <a:endParaRPr lang="en-US" sz="2000" b="1" spc="-1" dirty="0">
              <a:solidFill>
                <a:srgbClr val="000000"/>
              </a:solidFill>
              <a:latin typeface="Arial"/>
              <a:ea typeface="Arial"/>
            </a:endParaRPr>
          </a:p>
          <a:p>
            <a:pPr algn="ctr">
              <a:lnSpc>
                <a:spcPct val="100000"/>
              </a:lnSpc>
            </a:pPr>
            <a:r>
              <a:rPr lang="en-US" sz="2000" b="1" strike="noStrike" spc="-1" dirty="0" smtClean="0">
                <a:solidFill>
                  <a:srgbClr val="000000"/>
                </a:solidFill>
                <a:latin typeface="Arial"/>
                <a:ea typeface="Arial"/>
              </a:rPr>
              <a:t>(“</a:t>
            </a:r>
            <a:r>
              <a:rPr lang="en-US" sz="2000" b="1" strike="noStrike" spc="-1" dirty="0">
                <a:solidFill>
                  <a:srgbClr val="000000"/>
                </a:solidFill>
                <a:latin typeface="Arial"/>
                <a:ea typeface="Arial"/>
              </a:rPr>
              <a:t>Clearing”)</a:t>
            </a:r>
            <a:endParaRPr lang="en-US" sz="2000" b="0" strike="noStrike" spc="-1" dirty="0">
              <a:latin typeface="Arial"/>
            </a:endParaRPr>
          </a:p>
          <a:p>
            <a:pPr>
              <a:lnSpc>
                <a:spcPct val="100000"/>
              </a:lnSpc>
            </a:pPr>
            <a:endParaRPr lang="en-US" sz="2000" b="0" strike="noStrike" spc="-1" dirty="0">
              <a:latin typeface="Arial"/>
            </a:endParaRPr>
          </a:p>
        </p:txBody>
      </p:sp>
      <p:sp>
        <p:nvSpPr>
          <p:cNvPr id="189" name="CustomShape 11"/>
          <p:cNvSpPr/>
          <p:nvPr/>
        </p:nvSpPr>
        <p:spPr>
          <a:xfrm>
            <a:off x="659880" y="453960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smtClean="0">
                <a:solidFill>
                  <a:srgbClr val="000000"/>
                </a:solidFill>
                <a:latin typeface="Arial"/>
              </a:rPr>
              <a:t>結果出力</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0" y="0"/>
            <a:ext cx="13013356"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70C0"/>
                </a:solidFill>
                <a:latin typeface="Arial"/>
                <a:ea typeface="Arial"/>
              </a:rPr>
              <a:t>ハンズオン</a:t>
            </a:r>
            <a:r>
              <a:rPr lang="en-US" sz="3200" b="1" strike="noStrike" spc="-1" dirty="0" smtClean="0">
                <a:solidFill>
                  <a:srgbClr val="0070C0"/>
                </a:solidFill>
                <a:latin typeface="Arial"/>
                <a:ea typeface="Arial"/>
              </a:rPr>
              <a:t>: </a:t>
            </a:r>
            <a:r>
              <a:rPr lang="ja-JP" altLang="en-US" sz="3200" b="1" spc="-1" dirty="0" smtClean="0">
                <a:solidFill>
                  <a:srgbClr val="0070C0"/>
                </a:solidFill>
                <a:latin typeface="Arial"/>
                <a:ea typeface="Arial"/>
              </a:rPr>
              <a:t>作業開始から作業終了までの基本手順</a:t>
            </a:r>
            <a:endParaRPr lang="en-US" sz="3200" b="0" strike="noStrike" spc="-1" dirty="0">
              <a:latin typeface="Arial"/>
            </a:endParaRPr>
          </a:p>
        </p:txBody>
      </p:sp>
      <p:sp>
        <p:nvSpPr>
          <p:cNvPr id="191" name="CustomShape 2"/>
          <p:cNvSpPr/>
          <p:nvPr/>
        </p:nvSpPr>
        <p:spPr>
          <a:xfrm>
            <a:off x="5583333" y="1394598"/>
            <a:ext cx="6500815" cy="494993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a:lnSpc>
                <a:spcPct val="100000"/>
              </a:lnSpc>
            </a:pPr>
            <a:r>
              <a:rPr lang="en-US" b="0" strike="noStrike" spc="-1" dirty="0" smtClean="0">
                <a:solidFill>
                  <a:srgbClr val="000000"/>
                </a:solidFill>
                <a:latin typeface="ＭＳ ゴシック" panose="020B0609070205080204" pitchFamily="49" charset="-128"/>
                <a:ea typeface="ＭＳ ゴシック" panose="020B0609070205080204" pitchFamily="49" charset="-128"/>
              </a:rPr>
              <a:t>ionicons-3.0.0</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をアップロード</a:t>
            </a:r>
            <a:endParaRPr lang="en-US" b="0" strike="noStrike" spc="-1" dirty="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pc="-1" dirty="0">
                <a:latin typeface="ＭＳ ゴシック" panose="020B0609070205080204" pitchFamily="49" charset="-128"/>
                <a:ea typeface="ＭＳ ゴシック" panose="020B0609070205080204" pitchFamily="49" charset="-128"/>
              </a:rPr>
              <a:t>ブラウズ画面上で、アップロードされたパッケージ名をクリックすることにより、ライセンスブラウザを</a:t>
            </a:r>
            <a:r>
              <a:rPr lang="ja-JP" altLang="en-US" spc="-1" dirty="0" smtClean="0">
                <a:latin typeface="ＭＳ ゴシック" panose="020B0609070205080204" pitchFamily="49" charset="-128"/>
                <a:ea typeface="ＭＳ ゴシック" panose="020B0609070205080204" pitchFamily="49" charset="-128"/>
              </a:rPr>
              <a:t>開く</a:t>
            </a:r>
            <a:endParaRPr lang="en-US" altLang="ja-JP" spc="-1" dirty="0" smtClean="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en-US" altLang="ja-JP" dirty="0">
                <a:latin typeface="ＭＳ ゴシック" panose="020B0609070205080204" pitchFamily="49" charset="-128"/>
                <a:ea typeface="ＭＳ ゴシック" panose="020B0609070205080204" pitchFamily="49" charset="-128"/>
              </a:rPr>
              <a:t>"Go through all files with licenses" </a:t>
            </a:r>
            <a:r>
              <a:rPr lang="ja-JP" altLang="en-US" dirty="0">
                <a:latin typeface="ＭＳ ゴシック" panose="020B0609070205080204" pitchFamily="49" charset="-128"/>
                <a:ea typeface="ＭＳ ゴシック" panose="020B0609070205080204" pitchFamily="49" charset="-128"/>
              </a:rPr>
              <a:t>を</a:t>
            </a:r>
            <a:r>
              <a:rPr lang="ja-JP" altLang="en-US" dirty="0" smtClean="0">
                <a:latin typeface="ＭＳ ゴシック" panose="020B0609070205080204" pitchFamily="49" charset="-128"/>
                <a:ea typeface="ＭＳ ゴシック" panose="020B0609070205080204" pitchFamily="49" charset="-128"/>
              </a:rPr>
              <a:t>選択</a:t>
            </a:r>
            <a:endParaRPr lang="en-US" altLang="ja-JP" dirty="0" smtClean="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dirty="0">
                <a:latin typeface="ＭＳ ゴシック" panose="020B0609070205080204" pitchFamily="49" charset="-128"/>
                <a:ea typeface="ＭＳ ゴシック" panose="020B0609070205080204" pitchFamily="49" charset="-128"/>
              </a:rPr>
              <a:t>ライセンスをレビューし、</a:t>
            </a:r>
            <a:r>
              <a:rPr lang="en-US" altLang="ja-JP" dirty="0">
                <a:latin typeface="ＭＳ ゴシック" panose="020B0609070205080204" pitchFamily="49" charset="-128"/>
                <a:ea typeface="ＭＳ ゴシック" panose="020B0609070205080204" pitchFamily="49" charset="-128"/>
              </a:rPr>
              <a:t>"Clearing decision type" </a:t>
            </a:r>
            <a:r>
              <a:rPr lang="ja-JP" altLang="en-US" dirty="0">
                <a:latin typeface="ＭＳ ゴシック" panose="020B0609070205080204" pitchFamily="49" charset="-128"/>
                <a:ea typeface="ＭＳ ゴシック" panose="020B0609070205080204" pitchFamily="49" charset="-128"/>
              </a:rPr>
              <a:t>のいずれかを選択してから </a:t>
            </a:r>
            <a:r>
              <a:rPr lang="en-US" altLang="ja-JP" dirty="0">
                <a:latin typeface="ＭＳ ゴシック" panose="020B0609070205080204" pitchFamily="49" charset="-128"/>
                <a:ea typeface="ＭＳ ゴシック" panose="020B0609070205080204" pitchFamily="49" charset="-128"/>
              </a:rPr>
              <a:t>"Submit" </a:t>
            </a:r>
            <a:r>
              <a:rPr lang="ja-JP" altLang="en-US" dirty="0">
                <a:latin typeface="ＭＳ ゴシック" panose="020B0609070205080204" pitchFamily="49" charset="-128"/>
                <a:ea typeface="ＭＳ ゴシック" panose="020B0609070205080204" pitchFamily="49" charset="-128"/>
              </a:rPr>
              <a:t>ボタンを押して判定結果を</a:t>
            </a:r>
            <a:r>
              <a:rPr lang="ja-JP" altLang="en-US" dirty="0" smtClean="0">
                <a:latin typeface="ＭＳ ゴシック" panose="020B0609070205080204" pitchFamily="49" charset="-128"/>
                <a:ea typeface="ＭＳ ゴシック" panose="020B0609070205080204" pitchFamily="49" charset="-128"/>
              </a:rPr>
              <a:t>適用</a:t>
            </a:r>
            <a:endParaRPr lang="en-US" b="0" strike="noStrike" spc="-1" dirty="0" smtClean="0">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pc="-1" dirty="0" smtClean="0">
                <a:solidFill>
                  <a:srgbClr val="000000"/>
                </a:solidFill>
                <a:latin typeface="ＭＳ ゴシック" panose="020B0609070205080204" pitchFamily="49" charset="-128"/>
                <a:ea typeface="ＭＳ ゴシック" panose="020B0609070205080204" pitchFamily="49" charset="-128"/>
              </a:rPr>
              <a:t>黄色</a:t>
            </a:r>
            <a:r>
              <a:rPr lang="ja-JP" altLang="en-US" spc="-1" dirty="0">
                <a:solidFill>
                  <a:srgbClr val="000000"/>
                </a:solidFill>
                <a:latin typeface="ＭＳ ゴシック" panose="020B0609070205080204" pitchFamily="49" charset="-128"/>
                <a:ea typeface="ＭＳ ゴシック" panose="020B0609070205080204" pitchFamily="49" charset="-128"/>
              </a:rPr>
              <a:t>のメニューバーエリア</a:t>
            </a:r>
            <a:r>
              <a:rPr lang="ja-JP" altLang="en-US" spc="-1" dirty="0" smtClean="0">
                <a:solidFill>
                  <a:srgbClr val="000000"/>
                </a:solidFill>
                <a:latin typeface="ＭＳ ゴシック" panose="020B0609070205080204" pitchFamily="49" charset="-128"/>
                <a:ea typeface="ＭＳ ゴシック" panose="020B0609070205080204" pitchFamily="49" charset="-128"/>
              </a:rPr>
              <a:t>から </a:t>
            </a:r>
            <a:r>
              <a:rPr lang="en-US" altLang="ja-JP" spc="-1" dirty="0" smtClean="0">
                <a:solidFill>
                  <a:srgbClr val="000000"/>
                </a:solidFill>
                <a:latin typeface="ＭＳ ゴシック" panose="020B0609070205080204" pitchFamily="49" charset="-128"/>
                <a:ea typeface="ＭＳ ゴシック" panose="020B0609070205080204" pitchFamily="49" charset="-128"/>
              </a:rPr>
              <a:t>Copyright/Email/</a:t>
            </a:r>
            <a:r>
              <a:rPr lang="en-US" altLang="ja-JP" spc="-1" dirty="0" err="1" smtClean="0">
                <a:solidFill>
                  <a:srgbClr val="000000"/>
                </a:solidFill>
                <a:latin typeface="ＭＳ ゴシック" panose="020B0609070205080204" pitchFamily="49" charset="-128"/>
                <a:ea typeface="ＭＳ ゴシック" panose="020B0609070205080204" pitchFamily="49" charset="-128"/>
              </a:rPr>
              <a:t>Url</a:t>
            </a:r>
            <a:r>
              <a:rPr lang="en-US" altLang="ja-JP" spc="-1" dirty="0" smtClean="0">
                <a:solidFill>
                  <a:srgbClr val="000000"/>
                </a:solidFill>
                <a:latin typeface="ＭＳ ゴシック" panose="020B0609070205080204" pitchFamily="49" charset="-128"/>
                <a:ea typeface="ＭＳ ゴシック" panose="020B0609070205080204" pitchFamily="49" charset="-128"/>
              </a:rPr>
              <a:t>/Author </a:t>
            </a:r>
            <a:r>
              <a:rPr lang="ja-JP" altLang="en-US" spc="-1" dirty="0">
                <a:solidFill>
                  <a:srgbClr val="000000"/>
                </a:solidFill>
                <a:latin typeface="ＭＳ ゴシック" panose="020B0609070205080204" pitchFamily="49" charset="-128"/>
                <a:ea typeface="ＭＳ ゴシック" panose="020B0609070205080204" pitchFamily="49" charset="-128"/>
              </a:rPr>
              <a:t>をクリック</a:t>
            </a:r>
            <a:endParaRPr lang="en-US"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著作権のステートメントをレビューし、必要なら修正を行う</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p>
          <a:p>
            <a:pPr>
              <a:lnSpc>
                <a:spcPct val="100000"/>
              </a:lnSpc>
              <a:spcBef>
                <a:spcPts val="1001"/>
              </a:spcBef>
            </a:pPr>
            <a:r>
              <a:rPr lang="en-US" altLang="ja-JP" b="0" strike="noStrike" spc="-1" dirty="0" smtClean="0">
                <a:latin typeface="ＭＳ ゴシック" panose="020B0609070205080204" pitchFamily="49" charset="-128"/>
                <a:ea typeface="ＭＳ ゴシック" panose="020B0609070205080204" pitchFamily="49" charset="-128"/>
              </a:rPr>
              <a:t>ECC</a:t>
            </a:r>
            <a:r>
              <a:rPr lang="ja-JP" altLang="en-US" b="0" strike="noStrike" spc="-1" dirty="0" smtClean="0">
                <a:latin typeface="ＭＳ ゴシック" panose="020B0609070205080204" pitchFamily="49" charset="-128"/>
                <a:ea typeface="ＭＳ ゴシック" panose="020B0609070205080204" pitchFamily="49" charset="-128"/>
              </a:rPr>
              <a:t>を黄色の部分から選択し、レビュー</a:t>
            </a:r>
            <a:endParaRPr lang="en-US" b="0" strike="noStrike" spc="-1" dirty="0" smtClean="0">
              <a:solidFill>
                <a:srgbClr val="000000"/>
              </a:solidFill>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pc="-1" dirty="0" smtClean="0">
                <a:solidFill>
                  <a:srgbClr val="000000"/>
                </a:solidFill>
                <a:latin typeface="ＭＳ ゴシック" panose="020B0609070205080204" pitchFamily="49" charset="-128"/>
                <a:ea typeface="ＭＳ ゴシック" panose="020B0609070205080204" pitchFamily="49" charset="-128"/>
              </a:rPr>
              <a:t>ブラウザのメインビューへ移動</a:t>
            </a:r>
            <a:endParaRPr lang="en-US"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en-US" altLang="ja-JP" spc="-1" dirty="0">
                <a:solidFill>
                  <a:srgbClr val="000000"/>
                </a:solidFill>
                <a:latin typeface="ＭＳ ゴシック" panose="020B0609070205080204" pitchFamily="49" charset="-128"/>
                <a:ea typeface="ＭＳ ゴシック" panose="020B0609070205080204" pitchFamily="49" charset="-128"/>
              </a:rPr>
              <a:t>ionicons-3.0.0 </a:t>
            </a:r>
            <a:r>
              <a:rPr lang="ja-JP" altLang="en-US" spc="-1" dirty="0">
                <a:solidFill>
                  <a:srgbClr val="000000"/>
                </a:solidFill>
                <a:latin typeface="ＭＳ ゴシック" panose="020B0609070205080204" pitchFamily="49" charset="-128"/>
                <a:ea typeface="ＭＳ ゴシック" panose="020B0609070205080204" pitchFamily="49" charset="-128"/>
              </a:rPr>
              <a:t>アップロードの </a:t>
            </a:r>
            <a:r>
              <a:rPr lang="en-US" altLang="ja-JP" spc="-1" dirty="0">
                <a:solidFill>
                  <a:srgbClr val="000000"/>
                </a:solidFill>
                <a:latin typeface="ＭＳ ゴシック" panose="020B0609070205080204" pitchFamily="49" charset="-128"/>
                <a:ea typeface="ＭＳ ゴシック" panose="020B0609070205080204" pitchFamily="49" charset="-128"/>
              </a:rPr>
              <a:t>-- select action -- </a:t>
            </a:r>
            <a:r>
              <a:rPr lang="ja-JP" altLang="en-US" spc="-1" dirty="0">
                <a:solidFill>
                  <a:srgbClr val="000000"/>
                </a:solidFill>
                <a:latin typeface="ＭＳ ゴシック" panose="020B0609070205080204" pitchFamily="49" charset="-128"/>
                <a:ea typeface="ＭＳ ゴシック" panose="020B0609070205080204" pitchFamily="49" charset="-128"/>
              </a:rPr>
              <a:t>メニューから </a:t>
            </a:r>
            <a:r>
              <a:rPr lang="en-US" altLang="ja-JP" spc="-1" dirty="0">
                <a:solidFill>
                  <a:srgbClr val="000000"/>
                </a:solidFill>
                <a:latin typeface="ＭＳ ゴシック" panose="020B0609070205080204" pitchFamily="49" charset="-128"/>
                <a:ea typeface="ＭＳ ゴシック" panose="020B0609070205080204" pitchFamily="49" charset="-128"/>
              </a:rPr>
              <a:t>"Export </a:t>
            </a:r>
            <a:r>
              <a:rPr lang="ja-JP" altLang="en-US" spc="-1" dirty="0">
                <a:solidFill>
                  <a:srgbClr val="000000"/>
                </a:solidFill>
                <a:latin typeface="ＭＳ ゴシック" panose="020B0609070205080204" pitchFamily="49" charset="-128"/>
                <a:ea typeface="ＭＳ ゴシック" panose="020B0609070205080204" pitchFamily="49" charset="-128"/>
              </a:rPr>
              <a:t>～</a:t>
            </a:r>
            <a:r>
              <a:rPr lang="en-US" altLang="ja-JP"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のいずれかを選択してレポートを生成</a:t>
            </a:r>
            <a:endParaRPr lang="en-US" b="0" strike="noStrike" spc="-1" dirty="0">
              <a:latin typeface="ＭＳ ゴシック" panose="020B0609070205080204" pitchFamily="49" charset="-128"/>
              <a:ea typeface="ＭＳ ゴシック" panose="020B0609070205080204" pitchFamily="49" charset="-128"/>
            </a:endParaRPr>
          </a:p>
        </p:txBody>
      </p:sp>
      <p:sp>
        <p:nvSpPr>
          <p:cNvPr id="192" name="CustomShape 3"/>
          <p:cNvSpPr/>
          <p:nvPr/>
        </p:nvSpPr>
        <p:spPr>
          <a:xfrm>
            <a:off x="105455" y="1407571"/>
            <a:ext cx="5477878" cy="4936957"/>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 一連作業</a:t>
            </a:r>
            <a:endParaRPr lang="en-US" sz="1900" b="0" strike="noStrike" spc="-1" dirty="0">
              <a:latin typeface="ＭＳ ゴシック" panose="020B0609070205080204" pitchFamily="49" charset="-128"/>
              <a:ea typeface="ＭＳ ゴシック" panose="020B0609070205080204" pitchFamily="49" charset="-128"/>
            </a:endParaRPr>
          </a:p>
          <a:p>
            <a:pPr marL="520560" lvl="2" indent="-374040">
              <a:lnSpc>
                <a:spcPct val="100000"/>
              </a:lnSpc>
              <a:buClr>
                <a:srgbClr val="000000"/>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a:t>
            </a:r>
          </a:p>
          <a:p>
            <a:pPr marL="520560" lvl="2" indent="-374040">
              <a:lnSpc>
                <a:spcPct val="100000"/>
              </a:lnSpc>
              <a:buClr>
                <a:srgbClr val="000000"/>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レポート作成</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SPDX</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 </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様々な方法を提供</a:t>
            </a:r>
            <a:endParaRPr lang="en-US" altLang="ja-JP" sz="1900" b="1"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ブラウザでアップロー</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ドファイルのレビュー</a:t>
            </a:r>
            <a:endParaRPr lang="en-US" sz="1900" b="1"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検知されたライセンスの全体レビュー</a:t>
            </a:r>
            <a:endParaRPr lang="en-US" sz="1900" b="0" strike="noStrike"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sz="1900" b="1" spc="-1" dirty="0" smtClean="0">
                <a:solidFill>
                  <a:srgbClr val="000000"/>
                </a:solidFill>
                <a:latin typeface="ＭＳ ゴシック" panose="020B0609070205080204" pitchFamily="49" charset="-128"/>
                <a:ea typeface="ＭＳ ゴシック" panose="020B0609070205080204" pitchFamily="49" charset="-128"/>
              </a:rPr>
              <a:t>“Clearing” </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作業</a:t>
            </a:r>
            <a:endParaRPr lang="en-US" sz="1900" b="0" strike="noStrike"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著作権</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のレビュー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輸出管理情報</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1" strike="noStrike" spc="-1" dirty="0">
                <a:solidFill>
                  <a:srgbClr val="000000"/>
                </a:solidFill>
                <a:latin typeface="ＭＳ ゴシック" panose="020B0609070205080204" pitchFamily="49" charset="-128"/>
                <a:ea typeface="ＭＳ ゴシック" panose="020B0609070205080204" pitchFamily="49" charset="-128"/>
              </a:rPr>
              <a:t>ECC</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要求されたレポート出力作成</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193" name="CustomShape 4"/>
          <p:cNvSpPr/>
          <p:nvPr/>
        </p:nvSpPr>
        <p:spPr>
          <a:xfrm>
            <a:off x="5583334" y="1075652"/>
            <a:ext cx="6500814"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194" name="CustomShape 5"/>
          <p:cNvSpPr/>
          <p:nvPr/>
        </p:nvSpPr>
        <p:spPr>
          <a:xfrm>
            <a:off x="105455" y="1062678"/>
            <a:ext cx="5477880"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2328</TotalTime>
  <Words>1060</Words>
  <Application>Microsoft Office PowerPoint</Application>
  <PresentationFormat>ワイド画面</PresentationFormat>
  <Paragraphs>192</Paragraphs>
  <Slides>16</Slides>
  <Notes>6</Notes>
  <HiddenSlides>0</HiddenSlides>
  <MMClips>0</MMClips>
  <ScaleCrop>false</ScaleCrop>
  <HeadingPairs>
    <vt:vector size="6" baseType="variant">
      <vt:variant>
        <vt:lpstr>使用されているフォント</vt:lpstr>
      </vt:variant>
      <vt:variant>
        <vt:i4>12</vt:i4>
      </vt:variant>
      <vt:variant>
        <vt:lpstr>テーマ</vt:lpstr>
      </vt:variant>
      <vt:variant>
        <vt:i4>3</vt:i4>
      </vt:variant>
      <vt:variant>
        <vt:lpstr>スライド タイトル</vt:lpstr>
      </vt:variant>
      <vt:variant>
        <vt:i4>16</vt:i4>
      </vt:variant>
    </vt:vector>
  </HeadingPairs>
  <TitlesOfParts>
    <vt:vector size="31" baseType="lpstr">
      <vt:lpstr>DejaVu Sans</vt:lpstr>
      <vt:lpstr>ＭＳ Ｐゴシック</vt:lpstr>
      <vt:lpstr>ＭＳ ゴシック</vt:lpstr>
      <vt:lpstr>Noto Sans Symbols</vt:lpstr>
      <vt:lpstr>Open Sans</vt:lpstr>
      <vt:lpstr>Arial</vt:lpstr>
      <vt:lpstr>Arial Black</vt:lpstr>
      <vt:lpstr>Arial Narrow</vt:lpstr>
      <vt:lpstr>Calibri</vt:lpstr>
      <vt:lpstr>Symbol</vt:lpstr>
      <vt:lpstr>Times New Roman</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72</cp:revision>
  <dcterms:modified xsi:type="dcterms:W3CDTF">2019-09-11T07:05:17Z</dcterms:modified>
  <dc:language>en-US</dc:language>
</cp:coreProperties>
</file>