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550405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685800" y="1844709"/>
            <a:ext cx="7772400" cy="204149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1EA737"/>
                </a:solidFill>
              </a:rPr>
              <a:t>标题文本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ClrTx/>
              <a:buSzTx/>
              <a:buFontTx/>
              <a:buNone/>
              <a:defRPr sz="2400"/>
            </a:lvl1pPr>
            <a:lvl2pPr marL="0" indent="0" algn="ctr">
              <a:spcBef>
                <a:spcPts val="500"/>
              </a:spcBef>
              <a:buClrTx/>
              <a:buSzTx/>
              <a:buFontTx/>
              <a:buNone/>
              <a:defRPr sz="2400"/>
            </a:lvl2pPr>
            <a:lvl3pPr marL="0" indent="0" algn="ctr">
              <a:spcBef>
                <a:spcPts val="500"/>
              </a:spcBef>
              <a:buClrTx/>
              <a:buSzTx/>
              <a:buFontTx/>
              <a:buNone/>
              <a:defRPr sz="2400"/>
            </a:lvl3pPr>
            <a:lvl4pPr marL="0" indent="0" algn="ctr">
              <a:spcBef>
                <a:spcPts val="500"/>
              </a:spcBef>
              <a:buClrTx/>
              <a:buSzTx/>
              <a:buFontTx/>
              <a:buNone/>
              <a:defRPr sz="2400"/>
            </a:lvl4pPr>
            <a:lvl5pPr marL="0" indent="0" algn="ctr">
              <a:spcBef>
                <a:spcPts val="50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正文级别 5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509587" y="115910"/>
            <a:ext cx="8229601" cy="1150916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1EA737"/>
                </a:solidFill>
              </a:rPr>
              <a:t>标题文本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519112" y="1266825"/>
            <a:ext cx="8229601" cy="2940051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 marL="800100" indent="-342900">
              <a:spcBef>
                <a:spcPts val="500"/>
              </a:spcBef>
              <a:defRPr sz="2400"/>
            </a:lvl2pPr>
            <a:lvl3pPr marL="1143000" indent="-228600">
              <a:spcBef>
                <a:spcPts val="500"/>
              </a:spcBef>
              <a:defRPr sz="2400"/>
            </a:lvl3pPr>
            <a:lvl4pPr marL="1714500" indent="-342900">
              <a:spcBef>
                <a:spcPts val="500"/>
              </a:spcBef>
              <a:defRPr sz="2400"/>
            </a:lvl4pPr>
            <a:lvl5pPr marL="2220684" indent="-391884">
              <a:spcBef>
                <a:spcPts val="500"/>
              </a:spcBef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正文级别 5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689738" y="0"/>
            <a:ext cx="2058991" cy="2895601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1EA737"/>
                </a:solidFill>
              </a:rPr>
              <a:t>标题文本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509587" y="403225"/>
            <a:ext cx="6027740" cy="3803651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 marL="800100" indent="-342900">
              <a:spcBef>
                <a:spcPts val="500"/>
              </a:spcBef>
              <a:defRPr sz="2400"/>
            </a:lvl2pPr>
            <a:lvl3pPr marL="1143000" indent="-228600">
              <a:spcBef>
                <a:spcPts val="500"/>
              </a:spcBef>
              <a:defRPr sz="2400"/>
            </a:lvl3pPr>
            <a:lvl4pPr marL="1714500" indent="-342900">
              <a:spcBef>
                <a:spcPts val="500"/>
              </a:spcBef>
              <a:defRPr sz="2400"/>
            </a:lvl4pPr>
            <a:lvl5pPr marL="2220684" indent="-391884">
              <a:spcBef>
                <a:spcPts val="500"/>
              </a:spcBef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正文级别 5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4.jpeg" descr="首页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685800" y="2130442"/>
            <a:ext cx="7772400" cy="1755759"/>
          </a:xfrm>
          <a:prstGeom prst="rect">
            <a:avLst/>
          </a:prstGeom>
        </p:spPr>
        <p:txBody>
          <a:bodyPr anchor="t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6251294" y="6356350"/>
            <a:ext cx="301907" cy="288822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4.jpeg" descr="首页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6553200" y="6245225"/>
            <a:ext cx="358411" cy="350660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509587" y="115910"/>
            <a:ext cx="8229601" cy="1150916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1EA737"/>
                </a:solidFill>
              </a:rP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519112" y="1266825"/>
            <a:ext cx="8229601" cy="2940051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 marL="800100" indent="-342900">
              <a:spcBef>
                <a:spcPts val="500"/>
              </a:spcBef>
              <a:defRPr sz="2400"/>
            </a:lvl2pPr>
            <a:lvl3pPr marL="1143000" indent="-228600">
              <a:spcBef>
                <a:spcPts val="500"/>
              </a:spcBef>
              <a:defRPr sz="2400"/>
            </a:lvl3pPr>
            <a:lvl4pPr marL="1714500" indent="-342900">
              <a:spcBef>
                <a:spcPts val="500"/>
              </a:spcBef>
              <a:defRPr sz="2400"/>
            </a:lvl4pPr>
            <a:lvl5pPr marL="2220684" indent="-391884">
              <a:spcBef>
                <a:spcPts val="500"/>
              </a:spcBef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722328" y="4406917"/>
            <a:ext cx="7772401" cy="2451084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4000" b="1" cap="all">
                <a:solidFill>
                  <a:srgbClr val="1EA737"/>
                </a:solidFill>
              </a:rPr>
              <a:t>标题文本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722328" y="1192228"/>
            <a:ext cx="7772401" cy="32146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0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0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0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0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正文级别 5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509587" y="115910"/>
            <a:ext cx="8229601" cy="1150916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1EA737"/>
                </a:solidFill>
              </a:rP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519112" y="1266825"/>
            <a:ext cx="4038602" cy="294005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7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1EA737"/>
                </a:solidFill>
              </a:rPr>
              <a:t>标题文本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457215" y="1435466"/>
            <a:ext cx="4040188" cy="73940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333333"/>
                </a:solidFill>
              </a:rPr>
              <a:t>正文级别 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333333"/>
                </a:solidFill>
              </a:rPr>
              <a:t>正文级别 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333333"/>
                </a:solidFill>
              </a:rPr>
              <a:t>正文级别 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333333"/>
                </a:solidFill>
              </a:rPr>
              <a:t>正文级别 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333333"/>
                </a:solidFill>
              </a:rPr>
              <a:t>正文级别 5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509587" y="0"/>
            <a:ext cx="8229601" cy="1382736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1EA737"/>
                </a:solidFill>
              </a:rPr>
              <a:t>标题文本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1EA737"/>
                </a:solidFill>
              </a:rPr>
              <a:t>标题文本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正文级别 5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1EA737"/>
                </a:solidFill>
              </a:rPr>
              <a:t>标题文本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正文级别 5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 descr="内页.jpg"/>
          <p:cNvPicPr/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0"/>
            <a:ext cx="3008315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1EA737"/>
                </a:solidFill>
              </a:rP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3575050" y="273067"/>
            <a:ext cx="5111750" cy="6584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8384891" y="6245225"/>
            <a:ext cx="301907" cy="28882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>
        <a:defRPr sz="2000" b="1">
          <a:solidFill>
            <a:srgbClr val="1EA737"/>
          </a:solidFill>
          <a:latin typeface="Arial"/>
          <a:ea typeface="Arial"/>
          <a:cs typeface="Arial"/>
          <a:sym typeface="Arial"/>
        </a:defRPr>
      </a:lvl1pPr>
      <a:lvl2pPr>
        <a:defRPr sz="2000" b="1">
          <a:solidFill>
            <a:srgbClr val="1EA737"/>
          </a:solidFill>
          <a:latin typeface="Arial"/>
          <a:ea typeface="Arial"/>
          <a:cs typeface="Arial"/>
          <a:sym typeface="Arial"/>
        </a:defRPr>
      </a:lvl2pPr>
      <a:lvl3pPr>
        <a:defRPr sz="2000" b="1">
          <a:solidFill>
            <a:srgbClr val="1EA737"/>
          </a:solidFill>
          <a:latin typeface="Arial"/>
          <a:ea typeface="Arial"/>
          <a:cs typeface="Arial"/>
          <a:sym typeface="Arial"/>
        </a:defRPr>
      </a:lvl3pPr>
      <a:lvl4pPr>
        <a:defRPr sz="2000" b="1">
          <a:solidFill>
            <a:srgbClr val="1EA737"/>
          </a:solidFill>
          <a:latin typeface="Arial"/>
          <a:ea typeface="Arial"/>
          <a:cs typeface="Arial"/>
          <a:sym typeface="Arial"/>
        </a:defRPr>
      </a:lvl4pPr>
      <a:lvl5pPr>
        <a:defRPr sz="2000" b="1">
          <a:solidFill>
            <a:srgbClr val="1EA737"/>
          </a:solidFill>
          <a:latin typeface="Arial"/>
          <a:ea typeface="Arial"/>
          <a:cs typeface="Arial"/>
          <a:sym typeface="Arial"/>
        </a:defRPr>
      </a:lvl5pPr>
      <a:lvl6pPr>
        <a:defRPr sz="2000" b="1">
          <a:solidFill>
            <a:srgbClr val="1EA737"/>
          </a:solidFill>
          <a:latin typeface="Arial"/>
          <a:ea typeface="Arial"/>
          <a:cs typeface="Arial"/>
          <a:sym typeface="Arial"/>
        </a:defRPr>
      </a:lvl6pPr>
      <a:lvl7pPr>
        <a:defRPr sz="2000" b="1">
          <a:solidFill>
            <a:srgbClr val="1EA737"/>
          </a:solidFill>
          <a:latin typeface="Arial"/>
          <a:ea typeface="Arial"/>
          <a:cs typeface="Arial"/>
          <a:sym typeface="Arial"/>
        </a:defRPr>
      </a:lvl7pPr>
      <a:lvl8pPr>
        <a:defRPr sz="2000" b="1">
          <a:solidFill>
            <a:srgbClr val="1EA737"/>
          </a:solidFill>
          <a:latin typeface="Arial"/>
          <a:ea typeface="Arial"/>
          <a:cs typeface="Arial"/>
          <a:sym typeface="Arial"/>
        </a:defRPr>
      </a:lvl8pPr>
      <a:lvl9pPr>
        <a:defRPr sz="2000" b="1">
          <a:solidFill>
            <a:srgbClr val="1EA737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700"/>
        </a:spcBef>
        <a:buClr>
          <a:srgbClr val="1EA737"/>
        </a:buClr>
        <a:buSzPct val="80000"/>
        <a:buFont typeface="Wingdings"/>
        <a:buChar char="●"/>
        <a:defRPr sz="3200">
          <a:solidFill>
            <a:srgbClr val="333333"/>
          </a:solidFill>
          <a:latin typeface="Arial"/>
          <a:ea typeface="Arial"/>
          <a:cs typeface="Arial"/>
          <a:sym typeface="Arial"/>
        </a:defRPr>
      </a:lvl1pPr>
      <a:lvl2pPr marL="783771" indent="-326571">
        <a:spcBef>
          <a:spcPts val="700"/>
        </a:spcBef>
        <a:buClr>
          <a:srgbClr val="1EA737"/>
        </a:buClr>
        <a:buSzPct val="80000"/>
        <a:buFont typeface="Wingdings"/>
        <a:buChar char="●"/>
        <a:defRPr sz="3200">
          <a:solidFill>
            <a:srgbClr val="333333"/>
          </a:solidFill>
          <a:latin typeface="Arial"/>
          <a:ea typeface="Arial"/>
          <a:cs typeface="Arial"/>
          <a:sym typeface="Arial"/>
        </a:defRPr>
      </a:lvl2pPr>
      <a:lvl3pPr marL="1219200" indent="-304800">
        <a:spcBef>
          <a:spcPts val="700"/>
        </a:spcBef>
        <a:buClr>
          <a:srgbClr val="1EA737"/>
        </a:buClr>
        <a:buSzPct val="100000"/>
        <a:buFont typeface="Wingdings"/>
        <a:buAutoNum type="alphaLcPeriod"/>
        <a:defRPr sz="3200">
          <a:solidFill>
            <a:srgbClr val="333333"/>
          </a:solidFill>
          <a:latin typeface="Arial"/>
          <a:ea typeface="Arial"/>
          <a:cs typeface="Arial"/>
          <a:sym typeface="Arial"/>
        </a:defRPr>
      </a:lvl3pPr>
      <a:lvl4pPr marL="1737360" indent="-365760">
        <a:spcBef>
          <a:spcPts val="700"/>
        </a:spcBef>
        <a:buClr>
          <a:srgbClr val="1EA737"/>
        </a:buClr>
        <a:buSzPct val="100000"/>
        <a:buFont typeface="Wingdings"/>
        <a:buChar char="–"/>
        <a:defRPr sz="3200">
          <a:solidFill>
            <a:srgbClr val="333333"/>
          </a:solidFill>
          <a:latin typeface="Arial"/>
          <a:ea typeface="Arial"/>
          <a:cs typeface="Arial"/>
          <a:sym typeface="Arial"/>
        </a:defRPr>
      </a:lvl4pPr>
      <a:lvl5pPr marL="2194560" indent="-365760">
        <a:spcBef>
          <a:spcPts val="700"/>
        </a:spcBef>
        <a:buClr>
          <a:srgbClr val="1EA737"/>
        </a:buClr>
        <a:buSzPct val="100000"/>
        <a:buFont typeface="Wingdings"/>
        <a:buChar char="»"/>
        <a:defRPr sz="3200">
          <a:solidFill>
            <a:srgbClr val="333333"/>
          </a:solidFill>
          <a:latin typeface="Arial"/>
          <a:ea typeface="Arial"/>
          <a:cs typeface="Arial"/>
          <a:sym typeface="Arial"/>
        </a:defRPr>
      </a:lvl5pPr>
      <a:lvl6pPr marL="2808513" indent="-522513">
        <a:spcBef>
          <a:spcPts val="700"/>
        </a:spcBef>
        <a:buClr>
          <a:srgbClr val="1EA737"/>
        </a:buClr>
        <a:buSzPct val="100000"/>
        <a:buFont typeface="Wingdings"/>
        <a:buChar char="»"/>
        <a:defRPr sz="3200">
          <a:solidFill>
            <a:srgbClr val="333333"/>
          </a:solidFill>
          <a:latin typeface="Arial"/>
          <a:ea typeface="Arial"/>
          <a:cs typeface="Arial"/>
          <a:sym typeface="Arial"/>
        </a:defRPr>
      </a:lvl6pPr>
      <a:lvl7pPr marL="3265713" indent="-522513">
        <a:spcBef>
          <a:spcPts val="700"/>
        </a:spcBef>
        <a:buClr>
          <a:srgbClr val="1EA737"/>
        </a:buClr>
        <a:buSzPct val="100000"/>
        <a:buFont typeface="Wingdings"/>
        <a:buChar char="»"/>
        <a:defRPr sz="3200">
          <a:solidFill>
            <a:srgbClr val="333333"/>
          </a:solidFill>
          <a:latin typeface="Arial"/>
          <a:ea typeface="Arial"/>
          <a:cs typeface="Arial"/>
          <a:sym typeface="Arial"/>
        </a:defRPr>
      </a:lvl7pPr>
      <a:lvl8pPr marL="3722913" indent="-522513">
        <a:spcBef>
          <a:spcPts val="700"/>
        </a:spcBef>
        <a:buClr>
          <a:srgbClr val="1EA737"/>
        </a:buClr>
        <a:buSzPct val="100000"/>
        <a:buFont typeface="Wingdings"/>
        <a:buChar char="»"/>
        <a:defRPr sz="3200">
          <a:solidFill>
            <a:srgbClr val="333333"/>
          </a:solidFill>
          <a:latin typeface="Arial"/>
          <a:ea typeface="Arial"/>
          <a:cs typeface="Arial"/>
          <a:sym typeface="Arial"/>
        </a:defRPr>
      </a:lvl8pPr>
      <a:lvl9pPr marL="4180113" indent="-522513">
        <a:spcBef>
          <a:spcPts val="700"/>
        </a:spcBef>
        <a:buClr>
          <a:srgbClr val="1EA737"/>
        </a:buClr>
        <a:buSzPct val="100000"/>
        <a:buFont typeface="Wingdings"/>
        <a:buChar char="»"/>
        <a:defRPr sz="3200">
          <a:solidFill>
            <a:srgbClr val="333333"/>
          </a:solidFill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900121" y="2832111"/>
            <a:ext cx="706596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50000"/>
              </a:lnSpc>
              <a:defRPr sz="3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spark job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683568" y="332656"/>
            <a:ext cx="6334596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008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000"/>
                </a:solidFill>
              </a:rPr>
              <a:t>目录</a:t>
            </a:r>
          </a:p>
        </p:txBody>
      </p:sp>
      <p:grpSp>
        <p:nvGrpSpPr>
          <p:cNvPr id="69" name="Group 69"/>
          <p:cNvGrpSpPr/>
          <p:nvPr/>
        </p:nvGrpSpPr>
        <p:grpSpPr>
          <a:xfrm>
            <a:off x="4931519" y="2670591"/>
            <a:ext cx="4030815" cy="650243"/>
            <a:chOff x="0" y="0"/>
            <a:chExt cx="4030814" cy="650241"/>
          </a:xfrm>
        </p:grpSpPr>
        <p:sp>
          <p:nvSpPr>
            <p:cNvPr id="67" name="Shape 67"/>
            <p:cNvSpPr/>
            <p:nvPr/>
          </p:nvSpPr>
          <p:spPr>
            <a:xfrm>
              <a:off x="0" y="-1"/>
              <a:ext cx="4030815" cy="650243"/>
            </a:xfrm>
            <a:prstGeom prst="roundRect">
              <a:avLst>
                <a:gd name="adj" fmla="val 29297"/>
              </a:avLst>
            </a:prstGeom>
            <a:solidFill>
              <a:srgbClr val="FFFFFF"/>
            </a:solidFill>
            <a:ln w="25400" cap="flat">
              <a:solidFill>
                <a:srgbClr val="BBE0E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283886" y="139700"/>
              <a:ext cx="1475739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/>
              <a:r>
                <a:t>应用场景说明</a:t>
              </a:r>
            </a:p>
          </p:txBody>
        </p:sp>
      </p:grpSp>
      <p:pic>
        <p:nvPicPr>
          <p:cNvPr id="70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473" y="2283771"/>
            <a:ext cx="3750102" cy="28913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4" name="Group 74"/>
          <p:cNvGrpSpPr/>
          <p:nvPr/>
        </p:nvGrpSpPr>
        <p:grpSpPr>
          <a:xfrm>
            <a:off x="3902235" y="1567501"/>
            <a:ext cx="4399698" cy="650243"/>
            <a:chOff x="0" y="0"/>
            <a:chExt cx="4399697" cy="650241"/>
          </a:xfrm>
        </p:grpSpPr>
        <p:sp>
          <p:nvSpPr>
            <p:cNvPr id="71" name="Shape 71"/>
            <p:cNvSpPr/>
            <p:nvPr/>
          </p:nvSpPr>
          <p:spPr>
            <a:xfrm>
              <a:off x="-1" y="203200"/>
              <a:ext cx="193567" cy="219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BBE0E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68883" y="-1"/>
              <a:ext cx="4030815" cy="650243"/>
            </a:xfrm>
            <a:prstGeom prst="roundRect">
              <a:avLst>
                <a:gd name="adj" fmla="val 29297"/>
              </a:avLst>
            </a:prstGeom>
            <a:solidFill>
              <a:srgbClr val="FFFFFF"/>
            </a:solidFill>
            <a:ln w="25400" cap="flat">
              <a:solidFill>
                <a:srgbClr val="BBE0E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652769" y="139700"/>
              <a:ext cx="1475739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/>
              <a:r>
                <a:t>产品相关介绍</a:t>
              </a:r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4931519" y="3773678"/>
            <a:ext cx="4030815" cy="650243"/>
            <a:chOff x="0" y="0"/>
            <a:chExt cx="4030814" cy="650241"/>
          </a:xfrm>
        </p:grpSpPr>
        <p:sp>
          <p:nvSpPr>
            <p:cNvPr id="75" name="Shape 75"/>
            <p:cNvSpPr/>
            <p:nvPr/>
          </p:nvSpPr>
          <p:spPr>
            <a:xfrm>
              <a:off x="0" y="-1"/>
              <a:ext cx="4030815" cy="650243"/>
            </a:xfrm>
            <a:prstGeom prst="roundRect">
              <a:avLst>
                <a:gd name="adj" fmla="val 29297"/>
              </a:avLst>
            </a:prstGeom>
            <a:solidFill>
              <a:srgbClr val="FFFFFF"/>
            </a:solidFill>
            <a:ln w="25400" cap="flat">
              <a:solidFill>
                <a:srgbClr val="BBE0E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283886" y="139700"/>
              <a:ext cx="1475739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/>
              <a:r>
                <a:t>产品现状描述</a:t>
              </a:r>
            </a:p>
          </p:txBody>
        </p:sp>
      </p:grpSp>
      <p:grpSp>
        <p:nvGrpSpPr>
          <p:cNvPr id="80" name="Group 80"/>
          <p:cNvGrpSpPr/>
          <p:nvPr/>
        </p:nvGrpSpPr>
        <p:grpSpPr>
          <a:xfrm>
            <a:off x="4271119" y="4876767"/>
            <a:ext cx="4030815" cy="650243"/>
            <a:chOff x="0" y="0"/>
            <a:chExt cx="4030814" cy="650241"/>
          </a:xfrm>
        </p:grpSpPr>
        <p:sp>
          <p:nvSpPr>
            <p:cNvPr id="78" name="Shape 78"/>
            <p:cNvSpPr/>
            <p:nvPr/>
          </p:nvSpPr>
          <p:spPr>
            <a:xfrm>
              <a:off x="0" y="-1"/>
              <a:ext cx="4030815" cy="650243"/>
            </a:xfrm>
            <a:prstGeom prst="roundRect">
              <a:avLst>
                <a:gd name="adj" fmla="val 29297"/>
              </a:avLst>
            </a:prstGeom>
            <a:solidFill>
              <a:srgbClr val="FFFFFF"/>
            </a:solidFill>
            <a:ln w="25400" cap="flat">
              <a:solidFill>
                <a:srgbClr val="BBE0E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283886" y="139700"/>
              <a:ext cx="1475739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/>
              <a:r>
                <a:t>竞品分析展示</a:t>
              </a:r>
            </a:p>
          </p:txBody>
        </p:sp>
      </p:grpSp>
      <p:sp>
        <p:nvSpPr>
          <p:cNvPr id="81" name="Shape 81"/>
          <p:cNvSpPr/>
          <p:nvPr/>
        </p:nvSpPr>
        <p:spPr>
          <a:xfrm>
            <a:off x="4617654" y="2885831"/>
            <a:ext cx="193567" cy="219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BBE0E3"/>
            </a:solidFill>
          </a:ln>
        </p:spPr>
        <p:txBody>
          <a:bodyPr lIns="45718" tIns="45718" rIns="45718" bIns="45718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617654" y="3988920"/>
            <a:ext cx="193567" cy="219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BBE0E3"/>
            </a:solidFill>
          </a:ln>
        </p:spPr>
        <p:txBody>
          <a:bodyPr lIns="45718" tIns="45718" rIns="45718" bIns="45718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3940971" y="5092008"/>
            <a:ext cx="193567" cy="219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BBE0E3"/>
            </a:solidFill>
          </a:ln>
        </p:spPr>
        <p:txBody>
          <a:bodyPr lIns="45718" tIns="45718" rIns="45718" bIns="45718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683568" y="332656"/>
            <a:ext cx="6334596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008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000"/>
                </a:solidFill>
              </a:rPr>
              <a:t>概念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4294967295"/>
          </p:nvPr>
        </p:nvSpPr>
        <p:spPr>
          <a:xfrm>
            <a:off x="519112" y="1266825"/>
            <a:ext cx="8307488" cy="48584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Songti SC Bold"/>
                <a:ea typeface="Songti SC Bold"/>
                <a:cs typeface="Songti SC Bold"/>
                <a:sym typeface="Songti SC Bold"/>
              </a:rPr>
              <a:t>job</a:t>
            </a:r>
          </a:p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Songti SC Regular"/>
                <a:ea typeface="Songti SC Regular"/>
                <a:cs typeface="Songti SC Regular"/>
                <a:sym typeface="Songti SC Regular"/>
              </a:rPr>
              <a:t>spark一个action算子就算一个Job，比方说count，first等。</a:t>
            </a:r>
          </a:p>
          <a:p>
            <a:pPr marL="0" lvl="0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Songti SC Bold"/>
                <a:ea typeface="Songti SC Bold"/>
                <a:cs typeface="Songti SC Bold"/>
                <a:sym typeface="Songti SC Bold"/>
              </a:rPr>
              <a:t>task</a:t>
            </a:r>
          </a:p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Songti SC Regular"/>
                <a:ea typeface="Songti SC Regular"/>
                <a:cs typeface="Songti SC Regular"/>
                <a:sym typeface="Songti SC Regular"/>
              </a:rPr>
              <a:t>Task是Spark中最小的执行单元。RDD一般是带有partitions的，每个partition的在一个executor上的执行可以任务是一个Task。</a:t>
            </a:r>
          </a:p>
          <a:p>
            <a:pPr marL="0" lvl="0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Songti SC Bold"/>
                <a:ea typeface="Songti SC Bold"/>
                <a:cs typeface="Songti SC Bold"/>
                <a:sym typeface="Songti SC Bold"/>
              </a:rPr>
              <a:t>stage</a:t>
            </a:r>
          </a:p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Songti SC Regular"/>
                <a:ea typeface="Songti SC Regular"/>
                <a:cs typeface="Songti SC Regular"/>
                <a:sym typeface="Songti SC Regular"/>
              </a:rPr>
              <a:t>一般而言一个Job会切换成一定数量的stage，各个stage之间按照顺序执行，宽依赖和窄依赖的边界就是stage的划分点。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683568" y="332656"/>
            <a:ext cx="6334596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008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008000"/>
                </a:solidFill>
              </a:rPr>
              <a:t>Stage</a:t>
            </a:r>
            <a:r>
              <a:rPr lang="zh-CN" altLang="en-US" sz="2800" dirty="0" smtClean="0">
                <a:solidFill>
                  <a:srgbClr val="008000"/>
                </a:solidFill>
              </a:rPr>
              <a:t>类型</a:t>
            </a:r>
            <a:endParaRPr sz="2800" dirty="0">
              <a:solidFill>
                <a:srgbClr val="008000"/>
              </a:solidFill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466264" y="3686583"/>
            <a:ext cx="3715795" cy="1422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498764" y="932095"/>
            <a:ext cx="8277101" cy="424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altLang="zh-CN" dirty="0"/>
              <a:t>Stage</a:t>
            </a:r>
            <a:r>
              <a:rPr lang="zh-CN" altLang="en-US" dirty="0"/>
              <a:t>有两种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ShuffleMapStage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这种</a:t>
            </a:r>
            <a:r>
              <a:rPr lang="en-US" altLang="zh-CN" dirty="0"/>
              <a:t>Stage</a:t>
            </a:r>
            <a:r>
              <a:rPr lang="zh-CN" altLang="en-US" dirty="0"/>
              <a:t>是以</a:t>
            </a:r>
            <a:r>
              <a:rPr lang="en-US" altLang="zh-CN" dirty="0"/>
              <a:t>Shuffle</a:t>
            </a:r>
            <a:r>
              <a:rPr lang="zh-CN" altLang="en-US" dirty="0"/>
              <a:t>为输出边界，其输入边界可以是从外部获取数据，也可以是另一个</a:t>
            </a:r>
            <a:r>
              <a:rPr lang="en-US" altLang="zh-CN" dirty="0" err="1"/>
              <a:t>ShuffleMapStage</a:t>
            </a:r>
            <a:r>
              <a:rPr lang="zh-CN" altLang="en-US" dirty="0"/>
              <a:t>的输出，其输出</a:t>
            </a:r>
            <a:r>
              <a:rPr lang="zh-CN" altLang="en-US" dirty="0" smtClean="0"/>
              <a:t>可以是</a:t>
            </a:r>
            <a:r>
              <a:rPr lang="zh-CN" altLang="en-US" dirty="0"/>
              <a:t>另一个</a:t>
            </a:r>
            <a:r>
              <a:rPr lang="en-US" altLang="zh-CN" dirty="0"/>
              <a:t>Stage</a:t>
            </a:r>
            <a:r>
              <a:rPr lang="zh-CN" altLang="en-US" dirty="0"/>
              <a:t>的</a:t>
            </a:r>
            <a:r>
              <a:rPr lang="zh-CN" altLang="en-US" dirty="0" smtClean="0"/>
              <a:t>开始。</a:t>
            </a:r>
            <a:r>
              <a:rPr lang="en-US" altLang="zh-CN" dirty="0" err="1" smtClean="0"/>
              <a:t>ShuffleMapStage</a:t>
            </a:r>
            <a:r>
              <a:rPr lang="zh-CN" altLang="en-US" dirty="0"/>
              <a:t>的最后</a:t>
            </a:r>
            <a:r>
              <a:rPr lang="en-US" altLang="zh-CN" dirty="0"/>
              <a:t>Task</a:t>
            </a:r>
            <a:r>
              <a:rPr lang="zh-CN" altLang="en-US" dirty="0"/>
              <a:t>就是</a:t>
            </a:r>
            <a:r>
              <a:rPr lang="en-US" altLang="zh-CN" dirty="0" err="1"/>
              <a:t>ShuffleMapTask</a:t>
            </a:r>
            <a:r>
              <a:rPr lang="zh-CN" altLang="en-US" dirty="0"/>
              <a:t>。在一个</a:t>
            </a:r>
            <a:r>
              <a:rPr lang="en-US" altLang="zh-CN" dirty="0"/>
              <a:t>Job</a:t>
            </a:r>
            <a:r>
              <a:rPr lang="zh-CN" altLang="en-US" dirty="0"/>
              <a:t>里可能有该类型的</a:t>
            </a:r>
            <a:r>
              <a:rPr lang="en-US" altLang="zh-CN" dirty="0"/>
              <a:t>Stage</a:t>
            </a:r>
            <a:r>
              <a:rPr lang="zh-CN" altLang="en-US" dirty="0"/>
              <a:t>，也可以能没有该类型</a:t>
            </a:r>
            <a:r>
              <a:rPr lang="en-US" altLang="zh-CN" dirty="0"/>
              <a:t>Stage</a:t>
            </a:r>
            <a:r>
              <a:rPr lang="zh-CN" altLang="en-US" dirty="0"/>
              <a:t>。</a:t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en-US" altLang="zh-CN" dirty="0" err="1" smtClean="0"/>
              <a:t>ResultStage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这种</a:t>
            </a:r>
            <a:r>
              <a:rPr lang="en-US" altLang="zh-CN" dirty="0"/>
              <a:t>Stage</a:t>
            </a:r>
            <a:r>
              <a:rPr lang="zh-CN" altLang="en-US" dirty="0"/>
              <a:t>是直接输出结果。其输入边界可以是从外部获取数据，也可以是另一个</a:t>
            </a:r>
            <a:r>
              <a:rPr lang="en-US" altLang="zh-CN" dirty="0" err="1"/>
              <a:t>ShuffleMapStage</a:t>
            </a:r>
            <a:r>
              <a:rPr lang="zh-CN" altLang="en-US" dirty="0"/>
              <a:t>的输出。</a:t>
            </a:r>
            <a:r>
              <a:rPr lang="en-US" altLang="zh-CN" dirty="0" err="1"/>
              <a:t>ResultStage</a:t>
            </a:r>
            <a:r>
              <a:rPr lang="zh-CN" altLang="en-US" dirty="0"/>
              <a:t>的最后</a:t>
            </a:r>
            <a:r>
              <a:rPr lang="en-US" altLang="zh-CN" dirty="0"/>
              <a:t>Task</a:t>
            </a:r>
            <a:r>
              <a:rPr lang="zh-CN" altLang="en-US" dirty="0"/>
              <a:t>就是</a:t>
            </a:r>
            <a:r>
              <a:rPr lang="en-US" altLang="zh-CN" dirty="0" err="1"/>
              <a:t>ResultTask</a:t>
            </a:r>
            <a:r>
              <a:rPr lang="zh-CN" altLang="en-US" dirty="0"/>
              <a:t>。在一个</a:t>
            </a:r>
            <a:r>
              <a:rPr lang="en-US" altLang="zh-CN" dirty="0"/>
              <a:t>Job</a:t>
            </a:r>
            <a:r>
              <a:rPr lang="zh-CN" altLang="en-US" dirty="0"/>
              <a:t>里必定有该类型</a:t>
            </a:r>
            <a:r>
              <a:rPr lang="en-US" altLang="zh-CN" dirty="0"/>
              <a:t>Stage</a:t>
            </a:r>
            <a:r>
              <a:rPr lang="zh-CN" altLang="en-US" dirty="0"/>
              <a:t>。一个</a:t>
            </a:r>
            <a:r>
              <a:rPr lang="en-US" altLang="zh-CN" dirty="0"/>
              <a:t>Job</a:t>
            </a:r>
            <a:r>
              <a:rPr lang="zh-CN" altLang="en-US" dirty="0"/>
              <a:t>含有一个或多个</a:t>
            </a:r>
            <a:r>
              <a:rPr lang="en-US" altLang="zh-CN" dirty="0"/>
              <a:t>Stage</a:t>
            </a:r>
            <a:r>
              <a:rPr lang="zh-CN" altLang="en-US" dirty="0"/>
              <a:t>，但至少含有一个</a:t>
            </a:r>
            <a:r>
              <a:rPr lang="en-US" altLang="zh-CN" dirty="0" err="1"/>
              <a:t>ResultStage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66" y="4398038"/>
            <a:ext cx="4821998" cy="22877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683568" y="332656"/>
            <a:ext cx="6334596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008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000"/>
                </a:solidFill>
              </a:rPr>
              <a:t>现状描述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683568" y="332656"/>
            <a:ext cx="6334596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008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000"/>
                </a:solidFill>
              </a:rPr>
              <a:t>竞品分析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7.jpeg" descr="thank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</Words>
  <Application>Microsoft Macintosh PowerPoint</Application>
  <PresentationFormat>全屏显示(4:3)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Helvetica</vt:lpstr>
      <vt:lpstr>Helvetica Neue</vt:lpstr>
      <vt:lpstr>Microsoft YaHei</vt:lpstr>
      <vt:lpstr>Songti SC Bold</vt:lpstr>
      <vt:lpstr>Songti SC Regular</vt:lpstr>
      <vt:lpstr>Wingdings</vt:lpstr>
      <vt:lpstr>Arial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4</cp:revision>
  <dcterms:modified xsi:type="dcterms:W3CDTF">2016-12-13T14:18:19Z</dcterms:modified>
</cp:coreProperties>
</file>