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0E5"/>
          </a:solidFill>
        </a:fill>
      </a:tcStyle>
    </a:wholeTbl>
    <a:band2H>
      <a:tcTxStyle b="def" i="def"/>
      <a:tcStyle>
        <a:tcBdr/>
        <a:fill>
          <a:solidFill>
            <a:srgbClr val="E7F0F2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1D0"/>
          </a:solidFill>
        </a:fill>
      </a:tcStyle>
    </a:wholeTbl>
    <a:band2H>
      <a:tcTxStyle b="def" i="def"/>
      <a:tcStyle>
        <a:tcBdr/>
        <a:fill>
          <a:solidFill>
            <a:srgbClr val="E7F0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CDCA"/>
          </a:solidFill>
        </a:fill>
      </a:tcStyle>
    </a:wholeTbl>
    <a:band2H>
      <a:tcTxStyle b="def" i="def"/>
      <a:tcStyle>
        <a:tcBdr/>
        <a:fill>
          <a:solidFill>
            <a:srgbClr val="F8E8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2297"/>
          <c:y val="0.05091"/>
          <c:w val="0.775734"/>
          <c:h val="0.78880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Source Sans Pro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</c:v>
                </c:pt>
                <c:pt idx="1">
                  <c:v>Q3 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4.500000</c:v>
                </c:pt>
                <c:pt idx="1">
                  <c:v>3.500000</c:v>
                </c:pt>
                <c:pt idx="2">
                  <c:v>2.500000</c:v>
                </c:pt>
                <c:pt idx="3">
                  <c:v>4.300000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Source Sans Pro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</c:v>
                </c:pt>
                <c:pt idx="1">
                  <c:v>Q3 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2.800000</c:v>
                </c:pt>
                <c:pt idx="1">
                  <c:v>1.800000</c:v>
                </c:pt>
                <c:pt idx="2">
                  <c:v>4.400000</c:v>
                </c:pt>
                <c:pt idx="3">
                  <c:v>2.400000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Source Sans Pro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</c:v>
                </c:pt>
                <c:pt idx="1">
                  <c:v>Q3 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5.000000</c:v>
                </c:pt>
                <c:pt idx="1">
                  <c:v>3.000000</c:v>
                </c:pt>
                <c:pt idx="2">
                  <c:v>2.000000</c:v>
                </c:pt>
                <c:pt idx="3">
                  <c:v>2.000000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Source Sans Pro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08080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Source Sans Pro Light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Source Sans Pro Light"/>
                  </a:rPr>
                  <a:t>Title</a:t>
                </a:r>
              </a:p>
            </c:rich>
          </c:tx>
          <c:layout/>
          <c:overlay val="1"/>
        </c:title>
        <c:numFmt formatCode="0.#" sourceLinked="0"/>
        <c:majorTickMark val="none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Source Sans Pro Light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63223"/>
          <c:y val="0.358784"/>
          <c:w val="0.136777"/>
          <c:h val="0.177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Source Sans Pro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PRESENTER:</a:t>
            </a:r>
          </a:p>
          <a:p>
            <a:pPr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SzPct val="100000"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u="sng"/>
              <a:t>Underline</a:t>
            </a:r>
            <a:r>
              <a:t> text added for extra emphasis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05556" y="1307206"/>
            <a:ext cx="8240890" cy="23663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689592" y="3673512"/>
            <a:ext cx="6400801" cy="95699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databricks_logoTM_rev_800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300" y="4456118"/>
            <a:ext cx="2306476" cy="39210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xfrm>
            <a:off x="6553200" y="4626292"/>
            <a:ext cx="21336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341488" y="1307206"/>
            <a:ext cx="8240891" cy="23663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325526" y="3673512"/>
            <a:ext cx="6400801" cy="95699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1" name="databricks_logoTM_rev_800p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9300" y="4456118"/>
            <a:ext cx="2306476" cy="3921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Fram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03110" y="1598391"/>
            <a:ext cx="7739945" cy="124883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03110" y="2717006"/>
            <a:ext cx="6349824" cy="666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1" name="databricks_logoTM_rev_800p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9300" y="4456118"/>
            <a:ext cx="2306476" cy="3921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3.pdf" descr="databricks_logoTM_rgb_TM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2" y="4821237"/>
            <a:ext cx="1071564" cy="16033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sldNum" sz="quarter" idx="2"/>
          </p:nvPr>
        </p:nvSpPr>
        <p:spPr>
          <a:xfrm>
            <a:off x="8461375" y="4807267"/>
            <a:ext cx="558800" cy="2311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xfrm>
            <a:off x="8770035" y="4781867"/>
            <a:ext cx="25014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pic>
        <p:nvPicPr>
          <p:cNvPr id="158" name="image3.png" descr="databricks_logoTM_800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10" y="4806610"/>
            <a:ext cx="1100363" cy="18706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>
            <p:ph type="title"/>
          </p:nvPr>
        </p:nvSpPr>
        <p:spPr>
          <a:xfrm>
            <a:off x="254760" y="206375"/>
            <a:ext cx="8560455" cy="8572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1467279" y="265512"/>
            <a:ext cx="6190875" cy="652951"/>
          </a:xfrm>
          <a:prstGeom prst="rect">
            <a:avLst/>
          </a:prstGeom>
        </p:spPr>
        <p:txBody>
          <a:bodyPr lIns="68568" tIns="68568" rIns="68568" bIns="68568" anchor="ctr"/>
          <a:lstStyle>
            <a:lvl1pPr defTabSz="685800"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1467279" y="1200150"/>
            <a:ext cx="6190875" cy="3188475"/>
          </a:xfrm>
          <a:prstGeom prst="rect">
            <a:avLst/>
          </a:prstGeom>
        </p:spPr>
        <p:txBody>
          <a:bodyPr lIns="68568" tIns="68568" rIns="68568" bIns="68568"/>
          <a:lstStyle>
            <a:lvl1pPr marL="0" indent="0" defTabSz="685800">
              <a:spcBef>
                <a:spcPts val="0"/>
              </a:spcBef>
              <a:buSzTx/>
              <a:buFontTx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5671" indent="-136071" defTabSz="685800">
              <a:spcBef>
                <a:spcPts val="0"/>
              </a:spcBef>
              <a:buSzPct val="100000"/>
              <a:buFontTx/>
              <a:buChar char="&gt;"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2871" indent="-136071" defTabSz="685800">
              <a:spcBef>
                <a:spcPts val="0"/>
              </a:spcBef>
              <a:buSzPct val="100000"/>
              <a:buFontTx/>
              <a:buChar char="&gt;"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60071" indent="-136071" defTabSz="685800">
              <a:spcBef>
                <a:spcPts val="0"/>
              </a:spcBef>
              <a:buSzPct val="100000"/>
              <a:buFontTx/>
              <a:buChar char="&gt;"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7271" indent="-136071" defTabSz="685800">
              <a:spcBef>
                <a:spcPts val="0"/>
              </a:spcBef>
              <a:buSzPct val="100000"/>
              <a:buFontTx/>
              <a:buChar char="&gt;"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8" name="image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675" y="4737366"/>
            <a:ext cx="1654426" cy="24772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sldNum" sz="quarter" idx="2"/>
          </p:nvPr>
        </p:nvSpPr>
        <p:spPr>
          <a:xfrm>
            <a:off x="4457700" y="4627562"/>
            <a:ext cx="1600200" cy="279401"/>
          </a:xfrm>
          <a:prstGeom prst="rect">
            <a:avLst/>
          </a:prstGeom>
        </p:spPr>
        <p:txBody>
          <a:bodyPr wrap="none" lIns="34289" tIns="34289" rIns="34289" bIns="34289"/>
          <a:lstStyle>
            <a:lvl1pPr defTabSz="685800"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254760" y="206375"/>
            <a:ext cx="8560455" cy="11064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46150" y="1312862"/>
            <a:ext cx="7172325" cy="3830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sz="half" idx="1"/>
          </p:nvPr>
        </p:nvSpPr>
        <p:spPr>
          <a:xfrm>
            <a:off x="931334" y="1323211"/>
            <a:ext cx="3562049" cy="382029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  <a:lvl2pPr marL="477661" indent="-188736">
              <a:spcBef>
                <a:spcPts val="400"/>
              </a:spcBef>
              <a:buChar char="–"/>
              <a:defRPr sz="2000"/>
            </a:lvl2pPr>
            <a:lvl3pPr marL="794204" indent="-165554">
              <a:spcBef>
                <a:spcPts val="400"/>
              </a:spcBef>
              <a:buChar char="•"/>
              <a:defRPr sz="2000"/>
            </a:lvl3pPr>
            <a:lvl4pPr marL="1048280" indent="-187855">
              <a:spcBef>
                <a:spcPts val="400"/>
              </a:spcBef>
              <a:buChar char="–"/>
              <a:defRPr sz="2000"/>
            </a:lvl4pPr>
            <a:lvl5pPr marL="1275821" indent="-193146">
              <a:spcBef>
                <a:spcPts val="400"/>
              </a:spcBef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254760" y="206375"/>
            <a:ext cx="8560455" cy="11168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"/>
          </p:nvPr>
        </p:nvSpPr>
        <p:spPr>
          <a:xfrm>
            <a:off x="931334" y="1174898"/>
            <a:ext cx="3562049" cy="5910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indent="457200">
              <a:buSzTx/>
              <a:buFontTx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indent="914400">
              <a:buSzTx/>
              <a:buFontTx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indent="1371600">
              <a:buSzTx/>
              <a:buFontTx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indent="1828800">
              <a:buSzTx/>
              <a:buFontTx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254760" y="206375"/>
            <a:ext cx="8560455" cy="9685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952048"/>
            <a:ext cx="6930571" cy="244015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half" idx="1"/>
          </p:nvPr>
        </p:nvSpPr>
        <p:spPr>
          <a:xfrm>
            <a:off x="952500" y="2965039"/>
            <a:ext cx="6851951" cy="13806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Chart 66"/>
          <p:cNvGraphicFramePr/>
          <p:nvPr/>
        </p:nvGraphicFramePr>
        <p:xfrm>
          <a:off x="1216103" y="1154607"/>
          <a:ext cx="7285800" cy="37419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" name="image3.png" descr="databricks_logoTM_800p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110" y="4806610"/>
            <a:ext cx="1100363" cy="18706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5.png" descr="01_FLASHLIGHT_explo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137" y="987425"/>
            <a:ext cx="1092201" cy="109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6.png" descr="02_CLOUDCLUSTER_managedcluste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338" y="1006475"/>
            <a:ext cx="1073151" cy="107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7.png" descr="03_PIPELIN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3875" y="1006475"/>
            <a:ext cx="1073150" cy="107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8.png" descr="04_THIRDPART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94162" y="1006475"/>
            <a:ext cx="1082676" cy="1082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9.png" descr="05_UNIFIED_PLATFORM_knot.ep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68950" y="946150"/>
            <a:ext cx="1144588" cy="114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10.png" descr="06_COMMUNIT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19900" y="1065212"/>
            <a:ext cx="987425" cy="987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11.png" descr="07_LIBRARIE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13688" y="1027112"/>
            <a:ext cx="1093788" cy="109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12.png" descr="08_LOGO_BUG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07050" y="3424237"/>
            <a:ext cx="1073150" cy="107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13.png" descr="09_EXPLORE_LANGU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8512" y="2325688"/>
            <a:ext cx="10795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14.png" descr="10_COLLABORAT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58975" y="2338388"/>
            <a:ext cx="989013" cy="98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5.png" descr="11_CHART_visualiz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105150" y="2392363"/>
            <a:ext cx="989013" cy="98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6.png" descr="12_DASHBOARD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143375" y="2381250"/>
            <a:ext cx="973138" cy="971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7.png" descr="13_CLUSTERS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5025" y="3552825"/>
            <a:ext cx="1103313" cy="1103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18.png" descr="14_WAND_PowerSpark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54213" y="3554412"/>
            <a:ext cx="1047751" cy="104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19.png" descr="15_IMPORT_CLOUD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082925" y="3552825"/>
            <a:ext cx="1035050" cy="1035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20.png" descr="16_CALENDAR_schedul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664200" y="2393950"/>
            <a:ext cx="973138" cy="974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21.png" descr="17_CHECKLIST_monitor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837363" y="2392363"/>
            <a:ext cx="1031876" cy="1031876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1028700" y="1878013"/>
            <a:ext cx="63437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Exploration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1958975" y="1878013"/>
            <a:ext cx="92367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Managed Clusters</a:t>
            </a:r>
          </a:p>
        </p:txBody>
      </p:sp>
      <p:sp>
        <p:nvSpPr>
          <p:cNvPr id="95" name="Shape 95"/>
          <p:cNvSpPr/>
          <p:nvPr/>
        </p:nvSpPr>
        <p:spPr>
          <a:xfrm>
            <a:off x="3311525" y="1878013"/>
            <a:ext cx="52716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Pipelines</a:t>
            </a:r>
          </a:p>
        </p:txBody>
      </p:sp>
      <p:sp>
        <p:nvSpPr>
          <p:cNvPr id="96" name="Shape 96"/>
          <p:cNvSpPr/>
          <p:nvPr/>
        </p:nvSpPr>
        <p:spPr>
          <a:xfrm>
            <a:off x="4221162" y="1878013"/>
            <a:ext cx="73717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3</a:t>
            </a:r>
            <a:r>
              <a:rPr baseline="30000"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rd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Party Apps</a:t>
            </a:r>
          </a:p>
        </p:txBody>
      </p:sp>
      <p:sp>
        <p:nvSpPr>
          <p:cNvPr id="97" name="Shape 97"/>
          <p:cNvSpPr/>
          <p:nvPr/>
        </p:nvSpPr>
        <p:spPr>
          <a:xfrm>
            <a:off x="6950075" y="1878013"/>
            <a:ext cx="648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Community</a:t>
            </a:r>
          </a:p>
        </p:txBody>
      </p:sp>
      <p:sp>
        <p:nvSpPr>
          <p:cNvPr id="98" name="Shape 98"/>
          <p:cNvSpPr/>
          <p:nvPr/>
        </p:nvSpPr>
        <p:spPr>
          <a:xfrm>
            <a:off x="1096962" y="4357687"/>
            <a:ext cx="4735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Clusters</a:t>
            </a:r>
          </a:p>
        </p:txBody>
      </p:sp>
      <p:sp>
        <p:nvSpPr>
          <p:cNvPr id="99" name="Shape 99"/>
          <p:cNvSpPr/>
          <p:nvPr/>
        </p:nvSpPr>
        <p:spPr>
          <a:xfrm>
            <a:off x="6937375" y="3216275"/>
            <a:ext cx="821487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Monitor Results</a:t>
            </a:r>
          </a:p>
        </p:txBody>
      </p:sp>
      <p:sp>
        <p:nvSpPr>
          <p:cNvPr id="100" name="Shape 100"/>
          <p:cNvSpPr/>
          <p:nvPr/>
        </p:nvSpPr>
        <p:spPr>
          <a:xfrm>
            <a:off x="5607050" y="3216275"/>
            <a:ext cx="1062317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Schedule Workflows </a:t>
            </a:r>
          </a:p>
        </p:txBody>
      </p:sp>
      <p:sp>
        <p:nvSpPr>
          <p:cNvPr id="101" name="Shape 101"/>
          <p:cNvSpPr/>
          <p:nvPr/>
        </p:nvSpPr>
        <p:spPr>
          <a:xfrm>
            <a:off x="3259137" y="4354512"/>
            <a:ext cx="6587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Import Data</a:t>
            </a:r>
          </a:p>
        </p:txBody>
      </p:sp>
      <p:sp>
        <p:nvSpPr>
          <p:cNvPr id="102" name="Shape 102"/>
          <p:cNvSpPr/>
          <p:nvPr/>
        </p:nvSpPr>
        <p:spPr>
          <a:xfrm>
            <a:off x="2012950" y="4357687"/>
            <a:ext cx="79908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Power of Spark</a:t>
            </a:r>
          </a:p>
        </p:txBody>
      </p:sp>
      <p:sp>
        <p:nvSpPr>
          <p:cNvPr id="103" name="Shape 103"/>
          <p:cNvSpPr/>
          <p:nvPr/>
        </p:nvSpPr>
        <p:spPr>
          <a:xfrm>
            <a:off x="2057400" y="3205163"/>
            <a:ext cx="64466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Collaborate</a:t>
            </a:r>
          </a:p>
        </p:txBody>
      </p:sp>
      <p:sp>
        <p:nvSpPr>
          <p:cNvPr id="104" name="Shape 104"/>
          <p:cNvSpPr/>
          <p:nvPr/>
        </p:nvSpPr>
        <p:spPr>
          <a:xfrm>
            <a:off x="4364037" y="3205163"/>
            <a:ext cx="45058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Publish</a:t>
            </a:r>
          </a:p>
        </p:txBody>
      </p:sp>
      <p:sp>
        <p:nvSpPr>
          <p:cNvPr id="105" name="Shape 105"/>
          <p:cNvSpPr/>
          <p:nvPr/>
        </p:nvSpPr>
        <p:spPr>
          <a:xfrm>
            <a:off x="3336925" y="3205163"/>
            <a:ext cx="50327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Visualize</a:t>
            </a:r>
          </a:p>
        </p:txBody>
      </p:sp>
      <p:sp>
        <p:nvSpPr>
          <p:cNvPr id="106" name="Shape 106"/>
          <p:cNvSpPr/>
          <p:nvPr/>
        </p:nvSpPr>
        <p:spPr>
          <a:xfrm>
            <a:off x="1019175" y="3205163"/>
            <a:ext cx="55814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Language</a:t>
            </a:r>
          </a:p>
        </p:txBody>
      </p:sp>
      <p:sp>
        <p:nvSpPr>
          <p:cNvPr id="107" name="Shape 107"/>
          <p:cNvSpPr/>
          <p:nvPr/>
        </p:nvSpPr>
        <p:spPr>
          <a:xfrm>
            <a:off x="8204200" y="1878013"/>
            <a:ext cx="50041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Libraries</a:t>
            </a:r>
          </a:p>
        </p:txBody>
      </p:sp>
      <p:sp>
        <p:nvSpPr>
          <p:cNvPr id="108" name="Shape 108"/>
          <p:cNvSpPr/>
          <p:nvPr/>
        </p:nvSpPr>
        <p:spPr>
          <a:xfrm>
            <a:off x="5700712" y="1878013"/>
            <a:ext cx="86275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Unified Platform</a:t>
            </a:r>
          </a:p>
        </p:txBody>
      </p:sp>
      <p:sp>
        <p:nvSpPr>
          <p:cNvPr id="109" name="Shape 109"/>
          <p:cNvSpPr/>
          <p:nvPr/>
        </p:nvSpPr>
        <p:spPr>
          <a:xfrm>
            <a:off x="5875337" y="4302125"/>
            <a:ext cx="537910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Logo Bug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1" name="image3.png" descr="databricks_logoTM_800px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47110" y="4806610"/>
            <a:ext cx="1100363" cy="18706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Fram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03110" y="1598391"/>
            <a:ext cx="7739945" cy="124883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03110" y="2717006"/>
            <a:ext cx="6349824" cy="666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1" name="databricks_logoTM_rev_800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300" y="4456118"/>
            <a:ext cx="2306476" cy="39210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sldNum" sz="quarter" idx="2"/>
          </p:nvPr>
        </p:nvSpPr>
        <p:spPr>
          <a:xfrm>
            <a:off x="6553200" y="4626292"/>
            <a:ext cx="21336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61375" y="4781867"/>
            <a:ext cx="5588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60606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" name="image3.png" descr="databricks_logoTM_800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10" y="4806610"/>
            <a:ext cx="1100363" cy="1870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254760" y="206375"/>
            <a:ext cx="8560455" cy="99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404040"/>
          </a:solidFill>
          <a:uFillTx/>
          <a:latin typeface="Newslab Thin"/>
          <a:ea typeface="Newslab Thin"/>
          <a:cs typeface="Newslab Thin"/>
          <a:sym typeface="Newslab Thin"/>
        </a:defRPr>
      </a:lvl9pPr>
    </p:titleStyle>
    <p:bodyStyle>
      <a:lvl1pPr marL="168275" marR="0" indent="-16827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436562" marR="0" indent="-20954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802746" marR="0" indent="-232833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8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1029758" marR="0" indent="-232833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1223962" marR="0" indent="-252412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8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25603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30175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34747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39319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279318" y="1227097"/>
            <a:ext cx="8723398" cy="26893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5900"/>
            </a:pPr>
            <a:r>
              <a:t>Optimizing</a:t>
            </a:r>
          </a:p>
          <a:p>
            <a:pPr>
              <a:defRPr sz="5900"/>
            </a:pPr>
            <a:r>
              <a:t>Apache Spark SQL Joins</a:t>
            </a:r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325526" y="4029112"/>
            <a:ext cx="6400801" cy="956998"/>
          </a:xfrm>
          <a:prstGeom prst="rect">
            <a:avLst/>
          </a:prstGeom>
        </p:spPr>
        <p:txBody>
          <a:bodyPr/>
          <a:lstStyle/>
          <a:p>
            <a:pPr/>
            <a:r>
              <a:t>Vida Ha</a:t>
            </a:r>
          </a:p>
          <a:p>
            <a:pPr/>
            <a:r>
              <a:t>Solutions Architect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body" idx="1"/>
          </p:nvPr>
        </p:nvSpPr>
        <p:spPr>
          <a:xfrm>
            <a:off x="1565462" y="2266950"/>
            <a:ext cx="6190876" cy="318847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join_rdd = sqlContext.sql(“select *</a:t>
            </a: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FROM </a:t>
            </a:r>
            <a:r>
              <a:rPr>
                <a:solidFill>
                  <a:schemeClr val="accent1">
                    <a:lumOff val="-8274"/>
                  </a:schemeClr>
                </a:solidFill>
              </a:rPr>
              <a:t>people_in_the_us</a:t>
            </a:r>
            <a:endParaRPr>
              <a:solidFill>
                <a:srgbClr val="FF5624"/>
              </a:solidFill>
            </a:endParaRP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  <a:r>
              <a:rPr>
                <a:solidFill>
                  <a:srgbClr val="DC2226"/>
                </a:solidFill>
              </a:rPr>
              <a:t> </a:t>
            </a:r>
            <a:r>
              <a:rPr b="1">
                <a:solidFill>
                  <a:srgbClr val="DC2226"/>
                </a:solidFill>
                <a:latin typeface="+mj-lt"/>
                <a:ea typeface="+mj-ea"/>
                <a:cs typeface="+mj-cs"/>
                <a:sym typeface="Helvetica"/>
              </a:rPr>
              <a:t>JOIN</a:t>
            </a:r>
            <a:r>
              <a:t> </a:t>
            </a:r>
            <a:r>
              <a:rPr>
                <a:solidFill>
                  <a:schemeClr val="accent1">
                    <a:lumOff val="-8274"/>
                  </a:schemeClr>
                </a:solidFill>
              </a:rPr>
              <a:t>states </a:t>
            </a: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ON people_in_the_us.state = states.name”)</a:t>
            </a:r>
          </a:p>
          <a:p>
            <a:pPr/>
            <a:endParaRPr sz="18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Shape 267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Shuffle Hash Join Performance</a:t>
            </a:r>
          </a:p>
        </p:txBody>
      </p:sp>
      <p:sp>
        <p:nvSpPr>
          <p:cNvPr id="268" name="Shape 268"/>
          <p:cNvSpPr/>
          <p:nvPr/>
        </p:nvSpPr>
        <p:spPr>
          <a:xfrm>
            <a:off x="1074737" y="1137602"/>
            <a:ext cx="7172326" cy="198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500"/>
              </a:spcBef>
              <a:defRPr sz="2400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Works best when the DF’s:</a:t>
            </a: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Distribute evenly with the key you are joining on.</a:t>
            </a: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Have an adequate number of keys for parallelism.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2"/>
          <p:cNvGrpSpPr/>
          <p:nvPr/>
        </p:nvGrpSpPr>
        <p:grpSpPr>
          <a:xfrm>
            <a:off x="1913545" y="905916"/>
            <a:ext cx="1059906" cy="570955"/>
            <a:chOff x="0" y="0"/>
            <a:chExt cx="1059904" cy="570954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 DF</a:t>
              </a:r>
              <a:endParaRPr>
                <a:solidFill>
                  <a:srgbClr val="000000"/>
                </a:solidFill>
              </a:endParaRP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1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6050393" y="1809577"/>
            <a:ext cx="2035126" cy="218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685800">
              <a:defRPr b="1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Problems: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Uneven Sharding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Limited parallelism w/ 50 output partitions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859206" y="2568712"/>
            <a:ext cx="983700" cy="46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 RDD</a:t>
            </a:r>
          </a:p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Partition 2</a:t>
            </a:r>
          </a:p>
        </p:txBody>
      </p:sp>
      <p:sp>
        <p:nvSpPr>
          <p:cNvPr id="275" name="Shape 275"/>
          <p:cNvSpPr/>
          <p:nvPr/>
        </p:nvSpPr>
        <p:spPr>
          <a:xfrm>
            <a:off x="2826131" y="2516774"/>
            <a:ext cx="1164150" cy="1340551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480200" y="2568712"/>
            <a:ext cx="983700" cy="46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 RDD</a:t>
            </a:r>
          </a:p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Partition 2</a:t>
            </a:r>
          </a:p>
        </p:txBody>
      </p:sp>
      <p:sp>
        <p:nvSpPr>
          <p:cNvPr id="277" name="Shape 277"/>
          <p:cNvSpPr/>
          <p:nvPr/>
        </p:nvSpPr>
        <p:spPr>
          <a:xfrm>
            <a:off x="4447125" y="2516774"/>
            <a:ext cx="928350" cy="812251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910006" y="2682649"/>
            <a:ext cx="983700" cy="46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**All** the Data for CA</a:t>
            </a:r>
          </a:p>
        </p:txBody>
      </p:sp>
      <p:sp>
        <p:nvSpPr>
          <p:cNvPr id="279" name="Shape 279"/>
          <p:cNvSpPr/>
          <p:nvPr/>
        </p:nvSpPr>
        <p:spPr>
          <a:xfrm>
            <a:off x="4511662" y="2478650"/>
            <a:ext cx="784350" cy="46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**All** the Data for RI</a:t>
            </a:r>
          </a:p>
        </p:txBody>
      </p:sp>
      <p:sp>
        <p:nvSpPr>
          <p:cNvPr id="280" name="Shape 280"/>
          <p:cNvSpPr/>
          <p:nvPr/>
        </p:nvSpPr>
        <p:spPr>
          <a:xfrm>
            <a:off x="3185680" y="3011549"/>
            <a:ext cx="445050" cy="695939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4721706" y="2921945"/>
            <a:ext cx="404588" cy="344348"/>
            <a:chOff x="0" y="-31907"/>
            <a:chExt cx="404586" cy="344347"/>
          </a:xfrm>
        </p:grpSpPr>
        <p:sp>
          <p:nvSpPr>
            <p:cNvPr id="281" name="Shape 281"/>
            <p:cNvSpPr/>
            <p:nvPr/>
          </p:nvSpPr>
          <p:spPr>
            <a:xfrm>
              <a:off x="0" y="25312"/>
              <a:ext cx="404587" cy="229908"/>
            </a:xfrm>
            <a:prstGeom prst="rect">
              <a:avLst/>
            </a:prstGeom>
            <a:solidFill>
              <a:srgbClr val="FF5624"/>
            </a:solidFill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-31908"/>
              <a:ext cx="404587" cy="3443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RI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1333762" y="1438125"/>
            <a:ext cx="5791181" cy="2154194"/>
            <a:chOff x="0" y="0"/>
            <a:chExt cx="5791180" cy="2154193"/>
          </a:xfrm>
        </p:grpSpPr>
        <p:grpSp>
          <p:nvGrpSpPr>
            <p:cNvPr id="292" name="Group 292"/>
            <p:cNvGrpSpPr/>
            <p:nvPr/>
          </p:nvGrpSpPr>
          <p:grpSpPr>
            <a:xfrm>
              <a:off x="1075706" y="0"/>
              <a:ext cx="4715475" cy="1078762"/>
              <a:chOff x="0" y="0"/>
              <a:chExt cx="4715473" cy="1078761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1686"/>
                <a:ext cx="998775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5" name="Shape 285"/>
              <p:cNvSpPr/>
              <p:nvPr/>
            </p:nvSpPr>
            <p:spPr>
              <a:xfrm flipH="1">
                <a:off x="998846" y="1611"/>
                <a:ext cx="236251" cy="107707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8531" y="0"/>
                <a:ext cx="2463301" cy="107865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235096" y="1611"/>
                <a:ext cx="1266750" cy="107707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 flipH="1">
                <a:off x="2501758" y="1686"/>
                <a:ext cx="1279575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9" name="Shape 289"/>
              <p:cNvSpPr/>
              <p:nvPr/>
            </p:nvSpPr>
            <p:spPr>
              <a:xfrm flipH="1">
                <a:off x="998757" y="1686"/>
                <a:ext cx="2782576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0" name="Shape 290"/>
              <p:cNvSpPr/>
              <p:nvPr/>
            </p:nvSpPr>
            <p:spPr>
              <a:xfrm flipH="1">
                <a:off x="998699" y="7649"/>
                <a:ext cx="3716775" cy="107100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1" name="Shape 291"/>
              <p:cNvSpPr/>
              <p:nvPr/>
            </p:nvSpPr>
            <p:spPr>
              <a:xfrm flipH="1">
                <a:off x="2501924" y="7649"/>
                <a:ext cx="2213550" cy="107100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93" name="Shape 293"/>
            <p:cNvSpPr/>
            <p:nvPr/>
          </p:nvSpPr>
          <p:spPr>
            <a:xfrm>
              <a:off x="0" y="327956"/>
              <a:ext cx="1164150" cy="1826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/>
            <a:p>
              <a:pPr defTabSz="685800">
                <a:defRPr sz="1500">
                  <a:solidFill>
                    <a:srgbClr val="55555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All the data for the US will be shuffled into only </a:t>
              </a:r>
              <a:r>
                <a:rPr b="1"/>
                <a:t>50 keys</a:t>
              </a:r>
              <a:r>
                <a:t> for each of the states.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49849" y="255037"/>
              <a:ext cx="236250" cy="57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0"/>
                    <a:pt x="10800" y="20862"/>
                  </a:cubicBezTo>
                  <a:lnTo>
                    <a:pt x="10800" y="11538"/>
                  </a:lnTo>
                  <a:cubicBezTo>
                    <a:pt x="10800" y="11130"/>
                    <a:pt x="5965" y="10800"/>
                    <a:pt x="0" y="10800"/>
                  </a:cubicBezTo>
                  <a:cubicBezTo>
                    <a:pt x="5965" y="10800"/>
                    <a:pt x="10800" y="10470"/>
                    <a:pt x="10800" y="10062"/>
                  </a:cubicBezTo>
                  <a:lnTo>
                    <a:pt x="10800" y="738"/>
                  </a:lnTo>
                  <a:cubicBezTo>
                    <a:pt x="10800" y="33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96" name="Shape 296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 defTabSz="624078">
              <a:defRPr sz="364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Uneven Sharding &amp; Limited Parallelism,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3098963" y="905916"/>
            <a:ext cx="1059905" cy="570955"/>
            <a:chOff x="0" y="0"/>
            <a:chExt cx="1059904" cy="570954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 DF</a:t>
              </a:r>
              <a:endParaRPr>
                <a:solidFill>
                  <a:srgbClr val="000000"/>
                </a:solidFill>
              </a:endParaRP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2</a:t>
              </a:r>
            </a:p>
          </p:txBody>
        </p:sp>
      </p:grpSp>
      <p:sp>
        <p:nvSpPr>
          <p:cNvPr id="300" name="Shape 300"/>
          <p:cNvSpPr/>
          <p:nvPr/>
        </p:nvSpPr>
        <p:spPr>
          <a:xfrm>
            <a:off x="42843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45002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47288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4946165" y="905916"/>
            <a:ext cx="1059906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51733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5393599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8" name="Group 308"/>
          <p:cNvGrpSpPr/>
          <p:nvPr/>
        </p:nvGrpSpPr>
        <p:grpSpPr>
          <a:xfrm>
            <a:off x="5684924" y="905916"/>
            <a:ext cx="1059906" cy="570955"/>
            <a:chOff x="0" y="0"/>
            <a:chExt cx="1059904" cy="570954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US DF Partition N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6870342" y="905916"/>
            <a:ext cx="1059905" cy="580816"/>
            <a:chOff x="0" y="0"/>
            <a:chExt cx="1059904" cy="580814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9310" y="1134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Small State  DF </a:t>
              </a:r>
            </a:p>
          </p:txBody>
        </p:sp>
      </p:grpSp>
      <p:sp>
        <p:nvSpPr>
          <p:cNvPr id="312" name="Shape 312"/>
          <p:cNvSpPr/>
          <p:nvPr>
            <p:ph type="body" idx="1"/>
          </p:nvPr>
        </p:nvSpPr>
        <p:spPr>
          <a:xfrm>
            <a:off x="985837" y="4178691"/>
            <a:ext cx="7172326" cy="3394076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spcBef>
                <a:spcPts val="500"/>
              </a:spcBef>
              <a:buFont typeface="Arial"/>
              <a:defRPr b="1" sz="24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 larger Spark Cluster will not solve these problems!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p" bldLvl="5" animBg="1" rev="0" advAuto="0" spid="27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6"/>
          <p:cNvGrpSpPr/>
          <p:nvPr/>
        </p:nvGrpSpPr>
        <p:grpSpPr>
          <a:xfrm>
            <a:off x="1913545" y="905916"/>
            <a:ext cx="1059906" cy="570955"/>
            <a:chOff x="0" y="0"/>
            <a:chExt cx="1059904" cy="570954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 DF</a:t>
              </a:r>
              <a:endParaRPr>
                <a:solidFill>
                  <a:srgbClr val="000000"/>
                </a:solidFill>
              </a:endParaRP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1</a:t>
              </a:r>
            </a:p>
          </p:txBody>
        </p:sp>
      </p:grpSp>
      <p:sp>
        <p:nvSpPr>
          <p:cNvPr id="317" name="Shape 317"/>
          <p:cNvSpPr/>
          <p:nvPr/>
        </p:nvSpPr>
        <p:spPr>
          <a:xfrm>
            <a:off x="6050393" y="1809577"/>
            <a:ext cx="2035126" cy="218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685800">
              <a:defRPr b="1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Problems: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Uneven Sharding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Limited parallelism w/ 50 output partitions</a:t>
            </a:r>
          </a:p>
        </p:txBody>
      </p:sp>
      <p:sp>
        <p:nvSpPr>
          <p:cNvPr id="318" name="Shape 318"/>
          <p:cNvSpPr/>
          <p:nvPr/>
        </p:nvSpPr>
        <p:spPr>
          <a:xfrm>
            <a:off x="2859206" y="2568712"/>
            <a:ext cx="983700" cy="46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 RDD</a:t>
            </a:r>
          </a:p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Partition 2</a:t>
            </a:r>
          </a:p>
        </p:txBody>
      </p:sp>
      <p:sp>
        <p:nvSpPr>
          <p:cNvPr id="319" name="Shape 319"/>
          <p:cNvSpPr/>
          <p:nvPr/>
        </p:nvSpPr>
        <p:spPr>
          <a:xfrm>
            <a:off x="2826131" y="2516774"/>
            <a:ext cx="1164150" cy="1340551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480200" y="2568712"/>
            <a:ext cx="983700" cy="46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 RDD</a:t>
            </a:r>
          </a:p>
          <a:p>
            <a:pPr algn="ctr" defTabSz="685800"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Partition 2</a:t>
            </a:r>
          </a:p>
        </p:txBody>
      </p:sp>
      <p:sp>
        <p:nvSpPr>
          <p:cNvPr id="321" name="Shape 321"/>
          <p:cNvSpPr/>
          <p:nvPr/>
        </p:nvSpPr>
        <p:spPr>
          <a:xfrm>
            <a:off x="4447125" y="2516774"/>
            <a:ext cx="928350" cy="812251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2910006" y="2682649"/>
            <a:ext cx="983700" cy="46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**All** the Data for CA</a:t>
            </a:r>
          </a:p>
        </p:txBody>
      </p:sp>
      <p:sp>
        <p:nvSpPr>
          <p:cNvPr id="323" name="Shape 323"/>
          <p:cNvSpPr/>
          <p:nvPr/>
        </p:nvSpPr>
        <p:spPr>
          <a:xfrm>
            <a:off x="4511662" y="2478650"/>
            <a:ext cx="784350" cy="46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**All** the Data for RI</a:t>
            </a:r>
          </a:p>
        </p:txBody>
      </p:sp>
      <p:sp>
        <p:nvSpPr>
          <p:cNvPr id="324" name="Shape 324"/>
          <p:cNvSpPr/>
          <p:nvPr/>
        </p:nvSpPr>
        <p:spPr>
          <a:xfrm>
            <a:off x="3185680" y="3011549"/>
            <a:ext cx="445050" cy="695939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4721706" y="2921945"/>
            <a:ext cx="404588" cy="344348"/>
            <a:chOff x="0" y="-31907"/>
            <a:chExt cx="404586" cy="344347"/>
          </a:xfrm>
        </p:grpSpPr>
        <p:sp>
          <p:nvSpPr>
            <p:cNvPr id="325" name="Shape 325"/>
            <p:cNvSpPr/>
            <p:nvPr/>
          </p:nvSpPr>
          <p:spPr>
            <a:xfrm>
              <a:off x="0" y="25312"/>
              <a:ext cx="404587" cy="229908"/>
            </a:xfrm>
            <a:prstGeom prst="rect">
              <a:avLst/>
            </a:prstGeom>
            <a:solidFill>
              <a:srgbClr val="FF5624"/>
            </a:solidFill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-31908"/>
              <a:ext cx="404587" cy="3443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RI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1333762" y="1438125"/>
            <a:ext cx="5791181" cy="2154194"/>
            <a:chOff x="0" y="0"/>
            <a:chExt cx="5791180" cy="2154193"/>
          </a:xfrm>
        </p:grpSpPr>
        <p:grpSp>
          <p:nvGrpSpPr>
            <p:cNvPr id="336" name="Group 336"/>
            <p:cNvGrpSpPr/>
            <p:nvPr/>
          </p:nvGrpSpPr>
          <p:grpSpPr>
            <a:xfrm>
              <a:off x="1075706" y="0"/>
              <a:ext cx="4715475" cy="1078762"/>
              <a:chOff x="0" y="0"/>
              <a:chExt cx="4715473" cy="1078761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0" y="1686"/>
                <a:ext cx="998775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 flipH="1">
                <a:off x="998846" y="1611"/>
                <a:ext cx="236251" cy="107707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8531" y="0"/>
                <a:ext cx="2463301" cy="107865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1235096" y="1611"/>
                <a:ext cx="1266750" cy="107707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 flipH="1">
                <a:off x="2501758" y="1686"/>
                <a:ext cx="1279575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3" name="Shape 333"/>
              <p:cNvSpPr/>
              <p:nvPr/>
            </p:nvSpPr>
            <p:spPr>
              <a:xfrm flipH="1">
                <a:off x="998757" y="1686"/>
                <a:ext cx="2782576" cy="10770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4" name="Shape 334"/>
              <p:cNvSpPr/>
              <p:nvPr/>
            </p:nvSpPr>
            <p:spPr>
              <a:xfrm flipH="1">
                <a:off x="998699" y="7649"/>
                <a:ext cx="3716775" cy="107100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 flipH="1">
                <a:off x="2501924" y="7649"/>
                <a:ext cx="2213550" cy="107100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37" name="Shape 337"/>
            <p:cNvSpPr/>
            <p:nvPr/>
          </p:nvSpPr>
          <p:spPr>
            <a:xfrm>
              <a:off x="0" y="327956"/>
              <a:ext cx="1164150" cy="1826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/>
            <a:p>
              <a:pPr defTabSz="685800">
                <a:defRPr sz="1500">
                  <a:solidFill>
                    <a:srgbClr val="55555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All the data for the US will be shuffled into only </a:t>
              </a:r>
              <a:r>
                <a:rPr b="1"/>
                <a:t>50 keys</a:t>
              </a:r>
              <a:r>
                <a:t> for each of the states.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1049849" y="255037"/>
              <a:ext cx="236250" cy="57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0"/>
                    <a:pt x="10800" y="20862"/>
                  </a:cubicBezTo>
                  <a:lnTo>
                    <a:pt x="10800" y="11538"/>
                  </a:lnTo>
                  <a:cubicBezTo>
                    <a:pt x="10800" y="11130"/>
                    <a:pt x="5965" y="10800"/>
                    <a:pt x="0" y="10800"/>
                  </a:cubicBezTo>
                  <a:cubicBezTo>
                    <a:pt x="5965" y="10800"/>
                    <a:pt x="10800" y="10470"/>
                    <a:pt x="10800" y="10062"/>
                  </a:cubicBezTo>
                  <a:lnTo>
                    <a:pt x="10800" y="738"/>
                  </a:lnTo>
                  <a:cubicBezTo>
                    <a:pt x="10800" y="33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40" name="Shape 340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 defTabSz="624078">
              <a:defRPr sz="364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Uneven Sharding &amp; Limited Parallelism,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3098963" y="905916"/>
            <a:ext cx="1059905" cy="570955"/>
            <a:chOff x="0" y="0"/>
            <a:chExt cx="1059904" cy="570954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 DF</a:t>
              </a:r>
              <a:endParaRPr>
                <a:solidFill>
                  <a:srgbClr val="000000"/>
                </a:solidFill>
              </a:endParaRP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2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42843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45002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47288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4946165" y="905916"/>
            <a:ext cx="1059906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5173381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5393599" y="905916"/>
            <a:ext cx="1059905" cy="570955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52" name="Group 352"/>
          <p:cNvGrpSpPr/>
          <p:nvPr/>
        </p:nvGrpSpPr>
        <p:grpSpPr>
          <a:xfrm>
            <a:off x="5684924" y="905916"/>
            <a:ext cx="1059906" cy="570955"/>
            <a:chOff x="0" y="0"/>
            <a:chExt cx="1059904" cy="570954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9311" y="118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US DF Partition N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6870342" y="905916"/>
            <a:ext cx="1059905" cy="580816"/>
            <a:chOff x="0" y="0"/>
            <a:chExt cx="1059904" cy="580814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1059905" cy="5709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9310" y="113477"/>
              <a:ext cx="983701" cy="46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Small State  DF </a:t>
              </a:r>
            </a:p>
          </p:txBody>
        </p:sp>
      </p:grpSp>
      <p:sp>
        <p:nvSpPr>
          <p:cNvPr id="356" name="Shape 356"/>
          <p:cNvSpPr/>
          <p:nvPr>
            <p:ph type="body" idx="1"/>
          </p:nvPr>
        </p:nvSpPr>
        <p:spPr>
          <a:xfrm>
            <a:off x="985837" y="3890618"/>
            <a:ext cx="7172326" cy="3394076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spcBef>
                <a:spcPts val="500"/>
              </a:spcBef>
              <a:buFont typeface="Arial"/>
              <a:defRPr b="1" sz="2400">
                <a:solidFill>
                  <a:schemeClr val="accent3">
                    <a:lumOff val="-7568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Broadcast Hash Join can address this problem if one DF is small enough to fit in memory.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1"/>
      <p:bldP build="p" bldLvl="5" animBg="1" rev="0" advAuto="0" spid="31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body" idx="1"/>
          </p:nvPr>
        </p:nvSpPr>
        <p:spPr>
          <a:xfrm>
            <a:off x="1467278" y="1200150"/>
            <a:ext cx="6190876" cy="318847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join_rdd = sqlContext.sql(“select *</a:t>
            </a: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FROM </a:t>
            </a:r>
            <a:r>
              <a:rPr>
                <a:solidFill>
                  <a:srgbClr val="DC2226"/>
                </a:solidFill>
              </a:rPr>
              <a:t>people_in_california</a:t>
            </a:r>
            <a:endParaRPr>
              <a:solidFill>
                <a:srgbClr val="DC2226"/>
              </a:solidFill>
            </a:endParaRP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F5624"/>
                </a:solidFill>
              </a:rPr>
              <a:t>LEFT JOIN</a:t>
            </a:r>
            <a:r>
              <a:t> </a:t>
            </a:r>
            <a:r>
              <a:rPr>
                <a:solidFill>
                  <a:srgbClr val="DC2226"/>
                </a:solidFill>
              </a:rPr>
              <a:t>all_the_people_in_the_world</a:t>
            </a:r>
            <a:endParaRPr>
              <a:solidFill>
                <a:srgbClr val="DC2226"/>
              </a:solidFill>
            </a:endParaRP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ON people_in_california.id = </a:t>
            </a:r>
          </a:p>
          <a:p>
            <a:pPr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all_the_people_in_the_world.id”)</a:t>
            </a:r>
          </a:p>
          <a:p>
            <a:pPr/>
            <a:endParaRPr sz="18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More Performance Considerations</a:t>
            </a:r>
          </a:p>
        </p:txBody>
      </p:sp>
      <p:sp>
        <p:nvSpPr>
          <p:cNvPr id="360" name="Shape 360"/>
          <p:cNvSpPr/>
          <p:nvPr/>
        </p:nvSpPr>
        <p:spPr>
          <a:xfrm>
            <a:off x="985837" y="3137291"/>
            <a:ext cx="7172326" cy="339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500"/>
              </a:spcBef>
              <a:buFont typeface="Arial"/>
              <a:defRPr b="1" sz="24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Final output keys = # of people in CA, so don’t need a huge Spark cluster, right?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285833" y="3842325"/>
            <a:ext cx="6858001" cy="703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685800">
              <a:defRPr b="1" sz="20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Size of the Spark Cluster to run this job is limited by the Large table rather than the Medium Sized Table.</a:t>
            </a:r>
          </a:p>
        </p:txBody>
      </p:sp>
      <p:sp>
        <p:nvSpPr>
          <p:cNvPr id="363" name="Shape 363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Left Join - Shuffle Step</a:t>
            </a:r>
          </a:p>
        </p:txBody>
      </p:sp>
      <p:sp>
        <p:nvSpPr>
          <p:cNvPr id="364" name="Shape 364"/>
          <p:cNvSpPr/>
          <p:nvPr/>
        </p:nvSpPr>
        <p:spPr>
          <a:xfrm>
            <a:off x="4901568" y="2354662"/>
            <a:ext cx="2429325" cy="101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685800">
              <a:defRPr b="1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Not a Problem: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Even Sharding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Good Parallelism</a:t>
            </a:r>
          </a:p>
        </p:txBody>
      </p:sp>
      <p:grpSp>
        <p:nvGrpSpPr>
          <p:cNvPr id="382" name="Group 382"/>
          <p:cNvGrpSpPr/>
          <p:nvPr/>
        </p:nvGrpSpPr>
        <p:grpSpPr>
          <a:xfrm>
            <a:off x="2049523" y="1515561"/>
            <a:ext cx="5851201" cy="866127"/>
            <a:chOff x="0" y="0"/>
            <a:chExt cx="5851200" cy="866125"/>
          </a:xfrm>
        </p:grpSpPr>
        <p:grpSp>
          <p:nvGrpSpPr>
            <p:cNvPr id="379" name="Group 379"/>
            <p:cNvGrpSpPr/>
            <p:nvPr/>
          </p:nvGrpSpPr>
          <p:grpSpPr>
            <a:xfrm>
              <a:off x="0" y="-1"/>
              <a:ext cx="4619760" cy="382727"/>
              <a:chOff x="0" y="0"/>
              <a:chExt cx="4619759" cy="382725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911925" y="-1"/>
                <a:ext cx="336376" cy="38272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6" name="Shape 366"/>
              <p:cNvSpPr/>
              <p:nvPr/>
            </p:nvSpPr>
            <p:spPr>
              <a:xfrm flipH="1">
                <a:off x="615884" y="0"/>
                <a:ext cx="4003876" cy="37125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7" name="Shape 367"/>
              <p:cNvSpPr/>
              <p:nvPr/>
            </p:nvSpPr>
            <p:spPr>
              <a:xfrm flipH="1">
                <a:off x="0" y="0"/>
                <a:ext cx="911926" cy="38272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911925" y="-1"/>
                <a:ext cx="1011601" cy="38272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9" name="Shape 369"/>
              <p:cNvSpPr/>
              <p:nvPr/>
            </p:nvSpPr>
            <p:spPr>
              <a:xfrm flipH="1">
                <a:off x="293850" y="-1"/>
                <a:ext cx="618076" cy="38272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 flipH="1">
                <a:off x="603000" y="-1"/>
                <a:ext cx="308926" cy="38272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911925" y="0"/>
                <a:ext cx="1" cy="38272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911924" y="0"/>
                <a:ext cx="675002" cy="38272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 flipH="1">
                <a:off x="17159" y="-1"/>
                <a:ext cx="4602600" cy="37597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4" name="Shape 374"/>
              <p:cNvSpPr/>
              <p:nvPr/>
            </p:nvSpPr>
            <p:spPr>
              <a:xfrm flipH="1">
                <a:off x="316409" y="-1"/>
                <a:ext cx="4303351" cy="366302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5" name="Shape 375"/>
              <p:cNvSpPr/>
              <p:nvPr/>
            </p:nvSpPr>
            <p:spPr>
              <a:xfrm flipH="1">
                <a:off x="891284" y="-1"/>
                <a:ext cx="3728476" cy="36157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6" name="Shape 376"/>
              <p:cNvSpPr/>
              <p:nvPr/>
            </p:nvSpPr>
            <p:spPr>
              <a:xfrm flipH="1">
                <a:off x="1572134" y="-1"/>
                <a:ext cx="3047626" cy="38092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7" name="Shape 377"/>
              <p:cNvSpPr/>
              <p:nvPr/>
            </p:nvSpPr>
            <p:spPr>
              <a:xfrm flipH="1">
                <a:off x="1248584" y="0"/>
                <a:ext cx="3371176" cy="37125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8" name="Shape 378"/>
              <p:cNvSpPr/>
              <p:nvPr/>
            </p:nvSpPr>
            <p:spPr>
              <a:xfrm flipH="1">
                <a:off x="1923584" y="-1"/>
                <a:ext cx="2696176" cy="382727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80" name="Shape 380"/>
            <p:cNvSpPr/>
            <p:nvPr/>
          </p:nvSpPr>
          <p:spPr>
            <a:xfrm rot="10800000">
              <a:off x="3230812" y="56616"/>
              <a:ext cx="389251" cy="38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375300" y="144788"/>
              <a:ext cx="2475901" cy="721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685800">
                <a:defRPr b="1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 Shuffles everything before dropping keys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1190465" y="997787"/>
            <a:ext cx="2145679" cy="504039"/>
            <a:chOff x="0" y="0"/>
            <a:chExt cx="2145677" cy="504038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90500" y="10957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81153" y="0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571500" y="10957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00100" y="10957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016000" y="10957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1" name="Group 391"/>
            <p:cNvGrpSpPr/>
            <p:nvPr/>
          </p:nvGrpSpPr>
          <p:grpSpPr>
            <a:xfrm>
              <a:off x="1238173" y="6736"/>
              <a:ext cx="907505" cy="497303"/>
              <a:chOff x="0" y="0"/>
              <a:chExt cx="907504" cy="497301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0" y="0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1347" y="97160"/>
                <a:ext cx="842258" cy="4001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68" tIns="68568" rIns="68568" bIns="68568" numCol="1" anchor="t">
                <a:noAutofit/>
              </a:bodyPr>
              <a:lstStyle>
                <a:lvl1pPr algn="ctr" defTabSz="685800">
                  <a:defRPr b="1" sz="1000">
                    <a:solidFill>
                      <a:srgbClr val="FCFBF7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All CA DF</a:t>
                </a:r>
              </a:p>
            </p:txBody>
          </p:sp>
        </p:grpSp>
      </p:grpSp>
      <p:grpSp>
        <p:nvGrpSpPr>
          <p:cNvPr id="429" name="Group 429"/>
          <p:cNvGrpSpPr/>
          <p:nvPr/>
        </p:nvGrpSpPr>
        <p:grpSpPr>
          <a:xfrm>
            <a:off x="3501865" y="1003339"/>
            <a:ext cx="4726853" cy="500706"/>
            <a:chOff x="0" y="0"/>
            <a:chExt cx="4726852" cy="500705"/>
          </a:xfrm>
        </p:grpSpPr>
        <p:sp>
          <p:nvSpPr>
            <p:cNvPr id="393" name="Shape 393"/>
            <p:cNvSpPr/>
            <p:nvPr/>
          </p:nvSpPr>
          <p:spPr>
            <a:xfrm>
              <a:off x="0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1600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15900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30200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3693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57339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58939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773239" y="1018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887539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11033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1113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2129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327226" y="1018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4415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565020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6828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7844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98726" y="1018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013026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136520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225636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27236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441536" y="1018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2555836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679330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804807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2906407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020708" y="1018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135008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3258501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365653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3467253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581553" y="1018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695853" y="3055"/>
              <a:ext cx="907505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819347" y="3055"/>
              <a:ext cx="907506" cy="4888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844805" y="100564"/>
              <a:ext cx="842258" cy="400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All World DF</a:t>
              </a:r>
            </a:p>
          </p:txBody>
        </p:sp>
      </p:grpSp>
      <p:sp>
        <p:nvSpPr>
          <p:cNvPr id="430" name="Shape 430"/>
          <p:cNvSpPr/>
          <p:nvPr/>
        </p:nvSpPr>
        <p:spPr>
          <a:xfrm>
            <a:off x="915282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1296436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1715382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2153455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2591682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3099002" y="1899018"/>
            <a:ext cx="1457872" cy="1447064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3245862" y="2333606"/>
            <a:ext cx="1164151" cy="46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All the Data from Both Tables</a:t>
            </a:r>
          </a:p>
        </p:txBody>
      </p:sp>
      <p:sp>
        <p:nvSpPr>
          <p:cNvPr id="437" name="Shape 437"/>
          <p:cNvSpPr/>
          <p:nvPr/>
        </p:nvSpPr>
        <p:spPr>
          <a:xfrm>
            <a:off x="1190465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1538649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1912049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2239089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2590195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2912189" y="2929030"/>
            <a:ext cx="842258" cy="785503"/>
          </a:xfrm>
          <a:prstGeom prst="rect">
            <a:avLst/>
          </a:prstGeom>
          <a:gradFill>
            <a:gsLst>
              <a:gs pos="0">
                <a:schemeClr val="accent1">
                  <a:lumOff val="-8274"/>
                </a:schemeClr>
              </a:gs>
              <a:gs pos="100000">
                <a:schemeClr val="accent1">
                  <a:satOff val="-21062"/>
                  <a:lumOff val="29313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2967930" y="3005563"/>
            <a:ext cx="705375" cy="63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Final Joined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A Better Solution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991041" y="1031016"/>
            <a:ext cx="7161918" cy="3677816"/>
            <a:chOff x="0" y="0"/>
            <a:chExt cx="7161917" cy="3677815"/>
          </a:xfrm>
        </p:grpSpPr>
        <p:sp>
          <p:nvSpPr>
            <p:cNvPr id="446" name="Shape 446"/>
            <p:cNvSpPr/>
            <p:nvPr/>
          </p:nvSpPr>
          <p:spPr>
            <a:xfrm>
              <a:off x="0" y="0"/>
              <a:ext cx="6858000" cy="386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685800">
                <a:defRPr b="1" sz="20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Filter the World DF for only entries that match the CA ID  </a:t>
              </a:r>
            </a:p>
          </p:txBody>
        </p:sp>
        <p:grpSp>
          <p:nvGrpSpPr>
            <p:cNvPr id="452" name="Group 452"/>
            <p:cNvGrpSpPr/>
            <p:nvPr/>
          </p:nvGrpSpPr>
          <p:grpSpPr>
            <a:xfrm>
              <a:off x="1860242" y="1056026"/>
              <a:ext cx="3823445" cy="439952"/>
              <a:chOff x="0" y="0"/>
              <a:chExt cx="3823443" cy="439950"/>
            </a:xfrm>
          </p:grpSpPr>
          <p:grpSp>
            <p:nvGrpSpPr>
              <p:cNvPr id="450" name="Group 450"/>
              <p:cNvGrpSpPr/>
              <p:nvPr/>
            </p:nvGrpSpPr>
            <p:grpSpPr>
              <a:xfrm>
                <a:off x="500897" y="75"/>
                <a:ext cx="3322547" cy="439876"/>
                <a:chOff x="0" y="66"/>
                <a:chExt cx="3322546" cy="439874"/>
              </a:xfrm>
            </p:grpSpPr>
            <p:sp>
              <p:nvSpPr>
                <p:cNvPr id="447" name="Shape 447"/>
                <p:cNvSpPr/>
                <p:nvPr/>
              </p:nvSpPr>
              <p:spPr>
                <a:xfrm flipH="1">
                  <a:off x="2741147" y="66"/>
                  <a:ext cx="581400" cy="439875"/>
                </a:xfrm>
                <a:prstGeom prst="line">
                  <a:avLst/>
                </a:prstGeom>
                <a:noFill/>
                <a:ln w="12700" cap="flat">
                  <a:solidFill>
                    <a:srgbClr val="FF56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685800">
                    <a:defRPr sz="1000">
                      <a:solidFill>
                        <a:srgbClr val="44444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2265422" y="69789"/>
                  <a:ext cx="269776" cy="3003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635" y="21600"/>
                        <a:pt x="10800" y="20876"/>
                        <a:pt x="10800" y="19983"/>
                      </a:cubicBezTo>
                      <a:lnTo>
                        <a:pt x="10800" y="12417"/>
                      </a:lnTo>
                      <a:cubicBezTo>
                        <a:pt x="10800" y="11524"/>
                        <a:pt x="5965" y="10800"/>
                        <a:pt x="0" y="10800"/>
                      </a:cubicBezTo>
                      <a:cubicBezTo>
                        <a:pt x="5965" y="10800"/>
                        <a:pt x="10800" y="10076"/>
                        <a:pt x="10800" y="9183"/>
                      </a:cubicBezTo>
                      <a:lnTo>
                        <a:pt x="10800" y="1617"/>
                      </a:lnTo>
                      <a:cubicBezTo>
                        <a:pt x="10800" y="724"/>
                        <a:pt x="15635" y="0"/>
                        <a:pt x="2160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FF5624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 defTabSz="685800"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0" y="5318"/>
                  <a:ext cx="2250001" cy="4292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8568" tIns="68568" rIns="68568" bIns="68568" numCol="1" anchor="ctr">
                  <a:spAutoFit/>
                </a:bodyPr>
                <a:lstStyle>
                  <a:lvl1pPr algn="r" defTabSz="685800">
                    <a:defRPr b="1">
                      <a:solidFill>
                        <a:schemeClr val="accent1">
                          <a:lumOff val="-8274"/>
                        </a:schemeClr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Filter Transform</a:t>
                  </a:r>
                </a:p>
              </p:txBody>
            </p:sp>
          </p:grpSp>
          <p:sp>
            <p:nvSpPr>
              <p:cNvPr id="451" name="Shape 451"/>
              <p:cNvSpPr/>
              <p:nvPr/>
            </p:nvSpPr>
            <p:spPr>
              <a:xfrm>
                <a:off x="-1" y="0"/>
                <a:ext cx="1625852" cy="439875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dot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53" name="Shape 453"/>
            <p:cNvSpPr/>
            <p:nvPr/>
          </p:nvSpPr>
          <p:spPr>
            <a:xfrm>
              <a:off x="737681" y="1495977"/>
              <a:ext cx="2548126" cy="218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/>
            <a:p>
              <a:pPr defTabSz="685800">
                <a:defRPr b="1">
                  <a:solidFill>
                    <a:srgbClr val="55555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Benefits:</a:t>
              </a:r>
              <a:endParaRPr>
                <a:solidFill>
                  <a:srgbClr val="000000"/>
                </a:solidFill>
              </a:endParaRPr>
            </a:p>
            <a:p>
              <a:pPr marL="361950" indent="-285750" defTabSz="685800">
                <a:buClr>
                  <a:srgbClr val="555555"/>
                </a:buClr>
                <a:buSzPct val="100000"/>
                <a:buFont typeface="Source Sans Pro"/>
                <a:buChar char="●"/>
                <a:defRPr b="1">
                  <a:solidFill>
                    <a:srgbClr val="55555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Less Data shuffled over the network and less shuffle space needed.</a:t>
              </a:r>
              <a:endParaRPr>
                <a:solidFill>
                  <a:srgbClr val="000000"/>
                </a:solidFill>
              </a:endParaRPr>
            </a:p>
            <a:p>
              <a:pPr marL="361950" indent="-285750" defTabSz="685800">
                <a:buClr>
                  <a:srgbClr val="555555"/>
                </a:buClr>
                <a:buSzPct val="100000"/>
                <a:buFont typeface="Source Sans Pro"/>
                <a:buChar char="●"/>
                <a:defRPr b="1">
                  <a:solidFill>
                    <a:srgbClr val="55555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More transforms, but still faster.</a:t>
              </a:r>
            </a:p>
          </p:txBody>
        </p:sp>
        <p:grpSp>
          <p:nvGrpSpPr>
            <p:cNvPr id="459" name="Group 459"/>
            <p:cNvGrpSpPr/>
            <p:nvPr/>
          </p:nvGrpSpPr>
          <p:grpSpPr>
            <a:xfrm>
              <a:off x="1860243" y="1056026"/>
              <a:ext cx="4774632" cy="1449009"/>
              <a:chOff x="0" y="0"/>
              <a:chExt cx="4774631" cy="1449008"/>
            </a:xfrm>
          </p:grpSpPr>
          <p:sp>
            <p:nvSpPr>
              <p:cNvPr id="454" name="Shape 454"/>
              <p:cNvSpPr/>
              <p:nvPr/>
            </p:nvSpPr>
            <p:spPr>
              <a:xfrm flipH="1">
                <a:off x="3125306" y="964583"/>
                <a:ext cx="59626" cy="484426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0" y="-1"/>
                <a:ext cx="3125250" cy="1449000"/>
              </a:xfrm>
              <a:prstGeom prst="line">
                <a:avLst/>
              </a:prstGeom>
              <a:noFill/>
              <a:ln w="12700" cap="flat">
                <a:solidFill>
                  <a:srgbClr val="FF56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685800">
                  <a:defRPr sz="1000">
                    <a:solidFill>
                      <a:srgbClr val="44444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458" name="Group 458"/>
              <p:cNvGrpSpPr/>
              <p:nvPr/>
            </p:nvGrpSpPr>
            <p:grpSpPr>
              <a:xfrm>
                <a:off x="3597824" y="989876"/>
                <a:ext cx="1176808" cy="429238"/>
                <a:chOff x="0" y="0"/>
                <a:chExt cx="1176806" cy="429237"/>
              </a:xfrm>
            </p:grpSpPr>
            <p:sp>
              <p:nvSpPr>
                <p:cNvPr id="456" name="Shape 456"/>
                <p:cNvSpPr/>
                <p:nvPr/>
              </p:nvSpPr>
              <p:spPr>
                <a:xfrm>
                  <a:off x="168356" y="0"/>
                  <a:ext cx="1008451" cy="4292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8568" tIns="68568" rIns="68568" bIns="68568" numCol="1" anchor="t">
                  <a:spAutoFit/>
                </a:bodyPr>
                <a:lstStyle>
                  <a:lvl1pPr algn="r" defTabSz="685800">
                    <a:defRPr b="1">
                      <a:solidFill>
                        <a:schemeClr val="accent1">
                          <a:lumOff val="-8274"/>
                        </a:schemeClr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Shuffle</a:t>
                  </a: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 rot="10800000">
                  <a:off x="0" y="7558"/>
                  <a:ext cx="275176" cy="4187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635" y="21600"/>
                        <a:pt x="10800" y="21070"/>
                        <a:pt x="10800" y="20417"/>
                      </a:cubicBezTo>
                      <a:lnTo>
                        <a:pt x="10800" y="11983"/>
                      </a:lnTo>
                      <a:cubicBezTo>
                        <a:pt x="10800" y="11330"/>
                        <a:pt x="5965" y="10800"/>
                        <a:pt x="0" y="10800"/>
                      </a:cubicBezTo>
                      <a:cubicBezTo>
                        <a:pt x="5965" y="10800"/>
                        <a:pt x="10800" y="10270"/>
                        <a:pt x="10800" y="9617"/>
                      </a:cubicBezTo>
                      <a:lnTo>
                        <a:pt x="10800" y="1183"/>
                      </a:lnTo>
                      <a:cubicBezTo>
                        <a:pt x="10800" y="530"/>
                        <a:pt x="15635" y="0"/>
                        <a:pt x="2160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FF5624"/>
                  </a:solidFill>
                  <a:prstDash val="solid"/>
                  <a:round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 defTabSz="685800"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  <p:grpSp>
          <p:nvGrpSpPr>
            <p:cNvPr id="469" name="Group 469"/>
            <p:cNvGrpSpPr/>
            <p:nvPr/>
          </p:nvGrpSpPr>
          <p:grpSpPr>
            <a:xfrm>
              <a:off x="47465" y="552007"/>
              <a:ext cx="2145679" cy="504039"/>
              <a:chOff x="0" y="0"/>
              <a:chExt cx="2145677" cy="504038"/>
            </a:xfrm>
          </p:grpSpPr>
          <p:sp>
            <p:nvSpPr>
              <p:cNvPr id="460" name="Shape 460"/>
              <p:cNvSpPr/>
              <p:nvPr/>
            </p:nvSpPr>
            <p:spPr>
              <a:xfrm>
                <a:off x="0" y="0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1905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381153" y="0"/>
                <a:ext cx="907506" cy="488859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5715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8001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0160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68" name="Group 468"/>
              <p:cNvGrpSpPr/>
              <p:nvPr/>
            </p:nvGrpSpPr>
            <p:grpSpPr>
              <a:xfrm>
                <a:off x="1238173" y="6736"/>
                <a:ext cx="907505" cy="497303"/>
                <a:chOff x="0" y="0"/>
                <a:chExt cx="907504" cy="497301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0"/>
                  <a:ext cx="907505" cy="4888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43900"/>
                    </a:gs>
                    <a:gs pos="100000">
                      <a:schemeClr val="accent6">
                        <a:hueOff val="-654741"/>
                        <a:satOff val="7017"/>
                        <a:lumOff val="38509"/>
                      </a:schemeClr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31347" y="97160"/>
                  <a:ext cx="842258" cy="4001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8568" tIns="68568" rIns="68568" bIns="68568" numCol="1" anchor="t">
                  <a:noAutofit/>
                </a:bodyPr>
                <a:lstStyle>
                  <a:lvl1pPr algn="ctr" defTabSz="685800">
                    <a:defRPr b="1" sz="1000">
                      <a:solidFill>
                        <a:srgbClr val="FCFBF7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All CA DF</a:t>
                  </a:r>
                </a:p>
              </p:txBody>
            </p:sp>
          </p:grpSp>
        </p:grpSp>
        <p:grpSp>
          <p:nvGrpSpPr>
            <p:cNvPr id="506" name="Group 506"/>
            <p:cNvGrpSpPr/>
            <p:nvPr/>
          </p:nvGrpSpPr>
          <p:grpSpPr>
            <a:xfrm>
              <a:off x="2435065" y="552040"/>
              <a:ext cx="4726853" cy="500706"/>
              <a:chOff x="0" y="0"/>
              <a:chExt cx="4726852" cy="500705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0" y="2037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101600" y="2037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215900" y="0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330200" y="2037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453693" y="2037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557339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658939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773239" y="1018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887539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011033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1113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12129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327226" y="1018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14415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1565020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16828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17844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1898726" y="1018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2013026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2136520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2225636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2327236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2441536" y="1018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2555836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2679330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2804807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2906407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3020708" y="1018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3135008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3258501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3365653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3467253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3581553" y="1018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3695853" y="3055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3819347" y="3055"/>
                <a:ext cx="907506" cy="4888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-8274"/>
                    </a:schemeClr>
                  </a:gs>
                  <a:gs pos="100000">
                    <a:schemeClr val="accent1">
                      <a:satOff val="-21062"/>
                      <a:lumOff val="2931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3844805" y="100564"/>
                <a:ext cx="842258" cy="4001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68" tIns="68568" rIns="68568" bIns="68568" numCol="1" anchor="t">
                <a:noAutofit/>
              </a:bodyPr>
              <a:lstStyle>
                <a:lvl1pPr algn="ctr" defTabSz="685800">
                  <a:defRPr b="1" sz="1000">
                    <a:solidFill>
                      <a:srgbClr val="FCFBF7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All World DF</a:t>
                </a:r>
              </a:p>
            </p:txBody>
          </p:sp>
        </p:grpSp>
        <p:sp>
          <p:nvSpPr>
            <p:cNvPr id="507" name="Shape 507"/>
            <p:cNvSpPr/>
            <p:nvPr/>
          </p:nvSpPr>
          <p:spPr>
            <a:xfrm>
              <a:off x="3171509" y="2519395"/>
              <a:ext cx="842258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3519692" y="2519395"/>
              <a:ext cx="842259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3893093" y="2519395"/>
              <a:ext cx="842258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220132" y="2519395"/>
              <a:ext cx="842258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571239" y="2519395"/>
              <a:ext cx="842258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4893232" y="2519395"/>
              <a:ext cx="842258" cy="7855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4948974" y="2595927"/>
              <a:ext cx="705375" cy="63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Final Joined Output</a:t>
              </a:r>
            </a:p>
          </p:txBody>
        </p:sp>
        <p:grpSp>
          <p:nvGrpSpPr>
            <p:cNvPr id="522" name="Group 522"/>
            <p:cNvGrpSpPr/>
            <p:nvPr/>
          </p:nvGrpSpPr>
          <p:grpSpPr>
            <a:xfrm>
              <a:off x="3241383" y="1534051"/>
              <a:ext cx="2145678" cy="504039"/>
              <a:chOff x="0" y="0"/>
              <a:chExt cx="2145677" cy="504038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0" y="0"/>
                <a:ext cx="907505" cy="488859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1905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381153" y="0"/>
                <a:ext cx="907506" cy="488859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5715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8001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1016000" y="10957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1238173" y="6736"/>
                <a:ext cx="907505" cy="488860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1" name="Shape 521"/>
              <p:cNvSpPr/>
              <p:nvPr/>
            </p:nvSpPr>
            <p:spPr>
              <a:xfrm>
                <a:off x="1269520" y="22934"/>
                <a:ext cx="842258" cy="481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68" tIns="68568" rIns="68568" bIns="68568" numCol="1" anchor="t">
                <a:noAutofit/>
              </a:bodyPr>
              <a:lstStyle>
                <a:lvl1pPr algn="ctr" defTabSz="685800">
                  <a:defRPr b="1" sz="1000">
                    <a:solidFill>
                      <a:srgbClr val="FCFBF7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Partial World DF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body" idx="1"/>
          </p:nvPr>
        </p:nvSpPr>
        <p:spPr>
          <a:xfrm>
            <a:off x="1467278" y="1200150"/>
            <a:ext cx="6190876" cy="3188475"/>
          </a:xfrm>
          <a:prstGeom prst="rect">
            <a:avLst/>
          </a:prstGeom>
        </p:spPr>
        <p:txBody>
          <a:bodyPr/>
          <a:lstStyle/>
          <a:p>
            <a:pPr marL="345440" indent="-307340">
              <a:buClr>
                <a:srgbClr val="555555"/>
              </a:buClr>
              <a:buSzPct val="100000"/>
              <a:buFont typeface="Source Sans Pro"/>
              <a:buChar char="●"/>
              <a:defRPr sz="2200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Can’t tell you.</a:t>
            </a:r>
          </a:p>
          <a:p>
            <a:pPr marL="345440" indent="-307340">
              <a:buClr>
                <a:srgbClr val="555555"/>
              </a:buClr>
              <a:buSzPct val="100000"/>
              <a:buFont typeface="Source Sans Pro"/>
              <a:buChar char="●"/>
              <a:defRPr sz="2200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There aren’t always strict rules for optimizing.</a:t>
            </a:r>
          </a:p>
          <a:p>
            <a:pPr marL="345440" indent="-307340">
              <a:buClr>
                <a:srgbClr val="555555"/>
              </a:buClr>
              <a:buSzPct val="100000"/>
              <a:buFont typeface="Source Sans Pro"/>
              <a:buChar char="●"/>
              <a:defRPr sz="2200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If you were only considering two small columns from the World RDD in Parquet format, the filtering step may not be worth it.</a:t>
            </a:r>
          </a:p>
        </p:txBody>
      </p:sp>
      <p:sp>
        <p:nvSpPr>
          <p:cNvPr id="526" name="Shape 526"/>
          <p:cNvSpPr/>
          <p:nvPr/>
        </p:nvSpPr>
        <p:spPr>
          <a:xfrm>
            <a:off x="1143000" y="3434518"/>
            <a:ext cx="6858000" cy="65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685800">
              <a:defRPr b="1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You should understand your data and it’s unique properties in order to best optimize your Spark Job.  </a:t>
            </a:r>
          </a:p>
        </p:txBody>
      </p:sp>
      <p:sp>
        <p:nvSpPr>
          <p:cNvPr id="527" name="Shape 527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What’s the Tipping Point for Huge?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1347393" y="3288262"/>
            <a:ext cx="6522750" cy="130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685800">
              <a:defRPr b="1"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Things to Look for: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Tasks that take much longer to run than others.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Speculative tasks that are launching.</a:t>
            </a:r>
            <a:endParaRPr>
              <a:solidFill>
                <a:srgbClr val="000000"/>
              </a:solidFill>
            </a:endParaRPr>
          </a:p>
          <a:p>
            <a:pPr marL="361950" indent="-285750" defTabSz="685800">
              <a:buClr>
                <a:srgbClr val="555555"/>
              </a:buClr>
              <a:buSzPct val="100000"/>
              <a:buFont typeface="Source Sans Pro"/>
              <a:buChar char="●"/>
              <a:defRPr>
                <a:solidFill>
                  <a:srgbClr val="55555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Shards that have a lot more input or shuffle output.</a:t>
            </a:r>
          </a:p>
        </p:txBody>
      </p:sp>
      <p:pic>
        <p:nvPicPr>
          <p:cNvPr id="530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25" y="918468"/>
            <a:ext cx="4054762" cy="2138251"/>
          </a:xfrm>
          <a:prstGeom prst="rect">
            <a:avLst/>
          </a:prstGeom>
          <a:ln w="12700">
            <a:solidFill>
              <a:srgbClr val="DC2226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6012706" y="1334825"/>
            <a:ext cx="2176875" cy="1305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685800">
              <a:defRPr b="1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Check the Spark UI pages for task</a:t>
            </a:r>
          </a:p>
          <a:p>
            <a:pPr algn="ctr" defTabSz="685800">
              <a:defRPr b="1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level detail about</a:t>
            </a:r>
          </a:p>
          <a:p>
            <a:pPr algn="ctr" defTabSz="685800">
              <a:defRPr b="1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your Spark job.</a:t>
            </a:r>
          </a:p>
        </p:txBody>
      </p:sp>
      <p:sp>
        <p:nvSpPr>
          <p:cNvPr id="532" name="Shape 532"/>
          <p:cNvSpPr/>
          <p:nvPr/>
        </p:nvSpPr>
        <p:spPr>
          <a:xfrm>
            <a:off x="254759" y="206375"/>
            <a:ext cx="8560456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637794">
              <a:defRPr sz="3720">
                <a:solidFill>
                  <a:srgbClr val="3D3E41"/>
                </a:solidFill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In Practice: Detecting Shuffle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Broadcast Hash Join</a:t>
            </a:r>
          </a:p>
        </p:txBody>
      </p:sp>
      <p:sp>
        <p:nvSpPr>
          <p:cNvPr id="535" name="Shape 535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536" name="Shape 536"/>
          <p:cNvSpPr/>
          <p:nvPr/>
        </p:nvSpPr>
        <p:spPr>
          <a:xfrm>
            <a:off x="1019823" y="3997493"/>
            <a:ext cx="6792278" cy="77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685800">
              <a:defRPr b="1" sz="20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Parallelism of the large DF is maintained (n output partitions), and shuffle is not even needed.</a:t>
            </a:r>
          </a:p>
        </p:txBody>
      </p:sp>
      <p:grpSp>
        <p:nvGrpSpPr>
          <p:cNvPr id="540" name="Group 540"/>
          <p:cNvGrpSpPr/>
          <p:nvPr/>
        </p:nvGrpSpPr>
        <p:grpSpPr>
          <a:xfrm>
            <a:off x="2415599" y="2305017"/>
            <a:ext cx="4000726" cy="590176"/>
            <a:chOff x="0" y="0"/>
            <a:chExt cx="4000724" cy="590175"/>
          </a:xfrm>
        </p:grpSpPr>
        <p:sp>
          <p:nvSpPr>
            <p:cNvPr id="537" name="Shape 537"/>
            <p:cNvSpPr/>
            <p:nvPr/>
          </p:nvSpPr>
          <p:spPr>
            <a:xfrm flipH="1">
              <a:off x="-1" y="-1"/>
              <a:ext cx="2156401" cy="590176"/>
            </a:xfrm>
            <a:prstGeom prst="line">
              <a:avLst/>
            </a:prstGeom>
            <a:noFill/>
            <a:ln w="12700" cap="flat">
              <a:solidFill>
                <a:srgbClr val="FF56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 sz="1000">
                  <a:solidFill>
                    <a:srgbClr val="44444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 flipH="1">
              <a:off x="1338974" y="0"/>
              <a:ext cx="817427" cy="590175"/>
            </a:xfrm>
            <a:prstGeom prst="line">
              <a:avLst/>
            </a:prstGeom>
            <a:noFill/>
            <a:ln w="12700" cap="flat">
              <a:solidFill>
                <a:srgbClr val="FF56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 sz="1000">
                  <a:solidFill>
                    <a:srgbClr val="44444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156399" y="0"/>
              <a:ext cx="1844326" cy="566100"/>
            </a:xfrm>
            <a:prstGeom prst="line">
              <a:avLst/>
            </a:prstGeom>
            <a:noFill/>
            <a:ln w="12700" cap="flat">
              <a:solidFill>
                <a:srgbClr val="FF56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 sz="1000">
                  <a:solidFill>
                    <a:srgbClr val="44444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948018" y="2225218"/>
            <a:ext cx="1935414" cy="471939"/>
            <a:chOff x="0" y="0"/>
            <a:chExt cx="1935412" cy="471937"/>
          </a:xfrm>
        </p:grpSpPr>
        <p:sp>
          <p:nvSpPr>
            <p:cNvPr id="541" name="Shape 541"/>
            <p:cNvSpPr/>
            <p:nvPr/>
          </p:nvSpPr>
          <p:spPr>
            <a:xfrm>
              <a:off x="0" y="-1"/>
              <a:ext cx="1857601" cy="42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685800">
                <a:defRPr b="1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Broadcast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1546162" y="87412"/>
              <a:ext cx="389251" cy="38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5624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64" name="Group 564"/>
          <p:cNvGrpSpPr/>
          <p:nvPr/>
        </p:nvGrpSpPr>
        <p:grpSpPr>
          <a:xfrm>
            <a:off x="4461233" y="2909109"/>
            <a:ext cx="2942426" cy="490897"/>
            <a:chOff x="0" y="0"/>
            <a:chExt cx="2942425" cy="490895"/>
          </a:xfrm>
        </p:grpSpPr>
        <p:sp>
          <p:nvSpPr>
            <p:cNvPr id="544" name="Shape 544"/>
            <p:cNvSpPr/>
            <p:nvPr/>
          </p:nvSpPr>
          <p:spPr>
            <a:xfrm>
              <a:off x="0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14300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28600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352093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41209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42809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57109" y="0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71409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894903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020380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121980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236281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1350581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474074" y="2037"/>
              <a:ext cx="907506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581226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682826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797126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911426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034921" y="2037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2060378" y="10645"/>
              <a:ext cx="842258" cy="473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Large DF</a:t>
              </a: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N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1965759" y="2930476"/>
            <a:ext cx="907506" cy="488860"/>
            <a:chOff x="0" y="0"/>
            <a:chExt cx="907504" cy="488858"/>
          </a:xfrm>
        </p:grpSpPr>
        <p:sp>
          <p:nvSpPr>
            <p:cNvPr id="565" name="Shape 565"/>
            <p:cNvSpPr/>
            <p:nvPr/>
          </p:nvSpPr>
          <p:spPr>
            <a:xfrm>
              <a:off x="0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9923" y="0"/>
              <a:ext cx="842258" cy="473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Large DF</a:t>
              </a: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1</a:t>
              </a: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3324659" y="2922828"/>
            <a:ext cx="907506" cy="488860"/>
            <a:chOff x="0" y="0"/>
            <a:chExt cx="907504" cy="488858"/>
          </a:xfrm>
        </p:grpSpPr>
        <p:sp>
          <p:nvSpPr>
            <p:cNvPr id="568" name="Shape 568"/>
            <p:cNvSpPr/>
            <p:nvPr/>
          </p:nvSpPr>
          <p:spPr>
            <a:xfrm>
              <a:off x="0" y="0"/>
              <a:ext cx="907505" cy="4888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19923" y="0"/>
              <a:ext cx="842258" cy="473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/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Large DF</a:t>
              </a:r>
            </a:p>
            <a:p>
              <a: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Partition 2</a:t>
              </a:r>
            </a:p>
          </p:txBody>
        </p:sp>
      </p:grpSp>
      <p:sp>
        <p:nvSpPr>
          <p:cNvPr id="571" name="Shape 571"/>
          <p:cNvSpPr/>
          <p:nvPr>
            <p:ph type="body" sz="half" idx="1"/>
          </p:nvPr>
        </p:nvSpPr>
        <p:spPr>
          <a:xfrm>
            <a:off x="985837" y="-57320"/>
            <a:ext cx="7172326" cy="20543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solidFill>
                <a:srgbClr val="535353"/>
              </a:solidFill>
            </a:endParaR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b="1">
                <a:solidFill>
                  <a:schemeClr val="accent3">
                    <a:lumOff val="-7568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Optimization: When one of the DF’s is small enough to fit in memory on a single machine.</a:t>
            </a:r>
          </a:p>
        </p:txBody>
      </p:sp>
      <p:grpSp>
        <p:nvGrpSpPr>
          <p:cNvPr id="574" name="Group 574"/>
          <p:cNvGrpSpPr/>
          <p:nvPr/>
        </p:nvGrpSpPr>
        <p:grpSpPr>
          <a:xfrm>
            <a:off x="4139447" y="1780080"/>
            <a:ext cx="839706" cy="488860"/>
            <a:chOff x="0" y="0"/>
            <a:chExt cx="839704" cy="488858"/>
          </a:xfrm>
        </p:grpSpPr>
        <p:sp>
          <p:nvSpPr>
            <p:cNvPr id="572" name="Shape 572"/>
            <p:cNvSpPr/>
            <p:nvPr/>
          </p:nvSpPr>
          <p:spPr>
            <a:xfrm>
              <a:off x="93100" y="0"/>
              <a:ext cx="653505" cy="488859"/>
            </a:xfrm>
            <a:prstGeom prst="rect">
              <a:avLst/>
            </a:prstGeom>
            <a:gradFill flip="none" rotWithShape="1">
              <a:gsLst>
                <a:gs pos="0">
                  <a:srgbClr val="E43900"/>
                </a:gs>
                <a:gs pos="100000">
                  <a:schemeClr val="accent6">
                    <a:hueOff val="-654741"/>
                    <a:satOff val="7017"/>
                    <a:lumOff val="3850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>
              <a:off x="0" y="88718"/>
              <a:ext cx="839705" cy="40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noAutofit/>
            </a:bodyPr>
            <a:lstStyle>
              <a:lvl1pPr algn="ctr" defTabSz="685800">
                <a:defRPr b="1" sz="1000">
                  <a:solidFill>
                    <a:srgbClr val="FCFBF7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Small DF</a:t>
              </a:r>
            </a:p>
          </p:txBody>
        </p:sp>
      </p:grpSp>
      <p:sp>
        <p:nvSpPr>
          <p:cNvPr id="575" name="Shape 575"/>
          <p:cNvSpPr/>
          <p:nvPr/>
        </p:nvSpPr>
        <p:spPr>
          <a:xfrm>
            <a:off x="2092759" y="3331956"/>
            <a:ext cx="653506" cy="488860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1999659" y="3420674"/>
            <a:ext cx="839706" cy="4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/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Small DF</a:t>
            </a:r>
          </a:p>
        </p:txBody>
      </p:sp>
      <p:sp>
        <p:nvSpPr>
          <p:cNvPr id="577" name="Shape 577"/>
          <p:cNvSpPr/>
          <p:nvPr/>
        </p:nvSpPr>
        <p:spPr>
          <a:xfrm>
            <a:off x="3451659" y="3331956"/>
            <a:ext cx="653506" cy="488860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3358559" y="3420674"/>
            <a:ext cx="839706" cy="4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/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Small DF</a:t>
            </a:r>
          </a:p>
        </p:txBody>
      </p:sp>
      <p:sp>
        <p:nvSpPr>
          <p:cNvPr id="579" name="Shape 579"/>
          <p:cNvSpPr/>
          <p:nvPr/>
        </p:nvSpPr>
        <p:spPr>
          <a:xfrm>
            <a:off x="5477147" y="3331956"/>
            <a:ext cx="653506" cy="488860"/>
          </a:xfrm>
          <a:prstGeom prst="rect">
            <a:avLst/>
          </a:prstGeom>
          <a:gradFill>
            <a:gsLst>
              <a:gs pos="0">
                <a:srgbClr val="E43900"/>
              </a:gs>
              <a:gs pos="100000">
                <a:schemeClr val="accent6">
                  <a:hueOff val="-654741"/>
                  <a:satOff val="7017"/>
                  <a:lumOff val="38509"/>
                </a:scheme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5384047" y="3420674"/>
            <a:ext cx="839706" cy="4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/>
          <a:lstStyle>
            <a:lvl1pPr algn="ctr" defTabSz="685800">
              <a:defRPr b="1" sz="1000">
                <a:solidFill>
                  <a:srgbClr val="FCFB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Small 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2"/>
      <p:bldP build="whole" bldLvl="1" animBg="1" rev="0" advAuto="0" spid="536" grpId="3"/>
      <p:bldP build="whole" bldLvl="1" animBg="1" rev="0" advAuto="0" spid="5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Broadcast Hash Join</a:t>
            </a:r>
          </a:p>
        </p:txBody>
      </p:sp>
      <p:sp>
        <p:nvSpPr>
          <p:cNvPr id="583" name="Shape 583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584" name="Shape 584"/>
          <p:cNvSpPr/>
          <p:nvPr>
            <p:ph type="body" idx="1"/>
          </p:nvPr>
        </p:nvSpPr>
        <p:spPr>
          <a:xfrm>
            <a:off x="985837" y="1074102"/>
            <a:ext cx="7172326" cy="3394076"/>
          </a:xfrm>
          <a:prstGeom prst="rect">
            <a:avLst/>
          </a:prstGeom>
        </p:spPr>
        <p:txBody>
          <a:bodyPr/>
          <a:lstStyle/>
          <a:p>
            <a:pPr marL="240631" indent="-240631">
              <a:buSzPct val="100000"/>
              <a:buFontTx/>
              <a:defRPr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Often optimal over Shuffle Hash Join.</a:t>
            </a:r>
          </a:p>
          <a:p>
            <a:pPr marL="240631" indent="-240631">
              <a:buSzPct val="100000"/>
              <a:buFontTx/>
              <a:defRPr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 “</a:t>
            </a:r>
            <a:r>
              <a:rPr b="1">
                <a:solidFill>
                  <a:schemeClr val="accent3">
                    <a:lumOff val="-7568"/>
                  </a:schemeClr>
                </a:solidFill>
              </a:rPr>
              <a:t>explain</a:t>
            </a:r>
            <a:r>
              <a:t>” to determine if the Spark SQL catalyst hash chosen Broadcast Hash Join.</a:t>
            </a:r>
          </a:p>
          <a:p>
            <a:pPr marL="240631" indent="-240631">
              <a:buSzPct val="100000"/>
              <a:buFontTx/>
              <a:defRPr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Should be automatic for many Spark SQL tables, may need to provide hints for other types.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278264" y="1465262"/>
            <a:ext cx="6145610" cy="7121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2005</a:t>
            </a:r>
            <a:r>
              <a:rPr>
                <a:solidFill>
                  <a:srgbClr val="404040"/>
                </a:solidFill>
              </a:rPr>
              <a:t>    </a:t>
            </a:r>
            <a:r>
              <a:t>Mobile Web &amp; Voice Search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86" name="googlelogo_color_272x92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921" y="1298237"/>
            <a:ext cx="2534479" cy="8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Cartesian Join</a:t>
            </a:r>
          </a:p>
        </p:txBody>
      </p:sp>
      <p:sp>
        <p:nvSpPr>
          <p:cNvPr id="587" name="Shape 587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588" name="Shape 588"/>
          <p:cNvSpPr/>
          <p:nvPr>
            <p:ph type="body" idx="1"/>
          </p:nvPr>
        </p:nvSpPr>
        <p:spPr>
          <a:xfrm>
            <a:off x="985837" y="1074102"/>
            <a:ext cx="7172326" cy="3394076"/>
          </a:xfrm>
          <a:prstGeom prst="rect">
            <a:avLst/>
          </a:prstGeom>
        </p:spPr>
        <p:txBody>
          <a:bodyPr/>
          <a:lstStyle/>
          <a:p>
            <a:pPr marL="20934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cartesian join can easily explode the number of output rows.</a:t>
            </a:r>
          </a:p>
          <a:p>
            <a:pPr lvl="1" marL="0" indent="198881" algn="ctr" defTabSz="397763">
              <a:buSzTx/>
              <a:buFontTx/>
              <a:buNone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100,000 X 100,000 = 10 Billion</a:t>
            </a:r>
          </a:p>
          <a:p>
            <a:pPr marL="20934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Alternative to a full blown cartesian join:</a:t>
            </a:r>
          </a:p>
          <a:p>
            <a:pPr lvl="1" marL="54081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 an RDD of UID by UID.</a:t>
            </a:r>
          </a:p>
          <a:p>
            <a:pPr lvl="1" marL="54081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Force a Broadcast of the rows of the table .</a:t>
            </a:r>
          </a:p>
          <a:p>
            <a:pPr lvl="1" marL="54081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 a UDF given the UID by UID to look up the table rows and perform your calculation.</a:t>
            </a:r>
          </a:p>
          <a:p>
            <a:pPr marL="209349" indent="-209349" defTabSz="397763">
              <a:buSzPct val="100000"/>
              <a:buFontTx/>
              <a:defRPr sz="2088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Time your calculation on a sample set to size your cluster.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One To Many Join</a:t>
            </a:r>
          </a:p>
        </p:txBody>
      </p:sp>
      <p:sp>
        <p:nvSpPr>
          <p:cNvPr id="591" name="Shape 591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592" name="Shape 592"/>
          <p:cNvSpPr/>
          <p:nvPr/>
        </p:nvSpPr>
        <p:spPr>
          <a:xfrm>
            <a:off x="1074737" y="1137602"/>
            <a:ext cx="7172326" cy="198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16568" indent="-216568" defTabSz="411479">
              <a:spcBef>
                <a:spcPts val="500"/>
              </a:spcBef>
              <a:buSzPct val="100000"/>
              <a:buChar char="•"/>
              <a:defRPr sz="2159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single row on one table can map to many rows on the 2nd table.</a:t>
            </a:r>
          </a:p>
          <a:p>
            <a:pPr marL="216568" indent="-216568" defTabSz="411479">
              <a:spcBef>
                <a:spcPts val="500"/>
              </a:spcBef>
              <a:buSzPct val="100000"/>
              <a:buChar char="•"/>
              <a:defRPr sz="2159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 explode the number of output rows.</a:t>
            </a:r>
          </a:p>
          <a:p>
            <a:pPr marL="216568" indent="-216568" defTabSz="411479">
              <a:spcBef>
                <a:spcPts val="500"/>
              </a:spcBef>
              <a:buSzPct val="100000"/>
              <a:buChar char="•"/>
              <a:defRPr sz="2159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Not a problem if you use parquet - the size of the output files is not that much since the duplicate data encodes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Theta Join</a:t>
            </a:r>
          </a:p>
        </p:txBody>
      </p:sp>
      <p:sp>
        <p:nvSpPr>
          <p:cNvPr id="595" name="Shape 595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596" name="Shape 596"/>
          <p:cNvSpPr/>
          <p:nvPr/>
        </p:nvSpPr>
        <p:spPr>
          <a:xfrm>
            <a:off x="1087437" y="2331403"/>
            <a:ext cx="7172326" cy="198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434340">
              <a:spcBef>
                <a:spcPts val="500"/>
              </a:spcBef>
              <a:buSzPct val="100000"/>
              <a:buChar char="•"/>
              <a:defRPr sz="2280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Spark SQL consider each keyA against each keyB in the example above and loop to see if the theta condition is met.</a:t>
            </a:r>
          </a:p>
          <a:p>
            <a:pPr marL="228600" indent="-228600" defTabSz="434340">
              <a:spcBef>
                <a:spcPts val="500"/>
              </a:spcBef>
              <a:buSzPct val="100000"/>
              <a:buChar char="•"/>
              <a:defRPr sz="2280">
                <a:solidFill>
                  <a:schemeClr val="accent3">
                    <a:lumOff val="-7568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Better Solution - create buckets for keyA and KeyB can be matched on.</a:t>
            </a:r>
          </a:p>
        </p:txBody>
      </p:sp>
      <p:sp>
        <p:nvSpPr>
          <p:cNvPr id="597" name="Shape 597"/>
          <p:cNvSpPr/>
          <p:nvPr>
            <p:ph type="body" idx="1"/>
          </p:nvPr>
        </p:nvSpPr>
        <p:spPr>
          <a:xfrm>
            <a:off x="1844862" y="577850"/>
            <a:ext cx="6190876" cy="3188475"/>
          </a:xfrm>
          <a:prstGeom prst="rect">
            <a:avLst/>
          </a:prstGeom>
        </p:spPr>
        <p:txBody>
          <a:bodyPr lIns="68568" tIns="68568" rIns="68568" bIns="68568"/>
          <a:lstStyle/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join_rdd = sqlContext.sql(“select *</a:t>
            </a: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FROM </a:t>
            </a:r>
            <a:r>
              <a:rPr>
                <a:solidFill>
                  <a:schemeClr val="accent1">
                    <a:lumOff val="-8274"/>
                  </a:schemeClr>
                </a:solidFill>
              </a:rPr>
              <a:t>tableA</a:t>
            </a:r>
            <a:endParaRPr>
              <a:solidFill>
                <a:srgbClr val="FF5624"/>
              </a:solidFill>
            </a:endParaRP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  <a:r>
              <a:rPr>
                <a:solidFill>
                  <a:srgbClr val="DC2226"/>
                </a:solidFill>
              </a:rPr>
              <a:t> </a:t>
            </a:r>
            <a:r>
              <a:rPr b="1">
                <a:solidFill>
                  <a:srgbClr val="DC2226"/>
                </a:solidFill>
                <a:latin typeface="+mj-lt"/>
                <a:ea typeface="+mj-ea"/>
                <a:cs typeface="+mj-cs"/>
                <a:sym typeface="Helvetica"/>
              </a:rPr>
              <a:t>JOIN</a:t>
            </a:r>
            <a:r>
              <a:t> </a:t>
            </a:r>
            <a:r>
              <a:rPr>
                <a:solidFill>
                  <a:schemeClr val="accent1">
                    <a:lumOff val="-8274"/>
                  </a:schemeClr>
                </a:solidFill>
              </a:rPr>
              <a:t>tableB </a:t>
            </a: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ON (keyA &lt; keyB + 10)”)</a:t>
            </a:r>
          </a:p>
          <a:p>
            <a:pPr marL="0" indent="0" defTabSz="685800">
              <a:spcBef>
                <a:spcPts val="0"/>
              </a:spcBef>
              <a:buSzTx/>
              <a:buFontTx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type="title"/>
          </p:nvPr>
        </p:nvSpPr>
        <p:spPr>
          <a:xfrm>
            <a:off x="581739" y="1958417"/>
            <a:ext cx="8187140" cy="1247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200"/>
            </a:lvl1pPr>
          </a:lstStyle>
          <a:p>
            <a:pPr>
              <a:defRPr sz="5400"/>
            </a:pPr>
            <a:r>
              <a:rPr sz="7200"/>
              <a:t>Thank you</a:t>
            </a:r>
          </a:p>
        </p:txBody>
      </p:sp>
      <p:pic>
        <p:nvPicPr>
          <p:cNvPr id="600" name="image85.pdf" descr="sparklogo_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437" y="3868615"/>
            <a:ext cx="907443" cy="473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type="title"/>
          </p:nvPr>
        </p:nvSpPr>
        <p:spPr>
          <a:xfrm>
            <a:off x="581739" y="1958417"/>
            <a:ext cx="8187140" cy="1247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200"/>
            </a:lvl1pPr>
          </a:lstStyle>
          <a:p>
            <a:pPr>
              <a:defRPr sz="5400"/>
            </a:pPr>
            <a:r>
              <a:rPr sz="7200"/>
              <a:t>Questions?</a:t>
            </a:r>
          </a:p>
        </p:txBody>
      </p:sp>
      <p:pic>
        <p:nvPicPr>
          <p:cNvPr id="603" name="image85.pdf" descr="sparklogo_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437" y="3868615"/>
            <a:ext cx="907443" cy="473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278264" y="1465262"/>
            <a:ext cx="6145610" cy="7121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2005</a:t>
            </a:r>
            <a:r>
              <a:rPr>
                <a:solidFill>
                  <a:srgbClr val="404040"/>
                </a:solidFill>
              </a:rPr>
              <a:t>    </a:t>
            </a:r>
            <a:r>
              <a:t>Mobile Web &amp; Voice Search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91" name="googlelogo_color_272x92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921" y="1298237"/>
            <a:ext cx="2534479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02666" y="2579053"/>
            <a:ext cx="454807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2012    </a:t>
            </a:r>
            <a:r>
              <a:t>Reporting &amp; Analytics</a:t>
            </a:r>
          </a:p>
        </p:txBody>
      </p:sp>
      <p:pic>
        <p:nvPicPr>
          <p:cNvPr id="193" name="imgr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6501" y="2263806"/>
            <a:ext cx="1153354" cy="1153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278264" y="1465262"/>
            <a:ext cx="6145610" cy="7121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2005</a:t>
            </a:r>
            <a:r>
              <a:rPr>
                <a:solidFill>
                  <a:srgbClr val="404040"/>
                </a:solidFill>
              </a:rPr>
              <a:t>    </a:t>
            </a:r>
            <a:r>
              <a:t>Mobile Web &amp; Voice Search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98" name="googlelogo_color_272x92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921" y="1298237"/>
            <a:ext cx="2534479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gr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6501" y="2263806"/>
            <a:ext cx="1153354" cy="115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gres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5625" y="3684632"/>
            <a:ext cx="3655072" cy="61700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02666" y="2579053"/>
            <a:ext cx="454807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2012    </a:t>
            </a:r>
            <a:r>
              <a:t>Reporting &amp; Analytics</a:t>
            </a:r>
          </a:p>
        </p:txBody>
      </p:sp>
      <p:sp>
        <p:nvSpPr>
          <p:cNvPr id="202" name="Shape 202"/>
          <p:cNvSpPr/>
          <p:nvPr/>
        </p:nvSpPr>
        <p:spPr>
          <a:xfrm>
            <a:off x="303377" y="3718814"/>
            <a:ext cx="414446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800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535353"/>
                </a:solidFill>
              </a:rPr>
              <a:t>2014    </a:t>
            </a:r>
            <a:r>
              <a:t>Solutions Architect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291772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Evolution of Spark…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grpSp>
        <p:nvGrpSpPr>
          <p:cNvPr id="208" name="Group 208"/>
          <p:cNvGrpSpPr/>
          <p:nvPr/>
        </p:nvGrpSpPr>
        <p:grpSpPr>
          <a:xfrm>
            <a:off x="473473" y="1338325"/>
            <a:ext cx="8304090" cy="2670050"/>
            <a:chOff x="0" y="0"/>
            <a:chExt cx="8304088" cy="2670048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3947278" cy="267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2014: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Spark 1.x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RDD based API’s.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Everyday I’m Shufflin’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67200" y="0"/>
              <a:ext cx="4036889" cy="267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2017: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Spark 2.x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Dataframes &amp; Datasets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Adv SQL Catalyst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Optimizing Joins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9875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sldNum" sz="quarter" idx="2"/>
          </p:nvPr>
        </p:nvSpPr>
        <p:spPr>
          <a:xfrm>
            <a:off x="8461375" y="4670742"/>
            <a:ext cx="55880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212" name="Shape 212"/>
          <p:cNvSpPr/>
          <p:nvPr/>
        </p:nvSpPr>
        <p:spPr>
          <a:xfrm>
            <a:off x="2240855" y="2282714"/>
            <a:ext cx="4662290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 … </a:t>
            </a:r>
            <a:br/>
            <a:r>
              <a:t>FROM TABLE A</a:t>
            </a:r>
          </a:p>
          <a:p>
            <a:pPr>
              <a:def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 TABLE B</a:t>
            </a:r>
          </a:p>
          <a:p>
            <a:pPr>
              <a:defRPr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ON A.KEY1 = B.KEY2</a:t>
            </a:r>
          </a:p>
        </p:txBody>
      </p:sp>
      <p:sp>
        <p:nvSpPr>
          <p:cNvPr id="213" name="Shape 213"/>
          <p:cNvSpPr/>
          <p:nvPr/>
        </p:nvSpPr>
        <p:spPr>
          <a:xfrm>
            <a:off x="4114632" y="2021839"/>
            <a:ext cx="91473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4" name="Shape 214"/>
          <p:cNvSpPr/>
          <p:nvPr>
            <p:ph type="title" idx="4294967295"/>
          </p:nvPr>
        </p:nvSpPr>
        <p:spPr>
          <a:xfrm>
            <a:off x="478430" y="695994"/>
            <a:ext cx="8187140" cy="1247776"/>
          </a:xfrm>
          <a:prstGeom prst="rect">
            <a:avLst/>
          </a:prstGeom>
        </p:spPr>
        <p:txBody>
          <a:bodyPr anchor="ctr"/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Spark SQL Joins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291772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Topics Covered Today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grpSp>
        <p:nvGrpSpPr>
          <p:cNvPr id="220" name="Group 220"/>
          <p:cNvGrpSpPr/>
          <p:nvPr/>
        </p:nvGrpSpPr>
        <p:grpSpPr>
          <a:xfrm>
            <a:off x="473473" y="995425"/>
            <a:ext cx="7438204" cy="4261105"/>
            <a:chOff x="0" y="0"/>
            <a:chExt cx="7438202" cy="4261103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3663154" cy="320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Basic Joins: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Shuffle Hash Join</a:t>
              </a:r>
              <a:endParaRPr>
                <a:solidFill>
                  <a:srgbClr val="535353"/>
                </a:solidFill>
              </a:endParaRPr>
            </a:p>
            <a:p>
              <a:pPr lvl="1" marL="661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Troubleshooting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Broadcast Hash Join</a:t>
              </a: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Cartesian Join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67200" y="0"/>
              <a:ext cx="3171003" cy="4261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Special Cases:</a:t>
              </a: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Theta Join</a:t>
              </a: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rgbClr val="535353"/>
                  </a:solidFill>
                </a:rPr>
                <a:t>One to Many Join</a:t>
              </a: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solidFill>
                  <a:srgbClr val="535353"/>
                </a:solidFill>
              </a:endParaRPr>
            </a:p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solidFill>
                  <a:srgbClr val="535353"/>
                </a:solidFill>
              </a:endParaRPr>
            </a:p>
            <a:p>
              <a:pPr marL="280736" indent="-280736">
                <a:spcBef>
                  <a:spcPts val="500"/>
                </a:spcBef>
                <a:buSzPct val="100000"/>
                <a:buChar char="•"/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spcBef>
                  <a:spcPts val="500"/>
                </a:spcBef>
                <a:defRPr b="1" sz="2800">
                  <a:solidFill>
                    <a:schemeClr val="accent1">
                      <a:lumOff val="-8274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solidFill>
                  <a:srgbClr val="535353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Shuffle Hash Join</a:t>
            </a: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985837" y="1074102"/>
            <a:ext cx="7172326" cy="3394076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buSzTx/>
              <a:buNone/>
              <a:defRPr b="1" sz="2376">
                <a:solidFill>
                  <a:schemeClr val="accent1">
                    <a:lumOff val="-8274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Shuffle Hash Join is the most basic type of join, and goes back to Map Reduce Fundamentals.          </a:t>
            </a:r>
          </a:p>
          <a:p>
            <a:pPr marL="238225" indent="-238225" defTabSz="452627">
              <a:buSzPct val="100000"/>
              <a:buFontTx/>
              <a:defRPr sz="2376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>
                <a:solidFill>
                  <a:schemeClr val="accent3">
                    <a:lumOff val="-7568"/>
                  </a:schemeClr>
                </a:solidFill>
              </a:rPr>
              <a:t>Map</a:t>
            </a:r>
            <a:r>
              <a:t> through two different data frames/tables.</a:t>
            </a:r>
          </a:p>
          <a:p>
            <a:pPr marL="238225" indent="-238225" defTabSz="452627">
              <a:buSzPct val="100000"/>
              <a:buFontTx/>
              <a:defRPr sz="2376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 the fields in the join condition as the </a:t>
            </a:r>
            <a:r>
              <a:rPr b="1">
                <a:solidFill>
                  <a:schemeClr val="accent3">
                    <a:lumOff val="-7568"/>
                  </a:schemeClr>
                </a:solidFill>
              </a:rPr>
              <a:t>output key</a:t>
            </a:r>
            <a:r>
              <a:t>.</a:t>
            </a:r>
          </a:p>
          <a:p>
            <a:pPr marL="238225" indent="-238225" defTabSz="452627">
              <a:buSzPct val="100000"/>
              <a:buFontTx/>
              <a:defRPr sz="2376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>
                <a:solidFill>
                  <a:schemeClr val="accent3">
                    <a:lumOff val="-7568"/>
                  </a:schemeClr>
                </a:solidFill>
              </a:rPr>
              <a:t>Shuffle</a:t>
            </a:r>
            <a:r>
              <a:t> both datasets by the output key.</a:t>
            </a:r>
          </a:p>
          <a:p>
            <a:pPr marL="238225" indent="-238225" defTabSz="452627">
              <a:buSzPct val="100000"/>
              <a:buFontTx/>
              <a:defRPr sz="2376">
                <a:solidFill>
                  <a:schemeClr val="accent5">
                    <a:lumOff val="-78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 the </a:t>
            </a:r>
            <a:r>
              <a:rPr b="1">
                <a:solidFill>
                  <a:schemeClr val="accent3">
                    <a:lumOff val="-7568"/>
                  </a:schemeClr>
                </a:solidFill>
              </a:rPr>
              <a:t>reduce</a:t>
            </a:r>
            <a:r>
              <a:t> phase, join the two datasets now any rows of both tables with the same keys are on the same machine and are sorted.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254759" y="206375"/>
            <a:ext cx="8560456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Newslab"/>
                <a:ea typeface="Newslab"/>
                <a:cs typeface="Newslab"/>
                <a:sym typeface="Newslab"/>
              </a:defRPr>
            </a:lvl1pPr>
          </a:lstStyle>
          <a:p>
            <a:pPr/>
            <a:r>
              <a:t>Shuffle Hash Join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8461375" y="4645342"/>
            <a:ext cx="558800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grpSp>
        <p:nvGrpSpPr>
          <p:cNvPr id="256" name="Group 256"/>
          <p:cNvGrpSpPr/>
          <p:nvPr/>
        </p:nvGrpSpPr>
        <p:grpSpPr>
          <a:xfrm>
            <a:off x="1931080" y="1060450"/>
            <a:ext cx="6678839" cy="3235325"/>
            <a:chOff x="0" y="0"/>
            <a:chExt cx="6678837" cy="3235325"/>
          </a:xfrm>
        </p:grpSpPr>
        <p:grpSp>
          <p:nvGrpSpPr>
            <p:cNvPr id="233" name="Group 233"/>
            <p:cNvGrpSpPr/>
            <p:nvPr/>
          </p:nvGrpSpPr>
          <p:grpSpPr>
            <a:xfrm>
              <a:off x="608919" y="63500"/>
              <a:ext cx="1598839" cy="1355725"/>
              <a:chOff x="0" y="0"/>
              <a:chExt cx="1598837" cy="1355725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0" y="0"/>
                <a:ext cx="1090838" cy="847725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127000" y="127000"/>
                <a:ext cx="1090838" cy="847725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4000" y="254000"/>
                <a:ext cx="1090838" cy="847725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81000" y="381000"/>
                <a:ext cx="1090838" cy="847725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508000" y="508000"/>
                <a:ext cx="1090838" cy="847725"/>
              </a:xfrm>
              <a:prstGeom prst="rect">
                <a:avLst/>
              </a:prstGeom>
              <a:gradFill flip="none" rotWithShape="1">
                <a:gsLst>
                  <a:gs pos="0">
                    <a:srgbClr val="E43900"/>
                  </a:gs>
                  <a:gs pos="100000">
                    <a:schemeClr val="accent6">
                      <a:hueOff val="-654741"/>
                      <a:satOff val="7017"/>
                      <a:lumOff val="38509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x="1269741" y="811356"/>
              <a:ext cx="84128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Table 1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3962400" y="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89400" y="1270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216400" y="2540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343400" y="3810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470400" y="5080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-8274"/>
                  </a:schemeClr>
                </a:gs>
                <a:gs pos="100000">
                  <a:schemeClr val="accent1">
                    <a:satOff val="-21062"/>
                    <a:lumOff val="2931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635303" y="765318"/>
              <a:ext cx="84128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Table 2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4191000" y="23876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-7568"/>
                  </a:schemeClr>
                </a:gs>
                <a:gs pos="100000">
                  <a:schemeClr val="accent3">
                    <a:satOff val="-28577"/>
                    <a:lumOff val="31078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794000" y="23876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-7568"/>
                  </a:schemeClr>
                </a:gs>
                <a:gs pos="100000">
                  <a:schemeClr val="accent3">
                    <a:satOff val="-28577"/>
                    <a:lumOff val="31078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397000" y="23876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-7568"/>
                  </a:schemeClr>
                </a:gs>
                <a:gs pos="100000">
                  <a:schemeClr val="accent3">
                    <a:satOff val="-28577"/>
                    <a:lumOff val="31078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2387600"/>
              <a:ext cx="1090838" cy="8477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-7568"/>
                  </a:schemeClr>
                </a:gs>
                <a:gs pos="100000">
                  <a:schemeClr val="accent3">
                    <a:satOff val="-28577"/>
                    <a:lumOff val="31078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5587999" y="2387600"/>
              <a:ext cx="1090839" cy="8477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-7568"/>
                  </a:schemeClr>
                </a:gs>
                <a:gs pos="100000">
                  <a:schemeClr val="accent3">
                    <a:satOff val="-28577"/>
                    <a:lumOff val="31078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677796" y="1401632"/>
              <a:ext cx="262391" cy="1006843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 flipH="1">
              <a:off x="489991" y="1392382"/>
              <a:ext cx="1218863" cy="953993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688958" y="1393261"/>
              <a:ext cx="1720659" cy="953283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35539" y="1420407"/>
              <a:ext cx="3233685" cy="9557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713679" y="1418996"/>
              <a:ext cx="4466672" cy="94571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 flipH="1">
              <a:off x="529201" y="1383407"/>
              <a:ext cx="4416691" cy="954962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8274"/>
                </a:schemeClr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2046553" y="1375445"/>
              <a:ext cx="3017413" cy="974551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8274"/>
                </a:schemeClr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 flipH="1">
              <a:off x="3469003" y="1394153"/>
              <a:ext cx="1592290" cy="965755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8274"/>
                </a:schemeClr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 flipH="1">
              <a:off x="4928260" y="1313947"/>
              <a:ext cx="206760" cy="1102548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8274"/>
                </a:schemeClr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063965" y="1351285"/>
              <a:ext cx="1208067" cy="1008623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8274"/>
                </a:schemeClr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257" name="Shape 257"/>
          <p:cNvSpPr/>
          <p:nvPr/>
        </p:nvSpPr>
        <p:spPr>
          <a:xfrm>
            <a:off x="422314" y="1638430"/>
            <a:ext cx="92976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MAP</a:t>
            </a:r>
          </a:p>
        </p:txBody>
      </p:sp>
      <p:sp>
        <p:nvSpPr>
          <p:cNvPr id="258" name="Shape 258"/>
          <p:cNvSpPr/>
          <p:nvPr/>
        </p:nvSpPr>
        <p:spPr>
          <a:xfrm>
            <a:off x="372760" y="2690488"/>
            <a:ext cx="1945889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SHUFFLE</a:t>
            </a:r>
          </a:p>
        </p:txBody>
      </p:sp>
      <p:sp>
        <p:nvSpPr>
          <p:cNvPr id="259" name="Shape 259"/>
          <p:cNvSpPr/>
          <p:nvPr/>
        </p:nvSpPr>
        <p:spPr>
          <a:xfrm>
            <a:off x="380797" y="3633689"/>
            <a:ext cx="181882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REDUCE</a:t>
            </a:r>
          </a:p>
        </p:txBody>
      </p:sp>
      <p:sp>
        <p:nvSpPr>
          <p:cNvPr id="260" name="Shape 260"/>
          <p:cNvSpPr/>
          <p:nvPr/>
        </p:nvSpPr>
        <p:spPr>
          <a:xfrm>
            <a:off x="2083222" y="3713306"/>
            <a:ext cx="7903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61" name="Shape 261"/>
          <p:cNvSpPr/>
          <p:nvPr/>
        </p:nvSpPr>
        <p:spPr>
          <a:xfrm>
            <a:off x="3527915" y="3713306"/>
            <a:ext cx="7903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62" name="Shape 262"/>
          <p:cNvSpPr/>
          <p:nvPr/>
        </p:nvSpPr>
        <p:spPr>
          <a:xfrm>
            <a:off x="4886022" y="3713306"/>
            <a:ext cx="7903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63" name="Shape 263"/>
          <p:cNvSpPr/>
          <p:nvPr/>
        </p:nvSpPr>
        <p:spPr>
          <a:xfrm>
            <a:off x="6269528" y="3713306"/>
            <a:ext cx="7903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64" name="Shape 264"/>
          <p:cNvSpPr/>
          <p:nvPr/>
        </p:nvSpPr>
        <p:spPr>
          <a:xfrm>
            <a:off x="7688821" y="3713306"/>
            <a:ext cx="7903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