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Anton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3" roundtripDataSignature="AMtx7mgpauiBqlS8jnCIeezIN1MOK0pa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font" Target="fonts/Anton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5a92421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15a92421b7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5a92421b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15a92421b7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5a92421b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15a92421b7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5a92421b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15a92421b7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136491" y="2631460"/>
            <a:ext cx="12015000" cy="50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600">
                <a:solidFill>
                  <a:srgbClr val="5271FF"/>
                </a:solidFill>
                <a:latin typeface="Anton"/>
                <a:ea typeface="Anton"/>
                <a:cs typeface="Anton"/>
                <a:sym typeface="Anton"/>
              </a:rPr>
              <a:t>Aquatic</a:t>
            </a:r>
            <a:endParaRPr sz="9600"/>
          </a:p>
          <a:p>
            <a:pPr indent="0" lvl="0" marL="0" marR="0" rtl="0" algn="ctr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latin typeface="Anton"/>
                <a:ea typeface="Anton"/>
                <a:cs typeface="Anton"/>
                <a:sym typeface="Anton"/>
              </a:rPr>
              <a:t>Catch </a:t>
            </a:r>
            <a:endParaRPr sz="96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latin typeface="Anton"/>
                <a:ea typeface="Anton"/>
                <a:cs typeface="Anton"/>
                <a:sym typeface="Anton"/>
              </a:rPr>
              <a:t>Predictor</a:t>
            </a:r>
            <a:r>
              <a:rPr b="0" i="0" lang="en-US" sz="9600" u="none" cap="none" strike="noStrike">
                <a:solidFill>
                  <a:srgbClr val="5271FF"/>
                </a:solidFill>
                <a:latin typeface="Anton"/>
                <a:ea typeface="Anton"/>
                <a:cs typeface="Anton"/>
                <a:sym typeface="Anton"/>
              </a:rPr>
              <a:t>.</a:t>
            </a:r>
            <a:endParaRPr sz="9600"/>
          </a:p>
        </p:txBody>
      </p:sp>
      <p:sp>
        <p:nvSpPr>
          <p:cNvPr id="85" name="Google Shape;85;p1"/>
          <p:cNvSpPr txBox="1"/>
          <p:nvPr/>
        </p:nvSpPr>
        <p:spPr>
          <a:xfrm>
            <a:off x="15308775" y="9100025"/>
            <a:ext cx="248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Zixuan Yang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"/>
          <p:cNvGrpSpPr/>
          <p:nvPr/>
        </p:nvGrpSpPr>
        <p:grpSpPr>
          <a:xfrm>
            <a:off x="16597251" y="847874"/>
            <a:ext cx="1776985" cy="1788176"/>
            <a:chOff x="0" y="-47625"/>
            <a:chExt cx="468013" cy="470960"/>
          </a:xfrm>
        </p:grpSpPr>
        <p:sp>
          <p:nvSpPr>
            <p:cNvPr id="91" name="Google Shape;91;p2"/>
            <p:cNvSpPr/>
            <p:nvPr/>
          </p:nvSpPr>
          <p:spPr>
            <a:xfrm>
              <a:off x="0" y="0"/>
              <a:ext cx="468013" cy="423335"/>
            </a:xfrm>
            <a:custGeom>
              <a:rect b="b" l="l" r="r" t="t"/>
              <a:pathLst>
                <a:path extrusionOk="0" h="423335" w="468013">
                  <a:moveTo>
                    <a:pt x="0" y="0"/>
                  </a:moveTo>
                  <a:lnTo>
                    <a:pt x="468013" y="0"/>
                  </a:lnTo>
                  <a:lnTo>
                    <a:pt x="468013" y="423335"/>
                  </a:lnTo>
                  <a:lnTo>
                    <a:pt x="0" y="423335"/>
                  </a:ln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</p:sp>
        <p:sp>
          <p:nvSpPr>
            <p:cNvPr id="92" name="Google Shape;92;p2"/>
            <p:cNvSpPr txBox="1"/>
            <p:nvPr/>
          </p:nvSpPr>
          <p:spPr>
            <a:xfrm>
              <a:off x="0" y="-47625"/>
              <a:ext cx="468013" cy="470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2"/>
          <p:cNvGrpSpPr/>
          <p:nvPr/>
        </p:nvGrpSpPr>
        <p:grpSpPr>
          <a:xfrm>
            <a:off x="-86237" y="-2479235"/>
            <a:ext cx="18460473" cy="4580932"/>
            <a:chOff x="0" y="0"/>
            <a:chExt cx="24613964" cy="6107910"/>
          </a:xfrm>
        </p:grpSpPr>
        <p:sp>
          <p:nvSpPr>
            <p:cNvPr id="94" name="Google Shape;94;p2"/>
            <p:cNvSpPr/>
            <p:nvPr/>
          </p:nvSpPr>
          <p:spPr>
            <a:xfrm rot="10800000">
              <a:off x="0" y="0"/>
              <a:ext cx="24613964" cy="6107910"/>
            </a:xfrm>
            <a:custGeom>
              <a:rect b="b" l="l" r="r" t="t"/>
              <a:pathLst>
                <a:path extrusionOk="0" h="6107910" w="24613964">
                  <a:moveTo>
                    <a:pt x="0" y="0"/>
                  </a:moveTo>
                  <a:lnTo>
                    <a:pt x="24613964" y="0"/>
                  </a:lnTo>
                  <a:lnTo>
                    <a:pt x="24613964" y="6107910"/>
                  </a:lnTo>
                  <a:lnTo>
                    <a:pt x="0" y="61079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9000"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95" name="Google Shape;95;p2"/>
            <p:cNvGrpSpPr/>
            <p:nvPr/>
          </p:nvGrpSpPr>
          <p:grpSpPr>
            <a:xfrm>
              <a:off x="114982" y="3064544"/>
              <a:ext cx="24384000" cy="1746833"/>
              <a:chOff x="0" y="-47625"/>
              <a:chExt cx="4816593" cy="345053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0" y="0"/>
                <a:ext cx="4816592" cy="297428"/>
              </a:xfrm>
              <a:custGeom>
                <a:rect b="b" l="l" r="r" t="t"/>
                <a:pathLst>
                  <a:path extrusionOk="0" h="297428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97428"/>
                    </a:lnTo>
                    <a:lnTo>
                      <a:pt x="0" y="2974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97" name="Google Shape;97;p2"/>
              <p:cNvSpPr txBox="1"/>
              <p:nvPr/>
            </p:nvSpPr>
            <p:spPr>
              <a:xfrm>
                <a:off x="0" y="-47625"/>
                <a:ext cx="4816593" cy="3450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2"/>
            <p:cNvGrpSpPr/>
            <p:nvPr/>
          </p:nvGrpSpPr>
          <p:grpSpPr>
            <a:xfrm>
              <a:off x="1486582" y="3597483"/>
              <a:ext cx="736322" cy="333955"/>
              <a:chOff x="0" y="-47625"/>
              <a:chExt cx="208193" cy="94424"/>
            </a:xfrm>
          </p:grpSpPr>
          <p:sp>
            <p:nvSpPr>
              <p:cNvPr id="99" name="Google Shape;99;p2"/>
              <p:cNvSpPr/>
              <p:nvPr/>
            </p:nvSpPr>
            <p:spPr>
              <a:xfrm>
                <a:off x="0" y="0"/>
                <a:ext cx="208193" cy="46799"/>
              </a:xfrm>
              <a:custGeom>
                <a:rect b="b" l="l" r="r" t="t"/>
                <a:pathLst>
                  <a:path extrusionOk="0" h="46799" w="208193">
                    <a:moveTo>
                      <a:pt x="0" y="0"/>
                    </a:moveTo>
                    <a:lnTo>
                      <a:pt x="208193" y="0"/>
                    </a:lnTo>
                    <a:lnTo>
                      <a:pt x="208193" y="46799"/>
                    </a:lnTo>
                    <a:lnTo>
                      <a:pt x="0" y="46799"/>
                    </a:ln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</p:sp>
          <p:sp>
            <p:nvSpPr>
              <p:cNvPr id="100" name="Google Shape;100;p2"/>
              <p:cNvSpPr txBox="1"/>
              <p:nvPr/>
            </p:nvSpPr>
            <p:spPr>
              <a:xfrm>
                <a:off x="0" y="-47625"/>
                <a:ext cx="208193" cy="944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475" lIns="35475" spcFirstLastPara="1" rIns="35475" wrap="square" tIns="354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2"/>
            <p:cNvGrpSpPr/>
            <p:nvPr/>
          </p:nvGrpSpPr>
          <p:grpSpPr>
            <a:xfrm>
              <a:off x="1486582" y="3870265"/>
              <a:ext cx="736322" cy="258180"/>
              <a:chOff x="0" y="-47625"/>
              <a:chExt cx="208193" cy="73000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0" y="0"/>
                <a:ext cx="208193" cy="25375"/>
              </a:xfrm>
              <a:custGeom>
                <a:rect b="b" l="l" r="r" t="t"/>
                <a:pathLst>
                  <a:path extrusionOk="0" h="25375" w="208193">
                    <a:moveTo>
                      <a:pt x="0" y="0"/>
                    </a:moveTo>
                    <a:lnTo>
                      <a:pt x="208193" y="0"/>
                    </a:lnTo>
                    <a:lnTo>
                      <a:pt x="208193" y="25375"/>
                    </a:lnTo>
                    <a:lnTo>
                      <a:pt x="0" y="253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03" name="Google Shape;103;p2"/>
              <p:cNvSpPr txBox="1"/>
              <p:nvPr/>
            </p:nvSpPr>
            <p:spPr>
              <a:xfrm>
                <a:off x="0" y="-47625"/>
                <a:ext cx="208193" cy="7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475" lIns="35475" spcFirstLastPara="1" rIns="35475" wrap="square" tIns="354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2"/>
            <p:cNvGrpSpPr/>
            <p:nvPr/>
          </p:nvGrpSpPr>
          <p:grpSpPr>
            <a:xfrm>
              <a:off x="1486582" y="4064434"/>
              <a:ext cx="736322" cy="243028"/>
              <a:chOff x="0" y="-47625"/>
              <a:chExt cx="208193" cy="6871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0" y="0"/>
                <a:ext cx="208193" cy="21090"/>
              </a:xfrm>
              <a:custGeom>
                <a:rect b="b" l="l" r="r" t="t"/>
                <a:pathLst>
                  <a:path extrusionOk="0" h="21090" w="208193">
                    <a:moveTo>
                      <a:pt x="0" y="0"/>
                    </a:moveTo>
                    <a:lnTo>
                      <a:pt x="208193" y="0"/>
                    </a:lnTo>
                    <a:lnTo>
                      <a:pt x="208193" y="21090"/>
                    </a:lnTo>
                    <a:lnTo>
                      <a:pt x="0" y="210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06" name="Google Shape;106;p2"/>
              <p:cNvSpPr txBox="1"/>
              <p:nvPr/>
            </p:nvSpPr>
            <p:spPr>
              <a:xfrm>
                <a:off x="0" y="-47625"/>
                <a:ext cx="208193" cy="68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475" lIns="35475" spcFirstLastPara="1" rIns="35475" wrap="square" tIns="354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7" name="Google Shape;107;p2"/>
          <p:cNvSpPr txBox="1"/>
          <p:nvPr/>
        </p:nvSpPr>
        <p:spPr>
          <a:xfrm>
            <a:off x="1043601" y="1920325"/>
            <a:ext cx="1494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nton"/>
                <a:ea typeface="Anton"/>
                <a:cs typeface="Anton"/>
                <a:sym typeface="Anton"/>
              </a:rPr>
              <a:t>Motivation and Objectives</a:t>
            </a:r>
            <a:r>
              <a:rPr b="0" i="0" lang="en-US" sz="7200" u="none" cap="none" strike="noStrike">
                <a:solidFill>
                  <a:srgbClr val="5271FF"/>
                </a:solidFill>
                <a:latin typeface="Anton"/>
                <a:ea typeface="Anton"/>
                <a:cs typeface="Anton"/>
                <a:sym typeface="Anton"/>
              </a:rPr>
              <a:t>.</a:t>
            </a:r>
            <a:endParaRPr sz="7200"/>
          </a:p>
        </p:txBody>
      </p:sp>
      <p:sp>
        <p:nvSpPr>
          <p:cNvPr id="108" name="Google Shape;108;p2"/>
          <p:cNvSpPr txBox="1"/>
          <p:nvPr/>
        </p:nvSpPr>
        <p:spPr>
          <a:xfrm>
            <a:off x="1043600" y="3429011"/>
            <a:ext cx="156930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Develop a portable device to predict fish activity and suggest optimal fishing spots.</a:t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Simplify and enhance the fishing experience using data-driven insights.</a:t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Who cares? Why does it matter?</a:t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Recreational and competitive anglers seeking to improve their skills and catch rates.</a:t>
            </a:r>
            <a:endParaRPr sz="2000"/>
          </a:p>
          <a:p>
            <a:pPr indent="-355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Saves time and resources, leading to a better fishing experience.</a:t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Goals and Deliverables:</a:t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Design a low-power, user-friendly prediction system integrating weather, GPS, and sensors.</a:t>
            </a:r>
            <a:endParaRPr sz="2000"/>
          </a:p>
          <a:p>
            <a:pPr indent="-355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Deliver a working prototype with an evaluation report demonstrating prediction accuracy and user impact.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315a92421b7_0_3"/>
          <p:cNvGrpSpPr/>
          <p:nvPr/>
        </p:nvGrpSpPr>
        <p:grpSpPr>
          <a:xfrm>
            <a:off x="16597251" y="847873"/>
            <a:ext cx="1776999" cy="1788340"/>
            <a:chOff x="0" y="-47625"/>
            <a:chExt cx="468013" cy="471000"/>
          </a:xfrm>
        </p:grpSpPr>
        <p:sp>
          <p:nvSpPr>
            <p:cNvPr id="114" name="Google Shape;114;g315a92421b7_0_3"/>
            <p:cNvSpPr/>
            <p:nvPr/>
          </p:nvSpPr>
          <p:spPr>
            <a:xfrm>
              <a:off x="0" y="0"/>
              <a:ext cx="468013" cy="423335"/>
            </a:xfrm>
            <a:custGeom>
              <a:rect b="b" l="l" r="r" t="t"/>
              <a:pathLst>
                <a:path extrusionOk="0" h="423335" w="468013">
                  <a:moveTo>
                    <a:pt x="0" y="0"/>
                  </a:moveTo>
                  <a:lnTo>
                    <a:pt x="468013" y="0"/>
                  </a:lnTo>
                  <a:lnTo>
                    <a:pt x="468013" y="423335"/>
                  </a:lnTo>
                  <a:lnTo>
                    <a:pt x="0" y="423335"/>
                  </a:ln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</p:sp>
        <p:sp>
          <p:nvSpPr>
            <p:cNvPr id="115" name="Google Shape;115;g315a92421b7_0_3"/>
            <p:cNvSpPr txBox="1"/>
            <p:nvPr/>
          </p:nvSpPr>
          <p:spPr>
            <a:xfrm>
              <a:off x="0" y="-47625"/>
              <a:ext cx="468000" cy="4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g315a92421b7_0_3"/>
          <p:cNvGrpSpPr/>
          <p:nvPr/>
        </p:nvGrpSpPr>
        <p:grpSpPr>
          <a:xfrm>
            <a:off x="-86237" y="-2479235"/>
            <a:ext cx="18460473" cy="4580933"/>
            <a:chOff x="0" y="0"/>
            <a:chExt cx="24613964" cy="6107910"/>
          </a:xfrm>
        </p:grpSpPr>
        <p:sp>
          <p:nvSpPr>
            <p:cNvPr id="117" name="Google Shape;117;g315a92421b7_0_3"/>
            <p:cNvSpPr/>
            <p:nvPr/>
          </p:nvSpPr>
          <p:spPr>
            <a:xfrm rot="10800000">
              <a:off x="0" y="0"/>
              <a:ext cx="24613964" cy="6107910"/>
            </a:xfrm>
            <a:custGeom>
              <a:rect b="b" l="l" r="r" t="t"/>
              <a:pathLst>
                <a:path extrusionOk="0" h="6107910" w="24613964">
                  <a:moveTo>
                    <a:pt x="0" y="0"/>
                  </a:moveTo>
                  <a:lnTo>
                    <a:pt x="24613964" y="0"/>
                  </a:lnTo>
                  <a:lnTo>
                    <a:pt x="24613964" y="6107910"/>
                  </a:lnTo>
                  <a:lnTo>
                    <a:pt x="0" y="61079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9000"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118" name="Google Shape;118;g315a92421b7_0_3"/>
            <p:cNvGrpSpPr/>
            <p:nvPr/>
          </p:nvGrpSpPr>
          <p:grpSpPr>
            <a:xfrm>
              <a:off x="114982" y="3064544"/>
              <a:ext cx="24383997" cy="1746831"/>
              <a:chOff x="0" y="-47625"/>
              <a:chExt cx="4816592" cy="345053"/>
            </a:xfrm>
          </p:grpSpPr>
          <p:sp>
            <p:nvSpPr>
              <p:cNvPr id="119" name="Google Shape;119;g315a92421b7_0_3"/>
              <p:cNvSpPr/>
              <p:nvPr/>
            </p:nvSpPr>
            <p:spPr>
              <a:xfrm>
                <a:off x="0" y="0"/>
                <a:ext cx="4816592" cy="297428"/>
              </a:xfrm>
              <a:custGeom>
                <a:rect b="b" l="l" r="r" t="t"/>
                <a:pathLst>
                  <a:path extrusionOk="0" h="297428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97428"/>
                    </a:lnTo>
                    <a:lnTo>
                      <a:pt x="0" y="2974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120" name="Google Shape;120;g315a92421b7_0_3"/>
              <p:cNvSpPr txBox="1"/>
              <p:nvPr/>
            </p:nvSpPr>
            <p:spPr>
              <a:xfrm>
                <a:off x="0" y="-47625"/>
                <a:ext cx="4816500" cy="34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" name="Google Shape;121;g315a92421b7_0_3"/>
            <p:cNvGrpSpPr/>
            <p:nvPr/>
          </p:nvGrpSpPr>
          <p:grpSpPr>
            <a:xfrm>
              <a:off x="1486582" y="3597481"/>
              <a:ext cx="736341" cy="334228"/>
              <a:chOff x="0" y="-47625"/>
              <a:chExt cx="208200" cy="94500"/>
            </a:xfrm>
          </p:grpSpPr>
          <p:sp>
            <p:nvSpPr>
              <p:cNvPr id="122" name="Google Shape;122;g315a92421b7_0_3"/>
              <p:cNvSpPr/>
              <p:nvPr/>
            </p:nvSpPr>
            <p:spPr>
              <a:xfrm>
                <a:off x="0" y="0"/>
                <a:ext cx="208193" cy="46799"/>
              </a:xfrm>
              <a:custGeom>
                <a:rect b="b" l="l" r="r" t="t"/>
                <a:pathLst>
                  <a:path extrusionOk="0" h="46799" w="208193">
                    <a:moveTo>
                      <a:pt x="0" y="0"/>
                    </a:moveTo>
                    <a:lnTo>
                      <a:pt x="208193" y="0"/>
                    </a:lnTo>
                    <a:lnTo>
                      <a:pt x="208193" y="46799"/>
                    </a:lnTo>
                    <a:lnTo>
                      <a:pt x="0" y="46799"/>
                    </a:ln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</p:sp>
          <p:sp>
            <p:nvSpPr>
              <p:cNvPr id="123" name="Google Shape;123;g315a92421b7_0_3"/>
              <p:cNvSpPr txBox="1"/>
              <p:nvPr/>
            </p:nvSpPr>
            <p:spPr>
              <a:xfrm>
                <a:off x="0" y="-47625"/>
                <a:ext cx="208200" cy="9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475" lIns="35475" spcFirstLastPara="1" rIns="35475" wrap="square" tIns="354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" name="Google Shape;124;g315a92421b7_0_3"/>
            <p:cNvGrpSpPr/>
            <p:nvPr/>
          </p:nvGrpSpPr>
          <p:grpSpPr>
            <a:xfrm>
              <a:off x="1486582" y="3870266"/>
              <a:ext cx="736341" cy="258179"/>
              <a:chOff x="0" y="-47625"/>
              <a:chExt cx="208200" cy="73000"/>
            </a:xfrm>
          </p:grpSpPr>
          <p:sp>
            <p:nvSpPr>
              <p:cNvPr id="125" name="Google Shape;125;g315a92421b7_0_3"/>
              <p:cNvSpPr/>
              <p:nvPr/>
            </p:nvSpPr>
            <p:spPr>
              <a:xfrm>
                <a:off x="0" y="0"/>
                <a:ext cx="208193" cy="25375"/>
              </a:xfrm>
              <a:custGeom>
                <a:rect b="b" l="l" r="r" t="t"/>
                <a:pathLst>
                  <a:path extrusionOk="0" h="25375" w="208193">
                    <a:moveTo>
                      <a:pt x="0" y="0"/>
                    </a:moveTo>
                    <a:lnTo>
                      <a:pt x="208193" y="0"/>
                    </a:lnTo>
                    <a:lnTo>
                      <a:pt x="208193" y="25375"/>
                    </a:lnTo>
                    <a:lnTo>
                      <a:pt x="0" y="253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26" name="Google Shape;126;g315a92421b7_0_3"/>
              <p:cNvSpPr txBox="1"/>
              <p:nvPr/>
            </p:nvSpPr>
            <p:spPr>
              <a:xfrm>
                <a:off x="0" y="-47625"/>
                <a:ext cx="208200" cy="7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475" lIns="35475" spcFirstLastPara="1" rIns="35475" wrap="square" tIns="354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" name="Google Shape;127;g315a92421b7_0_3"/>
            <p:cNvGrpSpPr/>
            <p:nvPr/>
          </p:nvGrpSpPr>
          <p:grpSpPr>
            <a:xfrm>
              <a:off x="1486582" y="4064437"/>
              <a:ext cx="736341" cy="243024"/>
              <a:chOff x="0" y="-47625"/>
              <a:chExt cx="208200" cy="68715"/>
            </a:xfrm>
          </p:grpSpPr>
          <p:sp>
            <p:nvSpPr>
              <p:cNvPr id="128" name="Google Shape;128;g315a92421b7_0_3"/>
              <p:cNvSpPr/>
              <p:nvPr/>
            </p:nvSpPr>
            <p:spPr>
              <a:xfrm>
                <a:off x="0" y="0"/>
                <a:ext cx="208193" cy="21090"/>
              </a:xfrm>
              <a:custGeom>
                <a:rect b="b" l="l" r="r" t="t"/>
                <a:pathLst>
                  <a:path extrusionOk="0" h="21090" w="208193">
                    <a:moveTo>
                      <a:pt x="0" y="0"/>
                    </a:moveTo>
                    <a:lnTo>
                      <a:pt x="208193" y="0"/>
                    </a:lnTo>
                    <a:lnTo>
                      <a:pt x="208193" y="21090"/>
                    </a:lnTo>
                    <a:lnTo>
                      <a:pt x="0" y="210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29" name="Google Shape;129;g315a92421b7_0_3"/>
              <p:cNvSpPr txBox="1"/>
              <p:nvPr/>
            </p:nvSpPr>
            <p:spPr>
              <a:xfrm>
                <a:off x="0" y="-47625"/>
                <a:ext cx="208200" cy="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475" lIns="35475" spcFirstLastPara="1" rIns="35475" wrap="square" tIns="354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0" name="Google Shape;130;g315a92421b7_0_3"/>
          <p:cNvSpPr txBox="1"/>
          <p:nvPr/>
        </p:nvSpPr>
        <p:spPr>
          <a:xfrm>
            <a:off x="1043601" y="1920325"/>
            <a:ext cx="1494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nton"/>
                <a:ea typeface="Anton"/>
                <a:cs typeface="Anton"/>
                <a:sym typeface="Anton"/>
              </a:rPr>
              <a:t>Technical Approach and Novelty</a:t>
            </a:r>
            <a:r>
              <a:rPr lang="en-US" sz="7200">
                <a:solidFill>
                  <a:srgbClr val="5271FF"/>
                </a:solidFill>
                <a:latin typeface="Anton"/>
                <a:ea typeface="Anton"/>
                <a:cs typeface="Anton"/>
                <a:sym typeface="Anton"/>
              </a:rPr>
              <a:t>.</a:t>
            </a:r>
            <a:endParaRPr sz="7200">
              <a:solidFill>
                <a:srgbClr val="5271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1" name="Google Shape;131;g315a92421b7_0_3"/>
          <p:cNvSpPr txBox="1"/>
          <p:nvPr/>
        </p:nvSpPr>
        <p:spPr>
          <a:xfrm>
            <a:off x="1043600" y="3429011"/>
            <a:ext cx="156930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Limitations of current fishing forecast application:</a:t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Current systems primarily rely on traditional knowledge and weather forecasts (No data-backed evidence).</a:t>
            </a:r>
            <a:endParaRPr sz="2000"/>
          </a:p>
          <a:p>
            <a:pPr indent="-355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Often require a smartphone and internet connectivity, limiting their usability in remote fishing locations.</a:t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Approach:</a:t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Integrate real-time weather data from </a:t>
            </a:r>
            <a:r>
              <a:rPr lang="en-US" sz="2000"/>
              <a:t>environmental sensors</a:t>
            </a:r>
            <a:r>
              <a:rPr lang="en-US" sz="2000"/>
              <a:t>(temperature, pressure and water activity), GPS.</a:t>
            </a:r>
            <a:endParaRPr sz="2000"/>
          </a:p>
          <a:p>
            <a:pPr indent="-355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Use machine learning model (classification) to predict fishing success.</a:t>
            </a:r>
            <a:endParaRPr sz="2000"/>
          </a:p>
          <a:p>
            <a:pPr indent="-355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Low power consumption and more </a:t>
            </a:r>
            <a:r>
              <a:rPr lang="en-US" sz="2000"/>
              <a:t>accessible</a:t>
            </a:r>
            <a:r>
              <a:rPr lang="en-US" sz="2000"/>
              <a:t>(no internet needed).</a:t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What's New:</a:t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Real-time Data Integration: Combines multiple environmental factors for accurate predictions. (only temp)</a:t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Data-Driven Fishing Recommendations: Utilizes classification techniques to guide anglers.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5a92421b7_0_24"/>
          <p:cNvSpPr/>
          <p:nvPr/>
        </p:nvSpPr>
        <p:spPr>
          <a:xfrm>
            <a:off x="963775" y="7213075"/>
            <a:ext cx="3033300" cy="1582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37;g315a92421b7_0_24"/>
          <p:cNvGrpSpPr/>
          <p:nvPr/>
        </p:nvGrpSpPr>
        <p:grpSpPr>
          <a:xfrm>
            <a:off x="16597251" y="847873"/>
            <a:ext cx="1776999" cy="1788340"/>
            <a:chOff x="0" y="-47625"/>
            <a:chExt cx="468013" cy="471000"/>
          </a:xfrm>
        </p:grpSpPr>
        <p:sp>
          <p:nvSpPr>
            <p:cNvPr id="138" name="Google Shape;138;g315a92421b7_0_24"/>
            <p:cNvSpPr/>
            <p:nvPr/>
          </p:nvSpPr>
          <p:spPr>
            <a:xfrm>
              <a:off x="0" y="0"/>
              <a:ext cx="468013" cy="423335"/>
            </a:xfrm>
            <a:custGeom>
              <a:rect b="b" l="l" r="r" t="t"/>
              <a:pathLst>
                <a:path extrusionOk="0" h="423335" w="468013">
                  <a:moveTo>
                    <a:pt x="0" y="0"/>
                  </a:moveTo>
                  <a:lnTo>
                    <a:pt x="468013" y="0"/>
                  </a:lnTo>
                  <a:lnTo>
                    <a:pt x="468013" y="423335"/>
                  </a:lnTo>
                  <a:lnTo>
                    <a:pt x="0" y="423335"/>
                  </a:ln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</p:sp>
        <p:sp>
          <p:nvSpPr>
            <p:cNvPr id="139" name="Google Shape;139;g315a92421b7_0_24"/>
            <p:cNvSpPr txBox="1"/>
            <p:nvPr/>
          </p:nvSpPr>
          <p:spPr>
            <a:xfrm>
              <a:off x="0" y="-47625"/>
              <a:ext cx="468000" cy="4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g315a92421b7_0_24"/>
          <p:cNvGrpSpPr/>
          <p:nvPr/>
        </p:nvGrpSpPr>
        <p:grpSpPr>
          <a:xfrm>
            <a:off x="-86237" y="-2479235"/>
            <a:ext cx="18460473" cy="4580933"/>
            <a:chOff x="0" y="0"/>
            <a:chExt cx="24613964" cy="6107910"/>
          </a:xfrm>
        </p:grpSpPr>
        <p:sp>
          <p:nvSpPr>
            <p:cNvPr id="141" name="Google Shape;141;g315a92421b7_0_24"/>
            <p:cNvSpPr/>
            <p:nvPr/>
          </p:nvSpPr>
          <p:spPr>
            <a:xfrm rot="10800000">
              <a:off x="0" y="0"/>
              <a:ext cx="24613964" cy="6107910"/>
            </a:xfrm>
            <a:custGeom>
              <a:rect b="b" l="l" r="r" t="t"/>
              <a:pathLst>
                <a:path extrusionOk="0" h="6107910" w="24613964">
                  <a:moveTo>
                    <a:pt x="0" y="0"/>
                  </a:moveTo>
                  <a:lnTo>
                    <a:pt x="24613964" y="0"/>
                  </a:lnTo>
                  <a:lnTo>
                    <a:pt x="24613964" y="6107910"/>
                  </a:lnTo>
                  <a:lnTo>
                    <a:pt x="0" y="61079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9000"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142" name="Google Shape;142;g315a92421b7_0_24"/>
            <p:cNvGrpSpPr/>
            <p:nvPr/>
          </p:nvGrpSpPr>
          <p:grpSpPr>
            <a:xfrm>
              <a:off x="114982" y="3064544"/>
              <a:ext cx="24383997" cy="1746831"/>
              <a:chOff x="0" y="-47625"/>
              <a:chExt cx="4816592" cy="345053"/>
            </a:xfrm>
          </p:grpSpPr>
          <p:sp>
            <p:nvSpPr>
              <p:cNvPr id="143" name="Google Shape;143;g315a92421b7_0_24"/>
              <p:cNvSpPr/>
              <p:nvPr/>
            </p:nvSpPr>
            <p:spPr>
              <a:xfrm>
                <a:off x="0" y="0"/>
                <a:ext cx="4816592" cy="297428"/>
              </a:xfrm>
              <a:custGeom>
                <a:rect b="b" l="l" r="r" t="t"/>
                <a:pathLst>
                  <a:path extrusionOk="0" h="297428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97428"/>
                    </a:lnTo>
                    <a:lnTo>
                      <a:pt x="0" y="2974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144" name="Google Shape;144;g315a92421b7_0_24"/>
              <p:cNvSpPr txBox="1"/>
              <p:nvPr/>
            </p:nvSpPr>
            <p:spPr>
              <a:xfrm>
                <a:off x="0" y="-47625"/>
                <a:ext cx="4816500" cy="34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" name="Google Shape;145;g315a92421b7_0_24"/>
            <p:cNvGrpSpPr/>
            <p:nvPr/>
          </p:nvGrpSpPr>
          <p:grpSpPr>
            <a:xfrm>
              <a:off x="1486582" y="3597481"/>
              <a:ext cx="736341" cy="334228"/>
              <a:chOff x="0" y="-47625"/>
              <a:chExt cx="208200" cy="94500"/>
            </a:xfrm>
          </p:grpSpPr>
          <p:sp>
            <p:nvSpPr>
              <p:cNvPr id="146" name="Google Shape;146;g315a92421b7_0_24"/>
              <p:cNvSpPr/>
              <p:nvPr/>
            </p:nvSpPr>
            <p:spPr>
              <a:xfrm>
                <a:off x="0" y="0"/>
                <a:ext cx="208193" cy="46799"/>
              </a:xfrm>
              <a:custGeom>
                <a:rect b="b" l="l" r="r" t="t"/>
                <a:pathLst>
                  <a:path extrusionOk="0" h="46799" w="208193">
                    <a:moveTo>
                      <a:pt x="0" y="0"/>
                    </a:moveTo>
                    <a:lnTo>
                      <a:pt x="208193" y="0"/>
                    </a:lnTo>
                    <a:lnTo>
                      <a:pt x="208193" y="46799"/>
                    </a:lnTo>
                    <a:lnTo>
                      <a:pt x="0" y="46799"/>
                    </a:ln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</p:sp>
          <p:sp>
            <p:nvSpPr>
              <p:cNvPr id="147" name="Google Shape;147;g315a92421b7_0_24"/>
              <p:cNvSpPr txBox="1"/>
              <p:nvPr/>
            </p:nvSpPr>
            <p:spPr>
              <a:xfrm>
                <a:off x="0" y="-47625"/>
                <a:ext cx="208200" cy="9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475" lIns="35475" spcFirstLastPara="1" rIns="35475" wrap="square" tIns="354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g315a92421b7_0_24"/>
            <p:cNvGrpSpPr/>
            <p:nvPr/>
          </p:nvGrpSpPr>
          <p:grpSpPr>
            <a:xfrm>
              <a:off x="1486582" y="3870266"/>
              <a:ext cx="736341" cy="258179"/>
              <a:chOff x="0" y="-47625"/>
              <a:chExt cx="208200" cy="73000"/>
            </a:xfrm>
          </p:grpSpPr>
          <p:sp>
            <p:nvSpPr>
              <p:cNvPr id="149" name="Google Shape;149;g315a92421b7_0_24"/>
              <p:cNvSpPr/>
              <p:nvPr/>
            </p:nvSpPr>
            <p:spPr>
              <a:xfrm>
                <a:off x="0" y="0"/>
                <a:ext cx="208193" cy="25375"/>
              </a:xfrm>
              <a:custGeom>
                <a:rect b="b" l="l" r="r" t="t"/>
                <a:pathLst>
                  <a:path extrusionOk="0" h="25375" w="208193">
                    <a:moveTo>
                      <a:pt x="0" y="0"/>
                    </a:moveTo>
                    <a:lnTo>
                      <a:pt x="208193" y="0"/>
                    </a:lnTo>
                    <a:lnTo>
                      <a:pt x="208193" y="25375"/>
                    </a:lnTo>
                    <a:lnTo>
                      <a:pt x="0" y="253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50" name="Google Shape;150;g315a92421b7_0_24"/>
              <p:cNvSpPr txBox="1"/>
              <p:nvPr/>
            </p:nvSpPr>
            <p:spPr>
              <a:xfrm>
                <a:off x="0" y="-47625"/>
                <a:ext cx="208200" cy="7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475" lIns="35475" spcFirstLastPara="1" rIns="35475" wrap="square" tIns="354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g315a92421b7_0_24"/>
            <p:cNvGrpSpPr/>
            <p:nvPr/>
          </p:nvGrpSpPr>
          <p:grpSpPr>
            <a:xfrm>
              <a:off x="1486582" y="4064437"/>
              <a:ext cx="736341" cy="243024"/>
              <a:chOff x="0" y="-47625"/>
              <a:chExt cx="208200" cy="68715"/>
            </a:xfrm>
          </p:grpSpPr>
          <p:sp>
            <p:nvSpPr>
              <p:cNvPr id="152" name="Google Shape;152;g315a92421b7_0_24"/>
              <p:cNvSpPr/>
              <p:nvPr/>
            </p:nvSpPr>
            <p:spPr>
              <a:xfrm>
                <a:off x="0" y="0"/>
                <a:ext cx="208193" cy="21090"/>
              </a:xfrm>
              <a:custGeom>
                <a:rect b="b" l="l" r="r" t="t"/>
                <a:pathLst>
                  <a:path extrusionOk="0" h="21090" w="208193">
                    <a:moveTo>
                      <a:pt x="0" y="0"/>
                    </a:moveTo>
                    <a:lnTo>
                      <a:pt x="208193" y="0"/>
                    </a:lnTo>
                    <a:lnTo>
                      <a:pt x="208193" y="21090"/>
                    </a:lnTo>
                    <a:lnTo>
                      <a:pt x="0" y="210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53" name="Google Shape;153;g315a92421b7_0_24"/>
              <p:cNvSpPr txBox="1"/>
              <p:nvPr/>
            </p:nvSpPr>
            <p:spPr>
              <a:xfrm>
                <a:off x="0" y="-47625"/>
                <a:ext cx="208200" cy="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475" lIns="35475" spcFirstLastPara="1" rIns="35475" wrap="square" tIns="354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" name="Google Shape;154;g315a92421b7_0_24"/>
          <p:cNvSpPr txBox="1"/>
          <p:nvPr/>
        </p:nvSpPr>
        <p:spPr>
          <a:xfrm>
            <a:off x="1043601" y="1920325"/>
            <a:ext cx="1494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nton"/>
                <a:ea typeface="Anton"/>
                <a:cs typeface="Anton"/>
                <a:sym typeface="Anton"/>
              </a:rPr>
              <a:t>Methods</a:t>
            </a:r>
            <a:r>
              <a:rPr b="0" i="0" lang="en-US" sz="7200" u="none" cap="none" strike="noStrike">
                <a:solidFill>
                  <a:srgbClr val="5271FF"/>
                </a:solidFill>
                <a:latin typeface="Anton"/>
                <a:ea typeface="Anton"/>
                <a:cs typeface="Anton"/>
                <a:sym typeface="Anton"/>
              </a:rPr>
              <a:t>.</a:t>
            </a:r>
            <a:endParaRPr sz="7200"/>
          </a:p>
        </p:txBody>
      </p:sp>
      <p:sp>
        <p:nvSpPr>
          <p:cNvPr id="155" name="Google Shape;155;g315a92421b7_0_24"/>
          <p:cNvSpPr txBox="1"/>
          <p:nvPr/>
        </p:nvSpPr>
        <p:spPr>
          <a:xfrm>
            <a:off x="1043600" y="3429004"/>
            <a:ext cx="156930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Data Collection:</a:t>
            </a:r>
            <a:endParaRPr sz="2000"/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Three people with different skill level to collect data (fish bites/half hour).</a:t>
            </a:r>
            <a:endParaRPr sz="2000"/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Collectors exchange location every 10 minutes, each test point includes data from </a:t>
            </a:r>
            <a:r>
              <a:rPr lang="en-US" sz="2000"/>
              <a:t>each </a:t>
            </a:r>
            <a:r>
              <a:rPr lang="en-US" sz="2000"/>
              <a:t>collector (objective).</a:t>
            </a:r>
            <a:endParaRPr sz="2000"/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Platforms:</a:t>
            </a:r>
            <a:endParaRPr sz="2000"/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Arduino Nano 33 BLE (Water Beacon)</a:t>
            </a:r>
            <a:endParaRPr sz="2000"/>
          </a:p>
          <a:p>
            <a:pPr indent="-36830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000">
                <a:solidFill>
                  <a:srgbClr val="0F1111"/>
                </a:solidFill>
                <a:highlight>
                  <a:srgbClr val="FFFFFF"/>
                </a:highlight>
              </a:rPr>
              <a:t>ESP-WROOM-32 (User end device)</a:t>
            </a:r>
            <a:endParaRPr sz="2200"/>
          </a:p>
          <a:p>
            <a:pPr indent="-355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Arduino IDE (MCU), Python (Decision tree)</a:t>
            </a:r>
            <a:endParaRPr sz="2000"/>
          </a:p>
        </p:txBody>
      </p:sp>
      <p:sp>
        <p:nvSpPr>
          <p:cNvPr id="156" name="Google Shape;156;g315a92421b7_0_24"/>
          <p:cNvSpPr/>
          <p:nvPr/>
        </p:nvSpPr>
        <p:spPr>
          <a:xfrm>
            <a:off x="1369575" y="7389525"/>
            <a:ext cx="2140500" cy="89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Nano 33 BLE</a:t>
            </a:r>
            <a:endParaRPr sz="1800"/>
          </a:p>
        </p:txBody>
      </p:sp>
      <p:pic>
        <p:nvPicPr>
          <p:cNvPr id="157" name="Google Shape;157;g315a92421b7_0_24"/>
          <p:cNvPicPr preferRelativeResize="0"/>
          <p:nvPr/>
        </p:nvPicPr>
        <p:blipFill rotWithShape="1">
          <a:blip r:embed="rId4">
            <a:alphaModFix/>
          </a:blip>
          <a:srcRect b="0" l="24189" r="26341" t="0"/>
          <a:stretch/>
        </p:blipFill>
        <p:spPr>
          <a:xfrm>
            <a:off x="4585725" y="7257588"/>
            <a:ext cx="953626" cy="1156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g315a92421b7_0_24"/>
          <p:cNvCxnSpPr>
            <a:stCxn id="156" idx="3"/>
            <a:endCxn id="157" idx="1"/>
          </p:cNvCxnSpPr>
          <p:nvPr/>
        </p:nvCxnSpPr>
        <p:spPr>
          <a:xfrm>
            <a:off x="3510075" y="7835925"/>
            <a:ext cx="107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g315a92421b7_0_24"/>
          <p:cNvSpPr/>
          <p:nvPr/>
        </p:nvSpPr>
        <p:spPr>
          <a:xfrm>
            <a:off x="6615000" y="7389525"/>
            <a:ext cx="2140500" cy="89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ESP32</a:t>
            </a:r>
            <a:endParaRPr sz="1800"/>
          </a:p>
        </p:txBody>
      </p:sp>
      <p:cxnSp>
        <p:nvCxnSpPr>
          <p:cNvPr id="160" name="Google Shape;160;g315a92421b7_0_24"/>
          <p:cNvCxnSpPr>
            <a:stCxn id="157" idx="3"/>
            <a:endCxn id="159" idx="1"/>
          </p:cNvCxnSpPr>
          <p:nvPr/>
        </p:nvCxnSpPr>
        <p:spPr>
          <a:xfrm>
            <a:off x="5539351" y="7835925"/>
            <a:ext cx="10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g315a92421b7_0_24"/>
          <p:cNvSpPr/>
          <p:nvPr/>
        </p:nvSpPr>
        <p:spPr>
          <a:xfrm>
            <a:off x="6615000" y="8688850"/>
            <a:ext cx="2140500" cy="89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Neo 6M (GPS)</a:t>
            </a:r>
            <a:endParaRPr sz="1800"/>
          </a:p>
        </p:txBody>
      </p:sp>
      <p:sp>
        <p:nvSpPr>
          <p:cNvPr id="162" name="Google Shape;162;g315a92421b7_0_24"/>
          <p:cNvSpPr/>
          <p:nvPr/>
        </p:nvSpPr>
        <p:spPr>
          <a:xfrm>
            <a:off x="11595900" y="7389525"/>
            <a:ext cx="2140500" cy="89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UI Module</a:t>
            </a:r>
            <a:endParaRPr sz="1800"/>
          </a:p>
        </p:txBody>
      </p:sp>
      <p:cxnSp>
        <p:nvCxnSpPr>
          <p:cNvPr id="163" name="Google Shape;163;g315a92421b7_0_24"/>
          <p:cNvCxnSpPr>
            <a:stCxn id="161" idx="0"/>
            <a:endCxn id="159" idx="2"/>
          </p:cNvCxnSpPr>
          <p:nvPr/>
        </p:nvCxnSpPr>
        <p:spPr>
          <a:xfrm rot="10800000">
            <a:off x="7685250" y="8282350"/>
            <a:ext cx="0" cy="4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g315a92421b7_0_24"/>
          <p:cNvCxnSpPr/>
          <p:nvPr/>
        </p:nvCxnSpPr>
        <p:spPr>
          <a:xfrm>
            <a:off x="8755500" y="7663450"/>
            <a:ext cx="284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g315a92421b7_0_24"/>
          <p:cNvSpPr txBox="1"/>
          <p:nvPr/>
        </p:nvSpPr>
        <p:spPr>
          <a:xfrm>
            <a:off x="1612875" y="8270050"/>
            <a:ext cx="165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Temp, BP, WAct</a:t>
            </a:r>
            <a:endParaRPr baseline="-25000" sz="1600">
              <a:solidFill>
                <a:schemeClr val="dk1"/>
              </a:solidFill>
            </a:endParaRPr>
          </a:p>
        </p:txBody>
      </p:sp>
      <p:cxnSp>
        <p:nvCxnSpPr>
          <p:cNvPr id="166" name="Google Shape;166;g315a92421b7_0_24"/>
          <p:cNvCxnSpPr/>
          <p:nvPr/>
        </p:nvCxnSpPr>
        <p:spPr>
          <a:xfrm rot="10800000">
            <a:off x="8755500" y="7978175"/>
            <a:ext cx="284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g315a92421b7_0_24"/>
          <p:cNvSpPr/>
          <p:nvPr/>
        </p:nvSpPr>
        <p:spPr>
          <a:xfrm>
            <a:off x="6411625" y="7192775"/>
            <a:ext cx="7618800" cy="260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315a92421b7_0_24"/>
          <p:cNvSpPr txBox="1"/>
          <p:nvPr/>
        </p:nvSpPr>
        <p:spPr>
          <a:xfrm>
            <a:off x="12457575" y="9399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User end device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9" name="Google Shape;169;g315a92421b7_0_24"/>
          <p:cNvSpPr txBox="1"/>
          <p:nvPr/>
        </p:nvSpPr>
        <p:spPr>
          <a:xfrm>
            <a:off x="2815150" y="8795575"/>
            <a:ext cx="16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A86E8"/>
                </a:solidFill>
              </a:rPr>
              <a:t>Water Beacon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70" name="Google Shape;170;g315a92421b7_0_24"/>
          <p:cNvSpPr txBox="1"/>
          <p:nvPr/>
        </p:nvSpPr>
        <p:spPr>
          <a:xfrm>
            <a:off x="8856625" y="8919700"/>
            <a:ext cx="165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Lat &amp; Lon</a:t>
            </a:r>
            <a:endParaRPr baseline="-25000" sz="1600">
              <a:solidFill>
                <a:schemeClr val="dk1"/>
              </a:solidFill>
            </a:endParaRPr>
          </a:p>
        </p:txBody>
      </p:sp>
      <p:sp>
        <p:nvSpPr>
          <p:cNvPr id="171" name="Google Shape;171;g315a92421b7_0_24"/>
          <p:cNvSpPr txBox="1"/>
          <p:nvPr/>
        </p:nvSpPr>
        <p:spPr>
          <a:xfrm>
            <a:off x="9191700" y="7257600"/>
            <a:ext cx="196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Classification result</a:t>
            </a:r>
            <a:endParaRPr baseline="-25000" sz="1600">
              <a:solidFill>
                <a:schemeClr val="dk1"/>
              </a:solidFill>
            </a:endParaRPr>
          </a:p>
        </p:txBody>
      </p:sp>
      <p:sp>
        <p:nvSpPr>
          <p:cNvPr id="172" name="Google Shape;172;g315a92421b7_0_24"/>
          <p:cNvSpPr txBox="1"/>
          <p:nvPr/>
        </p:nvSpPr>
        <p:spPr>
          <a:xfrm>
            <a:off x="9612900" y="7978175"/>
            <a:ext cx="112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User input</a:t>
            </a:r>
            <a:endParaRPr baseline="-25000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g315a92421b7_0_45"/>
          <p:cNvGrpSpPr/>
          <p:nvPr/>
        </p:nvGrpSpPr>
        <p:grpSpPr>
          <a:xfrm>
            <a:off x="16597251" y="847873"/>
            <a:ext cx="1776999" cy="1788340"/>
            <a:chOff x="0" y="-47625"/>
            <a:chExt cx="468013" cy="471000"/>
          </a:xfrm>
        </p:grpSpPr>
        <p:sp>
          <p:nvSpPr>
            <p:cNvPr id="178" name="Google Shape;178;g315a92421b7_0_45"/>
            <p:cNvSpPr/>
            <p:nvPr/>
          </p:nvSpPr>
          <p:spPr>
            <a:xfrm>
              <a:off x="0" y="0"/>
              <a:ext cx="468013" cy="423335"/>
            </a:xfrm>
            <a:custGeom>
              <a:rect b="b" l="l" r="r" t="t"/>
              <a:pathLst>
                <a:path extrusionOk="0" h="423335" w="468013">
                  <a:moveTo>
                    <a:pt x="0" y="0"/>
                  </a:moveTo>
                  <a:lnTo>
                    <a:pt x="468013" y="0"/>
                  </a:lnTo>
                  <a:lnTo>
                    <a:pt x="468013" y="423335"/>
                  </a:lnTo>
                  <a:lnTo>
                    <a:pt x="0" y="423335"/>
                  </a:ln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</p:sp>
        <p:sp>
          <p:nvSpPr>
            <p:cNvPr id="179" name="Google Shape;179;g315a92421b7_0_45"/>
            <p:cNvSpPr txBox="1"/>
            <p:nvPr/>
          </p:nvSpPr>
          <p:spPr>
            <a:xfrm>
              <a:off x="0" y="-47625"/>
              <a:ext cx="468000" cy="4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g315a92421b7_0_45"/>
          <p:cNvGrpSpPr/>
          <p:nvPr/>
        </p:nvGrpSpPr>
        <p:grpSpPr>
          <a:xfrm>
            <a:off x="-86237" y="-2479235"/>
            <a:ext cx="18460473" cy="4580933"/>
            <a:chOff x="0" y="0"/>
            <a:chExt cx="24613964" cy="6107910"/>
          </a:xfrm>
        </p:grpSpPr>
        <p:sp>
          <p:nvSpPr>
            <p:cNvPr id="181" name="Google Shape;181;g315a92421b7_0_45"/>
            <p:cNvSpPr/>
            <p:nvPr/>
          </p:nvSpPr>
          <p:spPr>
            <a:xfrm rot="10800000">
              <a:off x="0" y="0"/>
              <a:ext cx="24613964" cy="6107910"/>
            </a:xfrm>
            <a:custGeom>
              <a:rect b="b" l="l" r="r" t="t"/>
              <a:pathLst>
                <a:path extrusionOk="0" h="6107910" w="24613964">
                  <a:moveTo>
                    <a:pt x="0" y="0"/>
                  </a:moveTo>
                  <a:lnTo>
                    <a:pt x="24613964" y="0"/>
                  </a:lnTo>
                  <a:lnTo>
                    <a:pt x="24613964" y="6107910"/>
                  </a:lnTo>
                  <a:lnTo>
                    <a:pt x="0" y="61079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9000"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182" name="Google Shape;182;g315a92421b7_0_45"/>
            <p:cNvGrpSpPr/>
            <p:nvPr/>
          </p:nvGrpSpPr>
          <p:grpSpPr>
            <a:xfrm>
              <a:off x="114982" y="3064544"/>
              <a:ext cx="24383997" cy="1746831"/>
              <a:chOff x="0" y="-47625"/>
              <a:chExt cx="4816592" cy="345053"/>
            </a:xfrm>
          </p:grpSpPr>
          <p:sp>
            <p:nvSpPr>
              <p:cNvPr id="183" name="Google Shape;183;g315a92421b7_0_45"/>
              <p:cNvSpPr/>
              <p:nvPr/>
            </p:nvSpPr>
            <p:spPr>
              <a:xfrm>
                <a:off x="0" y="0"/>
                <a:ext cx="4816592" cy="297428"/>
              </a:xfrm>
              <a:custGeom>
                <a:rect b="b" l="l" r="r" t="t"/>
                <a:pathLst>
                  <a:path extrusionOk="0" h="297428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97428"/>
                    </a:lnTo>
                    <a:lnTo>
                      <a:pt x="0" y="2974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184" name="Google Shape;184;g315a92421b7_0_45"/>
              <p:cNvSpPr txBox="1"/>
              <p:nvPr/>
            </p:nvSpPr>
            <p:spPr>
              <a:xfrm>
                <a:off x="0" y="-47625"/>
                <a:ext cx="4816500" cy="34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g315a92421b7_0_45"/>
            <p:cNvGrpSpPr/>
            <p:nvPr/>
          </p:nvGrpSpPr>
          <p:grpSpPr>
            <a:xfrm>
              <a:off x="1486582" y="3597481"/>
              <a:ext cx="736341" cy="334228"/>
              <a:chOff x="0" y="-47625"/>
              <a:chExt cx="208200" cy="94500"/>
            </a:xfrm>
          </p:grpSpPr>
          <p:sp>
            <p:nvSpPr>
              <p:cNvPr id="186" name="Google Shape;186;g315a92421b7_0_45"/>
              <p:cNvSpPr/>
              <p:nvPr/>
            </p:nvSpPr>
            <p:spPr>
              <a:xfrm>
                <a:off x="0" y="0"/>
                <a:ext cx="208193" cy="46799"/>
              </a:xfrm>
              <a:custGeom>
                <a:rect b="b" l="l" r="r" t="t"/>
                <a:pathLst>
                  <a:path extrusionOk="0" h="46799" w="208193">
                    <a:moveTo>
                      <a:pt x="0" y="0"/>
                    </a:moveTo>
                    <a:lnTo>
                      <a:pt x="208193" y="0"/>
                    </a:lnTo>
                    <a:lnTo>
                      <a:pt x="208193" y="46799"/>
                    </a:lnTo>
                    <a:lnTo>
                      <a:pt x="0" y="46799"/>
                    </a:ln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</p:sp>
          <p:sp>
            <p:nvSpPr>
              <p:cNvPr id="187" name="Google Shape;187;g315a92421b7_0_45"/>
              <p:cNvSpPr txBox="1"/>
              <p:nvPr/>
            </p:nvSpPr>
            <p:spPr>
              <a:xfrm>
                <a:off x="0" y="-47625"/>
                <a:ext cx="208200" cy="9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475" lIns="35475" spcFirstLastPara="1" rIns="35475" wrap="square" tIns="354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g315a92421b7_0_45"/>
            <p:cNvGrpSpPr/>
            <p:nvPr/>
          </p:nvGrpSpPr>
          <p:grpSpPr>
            <a:xfrm>
              <a:off x="1486582" y="3870266"/>
              <a:ext cx="736341" cy="258179"/>
              <a:chOff x="0" y="-47625"/>
              <a:chExt cx="208200" cy="73000"/>
            </a:xfrm>
          </p:grpSpPr>
          <p:sp>
            <p:nvSpPr>
              <p:cNvPr id="189" name="Google Shape;189;g315a92421b7_0_45"/>
              <p:cNvSpPr/>
              <p:nvPr/>
            </p:nvSpPr>
            <p:spPr>
              <a:xfrm>
                <a:off x="0" y="0"/>
                <a:ext cx="208193" cy="25375"/>
              </a:xfrm>
              <a:custGeom>
                <a:rect b="b" l="l" r="r" t="t"/>
                <a:pathLst>
                  <a:path extrusionOk="0" h="25375" w="208193">
                    <a:moveTo>
                      <a:pt x="0" y="0"/>
                    </a:moveTo>
                    <a:lnTo>
                      <a:pt x="208193" y="0"/>
                    </a:lnTo>
                    <a:lnTo>
                      <a:pt x="208193" y="25375"/>
                    </a:lnTo>
                    <a:lnTo>
                      <a:pt x="0" y="253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90" name="Google Shape;190;g315a92421b7_0_45"/>
              <p:cNvSpPr txBox="1"/>
              <p:nvPr/>
            </p:nvSpPr>
            <p:spPr>
              <a:xfrm>
                <a:off x="0" y="-47625"/>
                <a:ext cx="208200" cy="7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475" lIns="35475" spcFirstLastPara="1" rIns="35475" wrap="square" tIns="354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g315a92421b7_0_45"/>
            <p:cNvGrpSpPr/>
            <p:nvPr/>
          </p:nvGrpSpPr>
          <p:grpSpPr>
            <a:xfrm>
              <a:off x="1486582" y="4064437"/>
              <a:ext cx="736341" cy="243024"/>
              <a:chOff x="0" y="-47625"/>
              <a:chExt cx="208200" cy="68715"/>
            </a:xfrm>
          </p:grpSpPr>
          <p:sp>
            <p:nvSpPr>
              <p:cNvPr id="192" name="Google Shape;192;g315a92421b7_0_45"/>
              <p:cNvSpPr/>
              <p:nvPr/>
            </p:nvSpPr>
            <p:spPr>
              <a:xfrm>
                <a:off x="0" y="0"/>
                <a:ext cx="208193" cy="21090"/>
              </a:xfrm>
              <a:custGeom>
                <a:rect b="b" l="l" r="r" t="t"/>
                <a:pathLst>
                  <a:path extrusionOk="0" h="21090" w="208193">
                    <a:moveTo>
                      <a:pt x="0" y="0"/>
                    </a:moveTo>
                    <a:lnTo>
                      <a:pt x="208193" y="0"/>
                    </a:lnTo>
                    <a:lnTo>
                      <a:pt x="208193" y="21090"/>
                    </a:lnTo>
                    <a:lnTo>
                      <a:pt x="0" y="210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93" name="Google Shape;193;g315a92421b7_0_45"/>
              <p:cNvSpPr txBox="1"/>
              <p:nvPr/>
            </p:nvSpPr>
            <p:spPr>
              <a:xfrm>
                <a:off x="0" y="-47625"/>
                <a:ext cx="208200" cy="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475" lIns="35475" spcFirstLastPara="1" rIns="35475" wrap="square" tIns="354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4" name="Google Shape;194;g315a92421b7_0_45"/>
          <p:cNvSpPr txBox="1"/>
          <p:nvPr/>
        </p:nvSpPr>
        <p:spPr>
          <a:xfrm>
            <a:off x="1043601" y="1920325"/>
            <a:ext cx="1494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nton"/>
                <a:ea typeface="Anton"/>
                <a:cs typeface="Anton"/>
                <a:sym typeface="Anton"/>
              </a:rPr>
              <a:t>Evaluation and Metrics</a:t>
            </a:r>
            <a:r>
              <a:rPr b="0" i="0" lang="en-US" sz="7200" u="none" cap="none" strike="noStrike">
                <a:solidFill>
                  <a:srgbClr val="5271FF"/>
                </a:solidFill>
                <a:latin typeface="Anton"/>
                <a:ea typeface="Anton"/>
                <a:cs typeface="Anton"/>
                <a:sym typeface="Anton"/>
              </a:rPr>
              <a:t>.</a:t>
            </a:r>
            <a:endParaRPr sz="7200"/>
          </a:p>
        </p:txBody>
      </p:sp>
      <p:sp>
        <p:nvSpPr>
          <p:cNvPr id="195" name="Google Shape;195;g315a92421b7_0_45"/>
          <p:cNvSpPr txBox="1"/>
          <p:nvPr/>
        </p:nvSpPr>
        <p:spPr>
          <a:xfrm>
            <a:off x="1043600" y="3429011"/>
            <a:ext cx="156930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Prediction Accuracy:</a:t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Use metrics like mean squared error (MSE) and classification accuracy.</a:t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Fishing Success Rate:</a:t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Compare number of fish caught using recommendations versus traditional methods.</a:t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Power Consumption:</a:t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Assess battery life and power efficiency during typical use to ensure portability.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g315a92421b7_0_66"/>
          <p:cNvGrpSpPr/>
          <p:nvPr/>
        </p:nvGrpSpPr>
        <p:grpSpPr>
          <a:xfrm>
            <a:off x="16597251" y="847873"/>
            <a:ext cx="1776999" cy="1788340"/>
            <a:chOff x="0" y="-47625"/>
            <a:chExt cx="468013" cy="471000"/>
          </a:xfrm>
        </p:grpSpPr>
        <p:sp>
          <p:nvSpPr>
            <p:cNvPr id="201" name="Google Shape;201;g315a92421b7_0_66"/>
            <p:cNvSpPr/>
            <p:nvPr/>
          </p:nvSpPr>
          <p:spPr>
            <a:xfrm>
              <a:off x="0" y="0"/>
              <a:ext cx="468013" cy="423335"/>
            </a:xfrm>
            <a:custGeom>
              <a:rect b="b" l="l" r="r" t="t"/>
              <a:pathLst>
                <a:path extrusionOk="0" h="423335" w="468013">
                  <a:moveTo>
                    <a:pt x="0" y="0"/>
                  </a:moveTo>
                  <a:lnTo>
                    <a:pt x="468013" y="0"/>
                  </a:lnTo>
                  <a:lnTo>
                    <a:pt x="468013" y="423335"/>
                  </a:lnTo>
                  <a:lnTo>
                    <a:pt x="0" y="423335"/>
                  </a:ln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</p:sp>
        <p:sp>
          <p:nvSpPr>
            <p:cNvPr id="202" name="Google Shape;202;g315a92421b7_0_66"/>
            <p:cNvSpPr txBox="1"/>
            <p:nvPr/>
          </p:nvSpPr>
          <p:spPr>
            <a:xfrm>
              <a:off x="0" y="-47625"/>
              <a:ext cx="468000" cy="4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g315a92421b7_0_66"/>
          <p:cNvGrpSpPr/>
          <p:nvPr/>
        </p:nvGrpSpPr>
        <p:grpSpPr>
          <a:xfrm>
            <a:off x="-86237" y="-2479235"/>
            <a:ext cx="18460473" cy="4580933"/>
            <a:chOff x="0" y="0"/>
            <a:chExt cx="24613964" cy="6107910"/>
          </a:xfrm>
        </p:grpSpPr>
        <p:sp>
          <p:nvSpPr>
            <p:cNvPr id="204" name="Google Shape;204;g315a92421b7_0_66"/>
            <p:cNvSpPr/>
            <p:nvPr/>
          </p:nvSpPr>
          <p:spPr>
            <a:xfrm rot="10800000">
              <a:off x="0" y="0"/>
              <a:ext cx="24613964" cy="6107910"/>
            </a:xfrm>
            <a:custGeom>
              <a:rect b="b" l="l" r="r" t="t"/>
              <a:pathLst>
                <a:path extrusionOk="0" h="6107910" w="24613964">
                  <a:moveTo>
                    <a:pt x="0" y="0"/>
                  </a:moveTo>
                  <a:lnTo>
                    <a:pt x="24613964" y="0"/>
                  </a:lnTo>
                  <a:lnTo>
                    <a:pt x="24613964" y="6107910"/>
                  </a:lnTo>
                  <a:lnTo>
                    <a:pt x="0" y="61079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9000"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205" name="Google Shape;205;g315a92421b7_0_66"/>
            <p:cNvGrpSpPr/>
            <p:nvPr/>
          </p:nvGrpSpPr>
          <p:grpSpPr>
            <a:xfrm>
              <a:off x="114982" y="3064544"/>
              <a:ext cx="24383997" cy="1746831"/>
              <a:chOff x="0" y="-47625"/>
              <a:chExt cx="4816592" cy="345053"/>
            </a:xfrm>
          </p:grpSpPr>
          <p:sp>
            <p:nvSpPr>
              <p:cNvPr id="206" name="Google Shape;206;g315a92421b7_0_66"/>
              <p:cNvSpPr/>
              <p:nvPr/>
            </p:nvSpPr>
            <p:spPr>
              <a:xfrm>
                <a:off x="0" y="0"/>
                <a:ext cx="4816592" cy="297428"/>
              </a:xfrm>
              <a:custGeom>
                <a:rect b="b" l="l" r="r" t="t"/>
                <a:pathLst>
                  <a:path extrusionOk="0" h="297428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97428"/>
                    </a:lnTo>
                    <a:lnTo>
                      <a:pt x="0" y="2974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207" name="Google Shape;207;g315a92421b7_0_66"/>
              <p:cNvSpPr txBox="1"/>
              <p:nvPr/>
            </p:nvSpPr>
            <p:spPr>
              <a:xfrm>
                <a:off x="0" y="-47625"/>
                <a:ext cx="4816500" cy="34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g315a92421b7_0_66"/>
            <p:cNvGrpSpPr/>
            <p:nvPr/>
          </p:nvGrpSpPr>
          <p:grpSpPr>
            <a:xfrm>
              <a:off x="1486582" y="3597481"/>
              <a:ext cx="736341" cy="334228"/>
              <a:chOff x="0" y="-47625"/>
              <a:chExt cx="208200" cy="94500"/>
            </a:xfrm>
          </p:grpSpPr>
          <p:sp>
            <p:nvSpPr>
              <p:cNvPr id="209" name="Google Shape;209;g315a92421b7_0_66"/>
              <p:cNvSpPr/>
              <p:nvPr/>
            </p:nvSpPr>
            <p:spPr>
              <a:xfrm>
                <a:off x="0" y="0"/>
                <a:ext cx="208193" cy="46799"/>
              </a:xfrm>
              <a:custGeom>
                <a:rect b="b" l="l" r="r" t="t"/>
                <a:pathLst>
                  <a:path extrusionOk="0" h="46799" w="208193">
                    <a:moveTo>
                      <a:pt x="0" y="0"/>
                    </a:moveTo>
                    <a:lnTo>
                      <a:pt x="208193" y="0"/>
                    </a:lnTo>
                    <a:lnTo>
                      <a:pt x="208193" y="46799"/>
                    </a:lnTo>
                    <a:lnTo>
                      <a:pt x="0" y="46799"/>
                    </a:ln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</p:sp>
          <p:sp>
            <p:nvSpPr>
              <p:cNvPr id="210" name="Google Shape;210;g315a92421b7_0_66"/>
              <p:cNvSpPr txBox="1"/>
              <p:nvPr/>
            </p:nvSpPr>
            <p:spPr>
              <a:xfrm>
                <a:off x="0" y="-47625"/>
                <a:ext cx="208200" cy="9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475" lIns="35475" spcFirstLastPara="1" rIns="35475" wrap="square" tIns="354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" name="Google Shape;211;g315a92421b7_0_66"/>
            <p:cNvGrpSpPr/>
            <p:nvPr/>
          </p:nvGrpSpPr>
          <p:grpSpPr>
            <a:xfrm>
              <a:off x="1486582" y="3870266"/>
              <a:ext cx="736341" cy="258179"/>
              <a:chOff x="0" y="-47625"/>
              <a:chExt cx="208200" cy="73000"/>
            </a:xfrm>
          </p:grpSpPr>
          <p:sp>
            <p:nvSpPr>
              <p:cNvPr id="212" name="Google Shape;212;g315a92421b7_0_66"/>
              <p:cNvSpPr/>
              <p:nvPr/>
            </p:nvSpPr>
            <p:spPr>
              <a:xfrm>
                <a:off x="0" y="0"/>
                <a:ext cx="208193" cy="25375"/>
              </a:xfrm>
              <a:custGeom>
                <a:rect b="b" l="l" r="r" t="t"/>
                <a:pathLst>
                  <a:path extrusionOk="0" h="25375" w="208193">
                    <a:moveTo>
                      <a:pt x="0" y="0"/>
                    </a:moveTo>
                    <a:lnTo>
                      <a:pt x="208193" y="0"/>
                    </a:lnTo>
                    <a:lnTo>
                      <a:pt x="208193" y="25375"/>
                    </a:lnTo>
                    <a:lnTo>
                      <a:pt x="0" y="253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213" name="Google Shape;213;g315a92421b7_0_66"/>
              <p:cNvSpPr txBox="1"/>
              <p:nvPr/>
            </p:nvSpPr>
            <p:spPr>
              <a:xfrm>
                <a:off x="0" y="-47625"/>
                <a:ext cx="208200" cy="7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475" lIns="35475" spcFirstLastPara="1" rIns="35475" wrap="square" tIns="354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" name="Google Shape;214;g315a92421b7_0_66"/>
            <p:cNvGrpSpPr/>
            <p:nvPr/>
          </p:nvGrpSpPr>
          <p:grpSpPr>
            <a:xfrm>
              <a:off x="1486582" y="4064437"/>
              <a:ext cx="736341" cy="243024"/>
              <a:chOff x="0" y="-47625"/>
              <a:chExt cx="208200" cy="68715"/>
            </a:xfrm>
          </p:grpSpPr>
          <p:sp>
            <p:nvSpPr>
              <p:cNvPr id="215" name="Google Shape;215;g315a92421b7_0_66"/>
              <p:cNvSpPr/>
              <p:nvPr/>
            </p:nvSpPr>
            <p:spPr>
              <a:xfrm>
                <a:off x="0" y="0"/>
                <a:ext cx="208193" cy="21090"/>
              </a:xfrm>
              <a:custGeom>
                <a:rect b="b" l="l" r="r" t="t"/>
                <a:pathLst>
                  <a:path extrusionOk="0" h="21090" w="208193">
                    <a:moveTo>
                      <a:pt x="0" y="0"/>
                    </a:moveTo>
                    <a:lnTo>
                      <a:pt x="208193" y="0"/>
                    </a:lnTo>
                    <a:lnTo>
                      <a:pt x="208193" y="21090"/>
                    </a:lnTo>
                    <a:lnTo>
                      <a:pt x="0" y="210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216" name="Google Shape;216;g315a92421b7_0_66"/>
              <p:cNvSpPr txBox="1"/>
              <p:nvPr/>
            </p:nvSpPr>
            <p:spPr>
              <a:xfrm>
                <a:off x="0" y="-47625"/>
                <a:ext cx="208200" cy="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475" lIns="35475" spcFirstLastPara="1" rIns="35475" wrap="square" tIns="35475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" name="Google Shape;217;g315a92421b7_0_66"/>
          <p:cNvSpPr txBox="1"/>
          <p:nvPr/>
        </p:nvSpPr>
        <p:spPr>
          <a:xfrm>
            <a:off x="1043601" y="1920325"/>
            <a:ext cx="1494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nton"/>
                <a:ea typeface="Anton"/>
                <a:cs typeface="Anton"/>
                <a:sym typeface="Anton"/>
              </a:rPr>
              <a:t>Current Status and Next Steps</a:t>
            </a:r>
            <a:r>
              <a:rPr b="0" i="0" lang="en-US" sz="7200" u="none" cap="none" strike="noStrike">
                <a:solidFill>
                  <a:srgbClr val="5271FF"/>
                </a:solidFill>
                <a:latin typeface="Anton"/>
                <a:ea typeface="Anton"/>
                <a:cs typeface="Anton"/>
                <a:sym typeface="Anton"/>
              </a:rPr>
              <a:t>.</a:t>
            </a:r>
            <a:endParaRPr sz="7200"/>
          </a:p>
        </p:txBody>
      </p:sp>
      <p:sp>
        <p:nvSpPr>
          <p:cNvPr id="218" name="Google Shape;218;g315a92421b7_0_66"/>
          <p:cNvSpPr txBox="1"/>
          <p:nvPr/>
        </p:nvSpPr>
        <p:spPr>
          <a:xfrm>
            <a:off x="1043600" y="3429011"/>
            <a:ext cx="15693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Current:</a:t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90 </a:t>
            </a:r>
            <a:r>
              <a:rPr lang="en-US" sz="2000"/>
              <a:t>data points</a:t>
            </a:r>
            <a:r>
              <a:rPr lang="en-US" sz="2000"/>
              <a:t> are collected (18 </a:t>
            </a:r>
            <a:r>
              <a:rPr lang="en-US" sz="2000"/>
              <a:t>data points</a:t>
            </a:r>
            <a:r>
              <a:rPr lang="en-US" sz="2000"/>
              <a:t> left)</a:t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Water beacon finished, used in data collection</a:t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Prototype </a:t>
            </a:r>
            <a:r>
              <a:rPr lang="en-US" sz="2000">
                <a:solidFill>
                  <a:schemeClr val="dk1"/>
                </a:solidFill>
              </a:rPr>
              <a:t>user end device is built and tested</a:t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/>
            </a:br>
            <a:r>
              <a:rPr lang="en-US" sz="2000"/>
              <a:t>Future:</a:t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Design user end device 3D model that can be installed on all fishing rods</a:t>
            </a:r>
            <a:endParaRPr sz="20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Finish data collection</a:t>
            </a:r>
            <a:br>
              <a:rPr lang="en-US" sz="2000"/>
            </a:br>
            <a:r>
              <a:rPr lang="en-US" sz="2000"/>
              <a:t>Train decision tree model and implement the </a:t>
            </a:r>
            <a:r>
              <a:rPr lang="en-US" sz="2000"/>
              <a:t>algorithm</a:t>
            </a:r>
            <a:r>
              <a:rPr lang="en-US" sz="2000"/>
              <a:t> on </a:t>
            </a:r>
            <a:r>
              <a:rPr lang="en-US" sz="2000">
                <a:solidFill>
                  <a:schemeClr val="dk1"/>
                </a:solidFill>
              </a:rPr>
              <a:t>user end device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Conduct survey about using experiences of the device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