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4" r:id="rId3"/>
    <p:sldId id="260" r:id="rId4"/>
    <p:sldId id="266" r:id="rId5"/>
    <p:sldId id="267" r:id="rId6"/>
    <p:sldId id="259" r:id="rId7"/>
    <p:sldId id="262" r:id="rId8"/>
    <p:sldId id="263" r:id="rId9"/>
    <p:sldId id="264" r:id="rId10"/>
    <p:sldId id="270" r:id="rId11"/>
    <p:sldId id="271" r:id="rId12"/>
    <p:sldId id="272" r:id="rId13"/>
    <p:sldId id="273" r:id="rId14"/>
    <p:sldId id="268" r:id="rId15"/>
    <p:sldId id="269" r:id="rId16"/>
    <p:sldId id="261" r:id="rId17"/>
    <p:sldId id="257" r:id="rId18"/>
    <p:sldId id="258" r:id="rId19"/>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9" d="100"/>
          <a:sy n="109" d="100"/>
        </p:scale>
        <p:origin x="1674"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5BBEAD13-0566-4C6C-97E7-55F17F24B09F}" type="datetimeFigureOut">
              <a:rPr lang="zh-TW" altLang="en-US" smtClean="0"/>
              <a:t>2018/12/2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3DA0BB7-265A-403C-9275-D587AB510EDC}" type="slidenum">
              <a:rPr lang="zh-TW" altLang="en-US" smtClean="0"/>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5BBEAD13-0566-4C6C-97E7-55F17F24B09F}" type="datetimeFigureOut">
              <a:rPr lang="zh-TW" altLang="en-US" smtClean="0"/>
              <a:t>2018/12/2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3DA0BB7-265A-403C-9275-D587AB510EDC}" type="slidenum">
              <a:rPr lang="zh-TW" altLang="en-US" smtClean="0"/>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5BBEAD13-0566-4C6C-97E7-55F17F24B09F}" type="datetimeFigureOut">
              <a:rPr lang="zh-TW" altLang="en-US" smtClean="0"/>
              <a:t>2018/12/2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3DA0BB7-265A-403C-9275-D587AB510EDC}" type="slidenum">
              <a:rPr lang="zh-TW" altLang="en-US" smtClean="0"/>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5BBEAD13-0566-4C6C-97E7-55F17F24B09F}" type="datetimeFigureOut">
              <a:rPr lang="zh-TW" altLang="en-US" smtClean="0"/>
              <a:t>2018/12/2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3DA0BB7-265A-403C-9275-D587AB510EDC}" type="slidenum">
              <a:rPr lang="zh-TW" altLang="en-US" smtClean="0"/>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p>
            <a:fld id="{5BBEAD13-0566-4C6C-97E7-55F17F24B09F}" type="datetimeFigureOut">
              <a:rPr lang="zh-TW" altLang="en-US" smtClean="0"/>
              <a:t>2018/12/2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3DA0BB7-265A-403C-9275-D587AB510EDC}" type="slidenum">
              <a:rPr lang="zh-TW" altLang="en-US" smtClean="0"/>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5BBEAD13-0566-4C6C-97E7-55F17F24B09F}" type="datetimeFigureOut">
              <a:rPr lang="zh-TW" altLang="en-US" smtClean="0"/>
              <a:t>2018/12/2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73DA0BB7-265A-403C-9275-D587AB510EDC}" type="slidenum">
              <a:rPr lang="zh-TW" altLang="en-US" smtClean="0"/>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5BBEAD13-0566-4C6C-97E7-55F17F24B09F}" type="datetimeFigureOut">
              <a:rPr lang="zh-TW" altLang="en-US" smtClean="0"/>
              <a:t>2018/12/2</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73DA0BB7-265A-403C-9275-D587AB510EDC}" type="slidenum">
              <a:rPr lang="zh-TW" altLang="en-US" smtClean="0"/>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5BBEAD13-0566-4C6C-97E7-55F17F24B09F}" type="datetimeFigureOut">
              <a:rPr lang="zh-TW" altLang="en-US" smtClean="0"/>
              <a:t>2018/12/2</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73DA0BB7-265A-403C-9275-D587AB510EDC}" type="slidenum">
              <a:rPr lang="zh-TW" altLang="en-US" smtClean="0"/>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5BBEAD13-0566-4C6C-97E7-55F17F24B09F}" type="datetimeFigureOut">
              <a:rPr lang="zh-TW" altLang="en-US" smtClean="0"/>
              <a:t>2018/12/2</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73DA0BB7-265A-403C-9275-D587AB510EDC}" type="slidenum">
              <a:rPr lang="zh-TW" altLang="en-US" smtClean="0"/>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5BBEAD13-0566-4C6C-97E7-55F17F24B09F}" type="datetimeFigureOut">
              <a:rPr lang="zh-TW" altLang="en-US" smtClean="0"/>
              <a:t>2018/12/2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73DA0BB7-265A-403C-9275-D587AB510EDC}" type="slidenum">
              <a:rPr lang="zh-TW" altLang="en-US" smtClean="0"/>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5BBEAD13-0566-4C6C-97E7-55F17F24B09F}" type="datetimeFigureOut">
              <a:rPr lang="zh-TW" altLang="en-US" smtClean="0"/>
              <a:t>2018/12/2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73DA0BB7-265A-403C-9275-D587AB510EDC}" type="slidenum">
              <a:rPr lang="zh-TW" altLang="en-US" smtClean="0"/>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BEAD13-0566-4C6C-97E7-55F17F24B09F}" type="datetimeFigureOut">
              <a:rPr lang="zh-TW" altLang="en-US" smtClean="0"/>
              <a:t>2018/12/2</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DA0BB7-265A-403C-9275-D587AB510EDC}" type="slidenum">
              <a:rPr lang="zh-TW" altLang="en-US" smtClean="0"/>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kilyos.ee.bilkent.edu.tr/~signal/defevent/papers/cr1314.pdf" TargetMode="External"/><Relationship Id="rId2" Type="http://schemas.openxmlformats.org/officeDocument/2006/relationships/hyperlink" Target="http://www.mirlab.org/conference_papers/International_Conference/ICASSP%202011/pdfs/0003524.pdf"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www.cs.tut.fi/courses/TLT-5606/Lec9_TLT5606_S.pdf" TargetMode="External"/><Relationship Id="rId2" Type="http://schemas.openxmlformats.org/officeDocument/2006/relationships/hyperlink" Target="https://www.intechopen.com/books/global-navigation-satellite-systems-signal-theory-and-applications/multipath-mitigation-techniques-for-satellite-based-positioning-applications" TargetMode="External"/><Relationship Id="rId1" Type="http://schemas.openxmlformats.org/officeDocument/2006/relationships/slideLayout" Target="../slideLayouts/slideLayout2.xml"/><Relationship Id="rId4" Type="http://schemas.openxmlformats.org/officeDocument/2006/relationships/hyperlink" Target="https://www.ncbi.nlm.nih.gov/pmc/articles/PMC5876711/"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slideLayout" Target="../slideLayouts/slideLayout2.xml"/><Relationship Id="rId4" Type="http://schemas.openxmlformats.org/officeDocument/2006/relationships/image" Target="../media/image18.emf"/></Relationships>
</file>

<file path=ppt/slides/_rels/slide18.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hyperlink" Target="https://en.wikipedia.org/wiki/Raised-cosine_filter" TargetMode="External"/><Relationship Id="rId1" Type="http://schemas.openxmlformats.org/officeDocument/2006/relationships/slideLayout" Target="../slideLayouts/slideLayout2.xml"/><Relationship Id="rId5" Type="http://schemas.openxmlformats.org/officeDocument/2006/relationships/image" Target="../media/image21.emf"/><Relationship Id="rId4" Type="http://schemas.openxmlformats.org/officeDocument/2006/relationships/image" Target="../media/image20.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1628801"/>
            <a:ext cx="7772400" cy="1656183"/>
          </a:xfrm>
        </p:spPr>
        <p:txBody>
          <a:bodyPr>
            <a:normAutofit fontScale="90000"/>
          </a:bodyPr>
          <a:lstStyle/>
          <a:p>
            <a:r>
              <a:rPr lang="en-US" altLang="zh-TW" dirty="0" smtClean="0"/>
              <a:t>Mitigating Multipath Effect for DSSS Positioning – Using Deep Learning</a:t>
            </a:r>
            <a:endParaRPr lang="zh-TW" altLang="en-US" dirty="0"/>
          </a:p>
        </p:txBody>
      </p:sp>
      <p:sp>
        <p:nvSpPr>
          <p:cNvPr id="3" name="副標題 2"/>
          <p:cNvSpPr>
            <a:spLocks noGrp="1"/>
          </p:cNvSpPr>
          <p:nvPr>
            <p:ph type="subTitle" idx="1"/>
          </p:nvPr>
        </p:nvSpPr>
        <p:spPr>
          <a:xfrm>
            <a:off x="1371600" y="4365104"/>
            <a:ext cx="6400800" cy="1273696"/>
          </a:xfrm>
        </p:spPr>
        <p:txBody>
          <a:bodyPr/>
          <a:lstStyle/>
          <a:p>
            <a:r>
              <a:rPr lang="en-US" altLang="zh-TW" dirty="0" smtClean="0"/>
              <a:t>Justin Yang</a:t>
            </a:r>
            <a:endParaRPr lang="zh-TW" altLang="en-US" dirty="0"/>
          </a:p>
        </p:txBody>
      </p:sp>
    </p:spTree>
    <p:extLst>
      <p:ext uri="{BB962C8B-B14F-4D97-AF65-F5344CB8AC3E}">
        <p14:creationId xmlns:p14="http://schemas.microsoft.com/office/powerpoint/2010/main" val="28851239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Simulation Results (2)</a:t>
            </a:r>
            <a:endParaRPr lang="zh-TW" altLang="en-US" dirty="0"/>
          </a:p>
        </p:txBody>
      </p:sp>
      <p:sp>
        <p:nvSpPr>
          <p:cNvPr id="3" name="內容版面配置區 2"/>
          <p:cNvSpPr>
            <a:spLocks noGrp="1"/>
          </p:cNvSpPr>
          <p:nvPr>
            <p:ph idx="1"/>
          </p:nvPr>
        </p:nvSpPr>
        <p:spPr/>
        <p:txBody>
          <a:bodyPr/>
          <a:lstStyle/>
          <a:p>
            <a:pPr lvl="0"/>
            <a:r>
              <a:rPr lang="zh-TW" altLang="zh-TW" sz="2400" dirty="0" smtClean="0">
                <a:solidFill>
                  <a:srgbClr val="000000"/>
                </a:solidFill>
                <a:latin typeface="+mj-lt"/>
                <a:cs typeface="Courier New" panose="02070309020205020404" pitchFamily="49" charset="0"/>
              </a:rPr>
              <a:t>Training </a:t>
            </a:r>
            <a:r>
              <a:rPr lang="zh-TW" altLang="zh-TW" sz="2400" dirty="0">
                <a:solidFill>
                  <a:srgbClr val="000000"/>
                </a:solidFill>
                <a:latin typeface="+mj-lt"/>
                <a:cs typeface="Courier New" panose="02070309020205020404" pitchFamily="49" charset="0"/>
              </a:rPr>
              <a:t>Error </a:t>
            </a:r>
            <a:r>
              <a:rPr lang="zh-TW" altLang="zh-TW" sz="2400" dirty="0" smtClean="0">
                <a:solidFill>
                  <a:srgbClr val="000000"/>
                </a:solidFill>
                <a:latin typeface="+mj-lt"/>
                <a:cs typeface="Courier New" panose="02070309020205020404" pitchFamily="49" charset="0"/>
              </a:rPr>
              <a:t>mean</a:t>
            </a:r>
            <a:r>
              <a:rPr lang="zh-TW" altLang="en-US" sz="2400" dirty="0" smtClean="0">
                <a:solidFill>
                  <a:srgbClr val="000000"/>
                </a:solidFill>
                <a:latin typeface="+mj-lt"/>
                <a:cs typeface="Courier New" panose="02070309020205020404" pitchFamily="49" charset="0"/>
              </a:rPr>
              <a:t> </a:t>
            </a:r>
            <a:r>
              <a:rPr lang="en-US" altLang="zh-TW" sz="2400" dirty="0" smtClean="0">
                <a:solidFill>
                  <a:srgbClr val="000000"/>
                </a:solidFill>
                <a:latin typeface="+mj-lt"/>
                <a:cs typeface="Courier New" panose="02070309020205020404" pitchFamily="49" charset="0"/>
              </a:rPr>
              <a:t>=</a:t>
            </a:r>
            <a:r>
              <a:rPr lang="zh-TW" altLang="en-US" sz="2400" dirty="0" smtClean="0">
                <a:solidFill>
                  <a:srgbClr val="000000"/>
                </a:solidFill>
                <a:latin typeface="+mj-lt"/>
                <a:cs typeface="Courier New" panose="02070309020205020404" pitchFamily="49" charset="0"/>
              </a:rPr>
              <a:t> </a:t>
            </a:r>
            <a:r>
              <a:rPr lang="zh-TW" altLang="zh-TW" sz="2400" dirty="0" smtClean="0">
                <a:solidFill>
                  <a:srgbClr val="000000"/>
                </a:solidFill>
                <a:latin typeface="+mj-lt"/>
                <a:cs typeface="Courier New" panose="02070309020205020404" pitchFamily="49" charset="0"/>
              </a:rPr>
              <a:t>0</a:t>
            </a:r>
            <a:r>
              <a:rPr lang="zh-TW" altLang="zh-TW" sz="2400" dirty="0">
                <a:solidFill>
                  <a:srgbClr val="000000"/>
                </a:solidFill>
                <a:latin typeface="+mj-lt"/>
                <a:cs typeface="Courier New" panose="02070309020205020404" pitchFamily="49" charset="0"/>
              </a:rPr>
              <a:t>.005416995025196702 </a:t>
            </a:r>
            <a:endParaRPr lang="en-US" altLang="zh-TW" sz="2400" dirty="0" smtClean="0">
              <a:solidFill>
                <a:srgbClr val="000000"/>
              </a:solidFill>
              <a:latin typeface="+mj-lt"/>
              <a:cs typeface="Courier New" panose="02070309020205020404" pitchFamily="49" charset="0"/>
            </a:endParaRPr>
          </a:p>
          <a:p>
            <a:pPr lvl="0"/>
            <a:r>
              <a:rPr lang="zh-TW" altLang="zh-TW" sz="2400" dirty="0" smtClean="0">
                <a:solidFill>
                  <a:srgbClr val="000000"/>
                </a:solidFill>
                <a:latin typeface="+mj-lt"/>
                <a:cs typeface="Courier New" panose="02070309020205020404" pitchFamily="49" charset="0"/>
              </a:rPr>
              <a:t>Testing </a:t>
            </a:r>
            <a:r>
              <a:rPr lang="zh-TW" altLang="zh-TW" sz="2400" dirty="0">
                <a:solidFill>
                  <a:srgbClr val="000000"/>
                </a:solidFill>
                <a:latin typeface="+mj-lt"/>
                <a:cs typeface="Courier New" panose="02070309020205020404" pitchFamily="49" charset="0"/>
              </a:rPr>
              <a:t>Error </a:t>
            </a:r>
            <a:r>
              <a:rPr lang="zh-TW" altLang="zh-TW" sz="2400" dirty="0" smtClean="0">
                <a:solidFill>
                  <a:srgbClr val="000000"/>
                </a:solidFill>
                <a:latin typeface="+mj-lt"/>
                <a:cs typeface="Courier New" panose="02070309020205020404" pitchFamily="49" charset="0"/>
              </a:rPr>
              <a:t>mean</a:t>
            </a:r>
            <a:r>
              <a:rPr lang="zh-TW" altLang="en-US" sz="2400" dirty="0" smtClean="0">
                <a:solidFill>
                  <a:srgbClr val="000000"/>
                </a:solidFill>
                <a:latin typeface="+mj-lt"/>
                <a:cs typeface="Courier New" panose="02070309020205020404" pitchFamily="49" charset="0"/>
              </a:rPr>
              <a:t> </a:t>
            </a:r>
            <a:r>
              <a:rPr lang="en-US" altLang="zh-TW" sz="2400" dirty="0" smtClean="0">
                <a:solidFill>
                  <a:srgbClr val="000000"/>
                </a:solidFill>
                <a:latin typeface="+mj-lt"/>
                <a:cs typeface="Courier New" panose="02070309020205020404" pitchFamily="49" charset="0"/>
              </a:rPr>
              <a:t>=</a:t>
            </a:r>
            <a:r>
              <a:rPr lang="zh-TW" altLang="en-US" sz="2400" dirty="0" smtClean="0">
                <a:solidFill>
                  <a:srgbClr val="000000"/>
                </a:solidFill>
                <a:latin typeface="+mj-lt"/>
                <a:cs typeface="Courier New" panose="02070309020205020404" pitchFamily="49" charset="0"/>
              </a:rPr>
              <a:t> </a:t>
            </a:r>
            <a:r>
              <a:rPr lang="zh-TW" altLang="zh-TW" sz="2400" dirty="0" smtClean="0">
                <a:solidFill>
                  <a:srgbClr val="000000"/>
                </a:solidFill>
                <a:latin typeface="+mj-lt"/>
                <a:cs typeface="Courier New" panose="02070309020205020404" pitchFamily="49" charset="0"/>
              </a:rPr>
              <a:t>0</a:t>
            </a:r>
            <a:r>
              <a:rPr lang="zh-TW" altLang="zh-TW" sz="2400" dirty="0">
                <a:solidFill>
                  <a:srgbClr val="000000"/>
                </a:solidFill>
                <a:latin typeface="+mj-lt"/>
                <a:cs typeface="Courier New" panose="02070309020205020404" pitchFamily="49" charset="0"/>
              </a:rPr>
              <a:t>.</a:t>
            </a:r>
            <a:r>
              <a:rPr lang="zh-TW" altLang="zh-TW" sz="2400" dirty="0" smtClean="0">
                <a:solidFill>
                  <a:srgbClr val="000000"/>
                </a:solidFill>
                <a:latin typeface="+mj-lt"/>
                <a:cs typeface="Courier New" panose="02070309020205020404" pitchFamily="49" charset="0"/>
              </a:rPr>
              <a:t>005860933826381527</a:t>
            </a:r>
            <a:endParaRPr lang="en-US" altLang="zh-TW" sz="2400" dirty="0" smtClean="0">
              <a:solidFill>
                <a:srgbClr val="000000"/>
              </a:solidFill>
              <a:latin typeface="+mj-lt"/>
              <a:cs typeface="Courier New" panose="02070309020205020404" pitchFamily="49" charset="0"/>
            </a:endParaRPr>
          </a:p>
          <a:p>
            <a:pPr lvl="0"/>
            <a:r>
              <a:rPr lang="zh-TW" altLang="zh-TW" sz="2400" dirty="0" smtClean="0">
                <a:solidFill>
                  <a:srgbClr val="000000"/>
                </a:solidFill>
                <a:latin typeface="+mj-lt"/>
                <a:cs typeface="Courier New" panose="02070309020205020404" pitchFamily="49" charset="0"/>
              </a:rPr>
              <a:t>Training </a:t>
            </a:r>
            <a:r>
              <a:rPr lang="zh-TW" altLang="zh-TW" sz="2400" dirty="0">
                <a:solidFill>
                  <a:srgbClr val="000000"/>
                </a:solidFill>
                <a:latin typeface="+mj-lt"/>
                <a:cs typeface="Courier New" panose="02070309020205020404" pitchFamily="49" charset="0"/>
              </a:rPr>
              <a:t>MS Error </a:t>
            </a:r>
            <a:r>
              <a:rPr lang="zh-TW" altLang="zh-TW" sz="2400" dirty="0" smtClean="0">
                <a:solidFill>
                  <a:srgbClr val="000000"/>
                </a:solidFill>
                <a:latin typeface="+mj-lt"/>
                <a:cs typeface="Courier New" panose="02070309020205020404" pitchFamily="49" charset="0"/>
              </a:rPr>
              <a:t>std</a:t>
            </a:r>
            <a:r>
              <a:rPr lang="zh-TW" altLang="en-US" sz="2400" dirty="0" smtClean="0">
                <a:solidFill>
                  <a:srgbClr val="000000"/>
                </a:solidFill>
                <a:latin typeface="+mj-lt"/>
                <a:cs typeface="Courier New" panose="02070309020205020404" pitchFamily="49" charset="0"/>
              </a:rPr>
              <a:t> </a:t>
            </a:r>
            <a:r>
              <a:rPr lang="en-US" altLang="zh-TW" sz="2400" dirty="0" smtClean="0">
                <a:solidFill>
                  <a:srgbClr val="000000"/>
                </a:solidFill>
                <a:latin typeface="+mj-lt"/>
                <a:cs typeface="Courier New" panose="02070309020205020404" pitchFamily="49" charset="0"/>
              </a:rPr>
              <a:t>=</a:t>
            </a:r>
            <a:r>
              <a:rPr lang="zh-TW" altLang="en-US" sz="2400" dirty="0" smtClean="0">
                <a:solidFill>
                  <a:srgbClr val="000000"/>
                </a:solidFill>
                <a:latin typeface="+mj-lt"/>
                <a:cs typeface="Courier New" panose="02070309020205020404" pitchFamily="49" charset="0"/>
              </a:rPr>
              <a:t> </a:t>
            </a:r>
            <a:r>
              <a:rPr lang="zh-TW" altLang="zh-TW" sz="2400" dirty="0" smtClean="0">
                <a:solidFill>
                  <a:srgbClr val="000000"/>
                </a:solidFill>
                <a:latin typeface="+mj-lt"/>
                <a:cs typeface="Courier New" panose="02070309020205020404" pitchFamily="49" charset="0"/>
              </a:rPr>
              <a:t>0</a:t>
            </a:r>
            <a:r>
              <a:rPr lang="zh-TW" altLang="zh-TW" sz="2400" dirty="0">
                <a:solidFill>
                  <a:srgbClr val="000000"/>
                </a:solidFill>
                <a:latin typeface="+mj-lt"/>
                <a:cs typeface="Courier New" panose="02070309020205020404" pitchFamily="49" charset="0"/>
              </a:rPr>
              <a:t>.</a:t>
            </a:r>
            <a:r>
              <a:rPr lang="zh-TW" altLang="zh-TW" sz="2400" dirty="0" smtClean="0">
                <a:solidFill>
                  <a:srgbClr val="000000"/>
                </a:solidFill>
                <a:latin typeface="+mj-lt"/>
                <a:cs typeface="Courier New" panose="02070309020205020404" pitchFamily="49" charset="0"/>
              </a:rPr>
              <a:t>016036407205876374 </a:t>
            </a:r>
            <a:endParaRPr lang="en-US" altLang="zh-TW" sz="2400" dirty="0" smtClean="0">
              <a:solidFill>
                <a:srgbClr val="000000"/>
              </a:solidFill>
              <a:latin typeface="+mj-lt"/>
              <a:cs typeface="Courier New" panose="02070309020205020404" pitchFamily="49" charset="0"/>
            </a:endParaRPr>
          </a:p>
          <a:p>
            <a:pPr lvl="0"/>
            <a:r>
              <a:rPr lang="zh-TW" altLang="zh-TW" sz="2400" dirty="0" smtClean="0">
                <a:solidFill>
                  <a:srgbClr val="000000"/>
                </a:solidFill>
                <a:latin typeface="+mj-lt"/>
                <a:cs typeface="Courier New" panose="02070309020205020404" pitchFamily="49" charset="0"/>
              </a:rPr>
              <a:t>Test </a:t>
            </a:r>
            <a:r>
              <a:rPr lang="zh-TW" altLang="zh-TW" sz="2400" dirty="0">
                <a:solidFill>
                  <a:srgbClr val="000000"/>
                </a:solidFill>
                <a:latin typeface="+mj-lt"/>
                <a:cs typeface="Courier New" panose="02070309020205020404" pitchFamily="49" charset="0"/>
              </a:rPr>
              <a:t>MS Error </a:t>
            </a:r>
            <a:r>
              <a:rPr lang="zh-TW" altLang="zh-TW" sz="2400" dirty="0" smtClean="0">
                <a:solidFill>
                  <a:srgbClr val="000000"/>
                </a:solidFill>
                <a:latin typeface="+mj-lt"/>
                <a:cs typeface="Courier New" panose="02070309020205020404" pitchFamily="49" charset="0"/>
              </a:rPr>
              <a:t>std</a:t>
            </a:r>
            <a:r>
              <a:rPr lang="zh-TW" altLang="en-US" sz="2400" dirty="0" smtClean="0">
                <a:solidFill>
                  <a:srgbClr val="000000"/>
                </a:solidFill>
                <a:latin typeface="+mj-lt"/>
                <a:cs typeface="Courier New" panose="02070309020205020404" pitchFamily="49" charset="0"/>
              </a:rPr>
              <a:t> </a:t>
            </a:r>
            <a:r>
              <a:rPr lang="en-US" altLang="zh-TW" sz="2400" dirty="0" smtClean="0">
                <a:solidFill>
                  <a:srgbClr val="000000"/>
                </a:solidFill>
                <a:latin typeface="+mj-lt"/>
                <a:cs typeface="Courier New" panose="02070309020205020404" pitchFamily="49" charset="0"/>
              </a:rPr>
              <a:t>=</a:t>
            </a:r>
            <a:r>
              <a:rPr lang="zh-TW" altLang="en-US" sz="2400" dirty="0" smtClean="0">
                <a:solidFill>
                  <a:srgbClr val="000000"/>
                </a:solidFill>
                <a:latin typeface="+mj-lt"/>
                <a:cs typeface="Courier New" panose="02070309020205020404" pitchFamily="49" charset="0"/>
              </a:rPr>
              <a:t> </a:t>
            </a:r>
            <a:r>
              <a:rPr lang="zh-TW" altLang="zh-TW" sz="2400" dirty="0" smtClean="0">
                <a:solidFill>
                  <a:srgbClr val="000000"/>
                </a:solidFill>
                <a:latin typeface="+mj-lt"/>
                <a:cs typeface="Courier New" panose="02070309020205020404" pitchFamily="49" charset="0"/>
              </a:rPr>
              <a:t>0</a:t>
            </a:r>
            <a:r>
              <a:rPr lang="zh-TW" altLang="zh-TW" sz="2400" dirty="0">
                <a:solidFill>
                  <a:srgbClr val="000000"/>
                </a:solidFill>
                <a:latin typeface="+mj-lt"/>
                <a:cs typeface="Courier New" panose="02070309020205020404" pitchFamily="49" charset="0"/>
              </a:rPr>
              <a:t>.016632837080331097</a:t>
            </a:r>
            <a:r>
              <a:rPr lang="zh-TW" altLang="zh-TW" sz="600" dirty="0">
                <a:latin typeface="+mj-lt"/>
              </a:rPr>
              <a:t> </a:t>
            </a:r>
            <a:endParaRPr lang="zh-TW" altLang="zh-TW" sz="4800" dirty="0">
              <a:latin typeface="+mj-lt"/>
            </a:endParaRPr>
          </a:p>
          <a:p>
            <a:endParaRPr lang="zh-TW" altLang="en-US" dirty="0">
              <a:latin typeface="+mj-lt"/>
            </a:endParaRPr>
          </a:p>
        </p:txBody>
      </p:sp>
      <p:pic>
        <p:nvPicPr>
          <p:cNvPr id="6" name="圖片 5"/>
          <p:cNvPicPr>
            <a:picLocks noChangeAspect="1"/>
          </p:cNvPicPr>
          <p:nvPr/>
        </p:nvPicPr>
        <p:blipFill>
          <a:blip r:embed="rId2"/>
          <a:stretch>
            <a:fillRect/>
          </a:stretch>
        </p:blipFill>
        <p:spPr>
          <a:xfrm>
            <a:off x="827584" y="3502900"/>
            <a:ext cx="3753247" cy="2805825"/>
          </a:xfrm>
          <a:prstGeom prst="rect">
            <a:avLst/>
          </a:prstGeom>
        </p:spPr>
      </p:pic>
      <p:pic>
        <p:nvPicPr>
          <p:cNvPr id="7" name="圖片 6"/>
          <p:cNvPicPr>
            <a:picLocks noChangeAspect="1"/>
          </p:cNvPicPr>
          <p:nvPr/>
        </p:nvPicPr>
        <p:blipFill>
          <a:blip r:embed="rId3"/>
          <a:stretch>
            <a:fillRect/>
          </a:stretch>
        </p:blipFill>
        <p:spPr>
          <a:xfrm>
            <a:off x="5005607" y="3502900"/>
            <a:ext cx="3682645" cy="2805825"/>
          </a:xfrm>
          <a:prstGeom prst="rect">
            <a:avLst/>
          </a:prstGeom>
        </p:spPr>
      </p:pic>
      <p:sp>
        <p:nvSpPr>
          <p:cNvPr id="8" name="文字方塊 7"/>
          <p:cNvSpPr txBox="1"/>
          <p:nvPr/>
        </p:nvSpPr>
        <p:spPr>
          <a:xfrm>
            <a:off x="430465" y="6308725"/>
            <a:ext cx="5757538" cy="369332"/>
          </a:xfrm>
          <a:prstGeom prst="rect">
            <a:avLst/>
          </a:prstGeom>
          <a:noFill/>
        </p:spPr>
        <p:txBody>
          <a:bodyPr wrap="none" rtlCol="0">
            <a:spAutoFit/>
          </a:bodyPr>
          <a:lstStyle/>
          <a:p>
            <a:r>
              <a:rPr lang="en-US" altLang="zh-TW" dirty="0" smtClean="0"/>
              <a:t>Diff : Residual Error after the compensation of our approach</a:t>
            </a:r>
            <a:endParaRPr lang="zh-TW" altLang="en-US" dirty="0"/>
          </a:p>
        </p:txBody>
      </p:sp>
    </p:spTree>
    <p:extLst>
      <p:ext uri="{BB962C8B-B14F-4D97-AF65-F5344CB8AC3E}">
        <p14:creationId xmlns:p14="http://schemas.microsoft.com/office/powerpoint/2010/main" val="31314939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Simulation Results (3)</a:t>
            </a:r>
            <a:endParaRPr lang="zh-TW" altLang="en-US" dirty="0"/>
          </a:p>
        </p:txBody>
      </p:sp>
      <p:sp>
        <p:nvSpPr>
          <p:cNvPr id="3" name="內容版面配置區 2"/>
          <p:cNvSpPr>
            <a:spLocks noGrp="1"/>
          </p:cNvSpPr>
          <p:nvPr>
            <p:ph idx="1"/>
          </p:nvPr>
        </p:nvSpPr>
        <p:spPr/>
        <p:txBody>
          <a:bodyPr/>
          <a:lstStyle/>
          <a:p>
            <a:r>
              <a:rPr lang="en-US" altLang="zh-TW" dirty="0" smtClean="0"/>
              <a:t>Raised Cosine Pulse Shape</a:t>
            </a:r>
            <a:endParaRPr lang="zh-TW" altLang="en-US" dirty="0"/>
          </a:p>
        </p:txBody>
      </p:sp>
      <p:pic>
        <p:nvPicPr>
          <p:cNvPr id="4" name="圖片 3"/>
          <p:cNvPicPr>
            <a:picLocks noChangeAspect="1"/>
          </p:cNvPicPr>
          <p:nvPr/>
        </p:nvPicPr>
        <p:blipFill>
          <a:blip r:embed="rId2"/>
          <a:stretch>
            <a:fillRect/>
          </a:stretch>
        </p:blipFill>
        <p:spPr>
          <a:xfrm>
            <a:off x="564105" y="3197109"/>
            <a:ext cx="4007895" cy="3104154"/>
          </a:xfrm>
          <a:prstGeom prst="rect">
            <a:avLst/>
          </a:prstGeom>
        </p:spPr>
      </p:pic>
      <p:pic>
        <p:nvPicPr>
          <p:cNvPr id="5" name="圖片 4"/>
          <p:cNvPicPr>
            <a:picLocks noChangeAspect="1"/>
          </p:cNvPicPr>
          <p:nvPr/>
        </p:nvPicPr>
        <p:blipFill>
          <a:blip r:embed="rId3"/>
          <a:stretch>
            <a:fillRect/>
          </a:stretch>
        </p:blipFill>
        <p:spPr>
          <a:xfrm>
            <a:off x="4932040" y="3195118"/>
            <a:ext cx="4011522" cy="3104154"/>
          </a:xfrm>
          <a:prstGeom prst="rect">
            <a:avLst/>
          </a:prstGeom>
        </p:spPr>
      </p:pic>
      <p:pic>
        <p:nvPicPr>
          <p:cNvPr id="6" name="圖片 5"/>
          <p:cNvPicPr>
            <a:picLocks noChangeAspect="1"/>
          </p:cNvPicPr>
          <p:nvPr/>
        </p:nvPicPr>
        <p:blipFill>
          <a:blip r:embed="rId4"/>
          <a:stretch>
            <a:fillRect/>
          </a:stretch>
        </p:blipFill>
        <p:spPr>
          <a:xfrm>
            <a:off x="5327689" y="1049997"/>
            <a:ext cx="3456028" cy="2145121"/>
          </a:xfrm>
          <a:prstGeom prst="rect">
            <a:avLst/>
          </a:prstGeom>
        </p:spPr>
      </p:pic>
    </p:spTree>
    <p:extLst>
      <p:ext uri="{BB962C8B-B14F-4D97-AF65-F5344CB8AC3E}">
        <p14:creationId xmlns:p14="http://schemas.microsoft.com/office/powerpoint/2010/main" val="14601494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Simulation Results (4)</a:t>
            </a:r>
            <a:endParaRPr lang="zh-TW" altLang="en-US" dirty="0"/>
          </a:p>
        </p:txBody>
      </p:sp>
      <p:sp>
        <p:nvSpPr>
          <p:cNvPr id="3" name="內容版面配置區 2"/>
          <p:cNvSpPr>
            <a:spLocks noGrp="1"/>
          </p:cNvSpPr>
          <p:nvPr>
            <p:ph idx="1"/>
          </p:nvPr>
        </p:nvSpPr>
        <p:spPr/>
        <p:txBody>
          <a:bodyPr/>
          <a:lstStyle/>
          <a:p>
            <a:pPr lvl="0"/>
            <a:r>
              <a:rPr lang="zh-TW" altLang="zh-TW" sz="2400" dirty="0" smtClean="0">
                <a:solidFill>
                  <a:srgbClr val="000000"/>
                </a:solidFill>
                <a:latin typeface="+mj-lt"/>
                <a:cs typeface="Courier New" panose="02070309020205020404" pitchFamily="49" charset="0"/>
              </a:rPr>
              <a:t>Training </a:t>
            </a:r>
            <a:r>
              <a:rPr lang="zh-TW" altLang="zh-TW" sz="2400" dirty="0">
                <a:solidFill>
                  <a:srgbClr val="000000"/>
                </a:solidFill>
                <a:latin typeface="+mj-lt"/>
                <a:cs typeface="Courier New" panose="02070309020205020404" pitchFamily="49" charset="0"/>
              </a:rPr>
              <a:t>Error </a:t>
            </a:r>
            <a:r>
              <a:rPr lang="zh-TW" altLang="zh-TW" sz="2400" dirty="0" smtClean="0">
                <a:solidFill>
                  <a:srgbClr val="000000"/>
                </a:solidFill>
                <a:latin typeface="+mj-lt"/>
                <a:cs typeface="Courier New" panose="02070309020205020404" pitchFamily="49" charset="0"/>
              </a:rPr>
              <a:t>mean</a:t>
            </a:r>
            <a:r>
              <a:rPr lang="zh-TW" altLang="en-US" sz="2400" dirty="0" smtClean="0">
                <a:solidFill>
                  <a:srgbClr val="000000"/>
                </a:solidFill>
                <a:latin typeface="+mj-lt"/>
                <a:cs typeface="Courier New" panose="02070309020205020404" pitchFamily="49" charset="0"/>
              </a:rPr>
              <a:t> </a:t>
            </a:r>
            <a:r>
              <a:rPr lang="en-US" altLang="zh-TW" sz="2400" dirty="0" smtClean="0">
                <a:solidFill>
                  <a:srgbClr val="000000"/>
                </a:solidFill>
                <a:latin typeface="+mj-lt"/>
                <a:cs typeface="Courier New" panose="02070309020205020404" pitchFamily="49" charset="0"/>
              </a:rPr>
              <a:t>=</a:t>
            </a:r>
            <a:r>
              <a:rPr lang="zh-TW" altLang="en-US" sz="2400" dirty="0" smtClean="0">
                <a:solidFill>
                  <a:srgbClr val="000000"/>
                </a:solidFill>
                <a:latin typeface="+mj-lt"/>
                <a:cs typeface="Courier New" panose="02070309020205020404" pitchFamily="49" charset="0"/>
              </a:rPr>
              <a:t> </a:t>
            </a:r>
            <a:r>
              <a:rPr lang="en-US" altLang="zh-TW" sz="2400" dirty="0" smtClean="0">
                <a:solidFill>
                  <a:srgbClr val="000000"/>
                </a:solidFill>
                <a:latin typeface="+mj-lt"/>
                <a:cs typeface="Courier New" panose="02070309020205020404" pitchFamily="49" charset="0"/>
              </a:rPr>
              <a:t>-0.004777672044939124</a:t>
            </a:r>
          </a:p>
          <a:p>
            <a:pPr lvl="0"/>
            <a:r>
              <a:rPr lang="zh-TW" altLang="zh-TW" sz="2400" dirty="0" smtClean="0">
                <a:solidFill>
                  <a:srgbClr val="000000"/>
                </a:solidFill>
                <a:latin typeface="+mj-lt"/>
                <a:cs typeface="Courier New" panose="02070309020205020404" pitchFamily="49" charset="0"/>
              </a:rPr>
              <a:t>Testing </a:t>
            </a:r>
            <a:r>
              <a:rPr lang="zh-TW" altLang="zh-TW" sz="2400" dirty="0">
                <a:solidFill>
                  <a:srgbClr val="000000"/>
                </a:solidFill>
                <a:latin typeface="+mj-lt"/>
                <a:cs typeface="Courier New" panose="02070309020205020404" pitchFamily="49" charset="0"/>
              </a:rPr>
              <a:t>Error </a:t>
            </a:r>
            <a:r>
              <a:rPr lang="zh-TW" altLang="zh-TW" sz="2400" dirty="0" smtClean="0">
                <a:solidFill>
                  <a:srgbClr val="000000"/>
                </a:solidFill>
                <a:latin typeface="+mj-lt"/>
                <a:cs typeface="Courier New" panose="02070309020205020404" pitchFamily="49" charset="0"/>
              </a:rPr>
              <a:t>mean</a:t>
            </a:r>
            <a:r>
              <a:rPr lang="zh-TW" altLang="en-US" sz="2400" dirty="0" smtClean="0">
                <a:solidFill>
                  <a:srgbClr val="000000"/>
                </a:solidFill>
                <a:latin typeface="+mj-lt"/>
                <a:cs typeface="Courier New" panose="02070309020205020404" pitchFamily="49" charset="0"/>
              </a:rPr>
              <a:t> </a:t>
            </a:r>
            <a:r>
              <a:rPr lang="en-US" altLang="zh-TW" sz="2400" dirty="0" smtClean="0">
                <a:solidFill>
                  <a:srgbClr val="000000"/>
                </a:solidFill>
                <a:latin typeface="+mj-lt"/>
                <a:cs typeface="Courier New" panose="02070309020205020404" pitchFamily="49" charset="0"/>
              </a:rPr>
              <a:t>=</a:t>
            </a:r>
            <a:r>
              <a:rPr lang="zh-TW" altLang="en-US" sz="2400" dirty="0" smtClean="0">
                <a:solidFill>
                  <a:srgbClr val="000000"/>
                </a:solidFill>
                <a:latin typeface="+mj-lt"/>
                <a:cs typeface="Courier New" panose="02070309020205020404" pitchFamily="49" charset="0"/>
              </a:rPr>
              <a:t> </a:t>
            </a:r>
            <a:r>
              <a:rPr lang="en-US" altLang="zh-TW" sz="2400" dirty="0" smtClean="0">
                <a:solidFill>
                  <a:srgbClr val="000000"/>
                </a:solidFill>
                <a:latin typeface="+mj-lt"/>
                <a:cs typeface="Courier New" panose="02070309020205020404" pitchFamily="49" charset="0"/>
              </a:rPr>
              <a:t>-</a:t>
            </a:r>
            <a:r>
              <a:rPr lang="zh-TW" altLang="zh-TW" sz="2400" dirty="0" smtClean="0">
                <a:solidFill>
                  <a:srgbClr val="000000"/>
                </a:solidFill>
                <a:latin typeface="+mj-lt"/>
                <a:cs typeface="Courier New" panose="02070309020205020404" pitchFamily="49" charset="0"/>
              </a:rPr>
              <a:t>0</a:t>
            </a:r>
            <a:r>
              <a:rPr lang="zh-TW" altLang="zh-TW" sz="2400" dirty="0">
                <a:solidFill>
                  <a:srgbClr val="000000"/>
                </a:solidFill>
                <a:latin typeface="+mj-lt"/>
                <a:cs typeface="Courier New" panose="02070309020205020404" pitchFamily="49" charset="0"/>
              </a:rPr>
              <a:t>.</a:t>
            </a:r>
            <a:r>
              <a:rPr lang="zh-TW" altLang="zh-TW" sz="2400" dirty="0" smtClean="0">
                <a:solidFill>
                  <a:srgbClr val="000000"/>
                </a:solidFill>
                <a:latin typeface="+mj-lt"/>
                <a:cs typeface="Courier New" panose="02070309020205020404" pitchFamily="49" charset="0"/>
              </a:rPr>
              <a:t>005</a:t>
            </a:r>
            <a:r>
              <a:rPr lang="en-US" altLang="zh-TW" sz="2400" dirty="0" smtClean="0">
                <a:solidFill>
                  <a:srgbClr val="000000"/>
                </a:solidFill>
                <a:latin typeface="+mj-lt"/>
                <a:cs typeface="Courier New" panose="02070309020205020404" pitchFamily="49" charset="0"/>
              </a:rPr>
              <a:t>929175040308779</a:t>
            </a:r>
          </a:p>
          <a:p>
            <a:pPr lvl="0"/>
            <a:r>
              <a:rPr lang="zh-TW" altLang="zh-TW" sz="2400" dirty="0" smtClean="0">
                <a:solidFill>
                  <a:srgbClr val="000000"/>
                </a:solidFill>
                <a:latin typeface="+mj-lt"/>
                <a:cs typeface="Courier New" panose="02070309020205020404" pitchFamily="49" charset="0"/>
              </a:rPr>
              <a:t>Training </a:t>
            </a:r>
            <a:r>
              <a:rPr lang="zh-TW" altLang="zh-TW" sz="2400" dirty="0">
                <a:solidFill>
                  <a:srgbClr val="000000"/>
                </a:solidFill>
                <a:latin typeface="+mj-lt"/>
                <a:cs typeface="Courier New" panose="02070309020205020404" pitchFamily="49" charset="0"/>
              </a:rPr>
              <a:t>MS Error </a:t>
            </a:r>
            <a:r>
              <a:rPr lang="zh-TW" altLang="zh-TW" sz="2400" dirty="0" smtClean="0">
                <a:solidFill>
                  <a:srgbClr val="000000"/>
                </a:solidFill>
                <a:latin typeface="+mj-lt"/>
                <a:cs typeface="Courier New" panose="02070309020205020404" pitchFamily="49" charset="0"/>
              </a:rPr>
              <a:t>std</a:t>
            </a:r>
            <a:r>
              <a:rPr lang="zh-TW" altLang="en-US" sz="2400" dirty="0" smtClean="0">
                <a:solidFill>
                  <a:srgbClr val="000000"/>
                </a:solidFill>
                <a:latin typeface="+mj-lt"/>
                <a:cs typeface="Courier New" panose="02070309020205020404" pitchFamily="49" charset="0"/>
              </a:rPr>
              <a:t> </a:t>
            </a:r>
            <a:r>
              <a:rPr lang="en-US" altLang="zh-TW" sz="2400" dirty="0" smtClean="0">
                <a:solidFill>
                  <a:srgbClr val="000000"/>
                </a:solidFill>
                <a:latin typeface="+mj-lt"/>
                <a:cs typeface="Courier New" panose="02070309020205020404" pitchFamily="49" charset="0"/>
              </a:rPr>
              <a:t>=</a:t>
            </a:r>
            <a:r>
              <a:rPr lang="zh-TW" altLang="en-US" sz="2400" dirty="0" smtClean="0">
                <a:solidFill>
                  <a:srgbClr val="000000"/>
                </a:solidFill>
                <a:latin typeface="+mj-lt"/>
                <a:cs typeface="Courier New" panose="02070309020205020404" pitchFamily="49" charset="0"/>
              </a:rPr>
              <a:t> </a:t>
            </a:r>
            <a:r>
              <a:rPr lang="zh-TW" altLang="zh-TW" sz="2400" dirty="0" smtClean="0">
                <a:solidFill>
                  <a:srgbClr val="000000"/>
                </a:solidFill>
                <a:latin typeface="+mj-lt"/>
                <a:cs typeface="Courier New" panose="02070309020205020404" pitchFamily="49" charset="0"/>
              </a:rPr>
              <a:t>0</a:t>
            </a:r>
            <a:r>
              <a:rPr lang="zh-TW" altLang="zh-TW" sz="2400" dirty="0">
                <a:solidFill>
                  <a:srgbClr val="000000"/>
                </a:solidFill>
                <a:latin typeface="+mj-lt"/>
                <a:cs typeface="Courier New" panose="02070309020205020404" pitchFamily="49" charset="0"/>
              </a:rPr>
              <a:t>.</a:t>
            </a:r>
            <a:r>
              <a:rPr lang="zh-TW" altLang="zh-TW" sz="2400" dirty="0" smtClean="0">
                <a:solidFill>
                  <a:srgbClr val="000000"/>
                </a:solidFill>
                <a:latin typeface="+mj-lt"/>
                <a:cs typeface="Courier New" panose="02070309020205020404" pitchFamily="49" charset="0"/>
              </a:rPr>
              <a:t>01</a:t>
            </a:r>
            <a:r>
              <a:rPr lang="en-US" altLang="zh-TW" sz="2400" dirty="0" smtClean="0">
                <a:solidFill>
                  <a:srgbClr val="000000"/>
                </a:solidFill>
                <a:latin typeface="+mj-lt"/>
                <a:cs typeface="Courier New" panose="02070309020205020404" pitchFamily="49" charset="0"/>
              </a:rPr>
              <a:t>2709416500262825</a:t>
            </a:r>
            <a:r>
              <a:rPr lang="zh-TW" altLang="zh-TW" sz="2400" dirty="0" smtClean="0">
                <a:solidFill>
                  <a:srgbClr val="000000"/>
                </a:solidFill>
                <a:latin typeface="+mj-lt"/>
                <a:cs typeface="Courier New" panose="02070309020205020404" pitchFamily="49" charset="0"/>
              </a:rPr>
              <a:t> </a:t>
            </a:r>
            <a:endParaRPr lang="en-US" altLang="zh-TW" sz="2400" dirty="0" smtClean="0">
              <a:solidFill>
                <a:srgbClr val="000000"/>
              </a:solidFill>
              <a:latin typeface="+mj-lt"/>
              <a:cs typeface="Courier New" panose="02070309020205020404" pitchFamily="49" charset="0"/>
            </a:endParaRPr>
          </a:p>
          <a:p>
            <a:pPr lvl="0"/>
            <a:r>
              <a:rPr lang="zh-TW" altLang="zh-TW" sz="2400" dirty="0" smtClean="0">
                <a:solidFill>
                  <a:srgbClr val="000000"/>
                </a:solidFill>
                <a:latin typeface="+mj-lt"/>
                <a:cs typeface="Courier New" panose="02070309020205020404" pitchFamily="49" charset="0"/>
              </a:rPr>
              <a:t>Test </a:t>
            </a:r>
            <a:r>
              <a:rPr lang="zh-TW" altLang="zh-TW" sz="2400" dirty="0">
                <a:solidFill>
                  <a:srgbClr val="000000"/>
                </a:solidFill>
                <a:latin typeface="+mj-lt"/>
                <a:cs typeface="Courier New" panose="02070309020205020404" pitchFamily="49" charset="0"/>
              </a:rPr>
              <a:t>MS Error </a:t>
            </a:r>
            <a:r>
              <a:rPr lang="zh-TW" altLang="zh-TW" sz="2400" dirty="0" smtClean="0">
                <a:solidFill>
                  <a:srgbClr val="000000"/>
                </a:solidFill>
                <a:latin typeface="+mj-lt"/>
                <a:cs typeface="Courier New" panose="02070309020205020404" pitchFamily="49" charset="0"/>
              </a:rPr>
              <a:t>std</a:t>
            </a:r>
            <a:r>
              <a:rPr lang="zh-TW" altLang="en-US" sz="2400" dirty="0" smtClean="0">
                <a:solidFill>
                  <a:srgbClr val="000000"/>
                </a:solidFill>
                <a:latin typeface="+mj-lt"/>
                <a:cs typeface="Courier New" panose="02070309020205020404" pitchFamily="49" charset="0"/>
              </a:rPr>
              <a:t> </a:t>
            </a:r>
            <a:r>
              <a:rPr lang="en-US" altLang="zh-TW" sz="2400" dirty="0" smtClean="0">
                <a:solidFill>
                  <a:srgbClr val="000000"/>
                </a:solidFill>
                <a:latin typeface="+mj-lt"/>
                <a:cs typeface="Courier New" panose="02070309020205020404" pitchFamily="49" charset="0"/>
              </a:rPr>
              <a:t>=</a:t>
            </a:r>
            <a:r>
              <a:rPr lang="zh-TW" altLang="en-US" sz="2400" dirty="0" smtClean="0">
                <a:solidFill>
                  <a:srgbClr val="000000"/>
                </a:solidFill>
                <a:latin typeface="+mj-lt"/>
                <a:cs typeface="Courier New" panose="02070309020205020404" pitchFamily="49" charset="0"/>
              </a:rPr>
              <a:t> </a:t>
            </a:r>
            <a:r>
              <a:rPr lang="zh-TW" altLang="zh-TW" sz="2400" dirty="0" smtClean="0">
                <a:solidFill>
                  <a:srgbClr val="000000"/>
                </a:solidFill>
                <a:latin typeface="+mj-lt"/>
                <a:cs typeface="Courier New" panose="02070309020205020404" pitchFamily="49" charset="0"/>
              </a:rPr>
              <a:t>0</a:t>
            </a:r>
            <a:r>
              <a:rPr lang="zh-TW" altLang="zh-TW" sz="2400" dirty="0">
                <a:solidFill>
                  <a:srgbClr val="000000"/>
                </a:solidFill>
                <a:latin typeface="+mj-lt"/>
                <a:cs typeface="Courier New" panose="02070309020205020404" pitchFamily="49" charset="0"/>
              </a:rPr>
              <a:t>.</a:t>
            </a:r>
            <a:r>
              <a:rPr lang="zh-TW" altLang="zh-TW" sz="2400" dirty="0" smtClean="0">
                <a:solidFill>
                  <a:srgbClr val="000000"/>
                </a:solidFill>
                <a:latin typeface="+mj-lt"/>
                <a:cs typeface="Courier New" panose="02070309020205020404" pitchFamily="49" charset="0"/>
              </a:rPr>
              <a:t>01</a:t>
            </a:r>
            <a:r>
              <a:rPr lang="en-US" altLang="zh-TW" sz="2400" dirty="0" smtClean="0">
                <a:solidFill>
                  <a:srgbClr val="000000"/>
                </a:solidFill>
                <a:latin typeface="+mj-lt"/>
                <a:cs typeface="Courier New" panose="02070309020205020404" pitchFamily="49" charset="0"/>
              </a:rPr>
              <a:t>367870038915605</a:t>
            </a:r>
            <a:r>
              <a:rPr lang="zh-TW" altLang="zh-TW" sz="600" dirty="0" smtClean="0">
                <a:latin typeface="+mj-lt"/>
              </a:rPr>
              <a:t> </a:t>
            </a:r>
            <a:endParaRPr lang="zh-TW" altLang="zh-TW" sz="4800" dirty="0">
              <a:latin typeface="+mj-lt"/>
            </a:endParaRPr>
          </a:p>
          <a:p>
            <a:endParaRPr lang="zh-TW" altLang="en-US" dirty="0">
              <a:latin typeface="+mj-lt"/>
            </a:endParaRPr>
          </a:p>
        </p:txBody>
      </p:sp>
      <p:sp>
        <p:nvSpPr>
          <p:cNvPr id="8" name="文字方塊 7"/>
          <p:cNvSpPr txBox="1"/>
          <p:nvPr/>
        </p:nvSpPr>
        <p:spPr>
          <a:xfrm>
            <a:off x="430465" y="6308725"/>
            <a:ext cx="5757538" cy="369332"/>
          </a:xfrm>
          <a:prstGeom prst="rect">
            <a:avLst/>
          </a:prstGeom>
          <a:noFill/>
        </p:spPr>
        <p:txBody>
          <a:bodyPr wrap="none" rtlCol="0">
            <a:spAutoFit/>
          </a:bodyPr>
          <a:lstStyle/>
          <a:p>
            <a:r>
              <a:rPr lang="en-US" altLang="zh-TW" dirty="0" smtClean="0"/>
              <a:t>Diff : Residual Error after the compensation of our approach</a:t>
            </a:r>
            <a:endParaRPr lang="zh-TW" altLang="en-US" dirty="0"/>
          </a:p>
        </p:txBody>
      </p:sp>
      <p:pic>
        <p:nvPicPr>
          <p:cNvPr id="4" name="圖片 3"/>
          <p:cNvPicPr>
            <a:picLocks noChangeAspect="1"/>
          </p:cNvPicPr>
          <p:nvPr/>
        </p:nvPicPr>
        <p:blipFill>
          <a:blip r:embed="rId2"/>
          <a:stretch>
            <a:fillRect/>
          </a:stretch>
        </p:blipFill>
        <p:spPr>
          <a:xfrm>
            <a:off x="867850" y="3486592"/>
            <a:ext cx="3697250" cy="2838440"/>
          </a:xfrm>
          <a:prstGeom prst="rect">
            <a:avLst/>
          </a:prstGeom>
        </p:spPr>
      </p:pic>
      <p:pic>
        <p:nvPicPr>
          <p:cNvPr id="5" name="圖片 4"/>
          <p:cNvPicPr>
            <a:picLocks noChangeAspect="1"/>
          </p:cNvPicPr>
          <p:nvPr/>
        </p:nvPicPr>
        <p:blipFill>
          <a:blip r:embed="rId3"/>
          <a:stretch>
            <a:fillRect/>
          </a:stretch>
        </p:blipFill>
        <p:spPr>
          <a:xfrm>
            <a:off x="4754655" y="3486592"/>
            <a:ext cx="3734030" cy="2838440"/>
          </a:xfrm>
          <a:prstGeom prst="rect">
            <a:avLst/>
          </a:prstGeom>
        </p:spPr>
      </p:pic>
    </p:spTree>
    <p:extLst>
      <p:ext uri="{BB962C8B-B14F-4D97-AF65-F5344CB8AC3E}">
        <p14:creationId xmlns:p14="http://schemas.microsoft.com/office/powerpoint/2010/main" val="8586728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To Do</a:t>
            </a:r>
            <a:endParaRPr lang="zh-TW" altLang="en-US" dirty="0"/>
          </a:p>
        </p:txBody>
      </p:sp>
      <p:sp>
        <p:nvSpPr>
          <p:cNvPr id="3" name="內容版面配置區 2"/>
          <p:cNvSpPr>
            <a:spLocks noGrp="1"/>
          </p:cNvSpPr>
          <p:nvPr>
            <p:ph idx="1"/>
          </p:nvPr>
        </p:nvSpPr>
        <p:spPr/>
        <p:txBody>
          <a:bodyPr>
            <a:normAutofit/>
          </a:bodyPr>
          <a:lstStyle/>
          <a:p>
            <a:r>
              <a:rPr lang="en-US" altLang="zh-TW" sz="2800" dirty="0" smtClean="0"/>
              <a:t>To-Do List:</a:t>
            </a:r>
          </a:p>
          <a:p>
            <a:pPr lvl="1"/>
            <a:r>
              <a:rPr lang="en-US" altLang="zh-TW" sz="2400" dirty="0" smtClean="0"/>
              <a:t>Test the cases of different multipath spacing, under two-path cases</a:t>
            </a:r>
          </a:p>
          <a:p>
            <a:pPr lvl="1"/>
            <a:r>
              <a:rPr lang="en-US" altLang="zh-TW" sz="2400" dirty="0"/>
              <a:t>T</a:t>
            </a:r>
            <a:r>
              <a:rPr lang="en-US" altLang="zh-TW" sz="2400" dirty="0" smtClean="0"/>
              <a:t>est the cases of more general channel condition</a:t>
            </a:r>
          </a:p>
          <a:p>
            <a:pPr lvl="1"/>
            <a:r>
              <a:rPr lang="en-US" altLang="zh-TW" sz="2400" dirty="0" smtClean="0"/>
              <a:t>Add noise to see the performance versus SNR</a:t>
            </a:r>
          </a:p>
        </p:txBody>
      </p:sp>
    </p:spTree>
    <p:extLst>
      <p:ext uri="{BB962C8B-B14F-4D97-AF65-F5344CB8AC3E}">
        <p14:creationId xmlns:p14="http://schemas.microsoft.com/office/powerpoint/2010/main" val="37593330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References – Part 1</a:t>
            </a:r>
            <a:endParaRPr lang="zh-TW" altLang="en-US" dirty="0"/>
          </a:p>
        </p:txBody>
      </p:sp>
      <p:sp>
        <p:nvSpPr>
          <p:cNvPr id="3" name="內容版面配置區 2"/>
          <p:cNvSpPr>
            <a:spLocks noGrp="1"/>
          </p:cNvSpPr>
          <p:nvPr>
            <p:ph idx="1"/>
          </p:nvPr>
        </p:nvSpPr>
        <p:spPr/>
        <p:txBody>
          <a:bodyPr>
            <a:normAutofit fontScale="40000" lnSpcReduction="20000"/>
          </a:bodyPr>
          <a:lstStyle/>
          <a:p>
            <a:r>
              <a:rPr lang="en-US" altLang="zh-TW" dirty="0"/>
              <a:t>[1] </a:t>
            </a:r>
            <a:r>
              <a:rPr lang="en-US" altLang="zh-TW" dirty="0" smtClean="0"/>
              <a:t>J. </a:t>
            </a:r>
            <a:r>
              <a:rPr lang="en-US" altLang="zh-TW" dirty="0"/>
              <a:t>A. </a:t>
            </a:r>
            <a:r>
              <a:rPr lang="en-US" altLang="zh-TW" dirty="0" err="1" smtClean="0"/>
              <a:t>Nossek</a:t>
            </a:r>
            <a:r>
              <a:rPr lang="en-US" altLang="zh-TW" dirty="0" smtClean="0"/>
              <a:t> and </a:t>
            </a:r>
            <a:r>
              <a:rPr lang="en-US" altLang="zh-TW" dirty="0"/>
              <a:t>Felix </a:t>
            </a:r>
            <a:r>
              <a:rPr lang="en-US" altLang="zh-TW" dirty="0" err="1" smtClean="0"/>
              <a:t>Antreich</a:t>
            </a:r>
            <a:r>
              <a:rPr lang="en-US" altLang="zh-TW" dirty="0" smtClean="0"/>
              <a:t>, “On </a:t>
            </a:r>
            <a:r>
              <a:rPr lang="en-US" altLang="zh-TW" dirty="0"/>
              <a:t>chip pulse shape design for precise synchronization of DS-CDMA systems”, INTERNATIONAL JOURNAL OF CIRCUIT THEORY AND APPLICATIONS Int. J. Circ. </a:t>
            </a:r>
            <a:r>
              <a:rPr lang="en-US" altLang="zh-TW" dirty="0" err="1"/>
              <a:t>Theor</a:t>
            </a:r>
            <a:r>
              <a:rPr lang="en-US" altLang="zh-TW" dirty="0"/>
              <a:t>. Appl. 2007; </a:t>
            </a:r>
            <a:r>
              <a:rPr lang="en-US" altLang="zh-TW" dirty="0" smtClean="0"/>
              <a:t>35:565–574.</a:t>
            </a:r>
          </a:p>
          <a:p>
            <a:pPr lvl="1"/>
            <a:r>
              <a:rPr lang="en-US" altLang="zh-TW" dirty="0" smtClean="0"/>
              <a:t>Mainly concern on the design of pulse shaping for the sake of synchronization.</a:t>
            </a:r>
          </a:p>
          <a:p>
            <a:pPr lvl="1"/>
            <a:endParaRPr lang="en-US" altLang="zh-TW" dirty="0" smtClean="0"/>
          </a:p>
          <a:p>
            <a:r>
              <a:rPr lang="en-US" altLang="zh-TW" dirty="0" smtClean="0"/>
              <a:t>[2] </a:t>
            </a:r>
            <a:r>
              <a:rPr lang="en-US" altLang="zh-TW" dirty="0"/>
              <a:t>J. A. </a:t>
            </a:r>
            <a:r>
              <a:rPr lang="en-US" altLang="zh-TW" dirty="0" err="1"/>
              <a:t>Nossek</a:t>
            </a:r>
            <a:r>
              <a:rPr lang="en-US" altLang="zh-TW" dirty="0"/>
              <a:t> and Felix </a:t>
            </a:r>
            <a:r>
              <a:rPr lang="en-US" altLang="zh-TW" dirty="0" err="1"/>
              <a:t>Antreich</a:t>
            </a:r>
            <a:r>
              <a:rPr lang="en-US" altLang="zh-TW" dirty="0"/>
              <a:t>, “OPTIMUM CHIP PULSE SHAPE DESIGN FOR TIMING SYNCHRONIZATION”, link: </a:t>
            </a:r>
            <a:r>
              <a:rPr lang="en-US" altLang="zh-TW" dirty="0">
                <a:hlinkClick r:id="rId2"/>
              </a:rPr>
              <a:t>http://</a:t>
            </a:r>
            <a:r>
              <a:rPr lang="en-US" altLang="zh-TW" dirty="0" smtClean="0">
                <a:hlinkClick r:id="rId2"/>
              </a:rPr>
              <a:t>www.mirlab.org/conference_papers/International_Conference/ICASSP%202011/pdfs/0003524.pdf</a:t>
            </a:r>
            <a:endParaRPr lang="en-US" altLang="zh-TW" dirty="0" smtClean="0"/>
          </a:p>
          <a:p>
            <a:pPr lvl="1"/>
            <a:r>
              <a:rPr lang="en-US" altLang="zh-TW" dirty="0" smtClean="0"/>
              <a:t>Similar to the reference [1].</a:t>
            </a:r>
          </a:p>
          <a:p>
            <a:pPr marL="457200" lvl="1" indent="0">
              <a:buNone/>
            </a:pPr>
            <a:endParaRPr lang="en-US" altLang="zh-TW" dirty="0" smtClean="0"/>
          </a:p>
          <a:p>
            <a:r>
              <a:rPr lang="en-US" altLang="zh-TW" dirty="0" smtClean="0"/>
              <a:t>[3] </a:t>
            </a:r>
            <a:r>
              <a:rPr lang="en-US" altLang="zh-TW" dirty="0"/>
              <a:t>Luca </a:t>
            </a:r>
            <a:r>
              <a:rPr lang="en-US" altLang="zh-TW" dirty="0" err="1"/>
              <a:t>Giugno</a:t>
            </a:r>
            <a:r>
              <a:rPr lang="en-US" altLang="zh-TW" dirty="0"/>
              <a:t>, Marco </a:t>
            </a:r>
            <a:r>
              <a:rPr lang="en-US" altLang="zh-TW" dirty="0" err="1" smtClean="0"/>
              <a:t>Luise</a:t>
            </a:r>
            <a:r>
              <a:rPr lang="en-US" altLang="zh-TW" dirty="0"/>
              <a:t>, “OPTIMUM PULSE SHAPING FOR DELAY ESTIMATION IN SATELLITE </a:t>
            </a:r>
            <a:r>
              <a:rPr lang="en-US" altLang="zh-TW" dirty="0" smtClean="0"/>
              <a:t>POSITIONING</a:t>
            </a:r>
            <a:r>
              <a:rPr lang="en-US" altLang="zh-TW" dirty="0"/>
              <a:t>”, Invited Paper, link: </a:t>
            </a:r>
            <a:r>
              <a:rPr lang="en-US" altLang="zh-TW" dirty="0">
                <a:hlinkClick r:id="rId3"/>
              </a:rPr>
              <a:t>http://kilyos.ee.bilkent.edu.tr/~</a:t>
            </a:r>
            <a:r>
              <a:rPr lang="en-US" altLang="zh-TW" dirty="0" smtClean="0">
                <a:hlinkClick r:id="rId3"/>
              </a:rPr>
              <a:t>signal/defevent/papers/cr1314.pdf</a:t>
            </a:r>
            <a:endParaRPr lang="en-US" altLang="zh-TW" dirty="0" smtClean="0"/>
          </a:p>
          <a:p>
            <a:pPr lvl="1"/>
            <a:r>
              <a:rPr lang="en-US" altLang="zh-TW" dirty="0" smtClean="0"/>
              <a:t>Use the CRB of the delay as the performance criterion to design pulse shape.</a:t>
            </a:r>
          </a:p>
          <a:p>
            <a:pPr marL="457200" lvl="1" indent="0">
              <a:buNone/>
            </a:pPr>
            <a:endParaRPr lang="en-US" altLang="zh-TW" dirty="0" smtClean="0"/>
          </a:p>
          <a:p>
            <a:pPr fontAlgn="ctr"/>
            <a:r>
              <a:rPr lang="en-US" altLang="zh-TW" dirty="0" smtClean="0"/>
              <a:t> [4]</a:t>
            </a:r>
            <a:r>
              <a:rPr lang="en-US" altLang="zh-TW" dirty="0"/>
              <a:t> Quoc-</a:t>
            </a:r>
            <a:r>
              <a:rPr lang="en-US" altLang="zh-TW" dirty="0" err="1"/>
              <a:t>Huy</a:t>
            </a:r>
            <a:r>
              <a:rPr lang="en-US" altLang="zh-TW" dirty="0"/>
              <a:t> </a:t>
            </a:r>
            <a:r>
              <a:rPr lang="en-US" altLang="zh-TW" dirty="0" smtClean="0"/>
              <a:t>Phan, Su-Lim</a:t>
            </a:r>
            <a:r>
              <a:rPr lang="en-US" altLang="zh-TW" dirty="0"/>
              <a:t> </a:t>
            </a:r>
            <a:r>
              <a:rPr lang="en-US" altLang="zh-TW" dirty="0" smtClean="0"/>
              <a:t>Tan and Ian</a:t>
            </a:r>
            <a:r>
              <a:rPr lang="en-US" altLang="zh-TW" dirty="0"/>
              <a:t> </a:t>
            </a:r>
            <a:r>
              <a:rPr lang="en-US" altLang="zh-TW" dirty="0" err="1" smtClean="0"/>
              <a:t>McLoughlin</a:t>
            </a:r>
            <a:r>
              <a:rPr lang="en-US" altLang="zh-TW" dirty="0"/>
              <a:t>, “GPS multipath mitigation: a nonlinear regression approach”, GPS </a:t>
            </a:r>
            <a:r>
              <a:rPr lang="en-US" altLang="zh-TW" dirty="0" smtClean="0"/>
              <a:t>Solutions, July </a:t>
            </a:r>
            <a:r>
              <a:rPr lang="en-US" altLang="zh-TW" dirty="0"/>
              <a:t>2013, Volume 17, Issue 3, pp </a:t>
            </a:r>
            <a:r>
              <a:rPr lang="en-US" altLang="zh-TW" dirty="0" smtClean="0"/>
              <a:t>371–380.</a:t>
            </a:r>
          </a:p>
          <a:p>
            <a:pPr lvl="1" fontAlgn="ctr"/>
            <a:r>
              <a:rPr lang="en-US" altLang="zh-TW" dirty="0" smtClean="0"/>
              <a:t>Based on the close-form equation of the multipath errors (which is only possible under the rectangular pulse without any receiver filtering), the authors formulate the multipath errors as the parameters estimation problem, and hence the SVM is used for estimating the positioning bias.</a:t>
            </a:r>
          </a:p>
          <a:p>
            <a:pPr lvl="1" fontAlgn="ctr"/>
            <a:endParaRPr lang="en-US" altLang="zh-TW" dirty="0" smtClean="0"/>
          </a:p>
          <a:p>
            <a:pPr fontAlgn="ctr"/>
            <a:r>
              <a:rPr lang="en-US" altLang="zh-TW" dirty="0" smtClean="0"/>
              <a:t>[5] A. J. V. </a:t>
            </a:r>
            <a:r>
              <a:rPr lang="en-US" altLang="zh-TW" dirty="0" err="1" smtClean="0"/>
              <a:t>Dierendonck</a:t>
            </a:r>
            <a:r>
              <a:rPr lang="en-US" altLang="zh-TW" dirty="0" smtClean="0"/>
              <a:t>, P. Fenton and T. Ford, “Theory and Performance of Narrow Correlator Spacing in a GPS Receiver”, Navigation: Journal of The Institute of Navigation, Vol. 39, No. 3, Fall 1992.</a:t>
            </a:r>
          </a:p>
          <a:p>
            <a:pPr lvl="1" fontAlgn="ctr"/>
            <a:r>
              <a:rPr lang="en-US" altLang="zh-TW" dirty="0" smtClean="0"/>
              <a:t>Original paper on using the Narrow Correlator to solve the GPS positioning problem.</a:t>
            </a:r>
          </a:p>
          <a:p>
            <a:pPr lvl="1" fontAlgn="ctr"/>
            <a:endParaRPr lang="en-US" altLang="zh-TW" dirty="0" smtClean="0"/>
          </a:p>
        </p:txBody>
      </p:sp>
    </p:spTree>
    <p:extLst>
      <p:ext uri="{BB962C8B-B14F-4D97-AF65-F5344CB8AC3E}">
        <p14:creationId xmlns:p14="http://schemas.microsoft.com/office/powerpoint/2010/main" val="8081998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References – Part </a:t>
            </a:r>
            <a:r>
              <a:rPr lang="en-US" altLang="zh-TW" dirty="0" smtClean="0"/>
              <a:t>2</a:t>
            </a:r>
            <a:endParaRPr lang="zh-TW" altLang="en-US" dirty="0"/>
          </a:p>
        </p:txBody>
      </p:sp>
      <p:sp>
        <p:nvSpPr>
          <p:cNvPr id="3" name="內容版面配置區 2"/>
          <p:cNvSpPr>
            <a:spLocks noGrp="1"/>
          </p:cNvSpPr>
          <p:nvPr>
            <p:ph idx="1"/>
          </p:nvPr>
        </p:nvSpPr>
        <p:spPr/>
        <p:txBody>
          <a:bodyPr>
            <a:normAutofit fontScale="47500" lnSpcReduction="20000"/>
          </a:bodyPr>
          <a:lstStyle/>
          <a:p>
            <a:pPr fontAlgn="ctr"/>
            <a:r>
              <a:rPr lang="en-US" altLang="zh-TW" dirty="0"/>
              <a:t>[6] M. </a:t>
            </a:r>
            <a:r>
              <a:rPr lang="en-US" altLang="zh-TW" dirty="0" err="1"/>
              <a:t>Zahidul</a:t>
            </a:r>
            <a:r>
              <a:rPr lang="en-US" altLang="zh-TW" dirty="0"/>
              <a:t>, H. </a:t>
            </a:r>
            <a:r>
              <a:rPr lang="en-US" altLang="zh-TW" dirty="0" err="1"/>
              <a:t>Bhuiyan</a:t>
            </a:r>
            <a:r>
              <a:rPr lang="en-US" altLang="zh-TW" dirty="0"/>
              <a:t> and E. S. Lohan, “Multipath Mitigation Techniques for Satellite-Based Positioning Applications”, Chapter 17, Global Navigation Satellite Systems.  Link:  </a:t>
            </a:r>
            <a:r>
              <a:rPr lang="en-US" altLang="zh-TW" dirty="0">
                <a:hlinkClick r:id="rId2"/>
              </a:rPr>
              <a:t>https://</a:t>
            </a:r>
            <a:r>
              <a:rPr lang="en-US" altLang="zh-TW" dirty="0" smtClean="0">
                <a:hlinkClick r:id="rId2"/>
              </a:rPr>
              <a:t>www.intechopen.com/books/global-navigation-satellite-systems-signal-theory-and-applications/multipath-mitigation-techniques-for-satellite-based-positioning-applications</a:t>
            </a:r>
            <a:endParaRPr lang="en-US" altLang="zh-TW" dirty="0" smtClean="0"/>
          </a:p>
          <a:p>
            <a:pPr lvl="1" fontAlgn="ctr"/>
            <a:r>
              <a:rPr lang="en-US" altLang="zh-TW" dirty="0" smtClean="0"/>
              <a:t>This paper offers a survey of the multipath mitigating technique.</a:t>
            </a:r>
          </a:p>
          <a:p>
            <a:pPr lvl="1" fontAlgn="ctr"/>
            <a:endParaRPr lang="en-US" altLang="zh-TW" dirty="0"/>
          </a:p>
          <a:p>
            <a:pPr fontAlgn="ctr"/>
            <a:r>
              <a:rPr lang="en-US" altLang="zh-TW" dirty="0"/>
              <a:t>[7] M. Nguyen-H and C. Zhou, “Improving GPS/INS Integration through Neural Networks, Journal of Telecommunications, Vol. 2, Issue 2, May 2010</a:t>
            </a:r>
            <a:r>
              <a:rPr lang="en-US" altLang="zh-TW" dirty="0" smtClean="0"/>
              <a:t>.</a:t>
            </a:r>
          </a:p>
          <a:p>
            <a:pPr lvl="1" fontAlgn="ctr"/>
            <a:r>
              <a:rPr lang="en-US" altLang="zh-TW" dirty="0" smtClean="0"/>
              <a:t>Neural network approach is used to do the information fusion for calculating the user position.</a:t>
            </a:r>
          </a:p>
          <a:p>
            <a:pPr marL="457200" lvl="1" indent="0" fontAlgn="ctr">
              <a:buNone/>
            </a:pPr>
            <a:endParaRPr lang="en-US" altLang="zh-TW" dirty="0"/>
          </a:p>
          <a:p>
            <a:pPr fontAlgn="ctr"/>
            <a:r>
              <a:rPr lang="en-US" altLang="zh-TW" dirty="0"/>
              <a:t>[8] J. </a:t>
            </a:r>
            <a:r>
              <a:rPr lang="en-US" altLang="zh-TW" dirty="0" err="1"/>
              <a:t>Soubielle</a:t>
            </a:r>
            <a:r>
              <a:rPr lang="en-US" altLang="zh-TW" dirty="0"/>
              <a:t>, I. </a:t>
            </a:r>
            <a:r>
              <a:rPr lang="en-US" altLang="zh-TW" dirty="0" err="1"/>
              <a:t>Fijalkow</a:t>
            </a:r>
            <a:r>
              <a:rPr lang="en-US" altLang="zh-TW" dirty="0"/>
              <a:t>, P. </a:t>
            </a:r>
            <a:r>
              <a:rPr lang="en-US" altLang="zh-TW" dirty="0" err="1"/>
              <a:t>Duvaut</a:t>
            </a:r>
            <a:r>
              <a:rPr lang="en-US" altLang="zh-TW" dirty="0"/>
              <a:t> and A. </a:t>
            </a:r>
            <a:r>
              <a:rPr lang="en-US" altLang="zh-TW" dirty="0" err="1"/>
              <a:t>Bibaut</a:t>
            </a:r>
            <a:r>
              <a:rPr lang="en-US" altLang="zh-TW" dirty="0"/>
              <a:t>, “GPS Positioning in a Multipath Environment”, IEEE Transactions on Signal Processing, Vol. 50, No. 1, Jan. </a:t>
            </a:r>
            <a:r>
              <a:rPr lang="en-US" altLang="zh-TW" dirty="0" smtClean="0"/>
              <a:t>2002</a:t>
            </a:r>
          </a:p>
          <a:p>
            <a:pPr lvl="1" fontAlgn="ctr"/>
            <a:r>
              <a:rPr lang="en-US" altLang="zh-TW" dirty="0" smtClean="0"/>
              <a:t>This is mainly a performance analysis paper regarding the CRB of GPS errors.</a:t>
            </a:r>
          </a:p>
          <a:p>
            <a:pPr lvl="1" fontAlgn="ctr"/>
            <a:endParaRPr lang="en-US" altLang="zh-TW" dirty="0"/>
          </a:p>
          <a:p>
            <a:pPr fontAlgn="ctr"/>
            <a:r>
              <a:rPr lang="en-US" altLang="zh-TW" dirty="0"/>
              <a:t>[9] S. Lohan, Lecture Note 9: Code acquisition and tracking – advanced strategies, positioning oriented, Link:   </a:t>
            </a:r>
            <a:r>
              <a:rPr lang="en-US" altLang="zh-TW" dirty="0">
                <a:hlinkClick r:id="rId3"/>
              </a:rPr>
              <a:t>http://</a:t>
            </a:r>
            <a:r>
              <a:rPr lang="en-US" altLang="zh-TW" dirty="0" smtClean="0">
                <a:hlinkClick r:id="rId3"/>
              </a:rPr>
              <a:t>www.cs.tut.fi/courses/TLT-5606/Lec9_TLT5606_S.pdf</a:t>
            </a:r>
            <a:endParaRPr lang="en-US" altLang="zh-TW" dirty="0" smtClean="0"/>
          </a:p>
          <a:p>
            <a:pPr lvl="1" fontAlgn="ctr"/>
            <a:r>
              <a:rPr lang="en-US" altLang="zh-TW" dirty="0" smtClean="0"/>
              <a:t>This is a course lecture note offered by S. Lohan.</a:t>
            </a:r>
          </a:p>
          <a:p>
            <a:pPr fontAlgn="ctr"/>
            <a:endParaRPr lang="en-US" altLang="zh-TW" dirty="0"/>
          </a:p>
          <a:p>
            <a:r>
              <a:rPr lang="en-US" altLang="zh-TW" dirty="0" smtClean="0"/>
              <a:t>[10] C. Sun, H. Zhao, W. Feng and S. Du, “</a:t>
            </a:r>
            <a:r>
              <a:rPr lang="en-US" altLang="zh-TW" dirty="0"/>
              <a:t>A Frequency-Domain Multipath Parameter Estimation and Mitigation Method for BOC-Modulated GNSS </a:t>
            </a:r>
            <a:r>
              <a:rPr lang="en-US" altLang="zh-TW" dirty="0" smtClean="0"/>
              <a:t>Signals”, </a:t>
            </a:r>
            <a:r>
              <a:rPr lang="en-US" altLang="zh-TW" dirty="0">
                <a:hlinkClick r:id="rId4"/>
              </a:rPr>
              <a:t>Sensors (Basel)</a:t>
            </a:r>
            <a:r>
              <a:rPr lang="en-US" altLang="zh-TW" dirty="0"/>
              <a:t>. 2018 Mar; 18(3): </a:t>
            </a:r>
            <a:r>
              <a:rPr lang="en-US" altLang="zh-TW" dirty="0" smtClean="0"/>
              <a:t>721. Published </a:t>
            </a:r>
            <a:r>
              <a:rPr lang="en-US" altLang="zh-TW" dirty="0"/>
              <a:t>online 2018 Feb </a:t>
            </a:r>
            <a:r>
              <a:rPr lang="en-US" altLang="zh-TW" dirty="0" smtClean="0"/>
              <a:t>28, link</a:t>
            </a:r>
            <a:r>
              <a:rPr lang="en-US" altLang="zh-TW" dirty="0"/>
              <a:t>: </a:t>
            </a:r>
            <a:r>
              <a:rPr lang="en-US" altLang="zh-TW" dirty="0">
                <a:hlinkClick r:id="rId4"/>
              </a:rPr>
              <a:t>https://www.ncbi.nlm.nih.gov/pmc/articles/PMC5876711</a:t>
            </a:r>
            <a:r>
              <a:rPr lang="en-US" altLang="zh-TW" dirty="0" smtClean="0">
                <a:hlinkClick r:id="rId4"/>
              </a:rPr>
              <a:t>/</a:t>
            </a:r>
            <a:endParaRPr lang="en-US" altLang="zh-TW" dirty="0" smtClean="0"/>
          </a:p>
          <a:p>
            <a:pPr lvl="1"/>
            <a:r>
              <a:rPr lang="en-US" altLang="zh-TW" dirty="0" smtClean="0"/>
              <a:t>Estimating the channel parameters for determining the bias.</a:t>
            </a:r>
            <a:endParaRPr lang="en-US" altLang="zh-TW" dirty="0"/>
          </a:p>
          <a:p>
            <a:pPr fontAlgn="ctr"/>
            <a:endParaRPr lang="en-US" altLang="zh-TW" dirty="0"/>
          </a:p>
          <a:p>
            <a:pPr fontAlgn="ctr"/>
            <a:endParaRPr lang="en-US" altLang="zh-TW" dirty="0"/>
          </a:p>
          <a:p>
            <a:pPr marL="0" indent="0" fontAlgn="ctr">
              <a:buNone/>
            </a:pPr>
            <a:endParaRPr lang="zh-TW" altLang="en-US" dirty="0"/>
          </a:p>
          <a:p>
            <a:endParaRPr lang="zh-TW" altLang="en-US" dirty="0"/>
          </a:p>
        </p:txBody>
      </p:sp>
    </p:spTree>
    <p:extLst>
      <p:ext uri="{BB962C8B-B14F-4D97-AF65-F5344CB8AC3E}">
        <p14:creationId xmlns:p14="http://schemas.microsoft.com/office/powerpoint/2010/main" val="3710285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Appendices</a:t>
            </a:r>
            <a:endParaRPr lang="zh-TW" altLang="en-US" dirty="0"/>
          </a:p>
        </p:txBody>
      </p:sp>
      <p:sp>
        <p:nvSpPr>
          <p:cNvPr id="3" name="內容版面配置區 2"/>
          <p:cNvSpPr>
            <a:spLocks noGrp="1"/>
          </p:cNvSpPr>
          <p:nvPr>
            <p:ph idx="1"/>
          </p:nvPr>
        </p:nvSpPr>
        <p:spPr/>
        <p:txBody>
          <a:bodyPr/>
          <a:lstStyle/>
          <a:p>
            <a:r>
              <a:rPr lang="en-US" altLang="zh-TW" dirty="0" smtClean="0"/>
              <a:t>Baseband equivalent model</a:t>
            </a:r>
          </a:p>
          <a:p>
            <a:r>
              <a:rPr lang="en-US" altLang="zh-TW" dirty="0" smtClean="0"/>
              <a:t>Raised cosine waveform</a:t>
            </a:r>
          </a:p>
          <a:p>
            <a:endParaRPr lang="zh-TW" altLang="en-US" dirty="0"/>
          </a:p>
        </p:txBody>
      </p:sp>
    </p:spTree>
    <p:extLst>
      <p:ext uri="{BB962C8B-B14F-4D97-AF65-F5344CB8AC3E}">
        <p14:creationId xmlns:p14="http://schemas.microsoft.com/office/powerpoint/2010/main" val="611282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Baseband Equivalent</a:t>
            </a:r>
            <a:endParaRPr lang="zh-TW" altLang="en-US" dirty="0"/>
          </a:p>
        </p:txBody>
      </p:sp>
      <p:sp>
        <p:nvSpPr>
          <p:cNvPr id="3" name="內容版面配置區 2"/>
          <p:cNvSpPr>
            <a:spLocks noGrp="1"/>
          </p:cNvSpPr>
          <p:nvPr>
            <p:ph idx="1"/>
          </p:nvPr>
        </p:nvSpPr>
        <p:spPr>
          <a:xfrm>
            <a:off x="457200" y="1484784"/>
            <a:ext cx="8229600" cy="4641379"/>
          </a:xfrm>
        </p:spPr>
        <p:txBody>
          <a:bodyPr/>
          <a:lstStyle/>
          <a:p>
            <a:r>
              <a:rPr lang="en-US" altLang="zh-TW" sz="2400" dirty="0" smtClean="0"/>
              <a:t>From </a:t>
            </a:r>
            <a:r>
              <a:rPr lang="en-US" altLang="zh-TW" sz="2400" dirty="0" err="1" smtClean="0"/>
              <a:t>Tse’s</a:t>
            </a:r>
            <a:r>
              <a:rPr lang="en-US" altLang="zh-TW" sz="2400" dirty="0" smtClean="0"/>
              <a:t> Book Eq. 2-19 ~ Eq. 2-28:</a:t>
            </a:r>
          </a:p>
          <a:p>
            <a:pPr marL="0" indent="0">
              <a:buNone/>
            </a:pPr>
            <a:endParaRPr lang="zh-TW"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2132856"/>
            <a:ext cx="6810375" cy="364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7430" y="5973382"/>
            <a:ext cx="4362602" cy="8545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5299" y="5877272"/>
            <a:ext cx="3577141" cy="763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6777816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Pulse Shaping Function</a:t>
            </a:r>
            <a:endParaRPr lang="zh-TW" altLang="en-US" dirty="0"/>
          </a:p>
        </p:txBody>
      </p:sp>
      <p:sp>
        <p:nvSpPr>
          <p:cNvPr id="3" name="內容版面配置區 2"/>
          <p:cNvSpPr>
            <a:spLocks noGrp="1"/>
          </p:cNvSpPr>
          <p:nvPr>
            <p:ph idx="1"/>
          </p:nvPr>
        </p:nvSpPr>
        <p:spPr/>
        <p:txBody>
          <a:bodyPr/>
          <a:lstStyle/>
          <a:p>
            <a:r>
              <a:rPr lang="en-US" altLang="zh-TW" dirty="0"/>
              <a:t>Wiki: </a:t>
            </a:r>
            <a:r>
              <a:rPr lang="en-US" altLang="zh-TW" dirty="0">
                <a:hlinkClick r:id="rId2"/>
              </a:rPr>
              <a:t>https://</a:t>
            </a:r>
            <a:r>
              <a:rPr lang="en-US" altLang="zh-TW" dirty="0" smtClean="0">
                <a:hlinkClick r:id="rId2"/>
              </a:rPr>
              <a:t>en.wikipedia.org/wiki/Raised-cosine_filter</a:t>
            </a:r>
            <a:endParaRPr lang="en-US" altLang="zh-TW" dirty="0" smtClean="0"/>
          </a:p>
          <a:p>
            <a:endParaRPr lang="zh-TW" alt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608" y="2780928"/>
            <a:ext cx="6696374" cy="205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33486" y="4714901"/>
            <a:ext cx="4984765" cy="1368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1520" y="6084322"/>
            <a:ext cx="8527075" cy="489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545087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Motivation</a:t>
            </a:r>
            <a:endParaRPr lang="zh-TW" altLang="en-US" dirty="0"/>
          </a:p>
        </p:txBody>
      </p:sp>
      <p:sp>
        <p:nvSpPr>
          <p:cNvPr id="3" name="內容版面配置區 2"/>
          <p:cNvSpPr>
            <a:spLocks noGrp="1"/>
          </p:cNvSpPr>
          <p:nvPr>
            <p:ph idx="1"/>
          </p:nvPr>
        </p:nvSpPr>
        <p:spPr/>
        <p:txBody>
          <a:bodyPr>
            <a:normAutofit fontScale="55000" lnSpcReduction="20000"/>
          </a:bodyPr>
          <a:lstStyle/>
          <a:p>
            <a:r>
              <a:rPr lang="en-US" altLang="zh-TW" dirty="0"/>
              <a:t>DSSS (Direct Sequence Spread </a:t>
            </a:r>
            <a:r>
              <a:rPr lang="en-US" altLang="zh-TW" dirty="0" smtClean="0"/>
              <a:t>Spectrum) is a common technique for measuring the distance between the transmitter and receiver.</a:t>
            </a:r>
          </a:p>
          <a:p>
            <a:endParaRPr lang="en-US" altLang="zh-TW" dirty="0" smtClean="0"/>
          </a:p>
          <a:p>
            <a:r>
              <a:rPr lang="en-US" altLang="zh-TW" dirty="0" smtClean="0"/>
              <a:t>For the positioning using DSSS, it is reported that reducing the transmission bandwidth will lower the positioning accuracy when multipath channel exists.</a:t>
            </a:r>
          </a:p>
          <a:p>
            <a:pPr lvl="1"/>
            <a:r>
              <a:rPr lang="en-US" altLang="zh-TW" dirty="0"/>
              <a:t>Traditionally, the rectangular pulse shape is used as the transmission waveform for the sake of the positioning accuracy</a:t>
            </a:r>
            <a:r>
              <a:rPr lang="en-US" altLang="zh-TW" dirty="0" smtClean="0"/>
              <a:t>.</a:t>
            </a:r>
          </a:p>
          <a:p>
            <a:endParaRPr lang="en-US" altLang="zh-TW" dirty="0" smtClean="0"/>
          </a:p>
          <a:p>
            <a:r>
              <a:rPr lang="en-US" altLang="zh-TW" dirty="0" smtClean="0"/>
              <a:t>However, bandwidth is a precious resource.  Thus, it is desired to reduce the bandwidth requirement if possible.</a:t>
            </a:r>
          </a:p>
          <a:p>
            <a:pPr lvl="1"/>
            <a:r>
              <a:rPr lang="en-US" altLang="zh-TW" dirty="0" smtClean="0"/>
              <a:t>This is especially true if we use the radio broadcasting the DSSS waveforms for the indoor or outdoor positioning service. </a:t>
            </a:r>
          </a:p>
          <a:p>
            <a:endParaRPr lang="en-US" altLang="zh-TW" dirty="0"/>
          </a:p>
          <a:p>
            <a:r>
              <a:rPr lang="en-US" altLang="zh-TW" dirty="0" smtClean="0"/>
              <a:t>To have the accuracy not limited by the multipath channel and the non-rectangular transmission pulse shaping such as Raised Cosine pulse shaping, it is commonly thought that channel estimation is required.</a:t>
            </a:r>
          </a:p>
          <a:p>
            <a:pPr lvl="1"/>
            <a:r>
              <a:rPr lang="en-US" altLang="zh-TW" dirty="0" smtClean="0"/>
              <a:t>Channel estimation means that higher computation power is required. </a:t>
            </a:r>
          </a:p>
          <a:p>
            <a:pPr lvl="1"/>
            <a:r>
              <a:rPr lang="en-US" altLang="zh-TW" dirty="0" smtClean="0"/>
              <a:t>We proposed that Deep Learning technique can be used for the sake of the regression. </a:t>
            </a:r>
          </a:p>
          <a:p>
            <a:endParaRPr lang="zh-TW" altLang="en-US" dirty="0"/>
          </a:p>
        </p:txBody>
      </p:sp>
    </p:spTree>
    <p:extLst>
      <p:ext uri="{BB962C8B-B14F-4D97-AF65-F5344CB8AC3E}">
        <p14:creationId xmlns:p14="http://schemas.microsoft.com/office/powerpoint/2010/main" val="36964920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t>M</a:t>
            </a:r>
            <a:r>
              <a:rPr lang="en-US" altLang="zh-TW" dirty="0" smtClean="0"/>
              <a:t>ultipath Error -- Rectangular Shape</a:t>
            </a:r>
            <a:endParaRPr lang="zh-TW" altLang="en-US" dirty="0"/>
          </a:p>
        </p:txBody>
      </p:sp>
      <p:sp>
        <p:nvSpPr>
          <p:cNvPr id="3" name="內容版面配置區 2"/>
          <p:cNvSpPr>
            <a:spLocks noGrp="1"/>
          </p:cNvSpPr>
          <p:nvPr>
            <p:ph idx="1"/>
          </p:nvPr>
        </p:nvSpPr>
        <p:spPr/>
        <p:txBody>
          <a:bodyPr>
            <a:normAutofit/>
          </a:bodyPr>
          <a:lstStyle/>
          <a:p>
            <a:r>
              <a:rPr lang="en-US" altLang="zh-TW" sz="2400" dirty="0" smtClean="0"/>
              <a:t>Peak searching algorithm (such as narrow correlator) won’t work well, especially when the 2</a:t>
            </a:r>
            <a:r>
              <a:rPr lang="en-US" altLang="zh-TW" sz="2400" baseline="30000" dirty="0" smtClean="0"/>
              <a:t>nd</a:t>
            </a:r>
            <a:r>
              <a:rPr lang="en-US" altLang="zh-TW" sz="2400" dirty="0" smtClean="0"/>
              <a:t> path is </a:t>
            </a:r>
            <a:r>
              <a:rPr lang="en-US" altLang="zh-TW" sz="2400" dirty="0"/>
              <a:t>s</a:t>
            </a:r>
            <a:r>
              <a:rPr lang="en-US" altLang="zh-TW" sz="2400" dirty="0" smtClean="0"/>
              <a:t>tronger than the 1</a:t>
            </a:r>
            <a:r>
              <a:rPr lang="en-US" altLang="zh-TW" sz="2400" baseline="30000" dirty="0" smtClean="0"/>
              <a:t>st</a:t>
            </a:r>
            <a:r>
              <a:rPr lang="en-US" altLang="zh-TW" sz="2400" dirty="0" smtClean="0"/>
              <a:t> path.</a:t>
            </a:r>
            <a:endParaRPr lang="zh-TW" altLang="en-US" sz="24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752" y="2204864"/>
            <a:ext cx="6310936" cy="4734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文字方塊 3"/>
          <p:cNvSpPr txBox="1"/>
          <p:nvPr/>
        </p:nvSpPr>
        <p:spPr>
          <a:xfrm>
            <a:off x="467544" y="3284984"/>
            <a:ext cx="2353145" cy="2862322"/>
          </a:xfrm>
          <a:prstGeom prst="rect">
            <a:avLst/>
          </a:prstGeom>
          <a:noFill/>
        </p:spPr>
        <p:txBody>
          <a:bodyPr wrap="none" rtlCol="0">
            <a:spAutoFit/>
          </a:bodyPr>
          <a:lstStyle/>
          <a:p>
            <a:pPr marL="285750" indent="-285750">
              <a:buFont typeface="Arial" panose="020B0604020202020204" pitchFamily="34" charset="0"/>
              <a:buChar char="•"/>
            </a:pPr>
            <a:r>
              <a:rPr lang="en-US" altLang="zh-TW" dirty="0" smtClean="0"/>
              <a:t>Rectangular pulse </a:t>
            </a:r>
          </a:p>
          <a:p>
            <a:r>
              <a:rPr lang="en-US" altLang="zh-TW" dirty="0"/>
              <a:t> </a:t>
            </a:r>
            <a:r>
              <a:rPr lang="en-US" altLang="zh-TW" dirty="0" smtClean="0"/>
              <a:t>     shape</a:t>
            </a:r>
          </a:p>
          <a:p>
            <a:pPr marL="285750" indent="-285750">
              <a:buFont typeface="Arial" panose="020B0604020202020204" pitchFamily="34" charset="0"/>
              <a:buChar char="•"/>
            </a:pPr>
            <a:r>
              <a:rPr lang="en-US" altLang="zh-TW" dirty="0" smtClean="0"/>
              <a:t>Each waveform is</a:t>
            </a:r>
          </a:p>
          <a:p>
            <a:r>
              <a:rPr lang="en-US" altLang="zh-TW" dirty="0"/>
              <a:t> </a:t>
            </a:r>
            <a:r>
              <a:rPr lang="en-US" altLang="zh-TW" dirty="0" smtClean="0"/>
              <a:t>    associated with </a:t>
            </a:r>
            <a:endParaRPr lang="en-US" altLang="zh-TW" dirty="0"/>
          </a:p>
          <a:p>
            <a:r>
              <a:rPr lang="en-US" altLang="zh-TW" dirty="0" smtClean="0"/>
              <a:t>     their own bias</a:t>
            </a:r>
          </a:p>
          <a:p>
            <a:r>
              <a:rPr lang="en-US" altLang="zh-TW" dirty="0"/>
              <a:t> </a:t>
            </a:r>
            <a:r>
              <a:rPr lang="en-US" altLang="zh-TW" dirty="0" smtClean="0"/>
              <a:t>    error.</a:t>
            </a:r>
          </a:p>
          <a:p>
            <a:pPr marL="285750" indent="-285750">
              <a:buFont typeface="Arial" panose="020B0604020202020204" pitchFamily="34" charset="0"/>
              <a:buChar char="•"/>
            </a:pPr>
            <a:r>
              <a:rPr lang="en-US" altLang="zh-TW" dirty="0" smtClean="0"/>
              <a:t>Waveform learning</a:t>
            </a:r>
          </a:p>
          <a:p>
            <a:r>
              <a:rPr lang="en-US" altLang="zh-TW" dirty="0"/>
              <a:t> </a:t>
            </a:r>
            <a:r>
              <a:rPr lang="en-US" altLang="zh-TW" dirty="0" smtClean="0"/>
              <a:t>    can solve this bias</a:t>
            </a:r>
          </a:p>
          <a:p>
            <a:r>
              <a:rPr lang="en-US" altLang="zh-TW" dirty="0"/>
              <a:t> </a:t>
            </a:r>
            <a:r>
              <a:rPr lang="en-US" altLang="zh-TW" dirty="0" smtClean="0"/>
              <a:t>    estimation problem.</a:t>
            </a:r>
          </a:p>
          <a:p>
            <a:r>
              <a:rPr lang="en-US" altLang="zh-TW" dirty="0"/>
              <a:t> </a:t>
            </a:r>
            <a:r>
              <a:rPr lang="en-US" altLang="zh-TW" dirty="0" smtClean="0"/>
              <a:t>     </a:t>
            </a:r>
            <a:endParaRPr lang="zh-TW" altLang="en-US" dirty="0"/>
          </a:p>
        </p:txBody>
      </p:sp>
    </p:spTree>
    <p:extLst>
      <p:ext uri="{BB962C8B-B14F-4D97-AF65-F5344CB8AC3E}">
        <p14:creationId xmlns:p14="http://schemas.microsoft.com/office/powerpoint/2010/main" val="21796724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M</a:t>
            </a:r>
            <a:r>
              <a:rPr lang="en-US" altLang="zh-TW" dirty="0" smtClean="0"/>
              <a:t>ultipath </a:t>
            </a:r>
            <a:r>
              <a:rPr lang="en-US" altLang="zh-TW" dirty="0"/>
              <a:t>E</a:t>
            </a:r>
            <a:r>
              <a:rPr lang="en-US" altLang="zh-TW" dirty="0" smtClean="0"/>
              <a:t>rror – Raised Cosine</a:t>
            </a:r>
            <a:endParaRPr lang="zh-TW" altLang="en-US" dirty="0"/>
          </a:p>
        </p:txBody>
      </p:sp>
      <p:sp>
        <p:nvSpPr>
          <p:cNvPr id="3" name="內容版面配置區 2"/>
          <p:cNvSpPr>
            <a:spLocks noGrp="1"/>
          </p:cNvSpPr>
          <p:nvPr>
            <p:ph idx="1"/>
          </p:nvPr>
        </p:nvSpPr>
        <p:spPr>
          <a:xfrm>
            <a:off x="457200" y="1772816"/>
            <a:ext cx="8229600" cy="4353347"/>
          </a:xfrm>
        </p:spPr>
        <p:txBody>
          <a:bodyPr>
            <a:normAutofit/>
          </a:bodyPr>
          <a:lstStyle/>
          <a:p>
            <a:r>
              <a:rPr lang="en-US" altLang="zh-TW" sz="2400" dirty="0" smtClean="0"/>
              <a:t>Case: Raised Cosine with Alpha = 1.0</a:t>
            </a:r>
            <a:endParaRPr lang="zh-TW" altLang="en-US" sz="2400" dirty="0"/>
          </a:p>
        </p:txBody>
      </p:sp>
      <p:pic>
        <p:nvPicPr>
          <p:cNvPr id="6" name="圖片 5"/>
          <p:cNvPicPr/>
          <p:nvPr/>
        </p:nvPicPr>
        <p:blipFill>
          <a:blip r:embed="rId2">
            <a:extLst>
              <a:ext uri="{28A0092B-C50C-407E-A947-70E740481C1C}">
                <a14:useLocalDpi xmlns:a14="http://schemas.microsoft.com/office/drawing/2010/main" val="0"/>
              </a:ext>
            </a:extLst>
          </a:blip>
          <a:srcRect/>
          <a:stretch>
            <a:fillRect/>
          </a:stretch>
        </p:blipFill>
        <p:spPr bwMode="auto">
          <a:xfrm>
            <a:off x="2123728" y="2276872"/>
            <a:ext cx="7200800" cy="4176464"/>
          </a:xfrm>
          <a:prstGeom prst="rect">
            <a:avLst/>
          </a:prstGeom>
          <a:noFill/>
          <a:ln>
            <a:noFill/>
          </a:ln>
        </p:spPr>
      </p:pic>
      <p:sp>
        <p:nvSpPr>
          <p:cNvPr id="5" name="文字方塊 4"/>
          <p:cNvSpPr txBox="1"/>
          <p:nvPr/>
        </p:nvSpPr>
        <p:spPr>
          <a:xfrm>
            <a:off x="251520" y="2780928"/>
            <a:ext cx="2543966" cy="3139321"/>
          </a:xfrm>
          <a:prstGeom prst="rect">
            <a:avLst/>
          </a:prstGeom>
          <a:noFill/>
        </p:spPr>
        <p:txBody>
          <a:bodyPr wrap="none" rtlCol="0">
            <a:spAutoFit/>
          </a:bodyPr>
          <a:lstStyle/>
          <a:p>
            <a:pPr marL="285750" indent="-285750">
              <a:buFont typeface="Arial" panose="020B0604020202020204" pitchFamily="34" charset="0"/>
              <a:buChar char="•"/>
            </a:pPr>
            <a:r>
              <a:rPr lang="en-US" altLang="zh-TW" dirty="0" smtClean="0"/>
              <a:t>Waveforms are more</a:t>
            </a:r>
          </a:p>
          <a:p>
            <a:r>
              <a:rPr lang="en-US" altLang="zh-TW" dirty="0"/>
              <a:t> </a:t>
            </a:r>
            <a:r>
              <a:rPr lang="en-US" altLang="zh-TW" dirty="0" smtClean="0"/>
              <a:t>    similar, implying that</a:t>
            </a:r>
          </a:p>
          <a:p>
            <a:r>
              <a:rPr lang="en-US" altLang="zh-TW" dirty="0"/>
              <a:t> </a:t>
            </a:r>
            <a:r>
              <a:rPr lang="en-US" altLang="zh-TW" dirty="0" smtClean="0"/>
              <a:t>    it is more difficult </a:t>
            </a:r>
          </a:p>
          <a:p>
            <a:r>
              <a:rPr lang="en-US" altLang="zh-TW" dirty="0"/>
              <a:t> </a:t>
            </a:r>
            <a:r>
              <a:rPr lang="en-US" altLang="zh-TW" dirty="0" smtClean="0"/>
              <a:t>    to learn.</a:t>
            </a:r>
          </a:p>
          <a:p>
            <a:pPr marL="285750" indent="-285750">
              <a:buFont typeface="Arial" panose="020B0604020202020204" pitchFamily="34" charset="0"/>
              <a:buChar char="•"/>
            </a:pPr>
            <a:r>
              <a:rPr lang="en-US" altLang="zh-TW" dirty="0" smtClean="0"/>
              <a:t>Each waveform is</a:t>
            </a:r>
          </a:p>
          <a:p>
            <a:r>
              <a:rPr lang="en-US" altLang="zh-TW" dirty="0"/>
              <a:t> </a:t>
            </a:r>
            <a:r>
              <a:rPr lang="en-US" altLang="zh-TW" dirty="0" smtClean="0"/>
              <a:t>    still associated with </a:t>
            </a:r>
            <a:endParaRPr lang="en-US" altLang="zh-TW" dirty="0"/>
          </a:p>
          <a:p>
            <a:r>
              <a:rPr lang="en-US" altLang="zh-TW" dirty="0" smtClean="0"/>
              <a:t>     their own bias</a:t>
            </a:r>
          </a:p>
          <a:p>
            <a:r>
              <a:rPr lang="en-US" altLang="zh-TW" dirty="0"/>
              <a:t> </a:t>
            </a:r>
            <a:r>
              <a:rPr lang="en-US" altLang="zh-TW" dirty="0" smtClean="0"/>
              <a:t>    error.</a:t>
            </a:r>
          </a:p>
          <a:p>
            <a:pPr marL="285750" indent="-285750">
              <a:buFont typeface="Arial" panose="020B0604020202020204" pitchFamily="34" charset="0"/>
              <a:buChar char="•"/>
            </a:pPr>
            <a:r>
              <a:rPr lang="en-US" altLang="zh-TW" dirty="0" smtClean="0"/>
              <a:t>Waveform learning</a:t>
            </a:r>
          </a:p>
          <a:p>
            <a:r>
              <a:rPr lang="en-US" altLang="zh-TW" dirty="0"/>
              <a:t> </a:t>
            </a:r>
            <a:r>
              <a:rPr lang="en-US" altLang="zh-TW" dirty="0" smtClean="0"/>
              <a:t>    also work based on</a:t>
            </a:r>
          </a:p>
          <a:p>
            <a:r>
              <a:rPr lang="en-US" altLang="zh-TW" dirty="0"/>
              <a:t> </a:t>
            </a:r>
            <a:r>
              <a:rPr lang="en-US" altLang="zh-TW" dirty="0" smtClean="0"/>
              <a:t>    our simulation results.</a:t>
            </a:r>
          </a:p>
        </p:txBody>
      </p:sp>
    </p:spTree>
    <p:extLst>
      <p:ext uri="{BB962C8B-B14F-4D97-AF65-F5344CB8AC3E}">
        <p14:creationId xmlns:p14="http://schemas.microsoft.com/office/powerpoint/2010/main" val="2162422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3200" dirty="0" smtClean="0"/>
              <a:t>Some Comments from the previous 2 Figures</a:t>
            </a:r>
            <a:endParaRPr lang="zh-TW" altLang="en-US" sz="3200" dirty="0"/>
          </a:p>
        </p:txBody>
      </p:sp>
      <p:sp>
        <p:nvSpPr>
          <p:cNvPr id="3" name="內容版面配置區 2"/>
          <p:cNvSpPr>
            <a:spLocks noGrp="1"/>
          </p:cNvSpPr>
          <p:nvPr>
            <p:ph idx="1"/>
          </p:nvPr>
        </p:nvSpPr>
        <p:spPr/>
        <p:txBody>
          <a:bodyPr>
            <a:normAutofit fontScale="77500" lnSpcReduction="20000"/>
          </a:bodyPr>
          <a:lstStyle/>
          <a:p>
            <a:r>
              <a:rPr lang="en-US" altLang="zh-TW" dirty="0" smtClean="0"/>
              <a:t>Bandwidth versus Positioning Accuracy</a:t>
            </a:r>
          </a:p>
          <a:p>
            <a:pPr lvl="1"/>
            <a:r>
              <a:rPr lang="en-US" altLang="zh-TW" dirty="0" smtClean="0"/>
              <a:t>Traditional scheme NC (Narrow Correlator): Pulse shaping for conserving the BW will enlarge the positioning uncertainty when multipath channel exists.</a:t>
            </a:r>
          </a:p>
          <a:p>
            <a:endParaRPr lang="en-US" altLang="zh-TW" dirty="0" smtClean="0"/>
          </a:p>
          <a:p>
            <a:r>
              <a:rPr lang="en-US" altLang="zh-TW" dirty="0" smtClean="0"/>
              <a:t>Extreme Case -- when the first path is not the one carrying the largest energy:</a:t>
            </a:r>
          </a:p>
          <a:p>
            <a:pPr lvl="1"/>
            <a:r>
              <a:rPr lang="en-US" altLang="zh-TW" dirty="0" smtClean="0"/>
              <a:t>The scheme NC won’t work.</a:t>
            </a:r>
          </a:p>
          <a:p>
            <a:endParaRPr lang="en-US" altLang="zh-TW" dirty="0"/>
          </a:p>
          <a:p>
            <a:r>
              <a:rPr lang="en-US" altLang="zh-TW" dirty="0" smtClean="0"/>
              <a:t>Use DSSS broadcasting for the positioning in the indoor / outdoor environment requires new technique.</a:t>
            </a:r>
          </a:p>
          <a:p>
            <a:pPr lvl="1"/>
            <a:r>
              <a:rPr lang="en-US" altLang="zh-TW" dirty="0"/>
              <a:t>We propose the waveform learning </a:t>
            </a:r>
            <a:r>
              <a:rPr lang="en-US" altLang="zh-TW" dirty="0" smtClean="0"/>
              <a:t>based on Deep Learning to </a:t>
            </a:r>
            <a:r>
              <a:rPr lang="en-US" altLang="zh-TW" dirty="0"/>
              <a:t>reduce the positioning uncertainty</a:t>
            </a:r>
            <a:r>
              <a:rPr lang="en-US" altLang="zh-TW" dirty="0" smtClean="0"/>
              <a:t>.   </a:t>
            </a:r>
            <a:endParaRPr lang="zh-TW" altLang="en-US" dirty="0"/>
          </a:p>
        </p:txBody>
      </p:sp>
    </p:spTree>
    <p:extLst>
      <p:ext uri="{BB962C8B-B14F-4D97-AF65-F5344CB8AC3E}">
        <p14:creationId xmlns:p14="http://schemas.microsoft.com/office/powerpoint/2010/main" val="14450868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smtClean="0"/>
              <a:t>Survey on Techniques of Mitigating Multipath Error</a:t>
            </a:r>
            <a:endParaRPr lang="zh-TW" altLang="en-US" dirty="0"/>
          </a:p>
        </p:txBody>
      </p:sp>
      <p:sp>
        <p:nvSpPr>
          <p:cNvPr id="3" name="內容版面配置區 2"/>
          <p:cNvSpPr>
            <a:spLocks noGrp="1"/>
          </p:cNvSpPr>
          <p:nvPr>
            <p:ph idx="1"/>
          </p:nvPr>
        </p:nvSpPr>
        <p:spPr/>
        <p:txBody>
          <a:bodyPr>
            <a:normAutofit fontScale="55000" lnSpcReduction="20000"/>
          </a:bodyPr>
          <a:lstStyle/>
          <a:p>
            <a:r>
              <a:rPr lang="en-US" altLang="zh-TW" dirty="0" smtClean="0"/>
              <a:t>References can be found at P.14 and P.15.</a:t>
            </a:r>
          </a:p>
          <a:p>
            <a:endParaRPr lang="en-US" altLang="zh-TW" dirty="0"/>
          </a:p>
          <a:p>
            <a:r>
              <a:rPr lang="en-US" altLang="zh-TW" dirty="0" smtClean="0"/>
              <a:t>Pulse shaping design:</a:t>
            </a:r>
          </a:p>
          <a:p>
            <a:pPr lvl="1"/>
            <a:r>
              <a:rPr lang="en-US" altLang="zh-TW" dirty="0" smtClean="0"/>
              <a:t>Several papers address this problem, especially before launching the GNSS system [1] ~ [3].</a:t>
            </a:r>
          </a:p>
          <a:p>
            <a:pPr marL="457200" lvl="1" indent="0">
              <a:buNone/>
            </a:pPr>
            <a:endParaRPr lang="en-US" altLang="zh-TW" dirty="0" smtClean="0"/>
          </a:p>
          <a:p>
            <a:r>
              <a:rPr lang="en-US" altLang="zh-TW" dirty="0" smtClean="0"/>
              <a:t>Signal Processing:</a:t>
            </a:r>
          </a:p>
          <a:p>
            <a:pPr lvl="1"/>
            <a:r>
              <a:rPr lang="en-US" altLang="zh-TW" dirty="0" smtClean="0"/>
              <a:t>[10]: compute the channel for the bias estimation.</a:t>
            </a:r>
          </a:p>
          <a:p>
            <a:pPr lvl="1"/>
            <a:r>
              <a:rPr lang="en-US" altLang="zh-TW" dirty="0" smtClean="0"/>
              <a:t>[5]: original paper, in 1992, of using the Narrow correlator (reducing the space between Early and Late) to do the positioning calculation.</a:t>
            </a:r>
          </a:p>
          <a:p>
            <a:pPr lvl="1"/>
            <a:r>
              <a:rPr lang="en-US" altLang="zh-TW" dirty="0" smtClean="0"/>
              <a:t>[6]: The reference [6] provides the survey of the multipath mitigating technique such as D-D (which uses the 2</a:t>
            </a:r>
            <a:r>
              <a:rPr lang="en-US" altLang="zh-TW" baseline="30000" dirty="0" smtClean="0"/>
              <a:t>nd</a:t>
            </a:r>
            <a:r>
              <a:rPr lang="en-US" altLang="zh-TW" dirty="0" smtClean="0"/>
              <a:t> derivatives for eliminating the bias caused by multipath). </a:t>
            </a:r>
            <a:endParaRPr lang="en-US" altLang="zh-TW" dirty="0"/>
          </a:p>
          <a:p>
            <a:pPr lvl="1"/>
            <a:r>
              <a:rPr lang="en-US" altLang="zh-TW" dirty="0" smtClean="0"/>
              <a:t>[4]: SVM approach based on the analytic equation to estimate the positioning bias.  The analytic equation can only be derived under the assumption of the rectangular pulse without any filtering.  The first paper uses the machine learning algorithm to solve this problem.</a:t>
            </a:r>
          </a:p>
          <a:p>
            <a:pPr marL="457200" lvl="1" indent="0">
              <a:buNone/>
            </a:pPr>
            <a:endParaRPr lang="en-US" altLang="zh-TW" dirty="0" smtClean="0"/>
          </a:p>
          <a:p>
            <a:r>
              <a:rPr lang="en-US" altLang="zh-TW" dirty="0" smtClean="0"/>
              <a:t>Our Approach: Deep Learning Technique based on waveform study.</a:t>
            </a:r>
          </a:p>
          <a:p>
            <a:pPr lvl="1"/>
            <a:r>
              <a:rPr lang="en-US" altLang="zh-TW" dirty="0" smtClean="0"/>
              <a:t>We propose the waveform learning to reduce the positioning uncertainty.</a:t>
            </a:r>
          </a:p>
          <a:p>
            <a:pPr lvl="1"/>
            <a:endParaRPr lang="zh-TW" altLang="en-US" dirty="0"/>
          </a:p>
        </p:txBody>
      </p:sp>
    </p:spTree>
    <p:extLst>
      <p:ext uri="{BB962C8B-B14F-4D97-AF65-F5344CB8AC3E}">
        <p14:creationId xmlns:p14="http://schemas.microsoft.com/office/powerpoint/2010/main" val="40736786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W</a:t>
            </a:r>
            <a:r>
              <a:rPr lang="en-US" altLang="zh-TW" dirty="0" smtClean="0"/>
              <a:t>aveform </a:t>
            </a:r>
            <a:r>
              <a:rPr lang="en-US" altLang="zh-TW" dirty="0"/>
              <a:t>B</a:t>
            </a:r>
            <a:r>
              <a:rPr lang="en-US" altLang="zh-TW" dirty="0" smtClean="0"/>
              <a:t>ased Learning</a:t>
            </a:r>
            <a:endParaRPr lang="zh-TW"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917" y="1833441"/>
            <a:ext cx="5047147" cy="3607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9992" y="1833441"/>
            <a:ext cx="4812134" cy="3607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文字方塊 2"/>
          <p:cNvSpPr txBox="1"/>
          <p:nvPr/>
        </p:nvSpPr>
        <p:spPr>
          <a:xfrm>
            <a:off x="3455475" y="5520771"/>
            <a:ext cx="1686359" cy="369332"/>
          </a:xfrm>
          <a:prstGeom prst="rect">
            <a:avLst/>
          </a:prstGeom>
          <a:noFill/>
        </p:spPr>
        <p:txBody>
          <a:bodyPr wrap="none" rtlCol="0">
            <a:spAutoFit/>
          </a:bodyPr>
          <a:lstStyle/>
          <a:p>
            <a:pPr marL="285750" indent="-285750">
              <a:buFont typeface="Arial" panose="020B0604020202020204" pitchFamily="34" charset="0"/>
              <a:buChar char="•"/>
            </a:pPr>
            <a:r>
              <a:rPr lang="en-US" altLang="zh-TW" b="1" dirty="0"/>
              <a:t>W</a:t>
            </a:r>
            <a:r>
              <a:rPr lang="en-US" altLang="zh-TW" b="1" dirty="0" smtClean="0"/>
              <a:t>ill it work?</a:t>
            </a:r>
            <a:endParaRPr lang="zh-TW" altLang="en-US" b="1" dirty="0"/>
          </a:p>
        </p:txBody>
      </p:sp>
      <p:sp>
        <p:nvSpPr>
          <p:cNvPr id="4" name="文字方塊 3"/>
          <p:cNvSpPr txBox="1"/>
          <p:nvPr/>
        </p:nvSpPr>
        <p:spPr>
          <a:xfrm>
            <a:off x="5580112" y="5696265"/>
            <a:ext cx="3255507" cy="646331"/>
          </a:xfrm>
          <a:prstGeom prst="rect">
            <a:avLst/>
          </a:prstGeom>
          <a:noFill/>
        </p:spPr>
        <p:txBody>
          <a:bodyPr wrap="none" rtlCol="0">
            <a:spAutoFit/>
          </a:bodyPr>
          <a:lstStyle/>
          <a:p>
            <a:r>
              <a:rPr lang="en-US" altLang="zh-TW" dirty="0" smtClean="0"/>
              <a:t>YES.  We can give the answer </a:t>
            </a:r>
          </a:p>
          <a:p>
            <a:r>
              <a:rPr lang="en-US" altLang="zh-TW" dirty="0" smtClean="0"/>
              <a:t>without running the simulations.</a:t>
            </a:r>
            <a:endParaRPr lang="zh-TW" altLang="en-US" dirty="0"/>
          </a:p>
        </p:txBody>
      </p:sp>
      <p:cxnSp>
        <p:nvCxnSpPr>
          <p:cNvPr id="6" name="直線單箭頭接點 5"/>
          <p:cNvCxnSpPr/>
          <p:nvPr/>
        </p:nvCxnSpPr>
        <p:spPr>
          <a:xfrm flipV="1">
            <a:off x="6906059" y="5301208"/>
            <a:ext cx="258229" cy="3950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683568" y="5713403"/>
            <a:ext cx="2376264" cy="923330"/>
          </a:xfrm>
          <a:prstGeom prst="rect">
            <a:avLst/>
          </a:prstGeom>
        </p:spPr>
        <p:txBody>
          <a:bodyPr wrap="square">
            <a:spAutoFit/>
          </a:bodyPr>
          <a:lstStyle/>
          <a:p>
            <a:r>
              <a:rPr lang="en-US" altLang="zh-TW" dirty="0" smtClean="0"/>
              <a:t>The answer is YES.  But we need to run the simulation to confirm.</a:t>
            </a:r>
          </a:p>
        </p:txBody>
      </p:sp>
      <p:cxnSp>
        <p:nvCxnSpPr>
          <p:cNvPr id="9" name="直線單箭頭接點 8"/>
          <p:cNvCxnSpPr/>
          <p:nvPr/>
        </p:nvCxnSpPr>
        <p:spPr>
          <a:xfrm flipV="1">
            <a:off x="1691680" y="5301208"/>
            <a:ext cx="180020" cy="3950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63239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1560" y="3277307"/>
            <a:ext cx="3472668" cy="3099051"/>
          </a:xfrm>
          <a:prstGeom prst="rect">
            <a:avLst/>
          </a:prstGeom>
        </p:spPr>
      </p:pic>
      <p:sp>
        <p:nvSpPr>
          <p:cNvPr id="2" name="標題 1"/>
          <p:cNvSpPr>
            <a:spLocks noGrp="1"/>
          </p:cNvSpPr>
          <p:nvPr>
            <p:ph type="title"/>
          </p:nvPr>
        </p:nvSpPr>
        <p:spPr/>
        <p:txBody>
          <a:bodyPr/>
          <a:lstStyle/>
          <a:p>
            <a:r>
              <a:rPr lang="en-US" altLang="zh-TW" dirty="0" smtClean="0"/>
              <a:t>Proposed Neural Network</a:t>
            </a:r>
            <a:endParaRPr lang="zh-TW" altLang="en-US" dirty="0"/>
          </a:p>
        </p:txBody>
      </p:sp>
      <p:sp>
        <p:nvSpPr>
          <p:cNvPr id="3" name="內容版面配置區 2"/>
          <p:cNvSpPr>
            <a:spLocks noGrp="1"/>
          </p:cNvSpPr>
          <p:nvPr>
            <p:ph idx="1"/>
          </p:nvPr>
        </p:nvSpPr>
        <p:spPr/>
        <p:txBody>
          <a:bodyPr>
            <a:normAutofit/>
          </a:bodyPr>
          <a:lstStyle/>
          <a:p>
            <a:r>
              <a:rPr lang="en-US" altLang="zh-TW" sz="1800" dirty="0" smtClean="0"/>
              <a:t>Sample 8 points (around the peak) of the de-</a:t>
            </a:r>
            <a:r>
              <a:rPr lang="en-US" altLang="zh-TW" sz="1800" dirty="0" err="1" smtClean="0"/>
              <a:t>spreaded</a:t>
            </a:r>
            <a:r>
              <a:rPr lang="en-US" altLang="zh-TW" sz="1800" dirty="0" smtClean="0"/>
              <a:t> signal as input of the Deep Neural Network (normalized to the peak).</a:t>
            </a:r>
          </a:p>
          <a:p>
            <a:r>
              <a:rPr lang="en-US" altLang="zh-TW" sz="1800" dirty="0" smtClean="0"/>
              <a:t>Output: estimated error bias (in terms of chip).</a:t>
            </a:r>
          </a:p>
          <a:p>
            <a:r>
              <a:rPr lang="en-US" altLang="zh-TW" sz="1800" dirty="0" smtClean="0"/>
              <a:t>Loss function : mean square error </a:t>
            </a:r>
          </a:p>
          <a:p>
            <a:r>
              <a:rPr lang="en-US" altLang="zh-TW" sz="1800" dirty="0" smtClean="0"/>
              <a:t>Learning rate = 0.2</a:t>
            </a:r>
          </a:p>
          <a:p>
            <a:endParaRPr lang="zh-TW" altLang="en-US" sz="1800" dirty="0"/>
          </a:p>
        </p:txBody>
      </p:sp>
      <p:pic>
        <p:nvPicPr>
          <p:cNvPr id="6" name="圖片 5"/>
          <p:cNvPicPr>
            <a:picLocks noChangeAspect="1"/>
          </p:cNvPicPr>
          <p:nvPr/>
        </p:nvPicPr>
        <p:blipFill>
          <a:blip r:embed="rId3"/>
          <a:stretch>
            <a:fillRect/>
          </a:stretch>
        </p:blipFill>
        <p:spPr>
          <a:xfrm>
            <a:off x="4788024" y="3908425"/>
            <a:ext cx="3714750" cy="2400300"/>
          </a:xfrm>
          <a:prstGeom prst="rect">
            <a:avLst/>
          </a:prstGeom>
        </p:spPr>
      </p:pic>
      <p:sp>
        <p:nvSpPr>
          <p:cNvPr id="7" name="文字方塊 6"/>
          <p:cNvSpPr txBox="1"/>
          <p:nvPr/>
        </p:nvSpPr>
        <p:spPr>
          <a:xfrm>
            <a:off x="5940152" y="6334884"/>
            <a:ext cx="1591974" cy="369332"/>
          </a:xfrm>
          <a:prstGeom prst="rect">
            <a:avLst/>
          </a:prstGeom>
          <a:noFill/>
        </p:spPr>
        <p:txBody>
          <a:bodyPr wrap="none" rtlCol="0">
            <a:spAutoFit/>
          </a:bodyPr>
          <a:lstStyle/>
          <a:p>
            <a:r>
              <a:rPr lang="en-US" altLang="zh-TW" dirty="0" smtClean="0"/>
              <a:t>Learning Curve</a:t>
            </a:r>
            <a:endParaRPr lang="zh-TW" altLang="en-US" dirty="0"/>
          </a:p>
        </p:txBody>
      </p:sp>
      <p:sp>
        <p:nvSpPr>
          <p:cNvPr id="8" name="文字方塊 7"/>
          <p:cNvSpPr txBox="1"/>
          <p:nvPr/>
        </p:nvSpPr>
        <p:spPr>
          <a:xfrm>
            <a:off x="1547664" y="6376358"/>
            <a:ext cx="2010487" cy="369332"/>
          </a:xfrm>
          <a:prstGeom prst="rect">
            <a:avLst/>
          </a:prstGeom>
          <a:noFill/>
        </p:spPr>
        <p:txBody>
          <a:bodyPr wrap="none" rtlCol="0">
            <a:spAutoFit/>
          </a:bodyPr>
          <a:lstStyle/>
          <a:p>
            <a:r>
              <a:rPr lang="en-US" altLang="zh-TW" dirty="0" smtClean="0"/>
              <a:t>Model: 18-12-8-4-1</a:t>
            </a:r>
            <a:endParaRPr lang="zh-TW" altLang="en-US" dirty="0"/>
          </a:p>
        </p:txBody>
      </p:sp>
      <p:sp>
        <p:nvSpPr>
          <p:cNvPr id="10" name="文字方塊 9"/>
          <p:cNvSpPr txBox="1"/>
          <p:nvPr/>
        </p:nvSpPr>
        <p:spPr>
          <a:xfrm>
            <a:off x="8402106" y="6059285"/>
            <a:ext cx="569387" cy="276999"/>
          </a:xfrm>
          <a:prstGeom prst="rect">
            <a:avLst/>
          </a:prstGeom>
          <a:noFill/>
        </p:spPr>
        <p:txBody>
          <a:bodyPr wrap="none" rtlCol="0">
            <a:spAutoFit/>
          </a:bodyPr>
          <a:lstStyle/>
          <a:p>
            <a:r>
              <a:rPr lang="en-US" altLang="zh-TW" sz="1200" dirty="0" smtClean="0"/>
              <a:t>epoch</a:t>
            </a:r>
            <a:endParaRPr lang="zh-TW" altLang="en-US" sz="1200" dirty="0"/>
          </a:p>
        </p:txBody>
      </p:sp>
    </p:spTree>
    <p:extLst>
      <p:ext uri="{BB962C8B-B14F-4D97-AF65-F5344CB8AC3E}">
        <p14:creationId xmlns:p14="http://schemas.microsoft.com/office/powerpoint/2010/main" val="30106560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Simulation Results (1)</a:t>
            </a:r>
            <a:endParaRPr lang="zh-TW" altLang="en-US" dirty="0"/>
          </a:p>
        </p:txBody>
      </p:sp>
      <p:sp>
        <p:nvSpPr>
          <p:cNvPr id="3" name="內容版面配置區 2"/>
          <p:cNvSpPr>
            <a:spLocks noGrp="1"/>
          </p:cNvSpPr>
          <p:nvPr>
            <p:ph idx="1"/>
          </p:nvPr>
        </p:nvSpPr>
        <p:spPr/>
        <p:txBody>
          <a:bodyPr/>
          <a:lstStyle/>
          <a:p>
            <a:r>
              <a:rPr lang="en-US" altLang="zh-TW" dirty="0" smtClean="0"/>
              <a:t>Rectangular-Pulse + receiver 8MHz LPF </a:t>
            </a:r>
            <a:endParaRPr lang="zh-TW" altLang="en-US" dirty="0"/>
          </a:p>
        </p:txBody>
      </p:sp>
      <p:pic>
        <p:nvPicPr>
          <p:cNvPr id="7" name="圖片 6"/>
          <p:cNvPicPr>
            <a:picLocks noChangeAspect="1"/>
          </p:cNvPicPr>
          <p:nvPr/>
        </p:nvPicPr>
        <p:blipFill>
          <a:blip r:embed="rId2"/>
          <a:stretch>
            <a:fillRect/>
          </a:stretch>
        </p:blipFill>
        <p:spPr>
          <a:xfrm>
            <a:off x="683568" y="2852936"/>
            <a:ext cx="4072452" cy="3096344"/>
          </a:xfrm>
          <a:prstGeom prst="rect">
            <a:avLst/>
          </a:prstGeom>
        </p:spPr>
      </p:pic>
      <p:pic>
        <p:nvPicPr>
          <p:cNvPr id="8" name="圖片 7"/>
          <p:cNvPicPr>
            <a:picLocks noChangeAspect="1"/>
          </p:cNvPicPr>
          <p:nvPr/>
        </p:nvPicPr>
        <p:blipFill>
          <a:blip r:embed="rId3"/>
          <a:stretch>
            <a:fillRect/>
          </a:stretch>
        </p:blipFill>
        <p:spPr>
          <a:xfrm>
            <a:off x="4982388" y="2857609"/>
            <a:ext cx="4051427" cy="3091671"/>
          </a:xfrm>
          <a:prstGeom prst="rect">
            <a:avLst/>
          </a:prstGeom>
        </p:spPr>
      </p:pic>
    </p:spTree>
    <p:extLst>
      <p:ext uri="{BB962C8B-B14F-4D97-AF65-F5344CB8AC3E}">
        <p14:creationId xmlns:p14="http://schemas.microsoft.com/office/powerpoint/2010/main" val="1549042030"/>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1733</TotalTime>
  <Words>1236</Words>
  <Application>Microsoft Office PowerPoint</Application>
  <PresentationFormat>如螢幕大小 (4:3)</PresentationFormat>
  <Paragraphs>135</Paragraphs>
  <Slides>18</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18</vt:i4>
      </vt:variant>
    </vt:vector>
  </HeadingPairs>
  <TitlesOfParts>
    <vt:vector size="23" baseType="lpstr">
      <vt:lpstr>新細明體</vt:lpstr>
      <vt:lpstr>Arial</vt:lpstr>
      <vt:lpstr>Calibri</vt:lpstr>
      <vt:lpstr>Courier New</vt:lpstr>
      <vt:lpstr>Office 佈景主題</vt:lpstr>
      <vt:lpstr>Mitigating Multipath Effect for DSSS Positioning – Using Deep Learning</vt:lpstr>
      <vt:lpstr>Motivation</vt:lpstr>
      <vt:lpstr>Multipath Error -- Rectangular Shape</vt:lpstr>
      <vt:lpstr>Multipath Error – Raised Cosine</vt:lpstr>
      <vt:lpstr>Some Comments from the previous 2 Figures</vt:lpstr>
      <vt:lpstr>Survey on Techniques of Mitigating Multipath Error</vt:lpstr>
      <vt:lpstr>Waveform Based Learning</vt:lpstr>
      <vt:lpstr>Proposed Neural Network</vt:lpstr>
      <vt:lpstr>Simulation Results (1)</vt:lpstr>
      <vt:lpstr>Simulation Results (2)</vt:lpstr>
      <vt:lpstr>Simulation Results (3)</vt:lpstr>
      <vt:lpstr>Simulation Results (4)</vt:lpstr>
      <vt:lpstr>To Do</vt:lpstr>
      <vt:lpstr>References – Part 1</vt:lpstr>
      <vt:lpstr>References – Part 2</vt:lpstr>
      <vt:lpstr>Appendices</vt:lpstr>
      <vt:lpstr>Baseband Equivalent</vt:lpstr>
      <vt:lpstr>Pulse Shaping Function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GPS Waveform for Signal Processing</dc:title>
  <dc:creator>Justin</dc:creator>
  <cp:lastModifiedBy>Justin</cp:lastModifiedBy>
  <cp:revision>64</cp:revision>
  <dcterms:created xsi:type="dcterms:W3CDTF">2018-11-04T14:42:15Z</dcterms:created>
  <dcterms:modified xsi:type="dcterms:W3CDTF">2018-12-01T19:09:18Z</dcterms:modified>
</cp:coreProperties>
</file>