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5"/>
  </p:sldMasterIdLst>
  <p:notesMasterIdLst>
    <p:notesMasterId r:id="rId15"/>
  </p:notesMasterIdLst>
  <p:handoutMasterIdLst>
    <p:handoutMasterId r:id="rId16"/>
  </p:handoutMasterIdLst>
  <p:sldIdLst>
    <p:sldId id="266" r:id="rId6"/>
    <p:sldId id="410" r:id="rId7"/>
    <p:sldId id="443" r:id="rId8"/>
    <p:sldId id="411" r:id="rId9"/>
    <p:sldId id="444" r:id="rId10"/>
    <p:sldId id="445" r:id="rId11"/>
    <p:sldId id="446" r:id="rId12"/>
    <p:sldId id="447" r:id="rId13"/>
    <p:sldId id="302" r:id="rId14"/>
  </p:sldIdLst>
  <p:sldSz cx="9144000" cy="6858000" type="screen4x3"/>
  <p:notesSz cx="7010400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575"/>
    <a:srgbClr val="800000"/>
    <a:srgbClr val="996633"/>
    <a:srgbClr val="99CC00"/>
    <a:srgbClr val="CCFF66"/>
    <a:srgbClr val="DDDDDD"/>
    <a:srgbClr val="B2B2B2"/>
    <a:srgbClr val="EAEAEA"/>
    <a:srgbClr val="000000"/>
    <a:srgbClr val="9600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7" autoAdjust="0"/>
    <p:restoredTop sz="95455" autoAdjust="0"/>
  </p:normalViewPr>
  <p:slideViewPr>
    <p:cSldViewPr snapToGrid="0" showGuides="1">
      <p:cViewPr varScale="1">
        <p:scale>
          <a:sx n="113" d="100"/>
          <a:sy n="113" d="100"/>
        </p:scale>
        <p:origin x="-9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5" d="100"/>
          <a:sy n="85" d="100"/>
        </p:scale>
        <p:origin x="-3108" y="-78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 b="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b="0"/>
            </a:lvl1pPr>
          </a:lstStyle>
          <a:p>
            <a:fld id="{23FD1BB4-CFA6-485E-A17F-D6497C6DC719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316406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 b="0"/>
            </a:lvl1pPr>
          </a:lstStyle>
          <a:p>
            <a:r>
              <a:rPr lang="en-US" smtClean="0"/>
              <a:t>Confidential | Copyright 2012 Trend Micro Inc.</a:t>
            </a: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b="0"/>
            </a:lvl1pPr>
          </a:lstStyle>
          <a:p>
            <a:fld id="{EABE2359-44CF-4A5B-9D05-7890E6C1BA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11974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 b="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b="0"/>
            </a:lvl1pPr>
          </a:lstStyle>
          <a:p>
            <a:fld id="{B8FD772F-022A-43FB-ADB5-FCDE7C9E482C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5052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 b="0"/>
            </a:lvl1pPr>
          </a:lstStyle>
          <a:p>
            <a:r>
              <a:rPr lang="en-US" dirty="0" smtClean="0"/>
              <a:t>Confidential | Copyright 2012 Trend Micro Inc.</a:t>
            </a: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b="0"/>
            </a:lvl1pPr>
          </a:lstStyle>
          <a:p>
            <a:fld id="{B15C239E-3C96-4CE4-BCC3-7E5EB9073E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7465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C239E-3C96-4CE4-BCC3-7E5EB9073E9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| Copyright 2012 Trend Micro Inc.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660DE63-EAE8-47C8-B220-6813AA5D1216}" type="datetime1">
              <a:rPr lang="en-US" smtClean="0"/>
              <a:pPr/>
              <a:t>5/6/2014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730D5E-084B-41D7-9B9C-BB4777BDF016}" type="slidenum">
              <a:rPr lang="en-US"/>
              <a:pPr/>
              <a:t>9</a:t>
            </a:fld>
            <a:endParaRPr lang="en-US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Confidential | Copyright 2012 Trend Micro Inc.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43692A6-C5EE-4971-B280-F89F2F240D34}" type="datetime1">
              <a:rPr lang="en-US" smtClean="0"/>
              <a:pPr/>
              <a:t>5/6/2014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bstract_cover_96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571" y="428"/>
            <a:ext cx="9142858" cy="6857572"/>
          </a:xfrm>
          <a:prstGeom prst="rect">
            <a:avLst/>
          </a:prstGeom>
        </p:spPr>
      </p:pic>
      <p:sp>
        <p:nvSpPr>
          <p:cNvPr id="34468" name="Rectangle 374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95449" y="3456296"/>
            <a:ext cx="4972838" cy="838200"/>
          </a:xfrm>
          <a:ln/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34466" name="Rectangle 3746"/>
          <p:cNvSpPr>
            <a:spLocks noGrp="1" noChangeArrowheads="1"/>
          </p:cNvSpPr>
          <p:nvPr>
            <p:ph type="ctrTitle" sz="quarter"/>
          </p:nvPr>
        </p:nvSpPr>
        <p:spPr>
          <a:xfrm>
            <a:off x="594808" y="2617569"/>
            <a:ext cx="5382911" cy="511175"/>
          </a:xfrm>
          <a:ln/>
        </p:spPr>
        <p:txBody>
          <a:bodyPr anchor="b" anchorCtr="0"/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4475" name="Rectangle 3755"/>
          <p:cNvSpPr>
            <a:spLocks noGrp="1" noChangeArrowheads="1"/>
          </p:cNvSpPr>
          <p:nvPr>
            <p:ph type="dt" sz="quarter" idx="2"/>
          </p:nvPr>
        </p:nvSpPr>
        <p:spPr>
          <a:xfrm>
            <a:off x="5296201" y="6498945"/>
            <a:ext cx="1089431" cy="21907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E264306B-523A-F745-9C45-C455E08223C8}" type="datetime1">
              <a:rPr lang="zh-CN" altLang="en-US" smtClean="0"/>
              <a:t>2014/5/6</a:t>
            </a:fld>
            <a:endParaRPr lang="en-US" dirty="0"/>
          </a:p>
        </p:txBody>
      </p:sp>
      <p:sp>
        <p:nvSpPr>
          <p:cNvPr id="20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480416" y="6506524"/>
            <a:ext cx="2663584" cy="18088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900" b="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Confidential | Copyright 2014 Trend Micro Inc.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Rectangle 3755"/>
          <p:cNvSpPr>
            <a:spLocks noGrp="1" noChangeArrowheads="1"/>
          </p:cNvSpPr>
          <p:nvPr>
            <p:ph type="dt" sz="quarter" idx="2"/>
          </p:nvPr>
        </p:nvSpPr>
        <p:spPr>
          <a:xfrm>
            <a:off x="63064" y="6546243"/>
            <a:ext cx="1089431" cy="219075"/>
          </a:xfrm>
          <a:prstGeom prst="rect">
            <a:avLst/>
          </a:prstGeom>
        </p:spPr>
        <p:txBody>
          <a:bodyPr/>
          <a:lstStyle>
            <a:lvl1pPr algn="l">
              <a:defRPr sz="900" b="0">
                <a:solidFill>
                  <a:schemeClr val="bg2"/>
                </a:solidFill>
              </a:defRPr>
            </a:lvl1pPr>
          </a:lstStyle>
          <a:p>
            <a:fld id="{B7A4FF15-4781-9E4D-871D-31952D42A0D3}" type="datetime1">
              <a:rPr lang="zh-CN" altLang="en-US" smtClean="0"/>
              <a:t>2014/5/6</a:t>
            </a:fld>
            <a:endParaRPr lang="en-US" dirty="0"/>
          </a:p>
        </p:txBody>
      </p:sp>
      <p:sp>
        <p:nvSpPr>
          <p:cNvPr id="7" name="Rectangle 376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385891" y="6473825"/>
            <a:ext cx="372218" cy="27699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DC51072A-1C61-4434-9B52-DAD29CA38C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1062240" y="6547468"/>
            <a:ext cx="2895600" cy="18088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900" b="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Confidential | Copyright 2014 Trend Micro Inc.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| Background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807634"/>
            <a:ext cx="9144000" cy="1701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Rectangle 3755"/>
          <p:cNvSpPr>
            <a:spLocks noGrp="1" noChangeArrowheads="1"/>
          </p:cNvSpPr>
          <p:nvPr>
            <p:ph type="dt" sz="quarter" idx="2"/>
          </p:nvPr>
        </p:nvSpPr>
        <p:spPr>
          <a:xfrm>
            <a:off x="63064" y="6546243"/>
            <a:ext cx="1089431" cy="219075"/>
          </a:xfrm>
          <a:prstGeom prst="rect">
            <a:avLst/>
          </a:prstGeom>
        </p:spPr>
        <p:txBody>
          <a:bodyPr/>
          <a:lstStyle>
            <a:lvl1pPr algn="l">
              <a:defRPr sz="900" b="0">
                <a:solidFill>
                  <a:schemeClr val="bg2"/>
                </a:solidFill>
              </a:defRPr>
            </a:lvl1pPr>
          </a:lstStyle>
          <a:p>
            <a:fld id="{D9F73309-2F8E-1042-BAE1-9C4A16973CEF}" type="datetime1">
              <a:rPr lang="zh-CN" altLang="en-US" smtClean="0"/>
              <a:t>2014/5/6</a:t>
            </a:fld>
            <a:endParaRPr lang="en-US" dirty="0"/>
          </a:p>
        </p:txBody>
      </p:sp>
      <p:sp>
        <p:nvSpPr>
          <p:cNvPr id="7" name="Rectangle 376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385891" y="6473825"/>
            <a:ext cx="372218" cy="27699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DC51072A-1C61-4434-9B52-DAD29CA38C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1062240" y="6547468"/>
            <a:ext cx="2895600" cy="18088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900" b="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Confidential | Copyright 2014 Trend Micro Inc.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genda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571" y="4772286"/>
            <a:ext cx="9142858" cy="20857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6" name="Rectangle 3755"/>
          <p:cNvSpPr>
            <a:spLocks noGrp="1" noChangeArrowheads="1"/>
          </p:cNvSpPr>
          <p:nvPr>
            <p:ph type="dt" sz="quarter" idx="2"/>
          </p:nvPr>
        </p:nvSpPr>
        <p:spPr>
          <a:xfrm>
            <a:off x="63064" y="6546243"/>
            <a:ext cx="1089431" cy="219075"/>
          </a:xfrm>
          <a:prstGeom prst="rect">
            <a:avLst/>
          </a:prstGeom>
        </p:spPr>
        <p:txBody>
          <a:bodyPr/>
          <a:lstStyle>
            <a:lvl1pPr algn="l">
              <a:defRPr sz="900" b="0">
                <a:solidFill>
                  <a:schemeClr val="bg1"/>
                </a:solidFill>
              </a:defRPr>
            </a:lvl1pPr>
          </a:lstStyle>
          <a:p>
            <a:fld id="{B1526EC2-5697-524A-8330-A6FAC91C8AD2}" type="datetime1">
              <a:rPr lang="zh-CN" altLang="en-US" smtClean="0"/>
              <a:t>2014/5/6</a:t>
            </a:fld>
            <a:endParaRPr lang="en-US" dirty="0"/>
          </a:p>
        </p:txBody>
      </p:sp>
      <p:sp>
        <p:nvSpPr>
          <p:cNvPr id="7" name="Rectangle 376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385891" y="6473825"/>
            <a:ext cx="372218" cy="27699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DC51072A-1C61-4434-9B52-DAD29CA38C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1062240" y="6547468"/>
            <a:ext cx="2895600" cy="18088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900" b="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Confidential | Copyright 2014 Trend Micro Inc.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rend_Abstract_divider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881" y="3456233"/>
            <a:ext cx="5009749" cy="1500187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4"/>
              </a:buClr>
              <a:buFontTx/>
              <a:buNone/>
              <a:defRPr lang="en-US" sz="16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882" y="1772128"/>
            <a:ext cx="6224400" cy="1362075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2" name="Rectangle 3755"/>
          <p:cNvSpPr>
            <a:spLocks noGrp="1" noChangeArrowheads="1"/>
          </p:cNvSpPr>
          <p:nvPr>
            <p:ph type="dt" sz="quarter" idx="2"/>
          </p:nvPr>
        </p:nvSpPr>
        <p:spPr>
          <a:xfrm>
            <a:off x="63064" y="6546243"/>
            <a:ext cx="1089431" cy="219075"/>
          </a:xfrm>
          <a:prstGeom prst="rect">
            <a:avLst/>
          </a:prstGeom>
        </p:spPr>
        <p:txBody>
          <a:bodyPr/>
          <a:lstStyle>
            <a:lvl1pPr algn="l">
              <a:defRPr sz="900" b="0">
                <a:solidFill>
                  <a:schemeClr val="bg1"/>
                </a:solidFill>
              </a:defRPr>
            </a:lvl1pPr>
          </a:lstStyle>
          <a:p>
            <a:fld id="{0A39E2DC-0BCE-1D4E-B1DD-98B60F29020F}" type="datetime1">
              <a:rPr lang="zh-CN" altLang="en-US" smtClean="0"/>
              <a:t>2014/5/6</a:t>
            </a:fld>
            <a:endParaRPr lang="en-US" dirty="0"/>
          </a:p>
        </p:txBody>
      </p:sp>
      <p:sp>
        <p:nvSpPr>
          <p:cNvPr id="14" name="Rectangle 376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385891" y="6473825"/>
            <a:ext cx="372218" cy="27699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DC51072A-1C61-4434-9B52-DAD29CA38C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1062240" y="6547468"/>
            <a:ext cx="2895600" cy="18088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900" b="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Confidential | Copyright 2014 Trend Micro Inc.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hankYou_960x72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571" y="428"/>
            <a:ext cx="9142858" cy="68575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834" y="2305152"/>
            <a:ext cx="6224400" cy="1362075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lang="en-US" sz="7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2" name="Rectangle 3755"/>
          <p:cNvSpPr>
            <a:spLocks noGrp="1" noChangeArrowheads="1"/>
          </p:cNvSpPr>
          <p:nvPr>
            <p:ph type="dt" sz="quarter" idx="2"/>
          </p:nvPr>
        </p:nvSpPr>
        <p:spPr>
          <a:xfrm>
            <a:off x="63064" y="6546243"/>
            <a:ext cx="1089431" cy="219075"/>
          </a:xfrm>
          <a:prstGeom prst="rect">
            <a:avLst/>
          </a:prstGeom>
        </p:spPr>
        <p:txBody>
          <a:bodyPr/>
          <a:lstStyle>
            <a:lvl1pPr algn="l">
              <a:defRPr sz="900" b="0">
                <a:solidFill>
                  <a:schemeClr val="bg1"/>
                </a:solidFill>
              </a:defRPr>
            </a:lvl1pPr>
          </a:lstStyle>
          <a:p>
            <a:fld id="{7EE0CCF7-FEF8-F846-A8E9-9E240DB036DA}" type="datetime1">
              <a:rPr lang="zh-CN" altLang="en-US" smtClean="0"/>
              <a:t>2014/5/6</a:t>
            </a:fld>
            <a:endParaRPr lang="en-US" dirty="0"/>
          </a:p>
        </p:txBody>
      </p:sp>
      <p:sp>
        <p:nvSpPr>
          <p:cNvPr id="14" name="Rectangle 376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385891" y="6473825"/>
            <a:ext cx="372218" cy="27699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DC51072A-1C61-4434-9B52-DAD29CA38C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1062240" y="6547468"/>
            <a:ext cx="2895600" cy="18088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900" b="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Confidential | Copyright 2014 Trend Micro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8150" y="1543050"/>
            <a:ext cx="3278188" cy="51244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8738" y="1543050"/>
            <a:ext cx="3278187" cy="51244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Rectangle 3755"/>
          <p:cNvSpPr>
            <a:spLocks noGrp="1" noChangeArrowheads="1"/>
          </p:cNvSpPr>
          <p:nvPr>
            <p:ph type="dt" sz="quarter" idx="10"/>
          </p:nvPr>
        </p:nvSpPr>
        <p:spPr>
          <a:xfrm>
            <a:off x="63064" y="6546243"/>
            <a:ext cx="1089431" cy="219075"/>
          </a:xfrm>
          <a:prstGeom prst="rect">
            <a:avLst/>
          </a:prstGeom>
        </p:spPr>
        <p:txBody>
          <a:bodyPr/>
          <a:lstStyle>
            <a:lvl1pPr algn="l">
              <a:defRPr sz="900" b="0">
                <a:solidFill>
                  <a:schemeClr val="bg2"/>
                </a:solidFill>
              </a:defRPr>
            </a:lvl1pPr>
          </a:lstStyle>
          <a:p>
            <a:fld id="{8CF85ACE-72B6-D642-ADC8-79393EF6AB6B}" type="datetime1">
              <a:rPr lang="zh-CN" altLang="en-US" smtClean="0"/>
              <a:t>2014/5/6</a:t>
            </a:fld>
            <a:endParaRPr lang="en-US" dirty="0"/>
          </a:p>
        </p:txBody>
      </p:sp>
      <p:sp>
        <p:nvSpPr>
          <p:cNvPr id="8" name="Rectangle 376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385891" y="6473825"/>
            <a:ext cx="372218" cy="27699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DC51072A-1C61-4434-9B52-DAD29CA38C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1062240" y="6547468"/>
            <a:ext cx="2895600" cy="18088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900" b="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Confidential | Copyright 2014 Trend Micro Inc.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5" name="Rectangle 3755"/>
          <p:cNvSpPr>
            <a:spLocks noGrp="1" noChangeArrowheads="1"/>
          </p:cNvSpPr>
          <p:nvPr>
            <p:ph type="dt" sz="quarter" idx="2"/>
          </p:nvPr>
        </p:nvSpPr>
        <p:spPr>
          <a:xfrm>
            <a:off x="63064" y="6546243"/>
            <a:ext cx="1089431" cy="219075"/>
          </a:xfrm>
          <a:prstGeom prst="rect">
            <a:avLst/>
          </a:prstGeom>
        </p:spPr>
        <p:txBody>
          <a:bodyPr/>
          <a:lstStyle>
            <a:lvl1pPr algn="l">
              <a:defRPr sz="900" b="0">
                <a:solidFill>
                  <a:schemeClr val="bg2"/>
                </a:solidFill>
              </a:defRPr>
            </a:lvl1pPr>
          </a:lstStyle>
          <a:p>
            <a:fld id="{E9C95C45-B8C6-3D46-8B54-EB71BB2DBE9C}" type="datetime1">
              <a:rPr lang="zh-CN" altLang="en-US" smtClean="0"/>
              <a:t>2014/5/6</a:t>
            </a:fld>
            <a:endParaRPr lang="en-US" dirty="0"/>
          </a:p>
        </p:txBody>
      </p:sp>
      <p:sp>
        <p:nvSpPr>
          <p:cNvPr id="6" name="Rectangle 376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385891" y="6473825"/>
            <a:ext cx="372218" cy="27699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DC51072A-1C61-4434-9B52-DAD29CA38C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1062240" y="6547468"/>
            <a:ext cx="2895600" cy="18088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900" b="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Confidential | Copyright 2014 Trend Micro Inc.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755"/>
          <p:cNvSpPr>
            <a:spLocks noGrp="1" noChangeArrowheads="1"/>
          </p:cNvSpPr>
          <p:nvPr>
            <p:ph type="dt" sz="quarter" idx="2"/>
          </p:nvPr>
        </p:nvSpPr>
        <p:spPr>
          <a:xfrm>
            <a:off x="63064" y="6546243"/>
            <a:ext cx="1089431" cy="219075"/>
          </a:xfrm>
          <a:prstGeom prst="rect">
            <a:avLst/>
          </a:prstGeom>
        </p:spPr>
        <p:txBody>
          <a:bodyPr/>
          <a:lstStyle>
            <a:lvl1pPr algn="l">
              <a:defRPr sz="900" b="0">
                <a:solidFill>
                  <a:schemeClr val="bg2"/>
                </a:solidFill>
              </a:defRPr>
            </a:lvl1pPr>
          </a:lstStyle>
          <a:p>
            <a:fld id="{897AA826-FEAF-7A46-A3D9-C347FDEC4142}" type="datetime1">
              <a:rPr lang="zh-CN" altLang="en-US" smtClean="0"/>
              <a:t>2014/5/6</a:t>
            </a:fld>
            <a:endParaRPr lang="en-US" dirty="0"/>
          </a:p>
        </p:txBody>
      </p:sp>
      <p:sp>
        <p:nvSpPr>
          <p:cNvPr id="5" name="Rectangle 376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385891" y="6473825"/>
            <a:ext cx="372218" cy="27699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DC51072A-1C61-4434-9B52-DAD29CA38C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1062240" y="6547468"/>
            <a:ext cx="2895600" cy="18088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900" b="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Confidential | Copyright 2014 Trend Micro Inc.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6" name="Rectangle 55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8150" y="1259262"/>
            <a:ext cx="8027933" cy="446360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985" name="Rectangle 553"/>
          <p:cNvSpPr>
            <a:spLocks noGrp="1" noChangeArrowheads="1"/>
          </p:cNvSpPr>
          <p:nvPr>
            <p:ph type="title"/>
          </p:nvPr>
        </p:nvSpPr>
        <p:spPr bwMode="auto">
          <a:xfrm>
            <a:off x="397092" y="269316"/>
            <a:ext cx="8100522" cy="714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7" name="Rectangle 376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385891" y="6473825"/>
            <a:ext cx="372218" cy="27699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DC51072A-1C61-4434-9B52-DAD29CA38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86" r:id="rId3"/>
    <p:sldLayoutId id="2147483688" r:id="rId4"/>
    <p:sldLayoutId id="2147483655" r:id="rId5"/>
    <p:sldLayoutId id="2147483687" r:id="rId6"/>
    <p:sldLayoutId id="2147483656" r:id="rId7"/>
    <p:sldLayoutId id="2147483658" r:id="rId8"/>
    <p:sldLayoutId id="2147483659" r:id="rId9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31775" indent="-231775"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8604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  <a:cs typeface="+mn-cs"/>
        </a:defRPr>
      </a:lvl3pPr>
      <a:lvl4pPr marL="114617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14319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5pPr>
      <a:lvl6pPr marL="18891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3463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28035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2607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85" name="Rectangle 33"/>
          <p:cNvSpPr>
            <a:spLocks noGrp="1" noChangeArrowheads="1"/>
          </p:cNvSpPr>
          <p:nvPr>
            <p:ph type="subTitle" idx="1"/>
          </p:nvPr>
        </p:nvSpPr>
        <p:spPr>
          <a:xfrm>
            <a:off x="401479" y="5019675"/>
            <a:ext cx="4972838" cy="952500"/>
          </a:xfrm>
        </p:spPr>
        <p:txBody>
          <a:bodyPr/>
          <a:lstStyle/>
          <a:p>
            <a:r>
              <a:rPr lang="en-US" dirty="0" smtClean="0">
                <a:solidFill>
                  <a:srgbClr val="800000"/>
                </a:solidFill>
              </a:rPr>
              <a:t/>
            </a:r>
            <a:br>
              <a:rPr lang="en-US" dirty="0" smtClean="0">
                <a:solidFill>
                  <a:srgbClr val="800000"/>
                </a:solidFill>
              </a:rPr>
            </a:br>
            <a:r>
              <a:rPr lang="en-US" dirty="0" smtClean="0">
                <a:solidFill>
                  <a:srgbClr val="800000"/>
                </a:solidFill>
              </a:rPr>
              <a:t>Holley Hu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05</a:t>
            </a:r>
            <a:r>
              <a:rPr lang="en-US" dirty="0" smtClean="0">
                <a:solidFill>
                  <a:srgbClr val="800000"/>
                </a:solidFill>
              </a:rPr>
              <a:t>/02/2014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49184" name="Rectangle 32"/>
          <p:cNvSpPr>
            <a:spLocks noGrp="1" noChangeArrowheads="1"/>
          </p:cNvSpPr>
          <p:nvPr>
            <p:ph type="ctrTitle"/>
          </p:nvPr>
        </p:nvSpPr>
        <p:spPr>
          <a:xfrm>
            <a:off x="400837" y="2105901"/>
            <a:ext cx="7828763" cy="1607127"/>
          </a:xfrm>
        </p:spPr>
        <p:txBody>
          <a:bodyPr/>
          <a:lstStyle/>
          <a:p>
            <a:r>
              <a:rPr lang="en-US" sz="5400" b="1" dirty="0" smtClean="0">
                <a:solidFill>
                  <a:srgbClr val="C00000"/>
                </a:solidFill>
              </a:rPr>
              <a:t>Algorithm &amp; Math</a:t>
            </a:r>
            <a:br>
              <a:rPr lang="en-US" sz="5400" b="1" dirty="0" smtClean="0">
                <a:solidFill>
                  <a:srgbClr val="C00000"/>
                </a:solidFill>
              </a:rPr>
            </a:br>
            <a:r>
              <a:rPr lang="en-US" sz="2400" b="1" dirty="0" smtClean="0"/>
              <a:t>Multi-Platform Development</a:t>
            </a:r>
            <a:endParaRPr lang="en-US" sz="2400" b="1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Confidential | Copyright 2014 Trend Micro Inc.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D5292C65-34C7-D54B-8DCF-FB5368A2A8E7}" type="datetime1">
              <a:rPr lang="zh-CN" altLang="en-US" smtClean="0"/>
              <a:t>2014/5/6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958" y="506382"/>
            <a:ext cx="8100522" cy="714375"/>
          </a:xfrm>
        </p:spPr>
        <p:txBody>
          <a:bodyPr/>
          <a:lstStyle/>
          <a:p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it-IT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f</a:t>
            </a:r>
            <a:r>
              <a:rPr lang="en-US" altLang="zh-CN" dirty="0" err="1" smtClean="0"/>
              <a:t>oreach</a:t>
            </a:r>
            <a:r>
              <a:rPr lang="en-US" altLang="zh-CN" dirty="0" smtClean="0"/>
              <a:t> </a:t>
            </a:r>
          </a:p>
          <a:p>
            <a:r>
              <a:rPr lang="en-US" altLang="zh-CN" dirty="0" err="1" smtClean="0"/>
              <a:t>minmax</a:t>
            </a:r>
            <a:endParaRPr lang="en-US" altLang="zh-CN" dirty="0" smtClean="0"/>
          </a:p>
          <a:p>
            <a:r>
              <a:rPr lang="en-US" altLang="zh-CN" dirty="0" err="1" smtClean="0"/>
              <a:t>minmax_element</a:t>
            </a:r>
            <a:endParaRPr lang="en-US" altLang="zh-CN" dirty="0" smtClean="0"/>
          </a:p>
          <a:p>
            <a:r>
              <a:rPr lang="en-US" altLang="zh-CN" dirty="0" smtClean="0"/>
              <a:t>integer</a:t>
            </a:r>
          </a:p>
          <a:p>
            <a:r>
              <a:rPr lang="en-US" altLang="zh-CN" dirty="0" err="1" smtClean="0"/>
              <a:t>crc</a:t>
            </a:r>
            <a:endParaRPr lang="en-US" altLang="zh-CN" dirty="0" smtClean="0"/>
          </a:p>
          <a:p>
            <a:r>
              <a:rPr lang="en-US" dirty="0" smtClean="0"/>
              <a:t>random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AF70D050-E4CB-EE4A-A154-C1F3CA566703}" type="datetime1">
              <a:rPr lang="zh-CN" altLang="en-US" smtClean="0"/>
              <a:t>2014/5/6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51072A-1C61-4434-9B52-DAD29CA38CF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| Copyright 2014 Trend Micro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71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492" y="413249"/>
            <a:ext cx="8100522" cy="714375"/>
          </a:xfrm>
        </p:spPr>
        <p:txBody>
          <a:bodyPr/>
          <a:lstStyle/>
          <a:p>
            <a:r>
              <a:rPr lang="en-US" b="1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Foreach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092200"/>
            <a:ext cx="8027933" cy="5156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 smtClean="0"/>
              <a:t>Function</a:t>
            </a:r>
            <a:r>
              <a:rPr lang="en-US" sz="2000" dirty="0" smtClean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f</a:t>
            </a:r>
            <a:r>
              <a:rPr lang="en-US" sz="1600" dirty="0" smtClean="0"/>
              <a:t>or loop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Usage</a:t>
            </a:r>
          </a:p>
          <a:p>
            <a:pPr lvl="1"/>
            <a:r>
              <a:rPr lang="en-US" altLang="zh-CN" sz="1600" dirty="0" smtClean="0"/>
              <a:t>&lt;boost/foreach.hpp&gt;</a:t>
            </a:r>
          </a:p>
          <a:p>
            <a:pPr lvl="1"/>
            <a:r>
              <a:rPr lang="en-US" altLang="zh-CN" sz="1600" dirty="0" smtClean="0"/>
              <a:t>BOOST_FOREACH(VAR, COL) or BOOST_REVERSE_FOREACH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Support sequence types</a:t>
            </a:r>
          </a:p>
          <a:p>
            <a:pPr lvl="1"/>
            <a:r>
              <a:rPr lang="en-US" altLang="zh-CN" sz="1600" dirty="0"/>
              <a:t>a</a:t>
            </a:r>
            <a:r>
              <a:rPr lang="en-US" altLang="zh-CN" sz="1600" dirty="0" smtClean="0"/>
              <a:t>ll STL container</a:t>
            </a:r>
          </a:p>
          <a:p>
            <a:pPr lvl="1"/>
            <a:r>
              <a:rPr lang="en-US" altLang="zh-CN" sz="1600" dirty="0"/>
              <a:t>r</a:t>
            </a:r>
            <a:r>
              <a:rPr lang="en-US" altLang="zh-CN" sz="1600" dirty="0" smtClean="0"/>
              <a:t>aw array</a:t>
            </a:r>
          </a:p>
          <a:p>
            <a:pPr lvl="1"/>
            <a:r>
              <a:rPr lang="en-US" altLang="zh-CN" sz="1600" dirty="0" smtClean="0"/>
              <a:t>C style string</a:t>
            </a:r>
          </a:p>
          <a:p>
            <a:pPr lvl="1"/>
            <a:r>
              <a:rPr lang="en-US" altLang="zh-CN" sz="1600" dirty="0"/>
              <a:t>w</a:t>
            </a:r>
            <a:r>
              <a:rPr lang="en-US" altLang="zh-CN" sz="1600" dirty="0" smtClean="0"/>
              <a:t>hose element is  </a:t>
            </a:r>
            <a:r>
              <a:rPr lang="en-US" altLang="zh-CN" sz="1600" dirty="0" err="1" smtClean="0"/>
              <a:t>std</a:t>
            </a:r>
            <a:r>
              <a:rPr lang="en-US" altLang="zh-CN" sz="1600" dirty="0" smtClean="0"/>
              <a:t>::pair</a:t>
            </a:r>
          </a:p>
          <a:p>
            <a:pPr lvl="1"/>
            <a:r>
              <a:rPr lang="en-US" altLang="zh-CN" sz="1600" dirty="0"/>
              <a:t>m</a:t>
            </a:r>
            <a:r>
              <a:rPr lang="en-US" altLang="zh-CN" sz="1600" dirty="0" smtClean="0"/>
              <a:t>ost of Boost container type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Implementation</a:t>
            </a:r>
          </a:p>
          <a:p>
            <a:pPr lvl="1"/>
            <a:r>
              <a:rPr lang="en-US" altLang="zh-CN" sz="1600" dirty="0" smtClean="0"/>
              <a:t>http</a:t>
            </a:r>
            <a:r>
              <a:rPr lang="en-US" altLang="zh-CN" sz="1600" dirty="0"/>
              <a:t>://cplusplus.bordoon.com/boost_foreach_techniques.html</a:t>
            </a:r>
          </a:p>
          <a:p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C498A5F6-731E-EE4F-A9AE-19A6E243FE21}" type="datetime1">
              <a:rPr lang="zh-CN" altLang="en-US" smtClean="0"/>
              <a:t>2014/5/6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51072A-1C61-4434-9B52-DAD29CA38CF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| Copyright 2014 Trend Micro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0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59" y="370915"/>
            <a:ext cx="8100522" cy="714375"/>
          </a:xfrm>
        </p:spPr>
        <p:txBody>
          <a:bodyPr/>
          <a:lstStyle/>
          <a:p>
            <a:r>
              <a:rPr lang="en-US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b="1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inmax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1109134"/>
            <a:ext cx="8314267" cy="4004733"/>
          </a:xfrm>
        </p:spPr>
        <p:txBody>
          <a:bodyPr/>
          <a:lstStyle/>
          <a:p>
            <a:r>
              <a:rPr lang="it-IT" sz="2000" dirty="0" smtClean="0"/>
              <a:t>Function</a:t>
            </a:r>
            <a:endParaRPr lang="it-IT" dirty="0" smtClean="0"/>
          </a:p>
          <a:p>
            <a:pPr>
              <a:lnSpc>
                <a:spcPct val="150000"/>
              </a:lnSpc>
            </a:pPr>
            <a:r>
              <a:rPr lang="it-IT" sz="2000" dirty="0" smtClean="0"/>
              <a:t>Usage</a:t>
            </a:r>
            <a:endParaRPr lang="it-IT" dirty="0"/>
          </a:p>
          <a:p>
            <a:pPr lvl="1">
              <a:lnSpc>
                <a:spcPct val="100000"/>
              </a:lnSpc>
            </a:pPr>
            <a:r>
              <a:rPr lang="it-IT" sz="1600" dirty="0" smtClean="0"/>
              <a:t>&lt;boost/algorithm/minmax.hpp&gt;</a:t>
            </a:r>
          </a:p>
          <a:p>
            <a:pPr lvl="1">
              <a:lnSpc>
                <a:spcPct val="100000"/>
              </a:lnSpc>
            </a:pPr>
            <a:r>
              <a:rPr lang="it-IT" sz="1600" dirty="0"/>
              <a:t>r</a:t>
            </a:r>
            <a:r>
              <a:rPr lang="it-IT" sz="1600" dirty="0" smtClean="0"/>
              <a:t>eturn a tuple, first is min, second is max</a:t>
            </a:r>
          </a:p>
          <a:p>
            <a:pPr lvl="1">
              <a:lnSpc>
                <a:spcPct val="100000"/>
              </a:lnSpc>
            </a:pPr>
            <a:r>
              <a:rPr lang="it-IT" sz="1600" dirty="0" smtClean="0"/>
              <a:t>minmax(var1, var2, [compare])</a:t>
            </a:r>
            <a:endParaRPr lang="it-IT" sz="1600" dirty="0"/>
          </a:p>
          <a:p>
            <a:pPr>
              <a:lnSpc>
                <a:spcPct val="150000"/>
              </a:lnSpc>
            </a:pPr>
            <a:r>
              <a:rPr lang="it-IT" sz="2000" dirty="0" smtClean="0"/>
              <a:t>Tuple::tie</a:t>
            </a:r>
          </a:p>
          <a:p>
            <a:pPr lvl="1">
              <a:lnSpc>
                <a:spcPct val="100000"/>
              </a:lnSpc>
            </a:pPr>
            <a:r>
              <a:rPr lang="it-IT" sz="1600" dirty="0"/>
              <a:t>t</a:t>
            </a:r>
            <a:r>
              <a:rPr lang="it-IT" sz="1600" dirty="0" smtClean="0"/>
              <a:t>ie(a, b) = minmax(3, 4)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C498A5F6-731E-EE4F-A9AE-19A6E243FE21}" type="datetime1">
              <a:rPr lang="zh-CN" altLang="en-US" smtClean="0"/>
              <a:t>2014/5/6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51072A-1C61-4434-9B52-DAD29CA38CF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| Copyright 2014 Trend Micro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2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693" y="464049"/>
            <a:ext cx="8100522" cy="714375"/>
          </a:xfrm>
        </p:spPr>
        <p:txBody>
          <a:bodyPr/>
          <a:lstStyle/>
          <a:p>
            <a:r>
              <a:rPr lang="en-US" b="1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Minmax_element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C498A5F6-731E-EE4F-A9AE-19A6E243FE21}" type="datetime1">
              <a:rPr lang="zh-CN" altLang="en-US" smtClean="0"/>
              <a:t>2014/5/6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51072A-1C61-4434-9B52-DAD29CA38CF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| Copyright 2014 Trend Micro Inc.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38150" y="1185334"/>
            <a:ext cx="8027933" cy="4605866"/>
          </a:xfrm>
        </p:spPr>
        <p:txBody>
          <a:bodyPr/>
          <a:lstStyle/>
          <a:p>
            <a:r>
              <a:rPr lang="en-US" altLang="zh-CN" sz="2000" dirty="0" smtClean="0"/>
              <a:t>Function</a:t>
            </a:r>
            <a:endParaRPr lang="en-US" altLang="zh-CN" sz="1600" dirty="0" smtClean="0"/>
          </a:p>
          <a:p>
            <a:pPr lvl="1"/>
            <a:r>
              <a:rPr lang="en-US" altLang="zh-CN" sz="1600" dirty="0"/>
              <a:t>return min and max in a </a:t>
            </a:r>
            <a:r>
              <a:rPr lang="en-US" altLang="zh-CN" sz="1600" dirty="0" smtClean="0"/>
              <a:t>container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Usage</a:t>
            </a:r>
          </a:p>
          <a:p>
            <a:pPr lvl="1"/>
            <a:r>
              <a:rPr lang="en-US" altLang="zh-CN" sz="1600" dirty="0"/>
              <a:t>&lt;boost/</a:t>
            </a:r>
            <a:r>
              <a:rPr lang="en-US" altLang="zh-CN" sz="1600" dirty="0" err="1"/>
              <a:t>algoruthm</a:t>
            </a:r>
            <a:r>
              <a:rPr lang="en-US" altLang="zh-CN" sz="1600" dirty="0"/>
              <a:t>/minmax_element.hpp</a:t>
            </a:r>
            <a:r>
              <a:rPr lang="en-US" altLang="zh-CN" sz="1600" dirty="0" smtClean="0"/>
              <a:t>&gt;</a:t>
            </a:r>
          </a:p>
          <a:p>
            <a:pPr lvl="1"/>
            <a:r>
              <a:rPr lang="en-US" altLang="zh-CN" sz="1600" dirty="0"/>
              <a:t>r</a:t>
            </a:r>
            <a:r>
              <a:rPr lang="en-US" altLang="zh-CN" sz="1600" dirty="0" smtClean="0"/>
              <a:t>eturn a </a:t>
            </a:r>
            <a:r>
              <a:rPr lang="en-US" altLang="zh-CN" sz="1600" dirty="0" err="1" smtClean="0"/>
              <a:t>std</a:t>
            </a:r>
            <a:r>
              <a:rPr lang="en-US" altLang="zh-CN" sz="1600" dirty="0" smtClean="0"/>
              <a:t>::pair</a:t>
            </a:r>
          </a:p>
          <a:p>
            <a:pPr lvl="1"/>
            <a:r>
              <a:rPr lang="en-US" altLang="zh-CN" sz="1600" dirty="0" err="1" smtClean="0"/>
              <a:t>Minmax</a:t>
            </a:r>
            <a:r>
              <a:rPr lang="en-US" altLang="zh-CN" sz="1600" dirty="0" smtClean="0"/>
              <a:t>( </a:t>
            </a:r>
            <a:r>
              <a:rPr lang="en-US" altLang="zh-CN" sz="1600" dirty="0" err="1" smtClean="0"/>
              <a:t>ForwardIter</a:t>
            </a:r>
            <a:r>
              <a:rPr lang="en-US" altLang="zh-CN" sz="1600" dirty="0" smtClean="0"/>
              <a:t> first, </a:t>
            </a:r>
            <a:r>
              <a:rPr lang="en-US" altLang="zh-CN" sz="1600" dirty="0" err="1" smtClean="0"/>
              <a:t>ForwardIter</a:t>
            </a:r>
            <a:r>
              <a:rPr lang="en-US" altLang="zh-CN" sz="1600" dirty="0" smtClean="0"/>
              <a:t> second)</a:t>
            </a:r>
          </a:p>
          <a:p>
            <a:pPr lvl="1"/>
            <a:endParaRPr lang="en-US" altLang="zh-CN" sz="1600" dirty="0"/>
          </a:p>
          <a:p>
            <a:r>
              <a:rPr lang="en-US" altLang="zh-CN" sz="2000" dirty="0" smtClean="0"/>
              <a:t>Other</a:t>
            </a:r>
          </a:p>
          <a:p>
            <a:pPr lvl="1"/>
            <a:r>
              <a:rPr lang="en-US" altLang="zh-CN" sz="1600" dirty="0" err="1" smtClean="0"/>
              <a:t>first_min_element</a:t>
            </a:r>
            <a:endParaRPr lang="en-US" altLang="zh-CN" sz="1600" dirty="0" smtClean="0"/>
          </a:p>
          <a:p>
            <a:pPr lvl="1"/>
            <a:r>
              <a:rPr lang="en-US" altLang="zh-CN" sz="1600" dirty="0" err="1"/>
              <a:t>l</a:t>
            </a:r>
            <a:r>
              <a:rPr lang="en-US" altLang="zh-CN" sz="1600" dirty="0" err="1" smtClean="0"/>
              <a:t>ast_min_element</a:t>
            </a:r>
            <a:endParaRPr lang="en-US" altLang="zh-CN" sz="1600" dirty="0" smtClean="0"/>
          </a:p>
          <a:p>
            <a:pPr lvl="1"/>
            <a:r>
              <a:rPr lang="en-US" altLang="zh-CN" sz="1600" dirty="0" err="1" smtClean="0"/>
              <a:t>first_min_first_max_element</a:t>
            </a:r>
            <a:endParaRPr lang="en-US" altLang="zh-CN" sz="1600" dirty="0" smtClean="0"/>
          </a:p>
          <a:p>
            <a:pPr lvl="1"/>
            <a:r>
              <a:rPr lang="en-US" altLang="zh-CN" sz="1600" dirty="0" err="1" smtClean="0"/>
              <a:t>etc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98608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959" y="118533"/>
            <a:ext cx="8100522" cy="94826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 </a:t>
            </a:r>
            <a:endParaRPr lang="en-US" sz="24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C498A5F6-731E-EE4F-A9AE-19A6E243FE21}" type="datetime1">
              <a:rPr lang="zh-CN" altLang="en-US" smtClean="0"/>
              <a:t>2014/5/6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51072A-1C61-4434-9B52-DAD29CA38CF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| Copyright 2014 Trend Micro Inc.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46616" y="1100667"/>
            <a:ext cx="8027933" cy="4698999"/>
          </a:xfrm>
        </p:spPr>
        <p:txBody>
          <a:bodyPr/>
          <a:lstStyle/>
          <a:p>
            <a:r>
              <a:rPr lang="en-US" altLang="zh-CN" sz="2000" dirty="0" err="1" smtClean="0"/>
              <a:t>Integer_traits</a:t>
            </a:r>
            <a:endParaRPr lang="en-US" altLang="zh-CN" sz="1600" dirty="0" smtClean="0"/>
          </a:p>
          <a:p>
            <a:pPr lvl="1"/>
            <a:r>
              <a:rPr lang="en-US" altLang="zh-CN" sz="1600" dirty="0"/>
              <a:t>provide </a:t>
            </a:r>
            <a:r>
              <a:rPr lang="en-US" altLang="zh-CN" sz="1600" dirty="0" smtClean="0"/>
              <a:t>min &amp; max value for specific type at compiling period</a:t>
            </a:r>
            <a:endParaRPr lang="en-US" altLang="zh-CN" sz="2000" dirty="0"/>
          </a:p>
          <a:p>
            <a:pPr lvl="1"/>
            <a:r>
              <a:rPr lang="en-US" altLang="zh-CN" sz="1600" dirty="0"/>
              <a:t>&lt;</a:t>
            </a:r>
            <a:r>
              <a:rPr lang="en-US" altLang="zh-CN" sz="1600" dirty="0" smtClean="0"/>
              <a:t>boost/integer_traits.hpp&gt;</a:t>
            </a:r>
          </a:p>
          <a:p>
            <a:pPr lvl="1"/>
            <a:r>
              <a:rPr lang="en-US" altLang="zh-CN" sz="1600" dirty="0" err="1"/>
              <a:t>c</a:t>
            </a:r>
            <a:r>
              <a:rPr lang="en-US" altLang="zh-CN" sz="1600" dirty="0" err="1" smtClean="0"/>
              <a:t>onst_min</a:t>
            </a:r>
            <a:r>
              <a:rPr lang="en-US" altLang="zh-CN" sz="1600" dirty="0" smtClean="0"/>
              <a:t> &amp; </a:t>
            </a:r>
            <a:r>
              <a:rPr lang="en-US" altLang="zh-CN" sz="1600" dirty="0" err="1" smtClean="0"/>
              <a:t>const_max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Cstdint</a:t>
            </a:r>
            <a:endParaRPr lang="en-US" altLang="zh-CN" sz="2000" dirty="0" smtClean="0"/>
          </a:p>
          <a:p>
            <a:pPr lvl="1"/>
            <a:r>
              <a:rPr lang="en-US" altLang="zh-CN" sz="1600" dirty="0" smtClean="0"/>
              <a:t>&lt;boost/cstdint.hpp&gt;</a:t>
            </a:r>
          </a:p>
          <a:p>
            <a:pPr lvl="1"/>
            <a:r>
              <a:rPr lang="en-US" altLang="zh-CN" sz="1600" dirty="0"/>
              <a:t>p</a:t>
            </a:r>
            <a:r>
              <a:rPr lang="en-US" altLang="zh-CN" sz="1600" dirty="0" smtClean="0"/>
              <a:t>rovide multiple accurate integer types’ definition</a:t>
            </a:r>
          </a:p>
          <a:p>
            <a:pPr lvl="1"/>
            <a:r>
              <a:rPr lang="en-US" altLang="zh-CN" sz="1600" dirty="0"/>
              <a:t>x</a:t>
            </a:r>
            <a:r>
              <a:rPr lang="en-US" altLang="zh-CN" sz="1600" dirty="0" smtClean="0"/>
              <a:t>xx_</a:t>
            </a:r>
            <a:r>
              <a:rPr lang="en-US" altLang="zh-CN" sz="1600" dirty="0" err="1" smtClean="0"/>
              <a:t>yyy</a:t>
            </a:r>
            <a:r>
              <a:rPr lang="en-US" altLang="zh-CN" sz="1600" dirty="0" smtClean="0"/>
              <a:t>#_t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Integer</a:t>
            </a:r>
          </a:p>
          <a:p>
            <a:pPr lvl="1"/>
            <a:r>
              <a:rPr lang="en-US" altLang="zh-CN" sz="1600" dirty="0"/>
              <a:t>&lt;boost/integer.hpp</a:t>
            </a:r>
            <a:r>
              <a:rPr lang="en-US" altLang="zh-CN" sz="1600" dirty="0" smtClean="0"/>
              <a:t>&gt;</a:t>
            </a:r>
          </a:p>
          <a:p>
            <a:pPr lvl="1"/>
            <a:r>
              <a:rPr lang="en-US" altLang="zh-CN" sz="1600" dirty="0" err="1" smtClean="0"/>
              <a:t>Int_fast_t</a:t>
            </a:r>
            <a:r>
              <a:rPr lang="en-US" altLang="zh-CN" sz="1600" dirty="0" smtClean="0"/>
              <a:t>&lt;type&gt;::fast</a:t>
            </a:r>
          </a:p>
          <a:p>
            <a:pPr lvl="1"/>
            <a:r>
              <a:rPr lang="en-US" altLang="zh-CN" sz="1600" dirty="0" err="1" smtClean="0"/>
              <a:t>Int_t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uint_t</a:t>
            </a:r>
            <a:endParaRPr lang="en-US" altLang="zh-CN" sz="1600" dirty="0" smtClean="0"/>
          </a:p>
          <a:p>
            <a:pPr lvl="1"/>
            <a:r>
              <a:rPr lang="en-US" altLang="zh-CN" sz="1600" dirty="0" err="1" smtClean="0"/>
              <a:t>int_max_value_t</a:t>
            </a: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int_min_value_t</a:t>
            </a:r>
            <a:r>
              <a:rPr lang="en-US" altLang="zh-CN" sz="1600" dirty="0" smtClean="0"/>
              <a:t>   </a:t>
            </a:r>
            <a:r>
              <a:rPr lang="en-US" altLang="zh-CN" sz="1600" dirty="0" err="1" smtClean="0"/>
              <a:t>uint_value_t</a:t>
            </a:r>
            <a:r>
              <a:rPr lang="en-US" altLang="zh-CN" sz="1600" dirty="0" smtClean="0"/>
              <a:t>   </a:t>
            </a:r>
          </a:p>
          <a:p>
            <a:pPr marL="346075" lvl="1" indent="0">
              <a:buNone/>
            </a:pPr>
            <a:endParaRPr lang="en-US" altLang="zh-CN" sz="16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145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692" y="396316"/>
            <a:ext cx="8100522" cy="714375"/>
          </a:xfrm>
        </p:spPr>
        <p:txBody>
          <a:bodyPr/>
          <a:lstStyle/>
          <a:p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CRC </a:t>
            </a:r>
            <a:r>
              <a:rPr lang="en-US" altLang="zh-CN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Cyclic Redundancy Check</a:t>
            </a:r>
            <a:endParaRPr lang="en-US" b="1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320" y="1083733"/>
            <a:ext cx="8344747" cy="4902200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C498A5F6-731E-EE4F-A9AE-19A6E243FE21}" type="datetime1">
              <a:rPr lang="zh-CN" altLang="en-US" smtClean="0"/>
              <a:t>2014/5/6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51072A-1C61-4434-9B52-DAD29CA38CF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| Copyright 2014 Trend Micro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20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092" y="279400"/>
            <a:ext cx="8100522" cy="704292"/>
          </a:xfrm>
        </p:spPr>
        <p:txBody>
          <a:bodyPr/>
          <a:lstStyle/>
          <a:p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</a:t>
            </a:r>
            <a:endParaRPr lang="en-US" b="1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973667"/>
            <a:ext cx="8197850" cy="5232399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C498A5F6-731E-EE4F-A9AE-19A6E243FE21}" type="datetime1">
              <a:rPr lang="zh-CN" altLang="en-US" smtClean="0"/>
              <a:t>2014/5/6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51072A-1C61-4434-9B52-DAD29CA38CF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| Copyright 2014 Trend Micro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60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i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US" sz="6000" b="1" i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955F47AC-54AF-4F48-8E56-84412C8607DC}" type="datetime1">
              <a:rPr lang="zh-CN" altLang="en-US" smtClean="0"/>
              <a:t>2014/5/6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Confidential | Copyright 2014 Trend Micro Inc.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51072A-1C61-4434-9B52-DAD29CA38CF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end_General-TMPLT">
  <a:themeElements>
    <a:clrScheme name="Trend Micro">
      <a:dk1>
        <a:srgbClr val="636466"/>
      </a:dk1>
      <a:lt1>
        <a:srgbClr val="FFFFFF"/>
      </a:lt1>
      <a:dk2>
        <a:srgbClr val="D20F30"/>
      </a:dk2>
      <a:lt2>
        <a:srgbClr val="767779"/>
      </a:lt2>
      <a:accent1>
        <a:srgbClr val="1A608A"/>
      </a:accent1>
      <a:accent2>
        <a:srgbClr val="F6AE2F"/>
      </a:accent2>
      <a:accent3>
        <a:srgbClr val="C8CACB"/>
      </a:accent3>
      <a:accent4>
        <a:srgbClr val="671317"/>
      </a:accent4>
      <a:accent5>
        <a:srgbClr val="48894A"/>
      </a:accent5>
      <a:accent6>
        <a:srgbClr val="5A093B"/>
      </a:accent6>
      <a:hlink>
        <a:srgbClr val="CC0000"/>
      </a:hlink>
      <a:folHlink>
        <a:srgbClr val="A0A1A3"/>
      </a:folHlink>
    </a:clrScheme>
    <a:fontScheme name="TM_Corporate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TM_Corporate_Template 1">
        <a:dk1>
          <a:srgbClr val="58595B"/>
        </a:dk1>
        <a:lt1>
          <a:srgbClr val="FFFFFF"/>
        </a:lt1>
        <a:dk2>
          <a:srgbClr val="CC0000"/>
        </a:dk2>
        <a:lt2>
          <a:srgbClr val="7B7C7F"/>
        </a:lt2>
        <a:accent1>
          <a:srgbClr val="5091CD"/>
        </a:accent1>
        <a:accent2>
          <a:srgbClr val="E8AE4A"/>
        </a:accent2>
        <a:accent3>
          <a:srgbClr val="FFFFFF"/>
        </a:accent3>
        <a:accent4>
          <a:srgbClr val="4A4B4C"/>
        </a:accent4>
        <a:accent5>
          <a:srgbClr val="B3C7E3"/>
        </a:accent5>
        <a:accent6>
          <a:srgbClr val="D29D42"/>
        </a:accent6>
        <a:hlink>
          <a:srgbClr val="FF0000"/>
        </a:hlink>
        <a:folHlink>
          <a:srgbClr val="9600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3A9CADA8FB604BBDE8CAA445B8D68F" ma:contentTypeVersion="0" ma:contentTypeDescription="Create a new document." ma:contentTypeScope="" ma:versionID="3a22a13b632bdae2d797a977fcbec8e4">
  <xsd:schema xmlns:xsd="http://www.w3.org/2001/XMLSchema" xmlns:xs="http://www.w3.org/2001/XMLSchema" xmlns:p="http://schemas.microsoft.com/office/2006/metadata/properties" xmlns:ns2="0fb17d87-4c73-4408-bf5c-e954fa7f562e" targetNamespace="http://schemas.microsoft.com/office/2006/metadata/properties" ma:root="true" ma:fieldsID="7635a5278dc560f10bdf602434a011cf" ns2:_="">
    <xsd:import namespace="0fb17d87-4c73-4408-bf5c-e954fa7f562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b17d87-4c73-4408-bf5c-e954fa7f562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fb17d87-4c73-4408-bf5c-e954fa7f562e">AQ7EPMACNK3R-116-90</_dlc_DocId>
    <_dlc_DocIdUrl xmlns="0fb17d87-4c73-4408-bf5c-e954fa7f562e">
      <Url>http://tw.ishare2.trendmicro.com/sites/coretecheng/Frontend/ThreatSolution/CDC/_layouts/DocIdRedir.aspx?ID=AQ7EPMACNK3R-116-90</Url>
      <Description>AQ7EPMACNK3R-116-90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413719CF-E1AD-4AAC-A60E-4F569E379D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b17d87-4c73-4408-bf5c-e954fa7f56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CBAA93B-99F0-4824-A8C6-FEF886C71949}">
  <ds:schemaRefs>
    <ds:schemaRef ds:uri="http://schemas.microsoft.com/office/2006/metadata/properties"/>
    <ds:schemaRef ds:uri="http://schemas.microsoft.com/office/infopath/2007/PartnerControls"/>
    <ds:schemaRef ds:uri="0fb17d87-4c73-4408-bf5c-e954fa7f562e"/>
  </ds:schemaRefs>
</ds:datastoreItem>
</file>

<file path=customXml/itemProps3.xml><?xml version="1.0" encoding="utf-8"?>
<ds:datastoreItem xmlns:ds="http://schemas.openxmlformats.org/officeDocument/2006/customXml" ds:itemID="{68191639-3057-4178-A6E9-9D5105949EE9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45546556-DB68-4CAB-BF9F-8C795337FA58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Trend_General-TMPLT</Template>
  <TotalTime>4708</TotalTime>
  <Words>279</Words>
  <Application>Microsoft Office PowerPoint</Application>
  <PresentationFormat>On-screen Show (4:3)</PresentationFormat>
  <Paragraphs>94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Trend_General-TMPLT</vt:lpstr>
      <vt:lpstr>Algorithm &amp; Math Multi-Platform Development</vt:lpstr>
      <vt:lpstr>Agenda</vt:lpstr>
      <vt:lpstr>Foreach</vt:lpstr>
      <vt:lpstr>Minmax</vt:lpstr>
      <vt:lpstr>Minmax_element</vt:lpstr>
      <vt:lpstr>Integer </vt:lpstr>
      <vt:lpstr>CRC Cyclic Redundancy Check</vt:lpstr>
      <vt:lpstr>Random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Innovation - Sandcastle</dc:title>
  <dc:creator>Justin Wan (RD-CN)</dc:creator>
  <cp:lastModifiedBy>Holley Hu (RD-CN)</cp:lastModifiedBy>
  <cp:revision>951</cp:revision>
  <dcterms:created xsi:type="dcterms:W3CDTF">2012-05-14T00:31:35Z</dcterms:created>
  <dcterms:modified xsi:type="dcterms:W3CDTF">2014-05-06T13:15:03Z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0x010100083A9CADA8FB604BBDE8CAA445B8D68F</vt:lpwstr>
  </property>
  <property fmtid="{D5CDD505-2E9C-101B-9397-08002B2CF9AE}" pid="3" name="_dlc_DocIdItemGuid">
    <vt:lpwstr>9f74616a-0f45-413e-bd57-9821da17ee9d</vt:lpwstr>
  </property>
</Properties>
</file>