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9" r:id="rId6"/>
    <p:sldId id="272" r:id="rId7"/>
    <p:sldId id="274" r:id="rId8"/>
    <p:sldId id="259" r:id="rId9"/>
    <p:sldId id="260" r:id="rId10"/>
    <p:sldId id="261" r:id="rId11"/>
    <p:sldId id="264" r:id="rId12"/>
    <p:sldId id="270" r:id="rId13"/>
    <p:sldId id="271" r:id="rId14"/>
    <p:sldId id="266" r:id="rId15"/>
    <p:sldId id="275" r:id="rId16"/>
    <p:sldId id="265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Main Code:</a:t>
          </a:r>
        </a:p>
        <a:p>
          <a:r>
            <a:rPr lang="en-US" dirty="0" err="1"/>
            <a:t>RX_code.v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altLang="zh-TW" dirty="0" err="1"/>
            <a:t>aes_core.v</a:t>
          </a:r>
          <a:r>
            <a:rPr lang="en-US" altLang="zh-TW" dirty="0"/>
            <a:t>(</a:t>
          </a:r>
          <a:r>
            <a:rPr lang="en-US" altLang="zh-TW" dirty="0" err="1"/>
            <a:t>aes_decipher_block.v</a:t>
          </a:r>
          <a:r>
            <a:rPr lang="en-US" altLang="zh-TW" dirty="0"/>
            <a:t>, </a:t>
          </a:r>
          <a:r>
            <a:rPr lang="en-US" altLang="zh-TW" dirty="0" err="1"/>
            <a:t>aes_encipher_block.v</a:t>
          </a:r>
          <a:r>
            <a:rPr lang="en-US" altLang="zh-TW" dirty="0"/>
            <a:t>, </a:t>
          </a:r>
          <a:r>
            <a:rPr lang="en-US" altLang="zh-TW" dirty="0" err="1"/>
            <a:t>aes_inv_sbox.v</a:t>
          </a:r>
          <a:r>
            <a:rPr lang="en-US" altLang="zh-TW" dirty="0"/>
            <a:t>, </a:t>
          </a:r>
          <a:r>
            <a:rPr lang="en-US" altLang="zh-TW" dirty="0" err="1"/>
            <a:t>aes_key_mem.v</a:t>
          </a:r>
          <a:r>
            <a:rPr lang="en-US" altLang="zh-TW" dirty="0"/>
            <a:t>, </a:t>
          </a:r>
          <a:r>
            <a:rPr lang="en-US" altLang="zh-TW" dirty="0" err="1"/>
            <a:t>aes_sbox.v</a:t>
          </a:r>
          <a:r>
            <a:rPr lang="en-US" altLang="zh-TW" dirty="0"/>
            <a:t>)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</a:t>
          </a:r>
          <a:r>
            <a:rPr lang="en-US" altLang="zh-TW" dirty="0" err="1"/>
            <a:t>aes_data_tb.v</a:t>
          </a:r>
          <a:endParaRPr lang="en-US" dirty="0"/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 custScaleY="54433" custLinFactNeighborY="-23171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 custScaleX="102359" custScaleY="133530" custLinFactNeighborX="-990" custLinFactNeighborY="-16444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 custLinFactNeighborX="-1150" custLinFactNeighborY="-32197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1800" dirty="0">
              <a:latin typeface="+mj-ea"/>
              <a:ea typeface="+mj-ea"/>
            </a:rPr>
            <a:t>TX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從</a:t>
          </a:r>
          <a:r>
            <a:rPr lang="en-US" altLang="zh-TW" sz="1800" dirty="0">
              <a:latin typeface="+mj-ea"/>
              <a:ea typeface="+mj-ea"/>
            </a:rPr>
            <a:t>FPGA</a:t>
          </a:r>
          <a:r>
            <a:rPr lang="zh-TW" altLang="en-US" sz="1800" dirty="0">
              <a:latin typeface="+mj-ea"/>
              <a:ea typeface="+mj-ea"/>
            </a:rPr>
            <a:t>傳出資料</a:t>
          </a:r>
          <a:r>
            <a:rPr lang="en-US" altLang="zh-TW" sz="1800" dirty="0">
              <a:latin typeface="+mj-ea"/>
              <a:ea typeface="+mj-ea"/>
            </a:rPr>
            <a:t>(64bits)</a:t>
          </a:r>
          <a:endParaRPr lang="zh-TW" altLang="en-US" sz="1800" dirty="0">
            <a:latin typeface="+mj-ea"/>
            <a:ea typeface="+mj-ea"/>
          </a:endParaRP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1800" dirty="0">
              <a:latin typeface="+mj-ea"/>
              <a:ea typeface="+mj-ea"/>
            </a:rPr>
            <a:t>RX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FPGA</a:t>
          </a:r>
          <a:r>
            <a:rPr lang="zh-TW" altLang="en-US" sz="1800" dirty="0">
              <a:latin typeface="+mj-ea"/>
              <a:ea typeface="+mj-ea"/>
            </a:rPr>
            <a:t>接收資料</a:t>
          </a:r>
          <a:r>
            <a:rPr lang="en-US" altLang="zh-TW" sz="1800" dirty="0">
              <a:latin typeface="+mj-ea"/>
              <a:ea typeface="+mj-ea"/>
            </a:rPr>
            <a:t>(64bits)</a:t>
          </a:r>
          <a:endParaRPr lang="zh-TW" altLang="en-US" sz="1800" dirty="0">
            <a:latin typeface="+mj-ea"/>
            <a:ea typeface="+mj-ea"/>
          </a:endParaRP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 custT="1"/>
      <dgm:spPr/>
      <dgm:t>
        <a:bodyPr/>
        <a:lstStyle/>
        <a:p>
          <a:r>
            <a:rPr lang="en-US" altLang="zh-TW" sz="1800" dirty="0" err="1">
              <a:latin typeface="+mj-ea"/>
              <a:ea typeface="+mj-ea"/>
            </a:rPr>
            <a:t>clk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50MHz</a:t>
          </a:r>
          <a:endParaRPr lang="zh-TW" altLang="en-US" sz="1800" dirty="0">
            <a:latin typeface="+mj-ea"/>
            <a:ea typeface="+mj-ea"/>
          </a:endParaRPr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 custT="1"/>
      <dgm:spPr/>
      <dgm:t>
        <a:bodyPr/>
        <a:lstStyle/>
        <a:p>
          <a:r>
            <a:rPr lang="en-US" altLang="zh-TW" sz="1800" dirty="0" err="1">
              <a:latin typeface="+mj-ea"/>
              <a:ea typeface="+mj-ea"/>
            </a:rPr>
            <a:t>rst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593DD12-2FF3-4CB6-8994-2FCDE6D3BD6B}" srcId="{AC725622-9BC1-4066-8012-D1C161EB6E5F}" destId="{1F6D2C68-F5CF-4A5E-B5A2-1552BDAD1783}" srcOrd="2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1" presId="urn:microsoft.com/office/officeart/2005/8/layout/hList1"/>
    <dgm:cxn modelId="{5ADFAE18-D7C3-4273-A906-D2D804691A50}" srcId="{AC725622-9BC1-4066-8012-D1C161EB6E5F}" destId="{4903FFDB-2A3E-47DB-A0D3-63AC4A7C8A18}" srcOrd="1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2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ready :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key</a:t>
          </a:r>
          <a:r>
            <a:rPr lang="zh-TW" altLang="en-US" sz="1400" dirty="0">
              <a:latin typeface="+mj-ea"/>
              <a:ea typeface="+mj-ea"/>
            </a:rPr>
            <a:t>擴展完成或是加密完成都會使</a:t>
          </a:r>
          <a:r>
            <a:rPr lang="en-US" altLang="zh-TW" sz="1400" dirty="0">
              <a:latin typeface="+mj-ea"/>
              <a:ea typeface="+mj-ea"/>
            </a:rPr>
            <a:t>ready</a:t>
          </a:r>
          <a:r>
            <a:rPr lang="zh-TW" altLang="en-US" sz="1400" dirty="0">
              <a:latin typeface="+mj-ea"/>
              <a:ea typeface="+mj-ea"/>
            </a:rPr>
            <a:t>為</a:t>
          </a:r>
          <a:r>
            <a:rPr lang="en-US" altLang="zh-TW" sz="1400" dirty="0">
              <a:latin typeface="+mj-ea"/>
              <a:ea typeface="+mj-ea"/>
            </a:rPr>
            <a:t>1</a:t>
          </a:r>
          <a:endParaRPr lang="zh-TW" altLang="en-US" sz="1400" dirty="0">
            <a:latin typeface="+mj-ea"/>
            <a:ea typeface="+mj-ea"/>
          </a:endParaRP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encdec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加解密控制接腳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init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key</a:t>
          </a:r>
          <a:r>
            <a:rPr lang="zh-TW" altLang="en-US" sz="1400" dirty="0">
              <a:latin typeface="+mj-ea"/>
              <a:ea typeface="+mj-ea"/>
            </a:rPr>
            <a:t>開始擴展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84CE7F68-E770-43CB-AE2C-A6C5FBE1248E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result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加密後結果資料</a:t>
          </a:r>
        </a:p>
      </dgm:t>
    </dgm:pt>
    <dgm:pt modelId="{29A2A1F6-F980-4C84-B3D0-42C0F95BB04F}" type="par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56DE3A65-208F-4C66-A905-FE7DA05B6596}" type="sib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6B528C59-EAC4-46F4-A88A-C870B47A2E40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result_valid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判斷加密成功</a:t>
          </a:r>
        </a:p>
      </dgm:t>
    </dgm:pt>
    <dgm:pt modelId="{3A062A23-1F4D-4698-B204-C85C225763AE}" type="parTrans" cxnId="{85F83434-65C0-4EC4-83E8-1C7886949447}">
      <dgm:prSet/>
      <dgm:spPr/>
      <dgm:t>
        <a:bodyPr/>
        <a:lstStyle/>
        <a:p>
          <a:endParaRPr lang="zh-TW" altLang="en-US"/>
        </a:p>
      </dgm:t>
    </dgm:pt>
    <dgm:pt modelId="{1E3B4CFA-A1CE-46A3-A843-FC3263156DC0}" type="sibTrans" cxnId="{85F83434-65C0-4EC4-83E8-1C7886949447}">
      <dgm:prSet/>
      <dgm:spPr/>
      <dgm:t>
        <a:bodyPr/>
        <a:lstStyle/>
        <a:p>
          <a:endParaRPr lang="zh-TW" altLang="en-US"/>
        </a:p>
      </dgm:t>
    </dgm:pt>
    <dgm:pt modelId="{A7DBCA77-3496-44C5-A598-149D410E6902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next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資料開始加密</a:t>
          </a:r>
        </a:p>
      </dgm:t>
    </dgm:pt>
    <dgm:pt modelId="{BCE02CB3-3FEB-4DCA-AD1A-0CCF5C3009BC}" type="parTrans" cxnId="{106A5196-65A9-4EDF-9B5A-463DFB6D84EF}">
      <dgm:prSet/>
      <dgm:spPr/>
      <dgm:t>
        <a:bodyPr/>
        <a:lstStyle/>
        <a:p>
          <a:endParaRPr lang="zh-TW" altLang="en-US"/>
        </a:p>
      </dgm:t>
    </dgm:pt>
    <dgm:pt modelId="{84387EDF-CD8C-4DCA-ADE0-DE1383EAFDBC}" type="sibTrans" cxnId="{106A5196-65A9-4EDF-9B5A-463DFB6D84EF}">
      <dgm:prSet/>
      <dgm:spPr/>
      <dgm:t>
        <a:bodyPr/>
        <a:lstStyle/>
        <a:p>
          <a:endParaRPr lang="zh-TW" altLang="en-US"/>
        </a:p>
      </dgm:t>
    </dgm:pt>
    <dgm:pt modelId="{4605A09A-CB01-4D86-B241-C82C54240EAA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53E4701B-C4D9-4996-A4B2-796C6B2D5F93}" type="parTrans" cxnId="{438CAD83-901B-4216-A0BB-A45548787FA9}">
      <dgm:prSet/>
      <dgm:spPr/>
      <dgm:t>
        <a:bodyPr/>
        <a:lstStyle/>
        <a:p>
          <a:endParaRPr lang="zh-TW" altLang="en-US"/>
        </a:p>
      </dgm:t>
    </dgm:pt>
    <dgm:pt modelId="{09EEC190-9B89-473F-85A6-5C026FE026EE}" type="sibTrans" cxnId="{438CAD83-901B-4216-A0BB-A45548787FA9}">
      <dgm:prSet/>
      <dgm:spPr/>
      <dgm:t>
        <a:bodyPr/>
        <a:lstStyle/>
        <a:p>
          <a:endParaRPr lang="zh-TW" altLang="en-US"/>
        </a:p>
      </dgm:t>
    </dgm:pt>
    <dgm:pt modelId="{5984EB09-1EBF-458B-B216-33B350F24D4B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key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初始</a:t>
          </a:r>
          <a:r>
            <a:rPr lang="en-US" altLang="zh-TW" sz="1400" dirty="0">
              <a:latin typeface="+mj-ea"/>
              <a:ea typeface="+mj-ea"/>
            </a:rPr>
            <a:t>key</a:t>
          </a:r>
          <a:endParaRPr lang="zh-TW" altLang="en-US" sz="1400" dirty="0">
            <a:latin typeface="+mj-ea"/>
            <a:ea typeface="+mj-ea"/>
          </a:endParaRPr>
        </a:p>
      </dgm:t>
    </dgm:pt>
    <dgm:pt modelId="{8A73E1E3-9D78-4F93-9057-7E4A3CF444A9}" type="parTrans" cxnId="{FA937908-3764-4F22-B986-1483E964FF67}">
      <dgm:prSet/>
      <dgm:spPr/>
      <dgm:t>
        <a:bodyPr/>
        <a:lstStyle/>
        <a:p>
          <a:endParaRPr lang="zh-TW" altLang="en-US"/>
        </a:p>
      </dgm:t>
    </dgm:pt>
    <dgm:pt modelId="{DBAEE2F3-9DD1-4F6A-8827-5EC66D6D4F52}" type="sibTrans" cxnId="{FA937908-3764-4F22-B986-1483E964FF67}">
      <dgm:prSet/>
      <dgm:spPr/>
      <dgm:t>
        <a:bodyPr/>
        <a:lstStyle/>
        <a:p>
          <a:endParaRPr lang="zh-TW" altLang="en-US"/>
        </a:p>
      </dgm:t>
    </dgm:pt>
    <dgm:pt modelId="{FFB6B69A-86A1-4C23-B9B0-4864AD37BA06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keylen</a:t>
          </a:r>
          <a:r>
            <a:rPr lang="en-US" altLang="zh-TW" sz="1400" dirty="0">
              <a:latin typeface="+mj-ea"/>
              <a:ea typeface="+mj-ea"/>
            </a:rPr>
            <a:t> : </a:t>
          </a:r>
          <a:r>
            <a:rPr lang="zh-TW" altLang="en-US" sz="1400" dirty="0">
              <a:latin typeface="+mj-ea"/>
              <a:ea typeface="+mj-ea"/>
            </a:rPr>
            <a:t>加密寬度控制 </a:t>
          </a:r>
          <a:r>
            <a:rPr lang="en-US" altLang="zh-TW" sz="1400" dirty="0">
              <a:latin typeface="+mj-ea"/>
              <a:ea typeface="+mj-ea"/>
            </a:rPr>
            <a:t>(128/256)</a:t>
          </a:r>
          <a:endParaRPr lang="zh-TW" altLang="en-US" sz="1400" dirty="0">
            <a:latin typeface="+mj-ea"/>
            <a:ea typeface="+mj-ea"/>
          </a:endParaRPr>
        </a:p>
      </dgm:t>
    </dgm:pt>
    <dgm:pt modelId="{29EDE1EE-6DB1-485D-B421-979C27FE7D40}" type="parTrans" cxnId="{206EEFF4-60A6-490F-9586-04BA82B2BA03}">
      <dgm:prSet/>
      <dgm:spPr/>
      <dgm:t>
        <a:bodyPr/>
        <a:lstStyle/>
        <a:p>
          <a:endParaRPr lang="zh-TW" altLang="en-US"/>
        </a:p>
      </dgm:t>
    </dgm:pt>
    <dgm:pt modelId="{611CBB2D-EC3C-48F0-B316-BF52ACC3AD74}" type="sibTrans" cxnId="{206EEFF4-60A6-490F-9586-04BA82B2BA03}">
      <dgm:prSet/>
      <dgm:spPr/>
      <dgm:t>
        <a:bodyPr/>
        <a:lstStyle/>
        <a:p>
          <a:endParaRPr lang="zh-TW" altLang="en-US"/>
        </a:p>
      </dgm:t>
    </dgm:pt>
    <dgm:pt modelId="{5C021164-C40C-4127-AF58-222225CF5C75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block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需加密資料</a:t>
          </a:r>
        </a:p>
      </dgm:t>
    </dgm:pt>
    <dgm:pt modelId="{EE6BD690-BD9D-452E-93B5-4CD5E9833EE8}" type="parTrans" cxnId="{62C08273-B366-492A-BAD8-8F2E1857619C}">
      <dgm:prSet/>
      <dgm:spPr/>
    </dgm:pt>
    <dgm:pt modelId="{93C3DA54-93E3-4532-BC9B-394AD86C6BBE}" type="sibTrans" cxnId="{62C08273-B366-492A-BAD8-8F2E1857619C}">
      <dgm:prSet/>
      <dgm:spPr/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 custLinFactNeighborX="199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A937908-3764-4F22-B986-1483E964FF67}" srcId="{AC725622-9BC1-4066-8012-D1C161EB6E5F}" destId="{5984EB09-1EBF-458B-B216-33B350F24D4B}" srcOrd="3" destOrd="0" parTransId="{8A73E1E3-9D78-4F93-9057-7E4A3CF444A9}" sibTransId="{DBAEE2F3-9DD1-4F6A-8827-5EC66D6D4F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0F20111-97A8-43B3-8C71-790290BFBB30}" type="presOf" srcId="{5C021164-C40C-4127-AF58-222225CF5C75}" destId="{FE61E29A-AC66-49AA-A1B6-075C1050E8F7}" srcOrd="0" destOrd="5" presId="urn:microsoft.com/office/officeart/2005/8/layout/hList1"/>
    <dgm:cxn modelId="{5A4B111B-B083-4CCD-B046-129F791AD0F9}" type="presOf" srcId="{84CE7F68-E770-43CB-AE2C-A6C5FBE1248E}" destId="{5A0A6024-56B9-41C7-8DFD-A76FE54AE582}" srcOrd="0" destOrd="1" presId="urn:microsoft.com/office/officeart/2005/8/layout/hList1"/>
    <dgm:cxn modelId="{4BA17622-D6B0-4360-BA31-6293DC02B35D}" type="presOf" srcId="{A7DBCA77-3496-44C5-A598-149D410E6902}" destId="{FE61E29A-AC66-49AA-A1B6-075C1050E8F7}" srcOrd="0" destOrd="2" presId="urn:microsoft.com/office/officeart/2005/8/layout/hList1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0C237231-A6F5-460E-A318-A2E59BA769BD}" type="presOf" srcId="{FFB6B69A-86A1-4C23-B9B0-4864AD37BA06}" destId="{FE61E29A-AC66-49AA-A1B6-075C1050E8F7}" srcOrd="0" destOrd="4" presId="urn:microsoft.com/office/officeart/2005/8/layout/hList1"/>
    <dgm:cxn modelId="{85F83434-65C0-4EC4-83E8-1C7886949447}" srcId="{A25F7A73-C1E9-461A-9418-D4E43B100D41}" destId="{6B528C59-EAC4-46F4-A88A-C870B47A2E40}" srcOrd="2" destOrd="0" parTransId="{3A062A23-1F4D-4698-B204-C85C225763AE}" sibTransId="{1E3B4CFA-A1CE-46A3-A843-FC3263156DC0}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D841B4C-6295-4578-BAB2-21D2AB464B17}" type="presOf" srcId="{6B528C59-EAC4-46F4-A88A-C870B47A2E40}" destId="{5A0A6024-56B9-41C7-8DFD-A76FE54AE582}" srcOrd="0" destOrd="2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62C08273-B366-492A-BAD8-8F2E1857619C}" srcId="{AC725622-9BC1-4066-8012-D1C161EB6E5F}" destId="{5C021164-C40C-4127-AF58-222225CF5C75}" srcOrd="5" destOrd="0" parTransId="{EE6BD690-BD9D-452E-93B5-4CD5E9833EE8}" sibTransId="{93C3DA54-93E3-4532-BC9B-394AD86C6BBE}"/>
    <dgm:cxn modelId="{438CAD83-901B-4216-A0BB-A45548787FA9}" srcId="{AC725622-9BC1-4066-8012-D1C161EB6E5F}" destId="{4605A09A-CB01-4D86-B241-C82C54240EAA}" srcOrd="6" destOrd="0" parTransId="{53E4701B-C4D9-4996-A4B2-796C6B2D5F93}" sibTransId="{09EEC190-9B89-473F-85A6-5C026FE026EE}"/>
    <dgm:cxn modelId="{21EB8F86-65E6-4F65-861B-3EF71C78A724}" type="presOf" srcId="{5984EB09-1EBF-458B-B216-33B350F24D4B}" destId="{FE61E29A-AC66-49AA-A1B6-075C1050E8F7}" srcOrd="0" destOrd="3" presId="urn:microsoft.com/office/officeart/2005/8/layout/hList1"/>
    <dgm:cxn modelId="{106A5196-65A9-4EDF-9B5A-463DFB6D84EF}" srcId="{AC725622-9BC1-4066-8012-D1C161EB6E5F}" destId="{A7DBCA77-3496-44C5-A598-149D410E6902}" srcOrd="2" destOrd="0" parTransId="{BCE02CB3-3FEB-4DCA-AD1A-0CCF5C3009BC}" sibTransId="{84387EDF-CD8C-4DCA-ADE0-DE1383EAFDBC}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274775A5-C8FF-4583-8EFD-BBEFDA20724E}" srcId="{A25F7A73-C1E9-461A-9418-D4E43B100D41}" destId="{84CE7F68-E770-43CB-AE2C-A6C5FBE1248E}" srcOrd="1" destOrd="0" parTransId="{29A2A1F6-F980-4C84-B3D0-42C0F95BB04F}" sibTransId="{56DE3A65-208F-4C66-A905-FE7DA05B6596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4B2CCDF3-1CBA-4869-9734-AF4342BC6E05}" type="presOf" srcId="{4605A09A-CB01-4D86-B241-C82C54240EAA}" destId="{FE61E29A-AC66-49AA-A1B6-075C1050E8F7}" srcOrd="0" destOrd="6" presId="urn:microsoft.com/office/officeart/2005/8/layout/hList1"/>
    <dgm:cxn modelId="{206EEFF4-60A6-490F-9586-04BA82B2BA03}" srcId="{AC725622-9BC1-4066-8012-D1C161EB6E5F}" destId="{FFB6B69A-86A1-4C23-B9B0-4864AD37BA06}" srcOrd="4" destOrd="0" parTransId="{29EDE1EE-6DB1-485D-B421-979C27FE7D40}" sibTransId="{611CBB2D-EC3C-48F0-B316-BF52ACC3AD74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encryptRound.v</a:t>
          </a:r>
          <a:endParaRPr lang="en-US" altLang="en-US" dirty="0"/>
        </a:p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zh-TW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encryptRound.v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en-US" altLang="en-US" dirty="0"/>
        </a:p>
        <a:p>
          <a:r>
            <a:rPr lang="en-US" altLang="en-US" dirty="0" err="1"/>
            <a:t>mixColumns.v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</a:t>
          </a:r>
          <a:r>
            <a:rPr lang="en-US" altLang="zh-TW" dirty="0" err="1"/>
            <a:t>De</a:t>
          </a:r>
          <a:r>
            <a:rPr lang="en-US" dirty="0" err="1"/>
            <a:t>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AES_Decrypt.v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decryptRound.v</a:t>
          </a:r>
          <a:endParaRPr lang="en-US" altLang="en-US" dirty="0"/>
        </a:p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decryptRound.v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inverseMixColumns.v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646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TopCode</a:t>
          </a:r>
          <a:r>
            <a:rPr lang="en-US" sz="1700" kern="1200" dirty="0"/>
            <a:t> : rs232.v</a:t>
          </a:r>
        </a:p>
      </dsp:txBody>
      <dsp:txXfrm>
        <a:off x="18936" y="18936"/>
        <a:ext cx="3231564" cy="608654"/>
      </dsp:txXfrm>
    </dsp:sp>
    <dsp:sp modelId="{C8C07C4C-C93A-4146-A1D0-334FC01D825F}">
      <dsp:nvSpPr>
        <dsp:cNvPr id="0" name=""/>
        <dsp:cNvSpPr/>
      </dsp:nvSpPr>
      <dsp:spPr>
        <a:xfrm>
          <a:off x="298202" y="991266"/>
          <a:ext cx="4587252" cy="1585999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 Code: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RX_code.v</a:t>
          </a:r>
          <a:r>
            <a:rPr lang="en-US" sz="1700" kern="1200" dirty="0"/>
            <a:t> , </a:t>
          </a:r>
          <a:r>
            <a:rPr lang="en-US" sz="1700" kern="1200" dirty="0" err="1"/>
            <a:t>TX_code.v</a:t>
          </a:r>
          <a:r>
            <a:rPr lang="en-US" sz="1700" kern="1200" dirty="0"/>
            <a:t> , </a:t>
          </a:r>
          <a:r>
            <a:rPr lang="en-US" altLang="zh-TW" sz="1700" kern="1200" dirty="0" err="1"/>
            <a:t>aes_core.v</a:t>
          </a:r>
          <a:r>
            <a:rPr lang="en-US" altLang="zh-TW" sz="1700" kern="1200" dirty="0"/>
            <a:t>(</a:t>
          </a:r>
          <a:r>
            <a:rPr lang="en-US" altLang="zh-TW" sz="1700" kern="1200" dirty="0" err="1"/>
            <a:t>aes_decipher_block.v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aes_encipher_block.v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aes_inv_sbox.v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aes_key_mem.v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aes_sbox.v</a:t>
          </a:r>
          <a:r>
            <a:rPr lang="en-US" altLang="zh-TW" sz="1700" kern="1200" dirty="0"/>
            <a:t>)</a:t>
          </a:r>
          <a:endParaRPr lang="en-US" sz="1700" kern="1200" dirty="0"/>
        </a:p>
      </dsp:txBody>
      <dsp:txXfrm>
        <a:off x="344654" y="1037718"/>
        <a:ext cx="3299342" cy="1493095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Testbench : </a:t>
          </a:r>
          <a:r>
            <a:rPr lang="en-US" altLang="zh-TW" sz="1700" kern="1200" dirty="0" err="1"/>
            <a:t>aes_data_tb.v</a:t>
          </a:r>
          <a:endParaRPr lang="en-US" sz="1700" kern="1200" dirty="0"/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0618" y="652136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4326" y="652136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output</a:t>
          </a:r>
          <a:endParaRPr lang="zh-TW" altLang="en-US" sz="3700" kern="1200" dirty="0"/>
        </a:p>
      </dsp:txBody>
      <dsp:txXfrm>
        <a:off x="46" y="9346"/>
        <a:ext cx="4486496" cy="1065600"/>
      </dsp:txXfrm>
    </dsp:sp>
    <dsp:sp modelId="{5A0A6024-56B9-41C7-8DFD-A76FE54AE582}">
      <dsp:nvSpPr>
        <dsp:cNvPr id="0" name=""/>
        <dsp:cNvSpPr/>
      </dsp:nvSpPr>
      <dsp:spPr>
        <a:xfrm>
          <a:off x="46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>
              <a:latin typeface="+mj-ea"/>
              <a:ea typeface="+mj-ea"/>
            </a:rPr>
            <a:t>TX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從</a:t>
          </a:r>
          <a:r>
            <a:rPr lang="en-US" altLang="zh-TW" sz="1800" kern="1200" dirty="0">
              <a:latin typeface="+mj-ea"/>
              <a:ea typeface="+mj-ea"/>
            </a:rPr>
            <a:t>FPGA</a:t>
          </a:r>
          <a:r>
            <a:rPr lang="zh-TW" altLang="en-US" sz="1800" kern="1200" dirty="0">
              <a:latin typeface="+mj-ea"/>
              <a:ea typeface="+mj-ea"/>
            </a:rPr>
            <a:t>傳出資料</a:t>
          </a:r>
          <a:r>
            <a:rPr lang="en-US" altLang="zh-TW" sz="1800" kern="1200" dirty="0">
              <a:latin typeface="+mj-ea"/>
              <a:ea typeface="+mj-ea"/>
            </a:rPr>
            <a:t>(64bits)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46" y="1074946"/>
        <a:ext cx="4486496" cy="1625040"/>
      </dsp:txXfrm>
    </dsp:sp>
    <dsp:sp modelId="{740DDC0F-D9F5-4ED5-B3DA-597CDBCC0D4A}">
      <dsp:nvSpPr>
        <dsp:cNvPr id="0" name=""/>
        <dsp:cNvSpPr/>
      </dsp:nvSpPr>
      <dsp:spPr>
        <a:xfrm>
          <a:off x="5114652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input</a:t>
          </a:r>
          <a:endParaRPr lang="zh-TW" altLang="en-US" sz="3700" kern="1200" dirty="0"/>
        </a:p>
      </dsp:txBody>
      <dsp:txXfrm>
        <a:off x="5114652" y="9346"/>
        <a:ext cx="4486496" cy="1065600"/>
      </dsp:txXfrm>
    </dsp:sp>
    <dsp:sp modelId="{FE61E29A-AC66-49AA-A1B6-075C1050E8F7}">
      <dsp:nvSpPr>
        <dsp:cNvPr id="0" name=""/>
        <dsp:cNvSpPr/>
      </dsp:nvSpPr>
      <dsp:spPr>
        <a:xfrm>
          <a:off x="5114652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>
              <a:latin typeface="+mj-ea"/>
              <a:ea typeface="+mj-ea"/>
            </a:rPr>
            <a:t>RX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FPGA</a:t>
          </a:r>
          <a:r>
            <a:rPr lang="zh-TW" altLang="en-US" sz="1800" kern="1200" dirty="0">
              <a:latin typeface="+mj-ea"/>
              <a:ea typeface="+mj-ea"/>
            </a:rPr>
            <a:t>接收資料</a:t>
          </a:r>
          <a:r>
            <a:rPr lang="en-US" altLang="zh-TW" sz="1800" kern="1200" dirty="0">
              <a:latin typeface="+mj-ea"/>
              <a:ea typeface="+mj-ea"/>
            </a:rPr>
            <a:t>(64bits)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>
              <a:latin typeface="+mj-ea"/>
              <a:ea typeface="+mj-ea"/>
            </a:rPr>
            <a:t>clk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50MHz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>
              <a:latin typeface="+mj-ea"/>
              <a:ea typeface="+mj-ea"/>
            </a:rPr>
            <a:t>rst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重製資料</a:t>
          </a:r>
        </a:p>
      </dsp:txBody>
      <dsp:txXfrm>
        <a:off x="5114652" y="1074946"/>
        <a:ext cx="4486496" cy="1625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14510"/>
          <a:ext cx="448649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output</a:t>
          </a:r>
          <a:endParaRPr lang="zh-TW" altLang="en-US" sz="800" kern="1200" dirty="0"/>
        </a:p>
      </dsp:txBody>
      <dsp:txXfrm>
        <a:off x="46" y="14510"/>
        <a:ext cx="4486496" cy="230400"/>
      </dsp:txXfrm>
    </dsp:sp>
    <dsp:sp modelId="{5A0A6024-56B9-41C7-8DFD-A76FE54AE582}">
      <dsp:nvSpPr>
        <dsp:cNvPr id="0" name=""/>
        <dsp:cNvSpPr/>
      </dsp:nvSpPr>
      <dsp:spPr>
        <a:xfrm>
          <a:off x="46" y="244910"/>
          <a:ext cx="4486496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ready :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key</a:t>
          </a:r>
          <a:r>
            <a:rPr lang="zh-TW" altLang="en-US" sz="1400" kern="1200" dirty="0">
              <a:latin typeface="+mj-ea"/>
              <a:ea typeface="+mj-ea"/>
            </a:rPr>
            <a:t>擴展完成或是加密完成都會使</a:t>
          </a:r>
          <a:r>
            <a:rPr lang="en-US" altLang="zh-TW" sz="1400" kern="1200" dirty="0">
              <a:latin typeface="+mj-ea"/>
              <a:ea typeface="+mj-ea"/>
            </a:rPr>
            <a:t>ready</a:t>
          </a:r>
          <a:r>
            <a:rPr lang="zh-TW" altLang="en-US" sz="1400" kern="1200" dirty="0">
              <a:latin typeface="+mj-ea"/>
              <a:ea typeface="+mj-ea"/>
            </a:rPr>
            <a:t>為</a:t>
          </a:r>
          <a:r>
            <a:rPr lang="en-US" altLang="zh-TW" sz="1400" kern="1200" dirty="0">
              <a:latin typeface="+mj-ea"/>
              <a:ea typeface="+mj-ea"/>
            </a:rPr>
            <a:t>1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result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加密後結果資料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result_valid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判斷加密成功</a:t>
          </a:r>
        </a:p>
      </dsp:txBody>
      <dsp:txXfrm>
        <a:off x="46" y="244910"/>
        <a:ext cx="4486496" cy="2449912"/>
      </dsp:txXfrm>
    </dsp:sp>
    <dsp:sp modelId="{740DDC0F-D9F5-4ED5-B3DA-597CDBCC0D4A}">
      <dsp:nvSpPr>
        <dsp:cNvPr id="0" name=""/>
        <dsp:cNvSpPr/>
      </dsp:nvSpPr>
      <dsp:spPr>
        <a:xfrm>
          <a:off x="5114652" y="14510"/>
          <a:ext cx="448649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input</a:t>
          </a:r>
          <a:endParaRPr lang="zh-TW" altLang="en-US" sz="800" kern="1200" dirty="0"/>
        </a:p>
      </dsp:txBody>
      <dsp:txXfrm>
        <a:off x="5114652" y="14510"/>
        <a:ext cx="4486496" cy="230400"/>
      </dsp:txXfrm>
    </dsp:sp>
    <dsp:sp modelId="{FE61E29A-AC66-49AA-A1B6-075C1050E8F7}">
      <dsp:nvSpPr>
        <dsp:cNvPr id="0" name=""/>
        <dsp:cNvSpPr/>
      </dsp:nvSpPr>
      <dsp:spPr>
        <a:xfrm>
          <a:off x="5114699" y="244910"/>
          <a:ext cx="4486496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encdec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加解密控制接腳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init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key</a:t>
          </a:r>
          <a:r>
            <a:rPr lang="zh-TW" altLang="en-US" sz="1400" kern="1200" dirty="0">
              <a:latin typeface="+mj-ea"/>
              <a:ea typeface="+mj-ea"/>
            </a:rPr>
            <a:t>開始擴展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next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資料開始加密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key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初始</a:t>
          </a:r>
          <a:r>
            <a:rPr lang="en-US" altLang="zh-TW" sz="1400" kern="1200" dirty="0">
              <a:latin typeface="+mj-ea"/>
              <a:ea typeface="+mj-ea"/>
            </a:rPr>
            <a:t>key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keylen</a:t>
          </a:r>
          <a:r>
            <a:rPr lang="en-US" altLang="zh-TW" sz="1400" kern="1200" dirty="0">
              <a:latin typeface="+mj-ea"/>
              <a:ea typeface="+mj-ea"/>
            </a:rPr>
            <a:t> : </a:t>
          </a:r>
          <a:r>
            <a:rPr lang="zh-TW" altLang="en-US" sz="1400" kern="1200" dirty="0">
              <a:latin typeface="+mj-ea"/>
              <a:ea typeface="+mj-ea"/>
            </a:rPr>
            <a:t>加密寬度控制 </a:t>
          </a:r>
          <a:r>
            <a:rPr lang="en-US" altLang="zh-TW" sz="1400" kern="1200" dirty="0">
              <a:latin typeface="+mj-ea"/>
              <a:ea typeface="+mj-ea"/>
            </a:rPr>
            <a:t>(128/256)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block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需加密資料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5114699" y="244910"/>
        <a:ext cx="4486496" cy="2449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keyExpansion.v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zh-TW" altLang="en-US" sz="22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mixColumns.v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zh-TW" altLang="en-US" sz="2200" kern="1200" dirty="0"/>
        </a:p>
      </dsp:txBody>
      <dsp:txXfrm>
        <a:off x="4737729" y="2012928"/>
        <a:ext cx="2368864" cy="2126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 err="1"/>
            <a:t>AES_</a:t>
          </a:r>
          <a:r>
            <a:rPr lang="en-US" altLang="zh-TW" sz="2000" kern="1200" dirty="0" err="1"/>
            <a:t>De</a:t>
          </a:r>
          <a:r>
            <a:rPr lang="en-US" sz="2000" kern="1200" dirty="0" err="1"/>
            <a:t>crypt.v</a:t>
          </a:r>
          <a:endParaRPr lang="zh-TW" altLang="en-US" sz="20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AES_Decrypt.v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keyExpansion.v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decryptRound.v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decryptRound.v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inverseMixColumns.v</a:t>
          </a:r>
          <a:endParaRPr lang="zh-TW" altLang="en-US" sz="2000" kern="1200" dirty="0"/>
        </a:p>
      </dsp:txBody>
      <dsp:txXfrm>
        <a:off x="4737729" y="2012928"/>
        <a:ext cx="2368864" cy="212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F089-D19C-4926-9A94-65B42CB8655F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6A605-46A6-4521-94FD-BA518594B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1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1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www.796t.com/content/154189208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cworks/aes" TargetMode="External"/><Relationship Id="rId4" Type="http://schemas.openxmlformats.org/officeDocument/2006/relationships/hyperlink" Target="https://github.com/michaelehab/AES-Veri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TX_code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data_out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4C72A0-1BAD-B227-F3D9-DE8C645709F8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5FAC82C-7D52-08FA-F2B3-488D18AE9A12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BE8A500-2A1A-9CD4-93E0-365F1CF3251D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data_out</a:t>
              </a:r>
              <a:r>
                <a:rPr lang="en-US" altLang="zh-TW" sz="14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zh-TW" altLang="en-US" sz="1400" dirty="0"/>
                <a:t>需要傳輸的資料</a:t>
              </a:r>
              <a:r>
                <a:rPr lang="zh-TW" altLang="en-US" sz="1400" kern="1200" dirty="0"/>
                <a:t>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974BB1-AAFC-4B3F-4930-E7B13492101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DCCEA8F-1FDA-457D-A8AD-DE946C8FBB9A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data_in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從</a:t>
              </a:r>
              <a:r>
                <a:rPr lang="en-US" altLang="zh-TW" sz="1400" kern="1200" dirty="0"/>
                <a:t>ram</a:t>
              </a:r>
              <a:r>
                <a:rPr lang="zh-TW" altLang="en-US" sz="1400" kern="1200" dirty="0"/>
                <a:t>讀取到的資料。</a:t>
              </a:r>
              <a:endParaRPr lang="en-US" altLang="zh-TW" sz="1400" kern="1200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t</a:t>
              </a:r>
              <a:r>
                <a:rPr lang="en-US" altLang="zh-TW" sz="1400" kern="1200" dirty="0" err="1"/>
                <a:t>x_start</a:t>
              </a:r>
              <a:r>
                <a:rPr lang="en-US" altLang="zh-TW" sz="1400" kern="1200" dirty="0"/>
                <a:t> :</a:t>
              </a:r>
              <a:r>
                <a:rPr lang="zh-TW" altLang="en-US" sz="1400" kern="1200" dirty="0"/>
                <a:t> 接收開始傳輸的指令。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clk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50MHz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rst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重製資料。</a:t>
              </a:r>
              <a:endParaRPr lang="en-US" altLang="zh-TW" sz="1400" kern="1200" dirty="0"/>
            </a:p>
          </p:txBody>
        </p:sp>
      </p:grp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48EEBB7-3964-F711-BAA4-D8A6ECFBBC82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">
            <a:extLst>
              <a:ext uri="{FF2B5EF4-FFF2-40B4-BE49-F238E27FC236}">
                <a16:creationId xmlns:a16="http://schemas.microsoft.com/office/drawing/2014/main" id="{C9586CE7-7D07-2709-8BA6-455C87D4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F1409B49-E3BC-2BD1-61C4-09CDB5D66402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EA48EE-62C3-7265-ADA7-E25C03412A87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EA8561D2-6016-5547-0BA6-97E41387BA8C}"/>
              </a:ext>
            </a:extLst>
          </p:cNvPr>
          <p:cNvSpPr/>
          <p:nvPr/>
        </p:nvSpPr>
        <p:spPr>
          <a:xfrm>
            <a:off x="5720242" y="375371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">
            <a:extLst>
              <a:ext uri="{FF2B5EF4-FFF2-40B4-BE49-F238E27FC236}">
                <a16:creationId xmlns:a16="http://schemas.microsoft.com/office/drawing/2014/main" id="{C56ABC30-9FF7-B2CC-A605-C11DC632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79C9DD91-A758-B059-3D60-9E4E6F3ABF8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7008E19-C97B-061A-4B3D-2F3E98DAEAF8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2">
            <a:extLst>
              <a:ext uri="{FF2B5EF4-FFF2-40B4-BE49-F238E27FC236}">
                <a16:creationId xmlns:a16="http://schemas.microsoft.com/office/drawing/2014/main" id="{893DD154-C346-1E7A-E6BC-7A190C97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6350E992-AB4E-9244-9CC3-B70D54DBD04A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99FEDC7-AF4E-088C-9090-B649F36F028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">
            <a:extLst>
              <a:ext uri="{FF2B5EF4-FFF2-40B4-BE49-F238E27FC236}">
                <a16:creationId xmlns:a16="http://schemas.microsoft.com/office/drawing/2014/main" id="{F82AE9CA-064D-12EC-695C-115D007D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863" y="5670158"/>
            <a:ext cx="80042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01576DE-A0A5-43D9-E2E7-6CB411D7E205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A55CC01-889D-FADE-DE39-6FC87B72FE55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">
            <a:extLst>
              <a:ext uri="{FF2B5EF4-FFF2-40B4-BE49-F238E27FC236}">
                <a16:creationId xmlns:a16="http://schemas.microsoft.com/office/drawing/2014/main" id="{8FAA1E1D-4865-29B6-AA5E-5888A695F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0D37FDD2-240A-8B40-3678-05FB9C7DBB15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47A87CD6-CCF0-B649-BFD9-A1085CF1C7DC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">
            <a:extLst>
              <a:ext uri="{FF2B5EF4-FFF2-40B4-BE49-F238E27FC236}">
                <a16:creationId xmlns:a16="http://schemas.microsoft.com/office/drawing/2014/main" id="{B9789EB6-1D02-488C-CB4D-481484DD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">
            <a:extLst>
              <a:ext uri="{FF2B5EF4-FFF2-40B4-BE49-F238E27FC236}">
                <a16:creationId xmlns:a16="http://schemas.microsoft.com/office/drawing/2014/main" id="{29E096B8-58F9-C570-440A-82519431F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200" y="5685441"/>
            <a:ext cx="906302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CCF1141-77B0-143D-BCB8-902FAA5B387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">
            <a:extLst>
              <a:ext uri="{FF2B5EF4-FFF2-40B4-BE49-F238E27FC236}">
                <a16:creationId xmlns:a16="http://schemas.microsoft.com/office/drawing/2014/main" id="{EAD245E6-77DF-87A7-E39C-7EBEFDF8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630" y="3475291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2">
            <a:extLst>
              <a:ext uri="{FF2B5EF4-FFF2-40B4-BE49-F238E27FC236}">
                <a16:creationId xmlns:a16="http://schemas.microsoft.com/office/drawing/2014/main" id="{0DD7A00C-1255-8802-DFEB-99BB44E56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99" y="3267609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E56AB4EA-3803-B417-5BDD-D2016A644AA5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58E4D78-45F5-C721-6887-363631A710E1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2">
            <a:extLst>
              <a:ext uri="{FF2B5EF4-FFF2-40B4-BE49-F238E27FC236}">
                <a16:creationId xmlns:a16="http://schemas.microsoft.com/office/drawing/2014/main" id="{798FA6D8-F47E-95FF-E194-F84C561D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7007" y="2376421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4bytes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3C1B6F2-81E5-6DB2-8058-9461472C98BD}"/>
              </a:ext>
            </a:extLst>
          </p:cNvPr>
          <p:cNvCxnSpPr>
            <a:cxnSpLocks/>
            <a:stCxn id="25" idx="0"/>
            <a:endCxn id="33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2">
            <a:extLst>
              <a:ext uri="{FF2B5EF4-FFF2-40B4-BE49-F238E27FC236}">
                <a16:creationId xmlns:a16="http://schemas.microsoft.com/office/drawing/2014/main" id="{B1B43436-C5CE-DC4D-8C33-8DAD7616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3459578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2">
            <a:extLst>
              <a:ext uri="{FF2B5EF4-FFF2-40B4-BE49-F238E27FC236}">
                <a16:creationId xmlns:a16="http://schemas.microsoft.com/office/drawing/2014/main" id="{929F44AC-53B6-DF51-DA4C-08188A94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2812954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17157CA7-A29B-C1BC-FEA3-C32070AB6A3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D7EE85-BCD1-B048-4E56-B4D678A5F716}"/>
              </a:ext>
            </a:extLst>
          </p:cNvPr>
          <p:cNvCxnSpPr>
            <a:cxnSpLocks/>
            <a:stCxn id="33" idx="0"/>
            <a:endCxn id="39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E7410BF-7FFF-A7E9-FC14-FE09A3CCF72B}"/>
              </a:ext>
            </a:extLst>
          </p:cNvPr>
          <p:cNvCxnSpPr>
            <a:cxnSpLocks/>
            <a:stCxn id="39" idx="3"/>
            <a:endCxn id="12" idx="7"/>
          </p:cNvCxnSpPr>
          <p:nvPr/>
        </p:nvCxnSpPr>
        <p:spPr>
          <a:xfrm rot="5400000">
            <a:off x="6586906" y="1531271"/>
            <a:ext cx="1993962" cy="5100485"/>
          </a:xfrm>
          <a:prstGeom prst="bentConnector3">
            <a:avLst>
              <a:gd name="adj1" fmla="val 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B1CAFC1-A5A7-1758-3B46-C292ED2F81D7}"/>
              </a:ext>
            </a:extLst>
          </p:cNvPr>
          <p:cNvCxnSpPr>
            <a:cxnSpLocks/>
            <a:stCxn id="39" idx="3"/>
            <a:endCxn id="14" idx="0"/>
          </p:cNvCxnSpPr>
          <p:nvPr/>
        </p:nvCxnSpPr>
        <p:spPr>
          <a:xfrm rot="5400000">
            <a:off x="7770657" y="1390242"/>
            <a:ext cx="669183" cy="4057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">
            <a:extLst>
              <a:ext uri="{FF2B5EF4-FFF2-40B4-BE49-F238E27FC236}">
                <a16:creationId xmlns:a16="http://schemas.microsoft.com/office/drawing/2014/main" id="{2E5D82D2-06BB-299F-7B2B-75DBE38B3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E9DCBDF-F44B-1E91-7DDA-D5F4E9BFCAF9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2">
            <a:extLst>
              <a:ext uri="{FF2B5EF4-FFF2-40B4-BE49-F238E27FC236}">
                <a16:creationId xmlns:a16="http://schemas.microsoft.com/office/drawing/2014/main" id="{9054D4F9-DECD-3D69-18AB-C2888E1C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2">
            <a:extLst>
              <a:ext uri="{FF2B5EF4-FFF2-40B4-BE49-F238E27FC236}">
                <a16:creationId xmlns:a16="http://schemas.microsoft.com/office/drawing/2014/main" id="{6CFE5F1B-5A80-0604-5B9F-F1F708B8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9731" y="3961795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2">
            <a:extLst>
              <a:ext uri="{FF2B5EF4-FFF2-40B4-BE49-F238E27FC236}">
                <a16:creationId xmlns:a16="http://schemas.microsoft.com/office/drawing/2014/main" id="{49CF6A21-A01C-7BD5-26AB-3FA3F775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762" y="3999618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8EB74D1-33AE-738A-E96A-B7C63C4F0511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6076366" y="4469042"/>
            <a:ext cx="0" cy="50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2">
            <a:extLst>
              <a:ext uri="{FF2B5EF4-FFF2-40B4-BE49-F238E27FC236}">
                <a16:creationId xmlns:a16="http://schemas.microsoft.com/office/drawing/2014/main" id="{FF725E95-D07C-A5E5-F1C8-9650401A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402" y="4438348"/>
            <a:ext cx="474522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</a:t>
            </a:r>
          </a:p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aes_core.v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aes_core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reset_n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encdec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, next, ready, key, </a:t>
            </a:r>
            <a:r>
              <a:rPr lang="en-US" altLang="zh-TW" sz="2000" dirty="0" err="1"/>
              <a:t>keylen</a:t>
            </a:r>
            <a:r>
              <a:rPr lang="en-US" altLang="zh-TW" sz="2000" dirty="0"/>
              <a:t>, block, result, </a:t>
            </a:r>
            <a:r>
              <a:rPr lang="en-US" altLang="zh-TW" sz="2000" dirty="0" err="1"/>
              <a:t>result_valid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060813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5333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22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解密程式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4672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                                   </a:t>
            </a:r>
            <a:r>
              <a:rPr lang="zh-TW" altLang="en-US" dirty="0"/>
              <a:t>       </a:t>
            </a:r>
            <a:r>
              <a:rPr lang="zh-TW" altLang="en-US" sz="1400" dirty="0">
                <a:latin typeface="+mj-ea"/>
                <a:ea typeface="+mj-ea"/>
              </a:rPr>
              <a:t>使用兩塊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，每塊有</a:t>
            </a:r>
            <a:r>
              <a:rPr lang="en-US" altLang="zh-TW" sz="1400" dirty="0">
                <a:latin typeface="+mj-ea"/>
                <a:ea typeface="+mj-ea"/>
              </a:rPr>
              <a:t>64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address</a:t>
            </a:r>
            <a:r>
              <a:rPr lang="zh-TW" altLang="en-US" sz="1400" dirty="0">
                <a:latin typeface="+mj-ea"/>
                <a:ea typeface="+mj-ea"/>
              </a:rPr>
              <a:t>，一塊存取未加</a:t>
            </a:r>
            <a:r>
              <a:rPr lang="en-US" altLang="zh-TW" sz="1400" dirty="0">
                <a:latin typeface="+mj-ea"/>
                <a:ea typeface="+mj-ea"/>
              </a:rPr>
              <a:t>						                                                 	</a:t>
            </a:r>
            <a:r>
              <a:rPr lang="zh-TW" altLang="en-US" sz="1400" dirty="0">
                <a:latin typeface="+mj-ea"/>
                <a:ea typeface="+mj-ea"/>
              </a:rPr>
              <a:t>            密資料，一塊存取加密後資料，總共</a:t>
            </a:r>
            <a:r>
              <a:rPr lang="en-US" altLang="zh-TW" sz="1400" dirty="0">
                <a:latin typeface="+mj-ea"/>
                <a:ea typeface="+mj-ea"/>
              </a:rPr>
              <a:t>128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address</a:t>
            </a:r>
            <a:r>
              <a:rPr lang="zh-TW" altLang="en-US" sz="1400" dirty="0">
                <a:latin typeface="+mj-ea"/>
                <a:ea typeface="+mj-ea"/>
              </a:rPr>
              <a:t>。</a:t>
            </a:r>
            <a:endParaRPr lang="en-US" altLang="zh-TW" sz="1400" dirty="0">
              <a:latin typeface="+mj-ea"/>
              <a:ea typeface="+mj-ea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address : 0~63</a:t>
            </a:r>
            <a:r>
              <a:rPr lang="zh-TW" altLang="en-US" sz="1600" dirty="0">
                <a:latin typeface="+mj-ea"/>
                <a:ea typeface="+mj-ea"/>
              </a:rPr>
              <a:t>存放需要加密的資料，</a:t>
            </a:r>
            <a:r>
              <a:rPr lang="en-US" altLang="zh-TW" sz="1600" dirty="0">
                <a:latin typeface="+mj-ea"/>
                <a:ea typeface="+mj-ea"/>
              </a:rPr>
              <a:t>64~127</a:t>
            </a:r>
            <a:r>
              <a:rPr lang="zh-TW" altLang="en-US" sz="1600" dirty="0">
                <a:latin typeface="+mj-ea"/>
                <a:ea typeface="+mj-ea"/>
              </a:rPr>
              <a:t>存取加密資料，</a:t>
            </a:r>
            <a:r>
              <a:rPr lang="en-US" altLang="zh-TW" sz="1600" dirty="0">
                <a:latin typeface="+mj-ea"/>
                <a:ea typeface="+mj-ea"/>
              </a:rPr>
              <a:t>64~127</a:t>
            </a:r>
            <a:r>
              <a:rPr lang="zh-TW" altLang="en-US" sz="1600" dirty="0">
                <a:latin typeface="+mj-ea"/>
                <a:ea typeface="+mj-ea"/>
              </a:rPr>
              <a:t>資料唯讀，無法從外部</a:t>
            </a:r>
            <a:r>
              <a:rPr lang="en-US" altLang="zh-TW" sz="1600" dirty="0">
                <a:latin typeface="+mj-ea"/>
                <a:ea typeface="+mj-ea"/>
              </a:rPr>
              <a:t>write</a:t>
            </a:r>
            <a:r>
              <a:rPr lang="zh-TW" altLang="en-US" sz="1600" dirty="0">
                <a:latin typeface="+mj-ea"/>
                <a:ea typeface="+mj-ea"/>
              </a:rPr>
              <a:t>，</a:t>
            </a:r>
            <a:r>
              <a:rPr lang="en-US" altLang="zh-TW" sz="1600" dirty="0">
                <a:latin typeface="+mj-ea"/>
                <a:ea typeface="+mj-ea"/>
              </a:rPr>
              <a:t>(addr+1)%6 == 0</a:t>
            </a:r>
            <a:r>
              <a:rPr lang="zh-TW" altLang="en-US" sz="1600" dirty="0">
                <a:latin typeface="+mj-ea"/>
                <a:ea typeface="+mj-ea"/>
              </a:rPr>
              <a:t>控制加密開始，在</a:t>
            </a:r>
            <a:r>
              <a:rPr lang="en-US" altLang="zh-TW" sz="1600" dirty="0">
                <a:latin typeface="+mj-ea"/>
                <a:ea typeface="+mj-ea"/>
              </a:rPr>
              <a:t>aes_out_ram</a:t>
            </a:r>
            <a:r>
              <a:rPr lang="zh-TW" altLang="en-US" sz="1600" dirty="0">
                <a:latin typeface="+mj-ea"/>
                <a:ea typeface="+mj-ea"/>
              </a:rPr>
              <a:t>對應</a:t>
            </a:r>
            <a:r>
              <a:rPr lang="en-US" altLang="zh-TW" sz="1600" dirty="0">
                <a:latin typeface="+mj-ea"/>
                <a:ea typeface="+mj-ea"/>
              </a:rPr>
              <a:t>address</a:t>
            </a:r>
            <a:r>
              <a:rPr lang="zh-TW" altLang="en-US" sz="1600" dirty="0">
                <a:latin typeface="+mj-ea"/>
                <a:ea typeface="+mj-ea"/>
              </a:rPr>
              <a:t>存放</a:t>
            </a:r>
            <a:r>
              <a:rPr lang="en-US" altLang="zh-TW" sz="1600" dirty="0" err="1">
                <a:latin typeface="+mj-ea"/>
                <a:ea typeface="+mj-ea"/>
              </a:rPr>
              <a:t>ffffffff</a:t>
            </a:r>
            <a:r>
              <a:rPr lang="zh-TW" altLang="en-US" sz="1600" dirty="0">
                <a:latin typeface="+mj-ea"/>
                <a:ea typeface="+mj-ea"/>
              </a:rPr>
              <a:t>紀錄加密完成。</a:t>
            </a:r>
            <a:endParaRPr lang="en-US" altLang="zh-TW" sz="1600" dirty="0">
              <a:latin typeface="+mj-ea"/>
              <a:ea typeface="+mj-ea"/>
            </a:endParaRP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8E72A4-C929-B629-C344-CB13AEAE0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72343"/>
              </p:ext>
            </p:extLst>
          </p:nvPr>
        </p:nvGraphicFramePr>
        <p:xfrm>
          <a:off x="1447801" y="4166965"/>
          <a:ext cx="7740590" cy="38793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15500">
                  <a:extLst>
                    <a:ext uri="{9D8B030D-6E8A-4147-A177-3AD203B41FA5}">
                      <a16:colId xmlns:a16="http://schemas.microsoft.com/office/drawing/2014/main" val="1220871666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3702290802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4093259914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2646270255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1261721502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3214029725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1179589177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4093533035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2775736323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2313231749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3142431408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1790125247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11662969"/>
                    </a:ext>
                  </a:extLst>
                </a:gridCol>
                <a:gridCol w="501930">
                  <a:extLst>
                    <a:ext uri="{9D8B030D-6E8A-4147-A177-3AD203B41FA5}">
                      <a16:colId xmlns:a16="http://schemas.microsoft.com/office/drawing/2014/main" val="3195602356"/>
                    </a:ext>
                  </a:extLst>
                </a:gridCol>
              </a:tblGrid>
              <a:tr h="3879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+mj-ea"/>
                          <a:ea typeface="+mj-ea"/>
                        </a:rPr>
                        <a:t>ram</a:t>
                      </a:r>
                      <a:endParaRPr lang="zh-TW" altLang="en-US" sz="1200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7787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5D466139-8B62-3A37-CE01-C7231DEB112E}"/>
              </a:ext>
            </a:extLst>
          </p:cNvPr>
          <p:cNvSpPr/>
          <p:nvPr/>
        </p:nvSpPr>
        <p:spPr>
          <a:xfrm>
            <a:off x="1295401" y="2626688"/>
            <a:ext cx="2131379" cy="1189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[31:0] ram</a:t>
            </a:r>
            <a:r>
              <a:rPr lang="zh-TW" altLang="en-US" dirty="0"/>
              <a:t> </a:t>
            </a:r>
            <a:r>
              <a:rPr lang="en-US" altLang="zh-TW" dirty="0"/>
              <a:t>[63:0]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F7ACF43-C843-4D5F-115A-81F31CC0B266}"/>
              </a:ext>
            </a:extLst>
          </p:cNvPr>
          <p:cNvSpPr/>
          <p:nvPr/>
        </p:nvSpPr>
        <p:spPr>
          <a:xfrm>
            <a:off x="3594344" y="2636668"/>
            <a:ext cx="2501655" cy="1189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[31:0]</a:t>
            </a:r>
            <a:r>
              <a:rPr lang="zh-TW" altLang="en-US" dirty="0"/>
              <a:t> </a:t>
            </a:r>
            <a:r>
              <a:rPr lang="en-US" altLang="zh-TW" dirty="0"/>
              <a:t>aes_out_ram</a:t>
            </a:r>
            <a:r>
              <a:rPr lang="zh-TW" altLang="en-US" dirty="0"/>
              <a:t> </a:t>
            </a:r>
            <a:r>
              <a:rPr lang="en-US" altLang="zh-TW" dirty="0"/>
              <a:t>[63:0]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13A8989-554B-0BC3-D459-37DA63BA9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49795"/>
              </p:ext>
            </p:extLst>
          </p:nvPr>
        </p:nvGraphicFramePr>
        <p:xfrm>
          <a:off x="1447801" y="4631868"/>
          <a:ext cx="7749461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17481">
                  <a:extLst>
                    <a:ext uri="{9D8B030D-6E8A-4147-A177-3AD203B41FA5}">
                      <a16:colId xmlns:a16="http://schemas.microsoft.com/office/drawing/2014/main" val="1220871666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3702290802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4093259914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2646270255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1261721502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3214029725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1179589177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4093533035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2775736323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2313231749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3142431408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1790125247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11662969"/>
                    </a:ext>
                  </a:extLst>
                </a:gridCol>
                <a:gridCol w="502460">
                  <a:extLst>
                    <a:ext uri="{9D8B030D-6E8A-4147-A177-3AD203B41FA5}">
                      <a16:colId xmlns:a16="http://schemas.microsoft.com/office/drawing/2014/main" val="3195602356"/>
                    </a:ext>
                  </a:extLst>
                </a:gridCol>
              </a:tblGrid>
              <a:tr h="311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ea"/>
                          <a:ea typeface="+mj-ea"/>
                        </a:rPr>
                        <a:t>aes_out_ram</a:t>
                      </a:r>
                      <a:endParaRPr lang="zh-TW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BB4C-DAB1-41B8-408F-275C4E6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加密資料規格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D0E4C8-801E-50C6-638A-29A0C201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2419350"/>
            <a:ext cx="9601195" cy="1036382"/>
          </a:xfrm>
          <a:ln w="19050">
            <a:solidFill>
              <a:srgbClr val="FFC000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10EB850-8852-1BBD-03BF-AD05DCE1C4DF}"/>
              </a:ext>
            </a:extLst>
          </p:cNvPr>
          <p:cNvCxnSpPr/>
          <p:nvPr/>
        </p:nvCxnSpPr>
        <p:spPr>
          <a:xfrm flipV="1">
            <a:off x="475615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640644-8A70-9E63-D22D-3E8DBCB8FCF2}"/>
              </a:ext>
            </a:extLst>
          </p:cNvPr>
          <p:cNvCxnSpPr/>
          <p:nvPr/>
        </p:nvCxnSpPr>
        <p:spPr>
          <a:xfrm flipV="1">
            <a:off x="42926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FBEBE8B-56F1-9EB2-9698-D801F4A1AB0C}"/>
              </a:ext>
            </a:extLst>
          </p:cNvPr>
          <p:cNvCxnSpPr/>
          <p:nvPr/>
        </p:nvCxnSpPr>
        <p:spPr>
          <a:xfrm flipV="1">
            <a:off x="38227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FE41EAF-427C-BC35-8EA8-254481EBCF90}"/>
              </a:ext>
            </a:extLst>
          </p:cNvPr>
          <p:cNvSpPr/>
          <p:nvPr/>
        </p:nvSpPr>
        <p:spPr>
          <a:xfrm>
            <a:off x="33591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482E76-032E-2A7B-7CF8-03498C3C0EDD}"/>
              </a:ext>
            </a:extLst>
          </p:cNvPr>
          <p:cNvSpPr/>
          <p:nvPr/>
        </p:nvSpPr>
        <p:spPr>
          <a:xfrm>
            <a:off x="38290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72C4F5-CC6C-8FBF-9AED-7A6BF2C5A411}"/>
              </a:ext>
            </a:extLst>
          </p:cNvPr>
          <p:cNvSpPr/>
          <p:nvPr/>
        </p:nvSpPr>
        <p:spPr>
          <a:xfrm>
            <a:off x="3359151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E72E96-6796-3134-C393-A497FCAB2AC1}"/>
              </a:ext>
            </a:extLst>
          </p:cNvPr>
          <p:cNvSpPr/>
          <p:nvPr/>
        </p:nvSpPr>
        <p:spPr>
          <a:xfrm>
            <a:off x="3359150" y="311414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1EBC68-C4CC-967F-CDAA-3F6855FD0CA4}"/>
              </a:ext>
            </a:extLst>
          </p:cNvPr>
          <p:cNvSpPr/>
          <p:nvPr/>
        </p:nvSpPr>
        <p:spPr>
          <a:xfrm>
            <a:off x="4298950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E710FA-106E-7261-36CD-7542FB32EB92}"/>
              </a:ext>
            </a:extLst>
          </p:cNvPr>
          <p:cNvSpPr/>
          <p:nvPr/>
        </p:nvSpPr>
        <p:spPr>
          <a:xfrm>
            <a:off x="3829051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472716-B9B9-3225-83F2-E6BD34CC38FD}"/>
              </a:ext>
            </a:extLst>
          </p:cNvPr>
          <p:cNvSpPr/>
          <p:nvPr/>
        </p:nvSpPr>
        <p:spPr>
          <a:xfrm>
            <a:off x="4762974" y="329062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484045-C34E-2B4E-6EB8-144C3F63705A}"/>
              </a:ext>
            </a:extLst>
          </p:cNvPr>
          <p:cNvSpPr/>
          <p:nvPr/>
        </p:nvSpPr>
        <p:spPr>
          <a:xfrm>
            <a:off x="4298950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EBA0CE-E782-908D-E792-5E5BF9AF05B3}"/>
              </a:ext>
            </a:extLst>
          </p:cNvPr>
          <p:cNvSpPr/>
          <p:nvPr/>
        </p:nvSpPr>
        <p:spPr>
          <a:xfrm>
            <a:off x="3359151" y="279243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F62764-8311-EEE9-6FA8-C6476C004C6E}"/>
              </a:ext>
            </a:extLst>
          </p:cNvPr>
          <p:cNvSpPr/>
          <p:nvPr/>
        </p:nvSpPr>
        <p:spPr>
          <a:xfrm>
            <a:off x="3828257" y="2790173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A7423B-1238-DB57-F9F7-AEA3132B093D}"/>
              </a:ext>
            </a:extLst>
          </p:cNvPr>
          <p:cNvSpPr/>
          <p:nvPr/>
        </p:nvSpPr>
        <p:spPr>
          <a:xfrm>
            <a:off x="3829686" y="2951304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BE1967-D11F-36E2-3C15-84D6E2898AB0}"/>
              </a:ext>
            </a:extLst>
          </p:cNvPr>
          <p:cNvSpPr/>
          <p:nvPr/>
        </p:nvSpPr>
        <p:spPr>
          <a:xfrm>
            <a:off x="4299585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DD5054-6AE5-17B6-2BD5-026638175C95}"/>
              </a:ext>
            </a:extLst>
          </p:cNvPr>
          <p:cNvSpPr/>
          <p:nvPr/>
        </p:nvSpPr>
        <p:spPr>
          <a:xfrm>
            <a:off x="4762975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9550ED-FBCC-9886-4B42-7AB44300492B}"/>
              </a:ext>
            </a:extLst>
          </p:cNvPr>
          <p:cNvSpPr/>
          <p:nvPr/>
        </p:nvSpPr>
        <p:spPr>
          <a:xfrm>
            <a:off x="4762976" y="296076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9B6D2-BE5C-FE98-A1EA-87F63D08D5E6}"/>
              </a:ext>
            </a:extLst>
          </p:cNvPr>
          <p:cNvSpPr/>
          <p:nvPr/>
        </p:nvSpPr>
        <p:spPr>
          <a:xfrm>
            <a:off x="4298950" y="278970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D7DAB-43AC-295D-AC4F-8B34B16E6485}"/>
              </a:ext>
            </a:extLst>
          </p:cNvPr>
          <p:cNvSpPr/>
          <p:nvPr/>
        </p:nvSpPr>
        <p:spPr>
          <a:xfrm>
            <a:off x="4765516" y="279962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3ECB7-4E93-4E98-00D9-64AD3329C422}"/>
              </a:ext>
            </a:extLst>
          </p:cNvPr>
          <p:cNvSpPr/>
          <p:nvPr/>
        </p:nvSpPr>
        <p:spPr>
          <a:xfrm>
            <a:off x="4762974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144B06-0AE3-CD72-BC87-548245B38B25}"/>
              </a:ext>
            </a:extLst>
          </p:cNvPr>
          <p:cNvSpPr/>
          <p:nvPr/>
        </p:nvSpPr>
        <p:spPr>
          <a:xfrm>
            <a:off x="3355977" y="263158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590CAB-B531-5191-E3DD-A857BCD7E98B}"/>
              </a:ext>
            </a:extLst>
          </p:cNvPr>
          <p:cNvSpPr/>
          <p:nvPr/>
        </p:nvSpPr>
        <p:spPr>
          <a:xfrm>
            <a:off x="3831273" y="262904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749B14-A962-C5AC-45D2-FB4F566DFFAA}"/>
              </a:ext>
            </a:extLst>
          </p:cNvPr>
          <p:cNvSpPr/>
          <p:nvPr/>
        </p:nvSpPr>
        <p:spPr>
          <a:xfrm>
            <a:off x="4298950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33CF9579-180B-ADFA-05FD-6313DA227418}"/>
              </a:ext>
            </a:extLst>
          </p:cNvPr>
          <p:cNvSpPr txBox="1">
            <a:spLocks/>
          </p:cNvSpPr>
          <p:nvPr/>
        </p:nvSpPr>
        <p:spPr>
          <a:xfrm>
            <a:off x="1295401" y="3521544"/>
            <a:ext cx="9601195" cy="2354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加密資料寬度為</a:t>
            </a:r>
            <a:r>
              <a:rPr lang="en-US" altLang="zh-TW" sz="1800" dirty="0"/>
              <a:t>128</a:t>
            </a:r>
            <a:r>
              <a:rPr lang="zh-TW" altLang="en-US" sz="1800" dirty="0"/>
              <a:t>，每筆</a:t>
            </a:r>
            <a:r>
              <a:rPr lang="en-US" altLang="zh-TW" sz="1800" dirty="0"/>
              <a:t>RAM</a:t>
            </a:r>
            <a:r>
              <a:rPr lang="zh-TW" altLang="en-US" sz="1800" dirty="0"/>
              <a:t>資料為</a:t>
            </a:r>
            <a:r>
              <a:rPr lang="en-US" altLang="zh-TW" sz="1800" dirty="0"/>
              <a:t>4</a:t>
            </a:r>
            <a:r>
              <a:rPr lang="zh-TW" altLang="en-US" sz="1800" dirty="0"/>
              <a:t>組</a:t>
            </a:r>
            <a:r>
              <a:rPr lang="en-US" altLang="zh-TW" sz="1800" dirty="0"/>
              <a:t>bytes</a:t>
            </a:r>
            <a:r>
              <a:rPr lang="zh-TW" altLang="en-US" sz="1800" dirty="0"/>
              <a:t>，但每組</a:t>
            </a:r>
            <a:r>
              <a:rPr lang="en-US" altLang="zh-TW" sz="1800" dirty="0"/>
              <a:t>byte</a:t>
            </a:r>
            <a:r>
              <a:rPr lang="zh-TW" altLang="en-US" sz="1800" dirty="0"/>
              <a:t>的第</a:t>
            </a:r>
            <a:r>
              <a:rPr lang="en-US" altLang="zh-TW" sz="1800" dirty="0"/>
              <a:t>1</a:t>
            </a:r>
            <a:r>
              <a:rPr lang="zh-TW" altLang="en-US" sz="1800" dirty="0"/>
              <a:t>個</a:t>
            </a:r>
            <a:r>
              <a:rPr lang="en-US" altLang="zh-TW" sz="1800" dirty="0"/>
              <a:t>bit</a:t>
            </a:r>
            <a:r>
              <a:rPr lang="zh-TW" altLang="en-US" sz="1800" dirty="0"/>
              <a:t>不使用，因此每筆</a:t>
            </a:r>
            <a:r>
              <a:rPr lang="en-US" altLang="zh-TW" sz="1800" dirty="0"/>
              <a:t>RAM</a:t>
            </a:r>
            <a:r>
              <a:rPr lang="zh-TW" altLang="en-US" sz="1800" dirty="0"/>
              <a:t>的可用資料為</a:t>
            </a:r>
            <a:r>
              <a:rPr lang="en-US" altLang="zh-TW" sz="1800" dirty="0"/>
              <a:t>28bits</a:t>
            </a:r>
            <a:r>
              <a:rPr lang="zh-TW" altLang="en-US" sz="1800" dirty="0"/>
              <a:t>，因此每筆</a:t>
            </a:r>
            <a:r>
              <a:rPr lang="en-US" altLang="zh-TW" sz="1800" dirty="0"/>
              <a:t>AES</a:t>
            </a:r>
            <a:r>
              <a:rPr lang="zh-TW" altLang="en-US" sz="1800" dirty="0"/>
              <a:t>資料須使用</a:t>
            </a:r>
            <a:r>
              <a:rPr lang="en-US" altLang="zh-TW" sz="1800" dirty="0"/>
              <a:t>5</a:t>
            </a:r>
            <a:r>
              <a:rPr lang="zh-TW" altLang="en-US" sz="1800" dirty="0"/>
              <a:t>筆</a:t>
            </a:r>
            <a:r>
              <a:rPr lang="en-US" altLang="zh-TW" sz="1800" dirty="0"/>
              <a:t>RAM</a:t>
            </a:r>
            <a:r>
              <a:rPr lang="zh-TW" altLang="en-US" sz="1800" dirty="0"/>
              <a:t>，第</a:t>
            </a:r>
            <a:r>
              <a:rPr lang="en-US" altLang="zh-TW" sz="1800" dirty="0"/>
              <a:t>5</a:t>
            </a:r>
            <a:r>
              <a:rPr lang="zh-TW" altLang="en-US" sz="1800" dirty="0"/>
              <a:t>筆僅使用</a:t>
            </a:r>
            <a:r>
              <a:rPr lang="en-US" altLang="zh-TW" sz="1800" dirty="0"/>
              <a:t>16bits</a:t>
            </a:r>
            <a:r>
              <a:rPr lang="zh-TW" altLang="en-US" sz="1800" dirty="0"/>
              <a:t>。</a:t>
            </a:r>
            <a:endParaRPr lang="en-US" altLang="zh-TW" sz="18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4D07A63-DC40-A16E-9690-8536675B4D45}"/>
              </a:ext>
            </a:extLst>
          </p:cNvPr>
          <p:cNvSpPr/>
          <p:nvPr/>
        </p:nvSpPr>
        <p:spPr>
          <a:xfrm>
            <a:off x="3417569" y="3282157"/>
            <a:ext cx="395757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17BEC9-C109-54DA-4A34-A1383CE8AA75}"/>
              </a:ext>
            </a:extLst>
          </p:cNvPr>
          <p:cNvSpPr/>
          <p:nvPr/>
        </p:nvSpPr>
        <p:spPr>
          <a:xfrm>
            <a:off x="3881119" y="3285860"/>
            <a:ext cx="309882" cy="9075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2F64C1-AB52-AEBB-4253-1E58787B2048}"/>
              </a:ext>
            </a:extLst>
          </p:cNvPr>
          <p:cNvSpPr/>
          <p:nvPr/>
        </p:nvSpPr>
        <p:spPr>
          <a:xfrm>
            <a:off x="4178301" y="3274302"/>
            <a:ext cx="1065519" cy="11077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38916E-0955-AB2B-43DF-E09A24DD6B5B}"/>
              </a:ext>
            </a:extLst>
          </p:cNvPr>
          <p:cNvSpPr/>
          <p:nvPr/>
        </p:nvSpPr>
        <p:spPr>
          <a:xfrm>
            <a:off x="3348359" y="2451099"/>
            <a:ext cx="950591" cy="1112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40DDE50-09CD-FBF8-114D-46B99E13AC08}"/>
              </a:ext>
            </a:extLst>
          </p:cNvPr>
          <p:cNvSpPr/>
          <p:nvPr/>
        </p:nvSpPr>
        <p:spPr>
          <a:xfrm>
            <a:off x="4303393" y="2451099"/>
            <a:ext cx="1640207" cy="1195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7E047FD-63B5-D436-6F45-33D7DD8DB53C}"/>
              </a:ext>
            </a:extLst>
          </p:cNvPr>
          <p:cNvSpPr/>
          <p:nvPr/>
        </p:nvSpPr>
        <p:spPr>
          <a:xfrm>
            <a:off x="3401696" y="3110176"/>
            <a:ext cx="1842120" cy="1179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B317B0-32D9-C823-95E6-ACF65D5DB787}"/>
              </a:ext>
            </a:extLst>
          </p:cNvPr>
          <p:cNvSpPr/>
          <p:nvPr/>
        </p:nvSpPr>
        <p:spPr>
          <a:xfrm>
            <a:off x="3401694" y="2939487"/>
            <a:ext cx="1842118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9F58CD-ABC7-7DA5-5AFE-06E1B6A62274}"/>
              </a:ext>
            </a:extLst>
          </p:cNvPr>
          <p:cNvSpPr/>
          <p:nvPr/>
        </p:nvSpPr>
        <p:spPr>
          <a:xfrm>
            <a:off x="5943600" y="2446638"/>
            <a:ext cx="1640207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4214510-E048-98D8-2763-5EFC5E095F7E}"/>
              </a:ext>
            </a:extLst>
          </p:cNvPr>
          <p:cNvSpPr/>
          <p:nvPr/>
        </p:nvSpPr>
        <p:spPr>
          <a:xfrm>
            <a:off x="3401694" y="2785711"/>
            <a:ext cx="1842118" cy="115728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DFDE64-F7C7-7077-BA9F-BD3F44554731}"/>
              </a:ext>
            </a:extLst>
          </p:cNvPr>
          <p:cNvSpPr/>
          <p:nvPr/>
        </p:nvSpPr>
        <p:spPr>
          <a:xfrm>
            <a:off x="7583807" y="2444709"/>
            <a:ext cx="1869756" cy="125906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2F64420-1D2C-B65E-5754-31151D9D408C}"/>
              </a:ext>
            </a:extLst>
          </p:cNvPr>
          <p:cNvSpPr/>
          <p:nvPr/>
        </p:nvSpPr>
        <p:spPr>
          <a:xfrm>
            <a:off x="3408024" y="2614217"/>
            <a:ext cx="1842118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66E7520-1723-8985-1D56-2B3CDF9F2311}"/>
              </a:ext>
            </a:extLst>
          </p:cNvPr>
          <p:cNvSpPr/>
          <p:nvPr/>
        </p:nvSpPr>
        <p:spPr>
          <a:xfrm>
            <a:off x="9453563" y="2451099"/>
            <a:ext cx="1415101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93304AC2-1868-9642-BCA8-3645E4D8A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195607"/>
            <a:ext cx="4987290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8115"/>
            <a:ext cx="9601196" cy="1341190"/>
          </a:xfrm>
        </p:spPr>
        <p:txBody>
          <a:bodyPr/>
          <a:lstStyle/>
          <a:p>
            <a:r>
              <a:rPr lang="zh-TW" altLang="en-US" dirty="0"/>
              <a:t>接收後並</a:t>
            </a:r>
            <a:r>
              <a:rPr lang="en-US" altLang="zh-TW" dirty="0" err="1"/>
              <a:t>aes</a:t>
            </a:r>
            <a:r>
              <a:rPr lang="zh-TW" altLang="en-US" dirty="0"/>
              <a:t>加密波型圖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C6A39758-00F4-2CFA-F13C-B49AE7D6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00" t="17219" r="3559" b="39455"/>
          <a:stretch/>
        </p:blipFill>
        <p:spPr>
          <a:xfrm>
            <a:off x="560238" y="1874736"/>
            <a:ext cx="11071523" cy="4442088"/>
          </a:xfrm>
        </p:spPr>
      </p:pic>
    </p:spTree>
    <p:extLst>
      <p:ext uri="{BB962C8B-B14F-4D97-AF65-F5344CB8AC3E}">
        <p14:creationId xmlns:p14="http://schemas.microsoft.com/office/powerpoint/2010/main" val="412244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https://www.796t.com/content/1541892089.html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https://ithelp.ithome.com.tw/articles/10249488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https://github.com/michaelehab/AES-Verilog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https://github.com/secworks/aes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0FD2F-D699-A321-19C1-32BBBC7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1593"/>
            <a:ext cx="9601196" cy="331893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2AFAACD-753A-93DF-EDF6-1C88ABD3C7D3}"/>
              </a:ext>
            </a:extLst>
          </p:cNvPr>
          <p:cNvSpPr/>
          <p:nvPr/>
        </p:nvSpPr>
        <p:spPr>
          <a:xfrm>
            <a:off x="1781520" y="3699932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PC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49BA1B-EC24-3BD0-1B44-25AA4A0D5647}"/>
              </a:ext>
            </a:extLst>
          </p:cNvPr>
          <p:cNvSpPr/>
          <p:nvPr/>
        </p:nvSpPr>
        <p:spPr>
          <a:xfrm>
            <a:off x="5491031" y="3699933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FPGA</a:t>
            </a:r>
            <a:endParaRPr lang="zh-TW" altLang="en-US" sz="28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4B14247-DF7D-363B-EFBA-E4B0B0F431E9}"/>
              </a:ext>
            </a:extLst>
          </p:cNvPr>
          <p:cNvSpPr/>
          <p:nvPr/>
        </p:nvSpPr>
        <p:spPr>
          <a:xfrm>
            <a:off x="8749940" y="3699933"/>
            <a:ext cx="1825304" cy="1023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AES</a:t>
            </a:r>
            <a:r>
              <a:rPr lang="zh-TW" altLang="en-US" sz="2800" dirty="0"/>
              <a:t>加密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CE0BF1-DD98-ACCD-E83B-4849129224E4}"/>
              </a:ext>
            </a:extLst>
          </p:cNvPr>
          <p:cNvCxnSpPr>
            <a:cxnSpLocks/>
          </p:cNvCxnSpPr>
          <p:nvPr/>
        </p:nvCxnSpPr>
        <p:spPr>
          <a:xfrm>
            <a:off x="3604785" y="3984771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EF98762-67D1-9B39-D774-55FE5A59BDFE}"/>
              </a:ext>
            </a:extLst>
          </p:cNvPr>
          <p:cNvCxnSpPr>
            <a:cxnSpLocks/>
          </p:cNvCxnSpPr>
          <p:nvPr/>
        </p:nvCxnSpPr>
        <p:spPr>
          <a:xfrm flipH="1">
            <a:off x="3604785" y="4355285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4F7E0E-BE72-7FAE-AC85-2071ECD584E3}"/>
              </a:ext>
            </a:extLst>
          </p:cNvPr>
          <p:cNvSpPr txBox="1"/>
          <p:nvPr/>
        </p:nvSpPr>
        <p:spPr>
          <a:xfrm>
            <a:off x="3585492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AD06C7-F2AD-D1B1-2E3F-79E78337F51A}"/>
              </a:ext>
            </a:extLst>
          </p:cNvPr>
          <p:cNvSpPr txBox="1"/>
          <p:nvPr/>
        </p:nvSpPr>
        <p:spPr>
          <a:xfrm>
            <a:off x="5163985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6F7D40-9959-E6AF-2424-EA35E8514325}"/>
              </a:ext>
            </a:extLst>
          </p:cNvPr>
          <p:cNvSpPr txBox="1"/>
          <p:nvPr/>
        </p:nvSpPr>
        <p:spPr>
          <a:xfrm>
            <a:off x="3587990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F52B49-BD19-19EA-514E-7CF88528B428}"/>
              </a:ext>
            </a:extLst>
          </p:cNvPr>
          <p:cNvSpPr txBox="1"/>
          <p:nvPr/>
        </p:nvSpPr>
        <p:spPr>
          <a:xfrm>
            <a:off x="5163985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F555C6-4DF8-1B3F-081D-5965B01F9B51}"/>
              </a:ext>
            </a:extLst>
          </p:cNvPr>
          <p:cNvCxnSpPr>
            <a:cxnSpLocks/>
          </p:cNvCxnSpPr>
          <p:nvPr/>
        </p:nvCxnSpPr>
        <p:spPr>
          <a:xfrm>
            <a:off x="7316335" y="3994378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0566E93-54F9-BCB6-9C8C-93B937B1BD55}"/>
              </a:ext>
            </a:extLst>
          </p:cNvPr>
          <p:cNvCxnSpPr>
            <a:cxnSpLocks/>
          </p:cNvCxnSpPr>
          <p:nvPr/>
        </p:nvCxnSpPr>
        <p:spPr>
          <a:xfrm flipH="1">
            <a:off x="7316335" y="4332735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866747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、</a:t>
            </a:r>
            <a:r>
              <a:rPr lang="en-US" altLang="zh-TW" dirty="0"/>
              <a:t>TX</a:t>
            </a:r>
            <a:r>
              <a:rPr lang="zh-TW" altLang="en-US" dirty="0"/>
              <a:t>傳送接收格式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RX</a:t>
            </a:r>
            <a:r>
              <a:rPr lang="zh-TW" altLang="en-US" sz="1400" dirty="0">
                <a:latin typeface="+mj-ea"/>
                <a:ea typeface="+mj-ea"/>
              </a:rPr>
              <a:t>接收格式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u="sng" dirty="0">
                <a:latin typeface="+mj-ea"/>
                <a:ea typeface="+mj-ea"/>
              </a:rPr>
              <a:t>一次接收</a:t>
            </a:r>
            <a:r>
              <a:rPr lang="en-US" altLang="zh-TW" sz="1400" u="sng" dirty="0">
                <a:latin typeface="+mj-ea"/>
                <a:ea typeface="+mj-ea"/>
              </a:rPr>
              <a:t>8</a:t>
            </a:r>
            <a:r>
              <a:rPr lang="zh-TW" altLang="en-US" sz="1400" u="sng" dirty="0">
                <a:latin typeface="+mj-ea"/>
                <a:ea typeface="+mj-ea"/>
              </a:rPr>
              <a:t>組</a:t>
            </a:r>
            <a:r>
              <a:rPr lang="en-US" altLang="zh-TW" sz="1400" u="sng" dirty="0">
                <a:latin typeface="+mj-ea"/>
                <a:ea typeface="+mj-ea"/>
              </a:rPr>
              <a:t>bytes</a:t>
            </a:r>
            <a:r>
              <a:rPr lang="zh-TW" altLang="en-US" sz="1400" u="sng" dirty="0">
                <a:latin typeface="+mj-ea"/>
                <a:ea typeface="+mj-ea"/>
              </a:rPr>
              <a:t>，以下為每組</a:t>
            </a:r>
            <a:r>
              <a:rPr lang="en-US" altLang="zh-TW" sz="1400" u="sng" dirty="0">
                <a:latin typeface="+mj-ea"/>
                <a:ea typeface="+mj-ea"/>
              </a:rPr>
              <a:t>bits</a:t>
            </a:r>
            <a:r>
              <a:rPr lang="zh-TW" altLang="en-US" sz="1400" u="sng" dirty="0">
                <a:latin typeface="+mj-ea"/>
                <a:ea typeface="+mj-ea"/>
              </a:rPr>
              <a:t>的功能</a:t>
            </a:r>
            <a:endParaRPr lang="en-US" altLang="zh-TW" sz="1400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1</a:t>
            </a:r>
            <a:r>
              <a:rPr lang="zh-TW" altLang="en-US" sz="1400" dirty="0">
                <a:latin typeface="+mj-ea"/>
                <a:ea typeface="+mj-ea"/>
              </a:rPr>
              <a:t>組：輸入</a:t>
            </a:r>
            <a:r>
              <a:rPr lang="en-US" altLang="zh-TW" sz="1400" dirty="0">
                <a:latin typeface="+mj-ea"/>
                <a:ea typeface="+mj-ea"/>
              </a:rPr>
              <a:t>02</a:t>
            </a:r>
            <a:r>
              <a:rPr lang="zh-TW" altLang="en-US" sz="1400" dirty="0">
                <a:latin typeface="+mj-ea"/>
                <a:ea typeface="+mj-ea"/>
              </a:rPr>
              <a:t>以表示開始接收資料。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2</a:t>
            </a:r>
            <a:r>
              <a:rPr lang="zh-TW" altLang="en-US" sz="1400" dirty="0">
                <a:latin typeface="+mj-ea"/>
                <a:ea typeface="+mj-ea"/>
              </a:rPr>
              <a:t>組：</a:t>
            </a:r>
            <a:r>
              <a:rPr lang="en-US" altLang="zh-TW" sz="1400" dirty="0">
                <a:latin typeface="+mj-ea"/>
                <a:ea typeface="+mj-ea"/>
              </a:rPr>
              <a:t>1~7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bits</a:t>
            </a:r>
            <a:r>
              <a:rPr lang="zh-TW" altLang="en-US" sz="1400" dirty="0">
                <a:latin typeface="+mj-ea"/>
                <a:ea typeface="+mj-ea"/>
              </a:rPr>
              <a:t>控制資料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位置，第</a:t>
            </a:r>
            <a:r>
              <a:rPr lang="en-US" altLang="zh-TW" sz="1400" dirty="0">
                <a:latin typeface="+mj-ea"/>
                <a:ea typeface="+mj-ea"/>
              </a:rPr>
              <a:t>8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bit</a:t>
            </a:r>
            <a:r>
              <a:rPr lang="zh-TW" altLang="en-US" sz="1400" dirty="0">
                <a:latin typeface="+mj-ea"/>
                <a:ea typeface="+mj-ea"/>
              </a:rPr>
              <a:t>為</a:t>
            </a:r>
            <a:r>
              <a:rPr lang="en-US" altLang="zh-TW" sz="1400" dirty="0">
                <a:latin typeface="+mj-ea"/>
                <a:ea typeface="+mj-ea"/>
              </a:rPr>
              <a:t>1</a:t>
            </a:r>
            <a:r>
              <a:rPr lang="zh-TW" altLang="en-US" sz="1400" dirty="0">
                <a:latin typeface="+mj-ea"/>
                <a:ea typeface="+mj-ea"/>
              </a:rPr>
              <a:t>則為寫入，</a:t>
            </a:r>
            <a:r>
              <a:rPr lang="en-US" altLang="zh-TW" sz="1400" dirty="0">
                <a:latin typeface="+mj-ea"/>
                <a:ea typeface="+mj-ea"/>
              </a:rPr>
              <a:t>0</a:t>
            </a:r>
            <a:r>
              <a:rPr lang="zh-TW" altLang="en-US" sz="1400" dirty="0">
                <a:latin typeface="+mj-ea"/>
                <a:ea typeface="+mj-ea"/>
              </a:rPr>
              <a:t>則為輸出。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3~6</a:t>
            </a:r>
            <a:r>
              <a:rPr lang="zh-TW" altLang="en-US" sz="1400" dirty="0">
                <a:latin typeface="+mj-ea"/>
                <a:ea typeface="+mj-ea"/>
              </a:rPr>
              <a:t>組：需要存放的資料。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7</a:t>
            </a:r>
            <a:r>
              <a:rPr lang="zh-TW" altLang="en-US" sz="1400" dirty="0">
                <a:latin typeface="+mj-ea"/>
                <a:ea typeface="+mj-ea"/>
              </a:rPr>
              <a:t>組：</a:t>
            </a:r>
            <a:r>
              <a:rPr lang="en-US" altLang="zh-TW" sz="1400" dirty="0">
                <a:latin typeface="+mj-ea"/>
                <a:ea typeface="+mj-ea"/>
              </a:rPr>
              <a:t>check</a:t>
            </a:r>
            <a:r>
              <a:rPr lang="zh-TW" altLang="en-US" sz="1400" dirty="0">
                <a:latin typeface="+mj-ea"/>
                <a:ea typeface="+mj-ea"/>
              </a:rPr>
              <a:t> </a:t>
            </a:r>
            <a:r>
              <a:rPr lang="en-US" altLang="zh-TW" sz="1400" dirty="0">
                <a:latin typeface="+mj-ea"/>
                <a:ea typeface="+mj-ea"/>
              </a:rPr>
              <a:t>bit(</a:t>
            </a:r>
            <a:r>
              <a:rPr lang="zh-TW" altLang="en-US" sz="1400" dirty="0">
                <a:latin typeface="+mj-ea"/>
                <a:ea typeface="+mj-ea"/>
              </a:rPr>
              <a:t>未使用</a:t>
            </a:r>
            <a:r>
              <a:rPr lang="en-US" altLang="zh-TW" sz="1400" dirty="0">
                <a:latin typeface="+mj-ea"/>
                <a:ea typeface="+mj-ea"/>
              </a:rPr>
              <a:t>)</a:t>
            </a:r>
            <a:r>
              <a:rPr lang="zh-TW" altLang="en-US" sz="1400" dirty="0">
                <a:latin typeface="+mj-ea"/>
                <a:ea typeface="+mj-ea"/>
              </a:rPr>
              <a:t>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8</a:t>
            </a:r>
            <a:r>
              <a:rPr lang="zh-TW" altLang="en-US" sz="1400" dirty="0">
                <a:latin typeface="+mj-ea"/>
                <a:ea typeface="+mj-ea"/>
              </a:rPr>
              <a:t>組：輸入</a:t>
            </a:r>
            <a:r>
              <a:rPr lang="en-US" altLang="zh-TW" sz="1400" dirty="0">
                <a:latin typeface="+mj-ea"/>
                <a:ea typeface="+mj-ea"/>
              </a:rPr>
              <a:t>03</a:t>
            </a:r>
            <a:r>
              <a:rPr lang="zh-TW" altLang="en-US" sz="1400" dirty="0">
                <a:latin typeface="+mj-ea"/>
                <a:ea typeface="+mj-ea"/>
              </a:rPr>
              <a:t>已表示資料接收完畢。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TX</a:t>
            </a:r>
            <a:r>
              <a:rPr lang="zh-TW" altLang="en-US" sz="1400" dirty="0">
                <a:latin typeface="+mj-ea"/>
                <a:ea typeface="+mj-ea"/>
              </a:rPr>
              <a:t>傳送格式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u="sng" dirty="0">
                <a:latin typeface="+mj-ea"/>
                <a:ea typeface="+mj-ea"/>
              </a:rPr>
              <a:t>一次傳送</a:t>
            </a:r>
            <a:r>
              <a:rPr lang="en-US" altLang="zh-TW" sz="1400" u="sng" dirty="0">
                <a:latin typeface="+mj-ea"/>
                <a:ea typeface="+mj-ea"/>
              </a:rPr>
              <a:t>4</a:t>
            </a:r>
            <a:r>
              <a:rPr lang="zh-TW" altLang="en-US" sz="1400" u="sng" dirty="0">
                <a:latin typeface="+mj-ea"/>
                <a:ea typeface="+mj-ea"/>
              </a:rPr>
              <a:t>組</a:t>
            </a:r>
            <a:r>
              <a:rPr lang="en-US" altLang="zh-TW" sz="1400" u="sng" dirty="0">
                <a:latin typeface="+mj-ea"/>
                <a:ea typeface="+mj-ea"/>
              </a:rPr>
              <a:t>bytes</a:t>
            </a: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上述</a:t>
            </a:r>
            <a:r>
              <a:rPr lang="en-US" altLang="zh-TW" sz="1400" dirty="0">
                <a:latin typeface="+mj-ea"/>
                <a:ea typeface="+mj-ea"/>
              </a:rPr>
              <a:t>RX</a:t>
            </a:r>
            <a:r>
              <a:rPr lang="zh-TW" altLang="en-US" sz="1400" dirty="0">
                <a:latin typeface="+mj-ea"/>
                <a:ea typeface="+mj-ea"/>
              </a:rPr>
              <a:t>存取的第</a:t>
            </a:r>
            <a:r>
              <a:rPr lang="en-US" altLang="zh-TW" sz="1400" dirty="0">
                <a:latin typeface="+mj-ea"/>
                <a:ea typeface="+mj-ea"/>
              </a:rPr>
              <a:t>3~6</a:t>
            </a:r>
            <a:r>
              <a:rPr lang="zh-TW" altLang="en-US" sz="1400" dirty="0">
                <a:latin typeface="+mj-ea"/>
                <a:ea typeface="+mj-ea"/>
              </a:rPr>
              <a:t>組</a:t>
            </a:r>
            <a:r>
              <a:rPr lang="en-US" altLang="zh-TW" sz="1400" dirty="0">
                <a:latin typeface="+mj-ea"/>
                <a:ea typeface="+mj-ea"/>
              </a:rPr>
              <a:t>bytes(4bytes)</a:t>
            </a:r>
            <a:r>
              <a:rPr lang="zh-TW" altLang="en-US" sz="1400" dirty="0">
                <a:latin typeface="+mj-ea"/>
                <a:ea typeface="+mj-ea"/>
              </a:rPr>
              <a:t>會存入</a:t>
            </a:r>
            <a:r>
              <a:rPr lang="en-US" altLang="zh-TW" sz="1400" dirty="0">
                <a:latin typeface="+mj-ea"/>
                <a:ea typeface="+mj-ea"/>
              </a:rPr>
              <a:t>32bits</a:t>
            </a:r>
            <a:r>
              <a:rPr lang="zh-TW" altLang="en-US" sz="1400" dirty="0">
                <a:latin typeface="+mj-ea"/>
                <a:ea typeface="+mj-ea"/>
              </a:rPr>
              <a:t>的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，判斷</a:t>
            </a:r>
            <a:r>
              <a:rPr lang="en-US" altLang="zh-TW" sz="1400" dirty="0">
                <a:latin typeface="+mj-ea"/>
                <a:ea typeface="+mj-ea"/>
              </a:rPr>
              <a:t>address</a:t>
            </a:r>
            <a:r>
              <a:rPr lang="zh-TW" altLang="en-US" sz="1400" dirty="0">
                <a:latin typeface="+mj-ea"/>
                <a:ea typeface="+mj-ea"/>
              </a:rPr>
              <a:t>後將對應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位置的</a:t>
            </a:r>
            <a:r>
              <a:rPr lang="en-US" altLang="zh-TW" sz="1400" dirty="0">
                <a:latin typeface="+mj-ea"/>
                <a:ea typeface="+mj-ea"/>
              </a:rPr>
              <a:t>32bits</a:t>
            </a:r>
            <a:r>
              <a:rPr lang="zh-TW" altLang="en-US" sz="1400" dirty="0">
                <a:latin typeface="+mj-ea"/>
                <a:ea typeface="+mj-ea"/>
              </a:rPr>
              <a:t>全部讀出。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2" y="1159932"/>
            <a:ext cx="5836918" cy="1303867"/>
          </a:xfrm>
        </p:spPr>
        <p:txBody>
          <a:bodyPr/>
          <a:lstStyle/>
          <a:p>
            <a:r>
              <a:rPr lang="en-US" altLang="zh-TW" dirty="0"/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A904D-C55B-4CBA-BE0B-4D9A543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982132"/>
            <a:ext cx="5540693" cy="5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FC838E-D67B-4884-8491-C07A9C3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826346"/>
            <a:ext cx="4795520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DF305C-B2C3-4D4D-AE76-1256A17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2" y="3429000"/>
            <a:ext cx="5432240" cy="214328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24E9B-2F1A-4345-8943-C0B073D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9" y="753767"/>
            <a:ext cx="4364293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A16A46-7641-41D1-A32E-10929C05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97" y="3269621"/>
            <a:ext cx="3537905" cy="283461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630547-DB7A-4F96-A52A-A9E18681126A}"/>
              </a:ext>
            </a:extLst>
          </p:cNvPr>
          <p:cNvSpPr/>
          <p:nvPr/>
        </p:nvSpPr>
        <p:spPr>
          <a:xfrm>
            <a:off x="3322320" y="3148614"/>
            <a:ext cx="264160" cy="35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B27C41-87EC-422A-9145-16E250DF27E6}"/>
              </a:ext>
            </a:extLst>
          </p:cNvPr>
          <p:cNvSpPr/>
          <p:nvPr/>
        </p:nvSpPr>
        <p:spPr>
          <a:xfrm rot="18448738">
            <a:off x="5717539" y="3074109"/>
            <a:ext cx="563878" cy="29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DF59F8F-81E9-445E-8469-FCC868684E2C}"/>
              </a:ext>
            </a:extLst>
          </p:cNvPr>
          <p:cNvSpPr/>
          <p:nvPr/>
        </p:nvSpPr>
        <p:spPr>
          <a:xfrm>
            <a:off x="8568849" y="3011860"/>
            <a:ext cx="264160" cy="489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FD99A-8750-E9FA-3D9A-7879098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r>
              <a:rPr lang="zh-TW" altLang="en-US" dirty="0"/>
              <a:t>程式架構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ED90519-E384-E57E-522B-6896D0346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497935"/>
              </p:ext>
            </p:extLst>
          </p:nvPr>
        </p:nvGraphicFramePr>
        <p:xfrm>
          <a:off x="993559" y="255799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62FAD62A-29EB-75A4-16B4-FCAD644B309B}"/>
              </a:ext>
            </a:extLst>
          </p:cNvPr>
          <p:cNvGrpSpPr/>
          <p:nvPr/>
        </p:nvGrpSpPr>
        <p:grpSpPr>
          <a:xfrm>
            <a:off x="1551403" y="3709907"/>
            <a:ext cx="1558254" cy="319405"/>
            <a:chOff x="46" y="11236"/>
            <a:chExt cx="4486496" cy="633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764520-063E-F5AE-8950-2BBB433A8F03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9C8E18-9166-3117-CA71-749686C9C213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dirty="0"/>
                <a:t>r</a:t>
              </a:r>
              <a:r>
                <a:rPr lang="en-US" altLang="zh-TW" sz="1400" kern="1200" dirty="0"/>
                <a:t>s232.v</a:t>
              </a:r>
              <a:endParaRPr lang="zh-TW" altLang="en-US" sz="1400" kern="12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30D63-3309-5455-89B2-702582FDD39D}"/>
              </a:ext>
            </a:extLst>
          </p:cNvPr>
          <p:cNvGrpSpPr/>
          <p:nvPr/>
        </p:nvGrpSpPr>
        <p:grpSpPr>
          <a:xfrm>
            <a:off x="1551403" y="4024550"/>
            <a:ext cx="1558254" cy="567689"/>
            <a:chOff x="46" y="644836"/>
            <a:chExt cx="4486496" cy="20532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A62097-8323-845E-F767-7B54F1D74EC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57A5D3C-A24C-D44B-7A16-212ED7D3C084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RX_code.v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303A30F-DBC4-D82C-6437-5ECECD3AA17A}"/>
              </a:ext>
            </a:extLst>
          </p:cNvPr>
          <p:cNvGrpSpPr/>
          <p:nvPr/>
        </p:nvGrpSpPr>
        <p:grpSpPr>
          <a:xfrm>
            <a:off x="3786849" y="3706742"/>
            <a:ext cx="1558254" cy="319405"/>
            <a:chOff x="46" y="11236"/>
            <a:chExt cx="4486496" cy="6336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72294A-5B97-7CAA-B7D7-648B50D6F351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D114198-6D05-2B98-89A8-17E9A997B66C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RX_code.v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FAAAF45-6322-8092-78F2-D48B901E1875}"/>
              </a:ext>
            </a:extLst>
          </p:cNvPr>
          <p:cNvGrpSpPr/>
          <p:nvPr/>
        </p:nvGrpSpPr>
        <p:grpSpPr>
          <a:xfrm>
            <a:off x="3786849" y="4021385"/>
            <a:ext cx="1558254" cy="373855"/>
            <a:chOff x="46" y="644836"/>
            <a:chExt cx="4486496" cy="205326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BC8653-99B9-A6BF-85FA-2398602A0DC1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7954479-B4BC-8469-8D6D-550030F16F88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aes_core.v</a:t>
              </a:r>
              <a:endParaRPr lang="zh-TW" altLang="en-US" sz="1400" kern="12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AB28508-B994-A184-E684-33B174827FA7}"/>
              </a:ext>
            </a:extLst>
          </p:cNvPr>
          <p:cNvGrpSpPr/>
          <p:nvPr/>
        </p:nvGrpSpPr>
        <p:grpSpPr>
          <a:xfrm>
            <a:off x="6049201" y="3703578"/>
            <a:ext cx="2201995" cy="422962"/>
            <a:chOff x="46" y="11236"/>
            <a:chExt cx="4486496" cy="63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153BDB-EF77-934C-31B7-3ACACEE1F066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86707B8-71C5-0F40-0A69-EC3B108673B8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aes_core.v</a:t>
              </a:r>
              <a:endParaRPr lang="zh-TW" altLang="en-US" sz="1400" kern="12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730A96-AC4A-C237-D8AB-320E38B6BDF1}"/>
              </a:ext>
            </a:extLst>
          </p:cNvPr>
          <p:cNvGrpSpPr/>
          <p:nvPr/>
        </p:nvGrpSpPr>
        <p:grpSpPr>
          <a:xfrm>
            <a:off x="6049200" y="4126540"/>
            <a:ext cx="2201995" cy="1056590"/>
            <a:chOff x="46" y="644836"/>
            <a:chExt cx="4486496" cy="205326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16CC20D-1418-05B0-9622-6BBF75C8A44F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6447D54-B231-8056-ECC7-6B94EA9FE2F7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aes_encipher_block.v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aes_decipher_block.v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aes_key_mem</a:t>
              </a:r>
              <a:r>
                <a:rPr lang="en-US" altLang="zh-TW" sz="1400" dirty="0" err="1"/>
                <a:t>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aes_sbox</a:t>
              </a:r>
              <a:endParaRPr lang="zh-TW" altLang="en-US" sz="1400" kern="1200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F1C1604-825A-6316-8F18-8A0A7A09723A}"/>
              </a:ext>
            </a:extLst>
          </p:cNvPr>
          <p:cNvGrpSpPr/>
          <p:nvPr/>
        </p:nvGrpSpPr>
        <p:grpSpPr>
          <a:xfrm>
            <a:off x="8946037" y="3703578"/>
            <a:ext cx="2077683" cy="325734"/>
            <a:chOff x="46" y="11236"/>
            <a:chExt cx="4486496" cy="6336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AE36B4-89E7-3832-6FA3-E181052ED594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F1DAA8A-314D-72C2-B051-001158D0E815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aes_decipher_block.v</a:t>
              </a:r>
              <a:endParaRPr lang="en-US" altLang="zh-TW" sz="1400" kern="1200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463B8BD-2384-8C13-7F8F-CD1D7558B641}"/>
              </a:ext>
            </a:extLst>
          </p:cNvPr>
          <p:cNvGrpSpPr/>
          <p:nvPr/>
        </p:nvGrpSpPr>
        <p:grpSpPr>
          <a:xfrm>
            <a:off x="8946037" y="4029312"/>
            <a:ext cx="2077683" cy="476510"/>
            <a:chOff x="46" y="644836"/>
            <a:chExt cx="4486496" cy="205326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446E93-D291-670F-8A72-50CEDFA2A75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EBF01F0-584D-067B-8D90-DA448A00813A}"/>
                </a:ext>
              </a:extLst>
            </p:cNvPr>
            <p:cNvSpPr txBox="1"/>
            <p:nvPr/>
          </p:nvSpPr>
          <p:spPr>
            <a:xfrm>
              <a:off x="46" y="684168"/>
              <a:ext cx="4486496" cy="2013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aes_inv_sbox.v</a:t>
              </a:r>
              <a:endParaRPr lang="zh-TW" altLang="en-US" sz="1400" kern="1200" dirty="0"/>
            </a:p>
          </p:txBody>
        </p:sp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D309E26-D53C-1674-6DE6-F608B0C6F35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926487" y="3866445"/>
            <a:ext cx="860362" cy="3483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8C9C00-134E-F956-8910-D065A685810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161933" y="3915059"/>
            <a:ext cx="887268" cy="3075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40A3EDA-0633-E644-7B1A-085E846FE8F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016536" y="3866445"/>
            <a:ext cx="929501" cy="6830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6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166879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38" y="2534687"/>
            <a:ext cx="10661496" cy="3318936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RX_code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ram_data_out</a:t>
            </a:r>
            <a:r>
              <a:rPr lang="en-US" altLang="zh-TW" sz="1800" dirty="0"/>
              <a:t>);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6E012F-B9C0-06F7-7E8C-FD8121FB006B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C9E06682-B858-284B-DD22-33F21CAA6C2B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F5E0741-8193-ECA1-F66F-77D24326F38E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>
                  <a:latin typeface="+mj-ea"/>
                  <a:ea typeface="+mj-ea"/>
                </a:rPr>
                <a:t>ram_data_out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傳送從</a:t>
              </a:r>
              <a:r>
                <a:rPr lang="en-US" altLang="zh-TW" sz="1400" kern="1200" dirty="0">
                  <a:latin typeface="+mj-ea"/>
                  <a:ea typeface="+mj-ea"/>
                </a:rPr>
                <a:t>ram</a:t>
              </a:r>
              <a:r>
                <a:rPr lang="zh-TW" altLang="en-US" sz="1400" kern="1200" dirty="0">
                  <a:latin typeface="+mj-ea"/>
                  <a:ea typeface="+mj-ea"/>
                </a:rPr>
                <a:t>讀取的資料。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tx_start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RX</a:t>
              </a:r>
              <a:r>
                <a:rPr lang="zh-TW" altLang="en-US" sz="1400" kern="1200" dirty="0">
                  <a:latin typeface="+mj-ea"/>
                  <a:ea typeface="+mj-ea"/>
                </a:rPr>
                <a:t>接收</a:t>
              </a:r>
              <a:r>
                <a:rPr lang="zh-TW" altLang="en-US" sz="1400" dirty="0">
                  <a:latin typeface="+mj-ea"/>
                  <a:ea typeface="+mj-ea"/>
                </a:rPr>
                <a:t>到需要</a:t>
              </a:r>
              <a:r>
                <a:rPr lang="en-US" altLang="zh-TW" sz="1400" dirty="0">
                  <a:latin typeface="+mj-ea"/>
                  <a:ea typeface="+mj-ea"/>
                </a:rPr>
                <a:t>read</a:t>
              </a:r>
              <a:r>
                <a:rPr lang="zh-TW" altLang="en-US" sz="1400" dirty="0">
                  <a:latin typeface="+mj-ea"/>
                  <a:ea typeface="+mj-ea"/>
                </a:rPr>
                <a:t> </a:t>
              </a:r>
              <a:r>
                <a:rPr lang="en-US" altLang="zh-TW" sz="1400" dirty="0">
                  <a:latin typeface="+mj-ea"/>
                  <a:ea typeface="+mj-ea"/>
                </a:rPr>
                <a:t>ram</a:t>
              </a:r>
              <a:r>
                <a:rPr lang="zh-TW" altLang="en-US" sz="1400" dirty="0">
                  <a:latin typeface="+mj-ea"/>
                  <a:ea typeface="+mj-ea"/>
                </a:rPr>
                <a:t>資料的指令時</a:t>
              </a:r>
              <a:r>
                <a:rPr lang="zh-TW" altLang="en-US" sz="1400" kern="1200" dirty="0">
                  <a:latin typeface="+mj-ea"/>
                  <a:ea typeface="+mj-ea"/>
                </a:rPr>
                <a:t>，控制</a:t>
              </a:r>
              <a:r>
                <a:rPr lang="en-US" altLang="zh-TW" sz="1400" kern="1200" dirty="0">
                  <a:latin typeface="+mj-ea"/>
                  <a:ea typeface="+mj-ea"/>
                </a:rPr>
                <a:t>TX</a:t>
              </a:r>
              <a:r>
                <a:rPr lang="zh-TW" altLang="en-US" sz="1400" kern="1200" dirty="0">
                  <a:latin typeface="+mj-ea"/>
                  <a:ea typeface="+mj-ea"/>
                </a:rPr>
                <a:t>回傳資料。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39F3F4B-C69E-78F8-756A-EB3011E8303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61E32027-B922-2DF1-A2EF-85B9B0869891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data_in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RX</a:t>
              </a:r>
              <a:r>
                <a:rPr lang="zh-TW" altLang="en-US" sz="1400" kern="1200" dirty="0">
                  <a:latin typeface="+mj-ea"/>
                  <a:ea typeface="+mj-ea"/>
                </a:rPr>
                <a:t>線接收到的資料。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clk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50MHz</a:t>
              </a:r>
              <a:r>
                <a:rPr lang="zh-TW" altLang="en-US" sz="1400" kern="1200" dirty="0">
                  <a:latin typeface="+mj-ea"/>
                  <a:ea typeface="+mj-ea"/>
                </a:rPr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rst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重製資料</a:t>
              </a:r>
              <a:r>
                <a:rPr lang="zh-TW" altLang="en-US" sz="1400" kern="1200" dirty="0"/>
                <a:t>。</a:t>
              </a:r>
            </a:p>
          </p:txBody>
        </p:sp>
      </p:grp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98F97C54-CE95-8A38-2D42-002889524460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2">
            <a:extLst>
              <a:ext uri="{FF2B5EF4-FFF2-40B4-BE49-F238E27FC236}">
                <a16:creationId xmlns:a16="http://schemas.microsoft.com/office/drawing/2014/main" id="{C6A619CC-1BA5-86BE-0686-4A38E6D5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5926C93B-4CFB-64A7-784D-5465D90AD8D1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9986FFD-D595-753A-5824-BEF76738A0A5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3A9E351-AA7C-FA1F-F2E1-7CE564B78574}"/>
              </a:ext>
            </a:extLst>
          </p:cNvPr>
          <p:cNvSpPr/>
          <p:nvPr/>
        </p:nvSpPr>
        <p:spPr>
          <a:xfrm>
            <a:off x="5712452" y="375130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2">
            <a:extLst>
              <a:ext uri="{FF2B5EF4-FFF2-40B4-BE49-F238E27FC236}">
                <a16:creationId xmlns:a16="http://schemas.microsoft.com/office/drawing/2014/main" id="{C82E2C8F-CF70-4BB1-FD91-D0C9E1C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892D7C77-C580-84D7-7E75-0322662F54F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D521787-5EB6-0186-31A4-120108E19D5C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2">
            <a:extLst>
              <a:ext uri="{FF2B5EF4-FFF2-40B4-BE49-F238E27FC236}">
                <a16:creationId xmlns:a16="http://schemas.microsoft.com/office/drawing/2014/main" id="{1867BC66-1BDB-7863-689A-6235DD05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9" name="流程圖: 接點 58">
            <a:extLst>
              <a:ext uri="{FF2B5EF4-FFF2-40B4-BE49-F238E27FC236}">
                <a16:creationId xmlns:a16="http://schemas.microsoft.com/office/drawing/2014/main" id="{721C0079-E65A-6577-37B3-E116F9A38AC6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7FEFA89-5697-00AD-012F-CA31153051E1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2">
            <a:extLst>
              <a:ext uri="{FF2B5EF4-FFF2-40B4-BE49-F238E27FC236}">
                <a16:creationId xmlns:a16="http://schemas.microsoft.com/office/drawing/2014/main" id="{B4D7221D-1195-D924-2F54-E7F382E6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132" y="5669995"/>
            <a:ext cx="978486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9866F13E-CE37-082F-B2B6-F3A3F9B6869C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AA0B5E2-FCAA-897F-509B-D6E1084BCB70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2">
            <a:extLst>
              <a:ext uri="{FF2B5EF4-FFF2-40B4-BE49-F238E27FC236}">
                <a16:creationId xmlns:a16="http://schemas.microsoft.com/office/drawing/2014/main" id="{C0451D3C-9556-ED40-50D0-01C80EDC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0EEF209C-9324-DD12-1B2B-3D896729CB9A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38427919-3707-4181-A754-9699E3738A73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2">
            <a:extLst>
              <a:ext uri="{FF2B5EF4-FFF2-40B4-BE49-F238E27FC236}">
                <a16:creationId xmlns:a16="http://schemas.microsoft.com/office/drawing/2014/main" id="{8EE5B1FE-C024-7548-618C-2D227A7B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1.5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" name="文字方塊 2">
            <a:extLst>
              <a:ext uri="{FF2B5EF4-FFF2-40B4-BE49-F238E27FC236}">
                <a16:creationId xmlns:a16="http://schemas.microsoft.com/office/drawing/2014/main" id="{A7C96885-4222-FA47-21C6-FD5F73BE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621" y="5705440"/>
            <a:ext cx="111065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5035003-428E-EB16-35BA-BB694F49F4EC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2">
            <a:extLst>
              <a:ext uri="{FF2B5EF4-FFF2-40B4-BE49-F238E27FC236}">
                <a16:creationId xmlns:a16="http://schemas.microsoft.com/office/drawing/2014/main" id="{A45526BA-5D66-213A-3918-D71ED4E5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44" y="349283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9" name="文字方塊 2">
            <a:extLst>
              <a:ext uri="{FF2B5EF4-FFF2-40B4-BE49-F238E27FC236}">
                <a16:creationId xmlns:a16="http://schemas.microsoft.com/office/drawing/2014/main" id="{E20D2185-43CA-1F9E-C1E1-9DDC9F7C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612" y="4075950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id="{2EB8A5EB-1348-1CE7-164B-3E56C7C45E9C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B1D79CAA-3AAB-5440-6158-D1203A435FB6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" name="文字方塊 2">
            <a:extLst>
              <a:ext uri="{FF2B5EF4-FFF2-40B4-BE49-F238E27FC236}">
                <a16:creationId xmlns:a16="http://schemas.microsoft.com/office/drawing/2014/main" id="{BA89E372-B452-696F-A0F3-5851F106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777" y="3891068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4" name="文字方塊 2">
            <a:extLst>
              <a:ext uri="{FF2B5EF4-FFF2-40B4-BE49-F238E27FC236}">
                <a16:creationId xmlns:a16="http://schemas.microsoft.com/office/drawing/2014/main" id="{35BB2CBC-78C9-0F66-D01D-97B53321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2839030"/>
            <a:ext cx="779593" cy="4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First byte isn’t 02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50486A2-59AE-881C-555A-616175707CD7}"/>
              </a:ext>
            </a:extLst>
          </p:cNvPr>
          <p:cNvCxnSpPr>
            <a:cxnSpLocks/>
            <a:stCxn id="70" idx="0"/>
            <a:endCxn id="111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2">
            <a:extLst>
              <a:ext uri="{FF2B5EF4-FFF2-40B4-BE49-F238E27FC236}">
                <a16:creationId xmlns:a16="http://schemas.microsoft.com/office/drawing/2014/main" id="{8C44FC31-D9BD-1A21-87AA-9390F94A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350837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1" name="文字方塊 2">
            <a:extLst>
              <a:ext uri="{FF2B5EF4-FFF2-40B4-BE49-F238E27FC236}">
                <a16:creationId xmlns:a16="http://schemas.microsoft.com/office/drawing/2014/main" id="{002DBBF7-B8DC-3BFD-54EF-8053D421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371" y="3328117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2" name="流程圖: 接點 121">
            <a:extLst>
              <a:ext uri="{FF2B5EF4-FFF2-40B4-BE49-F238E27FC236}">
                <a16:creationId xmlns:a16="http://schemas.microsoft.com/office/drawing/2014/main" id="{B2B8BD6B-F5FB-F726-F4AF-EEE4B88F88C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1EA2C5A9-A135-C956-E4D4-337A97A108E0}"/>
              </a:ext>
            </a:extLst>
          </p:cNvPr>
          <p:cNvCxnSpPr>
            <a:cxnSpLocks/>
            <a:stCxn id="111" idx="0"/>
            <a:endCxn id="122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C66309FD-7BD2-1763-01AA-0761410F9F6B}"/>
              </a:ext>
            </a:extLst>
          </p:cNvPr>
          <p:cNvCxnSpPr>
            <a:cxnSpLocks/>
            <a:stCxn id="122" idx="6"/>
            <a:endCxn id="34" idx="5"/>
          </p:cNvCxnSpPr>
          <p:nvPr/>
        </p:nvCxnSpPr>
        <p:spPr>
          <a:xfrm flipH="1">
            <a:off x="5033644" y="2831626"/>
            <a:ext cx="5708427" cy="2752681"/>
          </a:xfrm>
          <a:prstGeom prst="bentConnector4">
            <a:avLst>
              <a:gd name="adj1" fmla="val -10381"/>
              <a:gd name="adj2" fmla="val 118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肘形 165">
            <a:extLst>
              <a:ext uri="{FF2B5EF4-FFF2-40B4-BE49-F238E27FC236}">
                <a16:creationId xmlns:a16="http://schemas.microsoft.com/office/drawing/2014/main" id="{7ADB04A0-02A4-8B0C-A5E1-AB1E835E28B0}"/>
              </a:ext>
            </a:extLst>
          </p:cNvPr>
          <p:cNvCxnSpPr>
            <a:cxnSpLocks/>
            <a:stCxn id="111" idx="1"/>
            <a:endCxn id="34" idx="7"/>
          </p:cNvCxnSpPr>
          <p:nvPr/>
        </p:nvCxnSpPr>
        <p:spPr>
          <a:xfrm rot="16200000" flipH="1" flipV="1">
            <a:off x="6975091" y="1924603"/>
            <a:ext cx="1212443" cy="5095338"/>
          </a:xfrm>
          <a:prstGeom prst="bentConnector3">
            <a:avLst>
              <a:gd name="adj1" fmla="val -47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538F02A9-06CF-3C9C-2D69-F8820AC70A00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6068576" y="3751306"/>
            <a:ext cx="3956100" cy="366361"/>
          </a:xfrm>
          <a:prstGeom prst="bentConnector4">
            <a:avLst>
              <a:gd name="adj1" fmla="val 8023"/>
              <a:gd name="adj2" fmla="val 174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字方塊 2">
            <a:extLst>
              <a:ext uri="{FF2B5EF4-FFF2-40B4-BE49-F238E27FC236}">
                <a16:creationId xmlns:a16="http://schemas.microsoft.com/office/drawing/2014/main" id="{BC78E9D5-ECC5-E343-ADD4-F4FF53D8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89210CB2-E64E-D918-2426-CD6E1B8B13FB}"/>
              </a:ext>
            </a:extLst>
          </p:cNvPr>
          <p:cNvCxnSpPr>
            <a:cxnSpLocks/>
            <a:stCxn id="67" idx="0"/>
            <a:endCxn id="71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">
            <a:extLst>
              <a:ext uri="{FF2B5EF4-FFF2-40B4-BE49-F238E27FC236}">
                <a16:creationId xmlns:a16="http://schemas.microsoft.com/office/drawing/2014/main" id="{366728EE-3EF0-0435-82F4-47B9C0E2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" name="文字方塊 2">
            <a:extLst>
              <a:ext uri="{FF2B5EF4-FFF2-40B4-BE49-F238E27FC236}">
                <a16:creationId xmlns:a16="http://schemas.microsoft.com/office/drawing/2014/main" id="{80A811F6-F1C3-831D-7105-88AC383C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324" y="2585975"/>
            <a:ext cx="908615" cy="47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check last byte 03?</a:t>
            </a:r>
            <a:endParaRPr lang="zh-TW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6F1CA4E5-93E5-09F0-1251-72D2FF263935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6068576" y="4466632"/>
            <a:ext cx="7790" cy="50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">
            <a:extLst>
              <a:ext uri="{FF2B5EF4-FFF2-40B4-BE49-F238E27FC236}">
                <a16:creationId xmlns:a16="http://schemas.microsoft.com/office/drawing/2014/main" id="{B1891EA9-2690-5036-3B33-53CB93C8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20" y="3973320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7" name="文字方塊 2">
            <a:extLst>
              <a:ext uri="{FF2B5EF4-FFF2-40B4-BE49-F238E27FC236}">
                <a16:creationId xmlns:a16="http://schemas.microsoft.com/office/drawing/2014/main" id="{9745ADCA-8652-EE02-443C-4F484B12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252" y="4539821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 start</a:t>
            </a:r>
            <a:endParaRPr lang="zh-TW" alt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2268</TotalTime>
  <Words>1070</Words>
  <Application>Microsoft Office PowerPoint</Application>
  <PresentationFormat>寬螢幕</PresentationFormat>
  <Paragraphs>216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Calibri</vt:lpstr>
      <vt:lpstr>Garamond</vt:lpstr>
      <vt:lpstr>有機</vt:lpstr>
      <vt:lpstr>RS232</vt:lpstr>
      <vt:lpstr>架構</vt:lpstr>
      <vt:lpstr>Verilog程式</vt:lpstr>
      <vt:lpstr>RX、TX傳送接收格式</vt:lpstr>
      <vt:lpstr>AES</vt:lpstr>
      <vt:lpstr>PowerPoint 簡報</vt:lpstr>
      <vt:lpstr>Verilog程式架構</vt:lpstr>
      <vt:lpstr>rs232.v</vt:lpstr>
      <vt:lpstr>RX_code.v</vt:lpstr>
      <vt:lpstr>TX_code.v</vt:lpstr>
      <vt:lpstr>aes_core.v</vt:lpstr>
      <vt:lpstr>AES加密程式</vt:lpstr>
      <vt:lpstr>AES解密程式</vt:lpstr>
      <vt:lpstr>Ram存放格式</vt:lpstr>
      <vt:lpstr>AES加密資料規格</vt:lpstr>
      <vt:lpstr>接收後並aes加密波型圖</vt:lpstr>
      <vt:lpstr>GitHub紀錄</vt:lpstr>
      <vt:lpstr>AES參考資料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芷柔 戴</cp:lastModifiedBy>
  <cp:revision>24</cp:revision>
  <dcterms:created xsi:type="dcterms:W3CDTF">2022-07-28T04:52:58Z</dcterms:created>
  <dcterms:modified xsi:type="dcterms:W3CDTF">2022-10-18T15:29:01Z</dcterms:modified>
</cp:coreProperties>
</file>