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D9F1F6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41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3915"/>
            <a:ext cx="16033542" cy="23547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59173" y="3363915"/>
            <a:ext cx="5130735" cy="23547392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13" y="5732107"/>
            <a:ext cx="12830175" cy="14370634"/>
          </a:xfrm>
        </p:spPr>
        <p:txBody>
          <a:bodyPr anchor="b">
            <a:normAutofit/>
          </a:bodyPr>
          <a:lstStyle>
            <a:lvl1pPr algn="l">
              <a:defRPr sz="12628" spc="-234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323" y="20617191"/>
            <a:ext cx="12830175" cy="4036695"/>
          </a:xfrm>
        </p:spPr>
        <p:txBody>
          <a:bodyPr anchor="t">
            <a:normAutofit/>
          </a:bodyPr>
          <a:lstStyle>
            <a:lvl1pPr marL="0" indent="0" algn="l">
              <a:buNone/>
              <a:defRPr sz="4677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677"/>
            </a:lvl3pPr>
            <a:lvl4pPr marL="3207487" indent="0" algn="ctr">
              <a:buNone/>
              <a:defRPr sz="4677"/>
            </a:lvl4pPr>
            <a:lvl5pPr marL="4276649" indent="0" algn="ctr">
              <a:buNone/>
              <a:defRPr sz="4677"/>
            </a:lvl5pPr>
            <a:lvl6pPr marL="5345811" indent="0" algn="ctr">
              <a:buNone/>
              <a:defRPr sz="4677"/>
            </a:lvl6pPr>
            <a:lvl7pPr marL="6414973" indent="0" algn="ctr">
              <a:buNone/>
              <a:defRPr sz="4677"/>
            </a:lvl7pPr>
            <a:lvl8pPr marL="7484135" indent="0" algn="ctr">
              <a:buNone/>
              <a:defRPr sz="4677"/>
            </a:lvl8pPr>
            <a:lvl9pPr marL="8553298" indent="0" algn="ctr">
              <a:buNone/>
              <a:defRPr sz="467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6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3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8" y="4373086"/>
            <a:ext cx="4944963" cy="21865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3955" y="3834861"/>
            <a:ext cx="12830175" cy="2260549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9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3955" y="5732107"/>
            <a:ext cx="12830175" cy="14370634"/>
          </a:xfrm>
        </p:spPr>
        <p:txBody>
          <a:bodyPr anchor="b">
            <a:normAutofit/>
          </a:bodyPr>
          <a:lstStyle>
            <a:lvl1pPr>
              <a:defRPr sz="12628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6030" y="20627512"/>
            <a:ext cx="12830175" cy="4036695"/>
          </a:xfrm>
        </p:spPr>
        <p:txBody>
          <a:bodyPr anchor="t">
            <a:normAutofit/>
          </a:bodyPr>
          <a:lstStyle>
            <a:lvl1pPr marL="0" indent="0">
              <a:buNone/>
              <a:defRPr sz="4677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4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3955" y="3834861"/>
            <a:ext cx="6094333" cy="22605492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250" y="3834861"/>
            <a:ext cx="6094333" cy="22605492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3955" y="4518706"/>
            <a:ext cx="6094333" cy="356574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3955" y="8524278"/>
            <a:ext cx="6094333" cy="17761458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2851" y="4518712"/>
            <a:ext cx="6094333" cy="358981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3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2851" y="8524278"/>
            <a:ext cx="6094333" cy="17761458"/>
          </a:xfrm>
        </p:spPr>
        <p:txBody>
          <a:bodyPr/>
          <a:lstStyle>
            <a:lvl1pPr>
              <a:defRPr sz="4443"/>
            </a:lvl1pPr>
            <a:lvl2pPr>
              <a:defRPr sz="3975"/>
            </a:lvl2pPr>
            <a:lvl3pPr>
              <a:defRPr sz="3508"/>
            </a:lvl3pPr>
            <a:lvl4pPr>
              <a:defRPr sz="3040"/>
            </a:lvl4pPr>
            <a:lvl5pPr>
              <a:defRPr sz="3040"/>
            </a:lvl5pPr>
            <a:lvl6pPr>
              <a:defRPr sz="3040"/>
            </a:lvl6pPr>
            <a:lvl7pPr>
              <a:defRPr sz="3040"/>
            </a:lvl7pPr>
            <a:lvl8pPr>
              <a:defRPr sz="3040"/>
            </a:lvl8pPr>
            <a:lvl9pPr>
              <a:defRPr sz="304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5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64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6" y="5045869"/>
            <a:ext cx="4971693" cy="9688068"/>
          </a:xfrm>
        </p:spPr>
        <p:txBody>
          <a:bodyPr anchor="b">
            <a:normAutofit/>
          </a:bodyPr>
          <a:lstStyle>
            <a:lvl1pPr>
              <a:defRPr sz="6548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955" y="3834861"/>
            <a:ext cx="12830175" cy="22605492"/>
          </a:xfrm>
        </p:spPr>
        <p:txBody>
          <a:bodyPr/>
          <a:lstStyle>
            <a:lvl1pPr>
              <a:defRPr sz="4677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56" y="14733937"/>
            <a:ext cx="4971693" cy="11302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3">
                <a:solidFill>
                  <a:srgbClr val="FFFFFF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6" y="5045869"/>
            <a:ext cx="4971693" cy="9688068"/>
          </a:xfrm>
        </p:spPr>
        <p:txBody>
          <a:bodyPr anchor="b">
            <a:normAutofit/>
          </a:bodyPr>
          <a:lstStyle>
            <a:lvl1pPr>
              <a:defRPr sz="6548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2576" y="3387835"/>
            <a:ext cx="14233354" cy="2353393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56" y="14747366"/>
            <a:ext cx="4971693" cy="11302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3">
                <a:solidFill>
                  <a:srgbClr val="FFFFFF"/>
                </a:solidFill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7096" y="28060644"/>
            <a:ext cx="10368247" cy="161187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28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350457"/>
            <a:ext cx="6039735" cy="2353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596" y="4961279"/>
            <a:ext cx="5169608" cy="2031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3918" y="3350457"/>
            <a:ext cx="673584" cy="2353393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6333" y="3814677"/>
            <a:ext cx="12830175" cy="2260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339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BEA777-5D2E-4814-8E51-D586D0D2DC45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6333" y="28060644"/>
            <a:ext cx="103682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1279" y="28060644"/>
            <a:ext cx="2685102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2" b="1">
                <a:solidFill>
                  <a:schemeClr val="accent1"/>
                </a:solidFill>
              </a:defRPr>
            </a:lvl1pPr>
          </a:lstStyle>
          <a:p>
            <a:fld id="{E92148ED-7FC1-47F0-AC5C-F24DAFB71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7016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665" indent="-427665" algn="l" defTabSz="2138324" rtl="0" eaLnBrk="1" latinLnBrk="0" hangingPunct="1">
        <a:lnSpc>
          <a:spcPct val="90000"/>
        </a:lnSpc>
        <a:spcBef>
          <a:spcPts val="2806"/>
        </a:spcBef>
        <a:buClr>
          <a:schemeClr val="accent1"/>
        </a:buClr>
        <a:buFont typeface="Wingdings 2" pitchFamily="18" charset="2"/>
        <a:buChar char=""/>
        <a:defRPr sz="444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3743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97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2906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068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1230" indent="-427665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sz="3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EE44874-3C05-4182-BB6E-638B7784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348" y="23370379"/>
            <a:ext cx="9090621" cy="5250107"/>
          </a:xfrm>
          <a:prstGeom prst="rect">
            <a:avLst/>
          </a:prstGeom>
        </p:spPr>
      </p:pic>
      <p:sp>
        <p:nvSpPr>
          <p:cNvPr id="3" name="標題 3">
            <a:extLst>
              <a:ext uri="{FF2B5EF4-FFF2-40B4-BE49-F238E27FC236}">
                <a16:creationId xmlns:a16="http://schemas.microsoft.com/office/drawing/2014/main" id="{415B56AB-2AE9-438A-B6A7-6BCA69418E87}"/>
              </a:ext>
            </a:extLst>
          </p:cNvPr>
          <p:cNvSpPr txBox="1">
            <a:spLocks/>
          </p:cNvSpPr>
          <p:nvPr/>
        </p:nvSpPr>
        <p:spPr>
          <a:xfrm>
            <a:off x="408008" y="1421989"/>
            <a:ext cx="15113315" cy="33198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50" kern="1200" spc="-45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031" b="1">
                <a:solidFill>
                  <a:schemeClr val="accent1">
                    <a:lumMod val="75000"/>
                  </a:schemeClr>
                </a:solidFill>
              </a:rPr>
              <a:t>KEYPRO</a:t>
            </a:r>
            <a:endParaRPr lang="zh-TW" altLang="en-US" sz="14031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445E356A-1987-438A-95E8-DBB33124732E}"/>
              </a:ext>
            </a:extLst>
          </p:cNvPr>
          <p:cNvSpPr txBox="1">
            <a:spLocks/>
          </p:cNvSpPr>
          <p:nvPr/>
        </p:nvSpPr>
        <p:spPr>
          <a:xfrm>
            <a:off x="15113323" y="1636793"/>
            <a:ext cx="5942948" cy="23069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Wingdings 2" pitchFamily="18" charset="2"/>
              <a:buChar char=""/>
              <a:defRPr sz="142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2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12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97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742" b="1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專題學生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00857035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戴芷柔</a:t>
            </a:r>
            <a:endParaRPr lang="en-US" altLang="zh-TW" sz="3742" u="sng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00857047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邱莘瑜</a:t>
            </a:r>
            <a:endParaRPr lang="en-US" altLang="zh-TW" sz="3742" u="sng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742" b="1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指導教授</a:t>
            </a:r>
            <a:r>
              <a:rPr lang="en-US" altLang="zh-TW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: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嚴茂旭 教授</a:t>
            </a:r>
            <a:r>
              <a:rPr lang="zh-TW" altLang="en-US" sz="3742" u="sng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                </a:t>
            </a:r>
            <a:r>
              <a:rPr lang="zh-TW" altLang="en-US" sz="3742" u="sng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C50A9D0-087E-432E-82C0-9073C50F295D}"/>
              </a:ext>
            </a:extLst>
          </p:cNvPr>
          <p:cNvGrpSpPr/>
          <p:nvPr/>
        </p:nvGrpSpPr>
        <p:grpSpPr>
          <a:xfrm>
            <a:off x="391351" y="4917843"/>
            <a:ext cx="7777951" cy="4035791"/>
            <a:chOff x="2734415" y="1154970"/>
            <a:chExt cx="2500875" cy="991683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2AD439-7F49-4A6A-94CB-FD9F84FC6B69}"/>
                </a:ext>
              </a:extLst>
            </p:cNvPr>
            <p:cNvGrpSpPr/>
            <p:nvPr/>
          </p:nvGrpSpPr>
          <p:grpSpPr>
            <a:xfrm>
              <a:off x="2734415" y="1154970"/>
              <a:ext cx="2500875" cy="991683"/>
              <a:chOff x="4236722" y="2065693"/>
              <a:chExt cx="1602070" cy="1064245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CE41801D-7C3A-4FC1-883B-489D8CABBC2F}"/>
                  </a:ext>
                </a:extLst>
              </p:cNvPr>
              <p:cNvSpPr/>
              <p:nvPr/>
            </p:nvSpPr>
            <p:spPr>
              <a:xfrm>
                <a:off x="4236722" y="2179320"/>
                <a:ext cx="1602070" cy="950618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9AEAF9A4-76D5-487F-AFB3-AA8975D3C75C}"/>
                  </a:ext>
                </a:extLst>
              </p:cNvPr>
              <p:cNvGrpSpPr/>
              <p:nvPr/>
            </p:nvGrpSpPr>
            <p:grpSpPr>
              <a:xfrm>
                <a:off x="4305924" y="2065693"/>
                <a:ext cx="1414281" cy="594453"/>
                <a:chOff x="4305924" y="2065693"/>
                <a:chExt cx="1414281" cy="594453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20858F42-82AF-4AF8-823B-6393F7204CFA}"/>
                    </a:ext>
                  </a:extLst>
                </p:cNvPr>
                <p:cNvSpPr txBox="1"/>
                <p:nvPr/>
              </p:nvSpPr>
              <p:spPr>
                <a:xfrm>
                  <a:off x="4385823" y="2065693"/>
                  <a:ext cx="772838" cy="206961"/>
                </a:xfrm>
                <a:prstGeom prst="rect">
                  <a:avLst/>
                </a:prstGeom>
                <a:solidFill>
                  <a:srgbClr val="D9F1F6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4500">
                      <a:solidFill>
                        <a:schemeClr val="accent1">
                          <a:lumMod val="75000"/>
                        </a:schemeClr>
                      </a:solidFill>
                    </a:rPr>
                    <a:t>動機與摘要</a:t>
                  </a: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4E25A00-C532-43DB-AEB3-43A80040D3E4}"/>
                    </a:ext>
                  </a:extLst>
                </p:cNvPr>
                <p:cNvSpPr txBox="1"/>
                <p:nvPr/>
              </p:nvSpPr>
              <p:spPr>
                <a:xfrm>
                  <a:off x="4305924" y="2392314"/>
                  <a:ext cx="1414281" cy="267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/>
                    <a:t>由於資訊科技愈發進步，資訊傳送的安全也愈發重 要。本專題以 </a:t>
                  </a:r>
                  <a:r>
                    <a:rPr lang="en-US" altLang="zh-TW" sz="2000"/>
                    <a:t>Verilog </a:t>
                  </a:r>
                  <a:r>
                    <a:rPr lang="zh-TW" altLang="en-US" sz="2000"/>
                    <a:t>撰寫程式，配合</a:t>
                  </a:r>
                  <a:r>
                    <a:rPr lang="en-US" altLang="zh-TW" sz="2000"/>
                    <a:t>RS-232 </a:t>
                  </a:r>
                  <a:r>
                    <a:rPr lang="zh-TW" altLang="en-US" sz="2000"/>
                    <a:t>通訊裝置從電腦 端取得資料，經過 </a:t>
                  </a:r>
                  <a:r>
                    <a:rPr lang="en-US" altLang="zh-TW" sz="2000"/>
                    <a:t>FPGA </a:t>
                  </a:r>
                  <a:r>
                    <a:rPr lang="zh-TW" altLang="en-US" sz="2000"/>
                    <a:t>及 </a:t>
                  </a:r>
                  <a:r>
                    <a:rPr lang="en-US" altLang="zh-TW" sz="2000"/>
                    <a:t>AES </a:t>
                  </a:r>
                  <a:r>
                    <a:rPr lang="zh-TW" altLang="en-US" sz="2000"/>
                    <a:t>加密處理後回傳資訊。</a:t>
                  </a:r>
                </a:p>
              </p:txBody>
            </p:sp>
          </p:grp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333D4240-3DF6-4C59-95DF-EC5DCF897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46" r="1643" b="6944"/>
            <a:stretch/>
          </p:blipFill>
          <p:spPr>
            <a:xfrm>
              <a:off x="2816740" y="1733700"/>
              <a:ext cx="2259136" cy="300395"/>
            </a:xfrm>
            <a:prstGeom prst="rect">
              <a:avLst/>
            </a:prstGeom>
          </p:spPr>
        </p:pic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8DE7261-7330-47AD-B323-BAE1229A8D14}"/>
              </a:ext>
            </a:extLst>
          </p:cNvPr>
          <p:cNvGrpSpPr/>
          <p:nvPr/>
        </p:nvGrpSpPr>
        <p:grpSpPr>
          <a:xfrm>
            <a:off x="400816" y="22339613"/>
            <a:ext cx="20274975" cy="6414954"/>
            <a:chOff x="4236720" y="2124306"/>
            <a:chExt cx="2225040" cy="1617114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41EE1CB4-4CE8-4E07-B1F1-B076E8C1A408}"/>
                </a:ext>
              </a:extLst>
            </p:cNvPr>
            <p:cNvSpPr/>
            <p:nvPr/>
          </p:nvSpPr>
          <p:spPr>
            <a:xfrm>
              <a:off x="4236720" y="2183710"/>
              <a:ext cx="2225040" cy="1557710"/>
            </a:xfrm>
            <a:prstGeom prst="roundRect">
              <a:avLst/>
            </a:prstGeom>
            <a:noFill/>
            <a:ln>
              <a:solidFill>
                <a:srgbClr val="40B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119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D72C9C2-3DA7-4306-9102-D55403BF649F}"/>
                </a:ext>
              </a:extLst>
            </p:cNvPr>
            <p:cNvSpPr txBox="1"/>
            <p:nvPr/>
          </p:nvSpPr>
          <p:spPr>
            <a:xfrm>
              <a:off x="4355052" y="2124306"/>
              <a:ext cx="599063" cy="1978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500">
                  <a:solidFill>
                    <a:schemeClr val="accent1">
                      <a:lumMod val="75000"/>
                    </a:schemeClr>
                  </a:solidFill>
                </a:rPr>
                <a:t>總結與實作成果</a:t>
              </a: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CF1AA8A-90E1-4FCB-9A45-0B05770F92AE}"/>
              </a:ext>
            </a:extLst>
          </p:cNvPr>
          <p:cNvGrpSpPr/>
          <p:nvPr/>
        </p:nvGrpSpPr>
        <p:grpSpPr>
          <a:xfrm>
            <a:off x="451054" y="15711590"/>
            <a:ext cx="9178252" cy="5396130"/>
            <a:chOff x="128547" y="4892400"/>
            <a:chExt cx="2943582" cy="166898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B77EF51-3A22-46D1-AA8F-1D7FF894C877}"/>
                </a:ext>
              </a:extLst>
            </p:cNvPr>
            <p:cNvGrpSpPr/>
            <p:nvPr/>
          </p:nvGrpSpPr>
          <p:grpSpPr>
            <a:xfrm>
              <a:off x="128547" y="4892400"/>
              <a:ext cx="2943582" cy="1668980"/>
              <a:chOff x="4202692" y="1950320"/>
              <a:chExt cx="1017273" cy="1791100"/>
            </a:xfrm>
          </p:grpSpPr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DA2FDD94-C11E-43A8-9A33-3CC661656FA6}"/>
                  </a:ext>
                </a:extLst>
              </p:cNvPr>
              <p:cNvSpPr/>
              <p:nvPr/>
            </p:nvSpPr>
            <p:spPr>
              <a:xfrm>
                <a:off x="4202692" y="2096922"/>
                <a:ext cx="1017273" cy="1644498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E65CC07C-C2D3-4EE8-974B-97C70EDC688E}"/>
                  </a:ext>
                </a:extLst>
              </p:cNvPr>
              <p:cNvGrpSpPr/>
              <p:nvPr/>
            </p:nvGrpSpPr>
            <p:grpSpPr>
              <a:xfrm>
                <a:off x="4276846" y="1950320"/>
                <a:ext cx="861051" cy="634819"/>
                <a:chOff x="4276846" y="1950320"/>
                <a:chExt cx="861051" cy="634819"/>
              </a:xfrm>
            </p:grpSpPr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85A250B9-2720-4A70-A318-76F156F81A58}"/>
                    </a:ext>
                  </a:extLst>
                </p:cNvPr>
                <p:cNvSpPr txBox="1"/>
                <p:nvPr/>
              </p:nvSpPr>
              <p:spPr>
                <a:xfrm>
                  <a:off x="4314348" y="1950320"/>
                  <a:ext cx="316290" cy="2701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500">
                      <a:solidFill>
                        <a:schemeClr val="bg1"/>
                      </a:solidFill>
                    </a:rPr>
                    <a:t>Aes</a:t>
                  </a:r>
                  <a:r>
                    <a:rPr lang="zh-TW" altLang="en-US" sz="4500">
                      <a:solidFill>
                        <a:schemeClr val="bg1"/>
                      </a:solidFill>
                    </a:rPr>
                    <a:t>原理</a:t>
                  </a:r>
                </a:p>
              </p:txBody>
            </p: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AA7526CF-170E-4510-8670-D5CFECA96262}"/>
                    </a:ext>
                  </a:extLst>
                </p:cNvPr>
                <p:cNvSpPr txBox="1"/>
                <p:nvPr/>
              </p:nvSpPr>
              <p:spPr>
                <a:xfrm>
                  <a:off x="4276846" y="2341499"/>
                  <a:ext cx="861051" cy="2436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>
                      <a:latin typeface="+mj-ea"/>
                      <a:ea typeface="+mj-ea"/>
                    </a:rPr>
                    <a:t>AES </a:t>
                  </a:r>
                  <a:r>
                    <a:rPr lang="zh-TW" altLang="en-US" sz="2000">
                      <a:latin typeface="+mj-ea"/>
                      <a:ea typeface="+mj-ea"/>
                    </a:rPr>
                    <a:t>部分主要參照理論以位元組代換</a:t>
                  </a:r>
                  <a:r>
                    <a:rPr lang="en-US" altLang="zh-TW" sz="2000">
                      <a:latin typeface="+mj-ea"/>
                      <a:ea typeface="+mj-ea"/>
                    </a:rPr>
                    <a:t>(SubByte) </a:t>
                  </a:r>
                  <a:r>
                    <a:rPr lang="zh-TW" altLang="en-US" sz="2000">
                      <a:latin typeface="+mj-ea"/>
                      <a:ea typeface="+mj-ea"/>
                    </a:rPr>
                    <a:t>、行移位</a:t>
                  </a:r>
                  <a:r>
                    <a:rPr lang="en-US" altLang="zh-TW" sz="2000">
                      <a:latin typeface="+mj-ea"/>
                      <a:ea typeface="+mj-ea"/>
                    </a:rPr>
                    <a:t>(ShiftRow) </a:t>
                  </a:r>
                  <a:r>
                    <a:rPr lang="zh-TW" altLang="en-US" sz="2000">
                      <a:latin typeface="+mj-ea"/>
                      <a:ea typeface="+mj-ea"/>
                    </a:rPr>
                    <a:t>、列混合 </a:t>
                  </a:r>
                  <a:r>
                    <a:rPr lang="en-US" altLang="zh-TW" sz="2000">
                      <a:latin typeface="+mj-ea"/>
                      <a:ea typeface="+mj-ea"/>
                    </a:rPr>
                    <a:t>(MixColumn) </a:t>
                  </a:r>
                  <a:r>
                    <a:rPr lang="zh-TW" altLang="en-US" sz="2000">
                      <a:latin typeface="+mj-ea"/>
                      <a:ea typeface="+mj-ea"/>
                    </a:rPr>
                    <a:t>、輪金鑰加</a:t>
                  </a:r>
                  <a:r>
                    <a:rPr lang="en-US" altLang="zh-TW" sz="2000">
                      <a:latin typeface="+mj-ea"/>
                      <a:ea typeface="+mj-ea"/>
                    </a:rPr>
                    <a:t>(AddRoundKey) </a:t>
                  </a:r>
                  <a:r>
                    <a:rPr lang="zh-TW" altLang="en-US" sz="2000">
                      <a:latin typeface="+mj-ea"/>
                      <a:ea typeface="+mj-ea"/>
                    </a:rPr>
                    <a:t>實現</a:t>
                  </a:r>
                </a:p>
              </p:txBody>
            </p:sp>
          </p:grp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ADCE80B6-7819-490B-805E-774EA1C0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55" y="5556821"/>
              <a:ext cx="970743" cy="891331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C8AFB1E2-6823-44EC-AD26-DFA6110AE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5472" y="5576788"/>
              <a:ext cx="1590307" cy="911593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1D37A34-7F66-43E1-A226-F6F913BE2CA4}"/>
              </a:ext>
            </a:extLst>
          </p:cNvPr>
          <p:cNvGrpSpPr/>
          <p:nvPr/>
        </p:nvGrpSpPr>
        <p:grpSpPr>
          <a:xfrm>
            <a:off x="10600762" y="16299043"/>
            <a:ext cx="9785010" cy="5396131"/>
            <a:chOff x="10803200" y="16656148"/>
            <a:chExt cx="9785010" cy="5396131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5FDCBC8-D63E-42B7-AE33-F61CC1E2F81E}"/>
                </a:ext>
              </a:extLst>
            </p:cNvPr>
            <p:cNvGrpSpPr/>
            <p:nvPr/>
          </p:nvGrpSpPr>
          <p:grpSpPr>
            <a:xfrm>
              <a:off x="10803200" y="16656148"/>
              <a:ext cx="9785010" cy="5396131"/>
              <a:chOff x="4202692" y="2032221"/>
              <a:chExt cx="1017273" cy="1709199"/>
            </a:xfrm>
          </p:grpSpPr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AEED33A5-19EE-4C9C-A126-4F2A4C79001F}"/>
                  </a:ext>
                </a:extLst>
              </p:cNvPr>
              <p:cNvSpPr/>
              <p:nvPr/>
            </p:nvSpPr>
            <p:spPr>
              <a:xfrm>
                <a:off x="4202692" y="2172119"/>
                <a:ext cx="1017273" cy="1569301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96073A1B-A9C8-40BF-AC81-BB114671F1B8}"/>
                  </a:ext>
                </a:extLst>
              </p:cNvPr>
              <p:cNvGrpSpPr/>
              <p:nvPr/>
            </p:nvGrpSpPr>
            <p:grpSpPr>
              <a:xfrm>
                <a:off x="4291178" y="2032221"/>
                <a:ext cx="861051" cy="666470"/>
                <a:chOff x="4291178" y="2032221"/>
                <a:chExt cx="861051" cy="666470"/>
              </a:xfrm>
            </p:grpSpPr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FF5A077C-6905-4D33-9F73-CD48C0926111}"/>
                    </a:ext>
                  </a:extLst>
                </p:cNvPr>
                <p:cNvSpPr txBox="1"/>
                <p:nvPr/>
              </p:nvSpPr>
              <p:spPr>
                <a:xfrm>
                  <a:off x="4314790" y="2032221"/>
                  <a:ext cx="716520" cy="27012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500">
                      <a:solidFill>
                        <a:schemeClr val="bg1"/>
                      </a:solidFill>
                    </a:rPr>
                    <a:t>Aes</a:t>
                  </a:r>
                  <a:r>
                    <a:rPr lang="zh-TW" altLang="en-US" sz="4500">
                      <a:solidFill>
                        <a:schemeClr val="bg1"/>
                      </a:solidFill>
                    </a:rPr>
                    <a:t>實作加密資料規格</a:t>
                  </a:r>
                </a:p>
              </p:txBody>
            </p: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DDDF5D0D-A5CE-4AB5-8D5B-90847941011D}"/>
                    </a:ext>
                  </a:extLst>
                </p:cNvPr>
                <p:cNvSpPr txBox="1"/>
                <p:nvPr/>
              </p:nvSpPr>
              <p:spPr>
                <a:xfrm>
                  <a:off x="4291178" y="2376984"/>
                  <a:ext cx="861051" cy="321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>
                      <a:latin typeface="+mj-ea"/>
                      <a:ea typeface="+mj-ea"/>
                    </a:rPr>
                    <a:t>加密資料寬度為</a:t>
                  </a:r>
                  <a:r>
                    <a:rPr lang="en-US" altLang="zh-TW" sz="2000">
                      <a:latin typeface="+mj-ea"/>
                      <a:ea typeface="+mj-ea"/>
                    </a:rPr>
                    <a:t>128</a:t>
                  </a:r>
                  <a:r>
                    <a:rPr lang="zh-TW" altLang="en-US" sz="2000">
                      <a:latin typeface="+mj-ea"/>
                      <a:ea typeface="+mj-ea"/>
                    </a:rPr>
                    <a:t>，每筆</a:t>
                  </a:r>
                  <a:r>
                    <a:rPr lang="en-US" altLang="zh-TW" sz="200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>
                      <a:latin typeface="+mj-ea"/>
                      <a:ea typeface="+mj-ea"/>
                    </a:rPr>
                    <a:t>資料為</a:t>
                  </a:r>
                  <a:r>
                    <a:rPr lang="en-US" altLang="zh-TW" sz="2000">
                      <a:latin typeface="+mj-ea"/>
                      <a:ea typeface="+mj-ea"/>
                    </a:rPr>
                    <a:t>4</a:t>
                  </a:r>
                  <a:r>
                    <a:rPr lang="zh-TW" altLang="en-US" sz="2000">
                      <a:latin typeface="+mj-ea"/>
                      <a:ea typeface="+mj-ea"/>
                    </a:rPr>
                    <a:t>組</a:t>
                  </a:r>
                  <a:r>
                    <a:rPr lang="en-US" altLang="zh-TW" sz="2000">
                      <a:latin typeface="+mj-ea"/>
                      <a:ea typeface="+mj-ea"/>
                    </a:rPr>
                    <a:t>bytes</a:t>
                  </a:r>
                  <a:r>
                    <a:rPr lang="zh-TW" altLang="en-US" sz="2000">
                      <a:latin typeface="+mj-ea"/>
                      <a:ea typeface="+mj-ea"/>
                    </a:rPr>
                    <a:t>，但每組</a:t>
                  </a:r>
                  <a:r>
                    <a:rPr lang="en-US" altLang="zh-TW" sz="2000">
                      <a:latin typeface="+mj-ea"/>
                      <a:ea typeface="+mj-ea"/>
                    </a:rPr>
                    <a:t>byte</a:t>
                  </a:r>
                  <a:r>
                    <a:rPr lang="zh-TW" altLang="en-US" sz="2000">
                      <a:latin typeface="+mj-ea"/>
                      <a:ea typeface="+mj-ea"/>
                    </a:rPr>
                    <a:t>的第</a:t>
                  </a:r>
                  <a:r>
                    <a:rPr lang="en-US" altLang="zh-TW" sz="2000">
                      <a:latin typeface="+mj-ea"/>
                      <a:ea typeface="+mj-ea"/>
                    </a:rPr>
                    <a:t>1</a:t>
                  </a:r>
                  <a:r>
                    <a:rPr lang="zh-TW" altLang="en-US" sz="2000">
                      <a:latin typeface="+mj-ea"/>
                      <a:ea typeface="+mj-ea"/>
                    </a:rPr>
                    <a:t>個</a:t>
                  </a:r>
                  <a:r>
                    <a:rPr lang="en-US" altLang="zh-TW" sz="2000">
                      <a:latin typeface="+mj-ea"/>
                      <a:ea typeface="+mj-ea"/>
                    </a:rPr>
                    <a:t>bit</a:t>
                  </a:r>
                  <a:r>
                    <a:rPr lang="zh-TW" altLang="en-US" sz="2000">
                      <a:latin typeface="+mj-ea"/>
                      <a:ea typeface="+mj-ea"/>
                    </a:rPr>
                    <a:t>不使用，因此每筆</a:t>
                  </a:r>
                  <a:r>
                    <a:rPr lang="en-US" altLang="zh-TW" sz="200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>
                      <a:latin typeface="+mj-ea"/>
                      <a:ea typeface="+mj-ea"/>
                    </a:rPr>
                    <a:t>的可用資料為</a:t>
                  </a:r>
                  <a:r>
                    <a:rPr lang="en-US" altLang="zh-TW" sz="2000">
                      <a:latin typeface="+mj-ea"/>
                      <a:ea typeface="+mj-ea"/>
                    </a:rPr>
                    <a:t>28bits</a:t>
                  </a:r>
                  <a:r>
                    <a:rPr lang="zh-TW" altLang="en-US" sz="2000">
                      <a:latin typeface="+mj-ea"/>
                      <a:ea typeface="+mj-ea"/>
                    </a:rPr>
                    <a:t>，因此每筆</a:t>
                  </a:r>
                  <a:r>
                    <a:rPr lang="en-US" altLang="zh-TW" sz="2000">
                      <a:latin typeface="+mj-ea"/>
                      <a:ea typeface="+mj-ea"/>
                    </a:rPr>
                    <a:t>AES</a:t>
                  </a:r>
                  <a:r>
                    <a:rPr lang="zh-TW" altLang="en-US" sz="2000">
                      <a:latin typeface="+mj-ea"/>
                      <a:ea typeface="+mj-ea"/>
                    </a:rPr>
                    <a:t>資料須使用</a:t>
                  </a:r>
                  <a:r>
                    <a:rPr lang="en-US" altLang="zh-TW" sz="2000">
                      <a:latin typeface="+mj-ea"/>
                      <a:ea typeface="+mj-ea"/>
                    </a:rPr>
                    <a:t>5</a:t>
                  </a:r>
                  <a:r>
                    <a:rPr lang="zh-TW" altLang="en-US" sz="2000">
                      <a:latin typeface="+mj-ea"/>
                      <a:ea typeface="+mj-ea"/>
                    </a:rPr>
                    <a:t>筆</a:t>
                  </a:r>
                  <a:r>
                    <a:rPr lang="en-US" altLang="zh-TW" sz="2000">
                      <a:latin typeface="+mj-ea"/>
                      <a:ea typeface="+mj-ea"/>
                    </a:rPr>
                    <a:t>RAM</a:t>
                  </a:r>
                  <a:r>
                    <a:rPr lang="zh-TW" altLang="en-US" sz="2000">
                      <a:latin typeface="+mj-ea"/>
                      <a:ea typeface="+mj-ea"/>
                    </a:rPr>
                    <a:t>，第</a:t>
                  </a:r>
                  <a:r>
                    <a:rPr lang="en-US" altLang="zh-TW" sz="2000">
                      <a:latin typeface="+mj-ea"/>
                      <a:ea typeface="+mj-ea"/>
                    </a:rPr>
                    <a:t>5</a:t>
                  </a:r>
                  <a:r>
                    <a:rPr lang="zh-TW" altLang="en-US" sz="2000">
                      <a:latin typeface="+mj-ea"/>
                      <a:ea typeface="+mj-ea"/>
                    </a:rPr>
                    <a:t>筆僅使用</a:t>
                  </a:r>
                  <a:r>
                    <a:rPr lang="en-US" altLang="zh-TW" sz="2000">
                      <a:latin typeface="+mj-ea"/>
                      <a:ea typeface="+mj-ea"/>
                    </a:rPr>
                    <a:t>16bits</a:t>
                  </a:r>
                  <a:r>
                    <a:rPr lang="zh-TW" altLang="en-US" sz="2000">
                      <a:latin typeface="+mj-ea"/>
                      <a:ea typeface="+mj-ea"/>
                    </a:rPr>
                    <a:t>。</a:t>
                  </a:r>
                  <a:endParaRPr lang="en-US" altLang="zh-TW" sz="2000" dirty="0">
                    <a:latin typeface="+mj-ea"/>
                    <a:ea typeface="+mj-ea"/>
                  </a:endParaRPr>
                </a:p>
              </p:txBody>
            </p:sp>
          </p:grpSp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E7E170B-5212-42E8-921A-AF074254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28707" y="18852028"/>
              <a:ext cx="9408154" cy="109552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D21A543-71A2-40A2-B834-9170498A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33402" y="20174564"/>
              <a:ext cx="6524199" cy="1650701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57044B7-278E-4C67-8634-D41922F7B5E1}"/>
              </a:ext>
            </a:extLst>
          </p:cNvPr>
          <p:cNvGrpSpPr/>
          <p:nvPr/>
        </p:nvGrpSpPr>
        <p:grpSpPr>
          <a:xfrm>
            <a:off x="8615370" y="3966067"/>
            <a:ext cx="12297460" cy="5652878"/>
            <a:chOff x="8602266" y="4397756"/>
            <a:chExt cx="12297460" cy="5652878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C269A3F4-5C06-468C-9AC5-7DE4AA13FCAD}"/>
                </a:ext>
              </a:extLst>
            </p:cNvPr>
            <p:cNvGrpSpPr/>
            <p:nvPr/>
          </p:nvGrpSpPr>
          <p:grpSpPr>
            <a:xfrm>
              <a:off x="8602266" y="4397756"/>
              <a:ext cx="12297460" cy="5652878"/>
              <a:chOff x="139387" y="6670711"/>
              <a:chExt cx="3943951" cy="1812950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B1FBA83E-A505-4152-BDA1-A504BFC57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136" y="7242660"/>
                <a:ext cx="1876642" cy="958745"/>
              </a:xfrm>
              <a:prstGeom prst="rect">
                <a:avLst/>
              </a:prstGeom>
            </p:spPr>
          </p:pic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FBCC2C7F-73CF-411E-B805-8A44A46479EA}"/>
                  </a:ext>
                </a:extLst>
              </p:cNvPr>
              <p:cNvGrpSpPr/>
              <p:nvPr/>
            </p:nvGrpSpPr>
            <p:grpSpPr>
              <a:xfrm>
                <a:off x="139387" y="6670711"/>
                <a:ext cx="3943951" cy="1812950"/>
                <a:chOff x="4244170" y="2123563"/>
                <a:chExt cx="2711493" cy="1293009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AA1BAF79-0CBF-4D66-9E81-A6E484080ADE}"/>
                    </a:ext>
                  </a:extLst>
                </p:cNvPr>
                <p:cNvSpPr/>
                <p:nvPr/>
              </p:nvSpPr>
              <p:spPr>
                <a:xfrm>
                  <a:off x="4244170" y="2222111"/>
                  <a:ext cx="2711493" cy="1194461"/>
                </a:xfrm>
                <a:prstGeom prst="roundRect">
                  <a:avLst/>
                </a:prstGeom>
                <a:noFill/>
                <a:ln>
                  <a:solidFill>
                    <a:srgbClr val="40BAD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8119"/>
                </a:p>
              </p:txBody>
            </p:sp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717929E2-17FA-4D6F-8189-D278A054E9B3}"/>
                    </a:ext>
                  </a:extLst>
                </p:cNvPr>
                <p:cNvGrpSpPr/>
                <p:nvPr/>
              </p:nvGrpSpPr>
              <p:grpSpPr>
                <a:xfrm>
                  <a:off x="4328375" y="2123563"/>
                  <a:ext cx="2594863" cy="350585"/>
                  <a:chOff x="4328375" y="2123563"/>
                  <a:chExt cx="2594863" cy="350585"/>
                </a:xfrm>
              </p:grpSpPr>
              <p:sp>
                <p:nvSpPr>
                  <p:cNvPr id="49" name="文字方塊 48">
                    <a:extLst>
                      <a:ext uri="{FF2B5EF4-FFF2-40B4-BE49-F238E27FC236}">
                        <a16:creationId xmlns:a16="http://schemas.microsoft.com/office/drawing/2014/main" id="{E6FD3B8B-6C94-403F-83E5-0FD57CC84F98}"/>
                      </a:ext>
                    </a:extLst>
                  </p:cNvPr>
                  <p:cNvSpPr txBox="1"/>
                  <p:nvPr/>
                </p:nvSpPr>
                <p:spPr>
                  <a:xfrm>
                    <a:off x="4514861" y="2123563"/>
                    <a:ext cx="1050400" cy="17951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4500">
                        <a:solidFill>
                          <a:schemeClr val="bg1"/>
                        </a:solidFill>
                      </a:rPr>
                      <a:t>資料輸入</a:t>
                    </a:r>
                    <a:r>
                      <a:rPr lang="en-US" altLang="zh-TW" sz="4500">
                        <a:solidFill>
                          <a:schemeClr val="bg1"/>
                        </a:solidFill>
                      </a:rPr>
                      <a:t>/</a:t>
                    </a:r>
                    <a:r>
                      <a:rPr lang="zh-TW" altLang="en-US" sz="4500">
                        <a:solidFill>
                          <a:schemeClr val="bg1"/>
                        </a:solidFill>
                      </a:rPr>
                      <a:t>輸出</a:t>
                    </a:r>
                    <a:endParaRPr lang="en-US" altLang="zh-TW" sz="45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21E5C8E5-5EF8-485A-9464-09EEE05F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4328375" y="2382629"/>
                    <a:ext cx="2594863" cy="915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2000">
                        <a:latin typeface="+mj-ea"/>
                        <a:ea typeface="+mj-ea"/>
                      </a:rPr>
                      <a:t>以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fsm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控制判斷資料輸入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/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輸出是否符合接收格式開頭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02/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結尾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03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，以及實作</a:t>
                    </a:r>
                    <a:r>
                      <a:rPr lang="en-US" altLang="zh-TW" sz="2000">
                        <a:latin typeface="+mj-ea"/>
                        <a:ea typeface="+mj-ea"/>
                      </a:rPr>
                      <a:t>watchdog</a:t>
                    </a:r>
                    <a:r>
                      <a:rPr lang="zh-TW" altLang="en-US" sz="2000">
                        <a:latin typeface="+mj-ea"/>
                        <a:ea typeface="+mj-ea"/>
                      </a:rPr>
                      <a:t>判斷是否超時。</a:t>
                    </a:r>
                    <a:endParaRPr lang="en-US" altLang="zh-TW" sz="2000">
                      <a:latin typeface="+mj-ea"/>
                      <a:ea typeface="+mj-ea"/>
                    </a:endParaRPr>
                  </a:p>
                </p:txBody>
              </p:sp>
            </p:grpSp>
          </p:grp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BC43156-1A6E-480A-8B38-C8185CF46501}"/>
                </a:ext>
              </a:extLst>
            </p:cNvPr>
            <p:cNvSpPr txBox="1"/>
            <p:nvPr/>
          </p:nvSpPr>
          <p:spPr>
            <a:xfrm>
              <a:off x="10853812" y="9386474"/>
              <a:ext cx="3494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/>
                <a:t>輸入</a:t>
              </a:r>
              <a:r>
                <a:rPr lang="en-US" altLang="zh-TW" sz="2000"/>
                <a:t>FSM</a:t>
              </a:r>
              <a:endParaRPr lang="zh-TW" altLang="en-US" sz="2000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AFC4EA3-2B28-48D6-AA30-63B1C39E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68417" y="6248352"/>
              <a:ext cx="5727164" cy="2989420"/>
            </a:xfrm>
            <a:prstGeom prst="rect">
              <a:avLst/>
            </a:prstGeom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5AE9C96-7484-4773-9184-CB05FAE35304}"/>
                </a:ext>
              </a:extLst>
            </p:cNvPr>
            <p:cNvSpPr txBox="1"/>
            <p:nvPr/>
          </p:nvSpPr>
          <p:spPr>
            <a:xfrm>
              <a:off x="17050322" y="9386474"/>
              <a:ext cx="3494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/>
                <a:t>輸出</a:t>
              </a:r>
              <a:r>
                <a:rPr lang="en-US" altLang="zh-TW" sz="2000"/>
                <a:t>FSM</a:t>
              </a:r>
              <a:endParaRPr lang="zh-TW" altLang="en-US" sz="200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80176060-FDD0-42F0-9AD2-59B682C159C9}"/>
              </a:ext>
            </a:extLst>
          </p:cNvPr>
          <p:cNvGrpSpPr/>
          <p:nvPr/>
        </p:nvGrpSpPr>
        <p:grpSpPr>
          <a:xfrm>
            <a:off x="302592" y="9253842"/>
            <a:ext cx="8031400" cy="6016990"/>
            <a:chOff x="4062289" y="2056619"/>
            <a:chExt cx="1537735" cy="1860848"/>
          </a:xfrm>
        </p:grpSpPr>
        <p:sp>
          <p:nvSpPr>
            <p:cNvPr id="80" name="矩形: 圓角 79">
              <a:extLst>
                <a:ext uri="{FF2B5EF4-FFF2-40B4-BE49-F238E27FC236}">
                  <a16:creationId xmlns:a16="http://schemas.microsoft.com/office/drawing/2014/main" id="{50B3BE4F-3696-43C6-848F-D2A41D065A8F}"/>
                </a:ext>
              </a:extLst>
            </p:cNvPr>
            <p:cNvSpPr/>
            <p:nvPr/>
          </p:nvSpPr>
          <p:spPr>
            <a:xfrm>
              <a:off x="4062289" y="2179320"/>
              <a:ext cx="1537735" cy="1738147"/>
            </a:xfrm>
            <a:prstGeom prst="roundRect">
              <a:avLst/>
            </a:prstGeom>
            <a:noFill/>
            <a:ln>
              <a:solidFill>
                <a:srgbClr val="40B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119"/>
            </a:p>
          </p:txBody>
        </p: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5CB4550D-4ECF-400F-9C05-AB26F95AD207}"/>
                </a:ext>
              </a:extLst>
            </p:cNvPr>
            <p:cNvGrpSpPr/>
            <p:nvPr/>
          </p:nvGrpSpPr>
          <p:grpSpPr>
            <a:xfrm>
              <a:off x="4213263" y="2056619"/>
              <a:ext cx="1311464" cy="1821779"/>
              <a:chOff x="4213263" y="2056619"/>
              <a:chExt cx="1311464" cy="1821779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1D082642-CCF8-4E7B-BC71-7D5F39787A71}"/>
                  </a:ext>
                </a:extLst>
              </p:cNvPr>
              <p:cNvSpPr txBox="1"/>
              <p:nvPr/>
            </p:nvSpPr>
            <p:spPr>
              <a:xfrm>
                <a:off x="4295566" y="2056619"/>
                <a:ext cx="673807" cy="24272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4500">
                    <a:solidFill>
                      <a:schemeClr val="bg1"/>
                    </a:solidFill>
                  </a:rPr>
                  <a:t>封包格式</a:t>
                </a: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ED28BFA2-F0D0-405B-A74C-63CC342E9642}"/>
                  </a:ext>
                </a:extLst>
              </p:cNvPr>
              <p:cNvSpPr txBox="1"/>
              <p:nvPr/>
            </p:nvSpPr>
            <p:spPr>
              <a:xfrm>
                <a:off x="4213263" y="2403035"/>
                <a:ext cx="1311464" cy="1475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b="1">
                    <a:latin typeface="+mj-ea"/>
                    <a:ea typeface="+mj-ea"/>
                  </a:rPr>
                  <a:t>RX</a:t>
                </a:r>
                <a:r>
                  <a:rPr lang="zh-TW" altLang="en-US" sz="2000" b="1">
                    <a:latin typeface="+mj-ea"/>
                    <a:ea typeface="+mj-ea"/>
                  </a:rPr>
                  <a:t>接收格式</a:t>
                </a:r>
                <a:endParaRPr lang="en-US" altLang="zh-TW" sz="2000" b="1">
                  <a:latin typeface="+mj-ea"/>
                  <a:ea typeface="+mj-ea"/>
                </a:endParaRPr>
              </a:p>
              <a:p>
                <a:r>
                  <a:rPr lang="zh-TW" altLang="en-US" sz="2000" u="sng">
                    <a:latin typeface="+mj-ea"/>
                    <a:ea typeface="+mj-ea"/>
                  </a:rPr>
                  <a:t>一次接收</a:t>
                </a:r>
                <a:r>
                  <a:rPr lang="en-US" altLang="zh-TW" sz="2000" u="sng">
                    <a:latin typeface="+mj-ea"/>
                    <a:ea typeface="+mj-ea"/>
                  </a:rPr>
                  <a:t>8</a:t>
                </a:r>
                <a:r>
                  <a:rPr lang="zh-TW" altLang="en-US" sz="2000" u="sng">
                    <a:latin typeface="+mj-ea"/>
                    <a:ea typeface="+mj-ea"/>
                  </a:rPr>
                  <a:t>組</a:t>
                </a:r>
                <a:r>
                  <a:rPr lang="en-US" altLang="zh-TW" sz="2000" u="sng">
                    <a:latin typeface="+mj-ea"/>
                    <a:ea typeface="+mj-ea"/>
                  </a:rPr>
                  <a:t>bytes</a:t>
                </a:r>
                <a:r>
                  <a:rPr lang="zh-TW" altLang="en-US" sz="2000" u="sng">
                    <a:latin typeface="+mj-ea"/>
                    <a:ea typeface="+mj-ea"/>
                  </a:rPr>
                  <a:t>，以下為每組</a:t>
                </a:r>
                <a:r>
                  <a:rPr lang="en-US" altLang="zh-TW" sz="2000" u="sng">
                    <a:latin typeface="+mj-ea"/>
                    <a:ea typeface="+mj-ea"/>
                  </a:rPr>
                  <a:t>bits</a:t>
                </a:r>
                <a:r>
                  <a:rPr lang="zh-TW" altLang="en-US" sz="2000" u="sng">
                    <a:latin typeface="+mj-ea"/>
                    <a:ea typeface="+mj-ea"/>
                  </a:rPr>
                  <a:t>的功能</a:t>
                </a:r>
                <a:endParaRPr lang="en-US" altLang="zh-TW" sz="2000" u="sng">
                  <a:latin typeface="+mj-ea"/>
                  <a:ea typeface="+mj-ea"/>
                </a:endParaRPr>
              </a:p>
              <a:p>
                <a:r>
                  <a:rPr lang="zh-TW" altLang="en-US" sz="2000">
                    <a:latin typeface="+mj-ea"/>
                    <a:ea typeface="+mj-ea"/>
                  </a:rPr>
                  <a:t>第</a:t>
                </a:r>
                <a:r>
                  <a:rPr lang="en-US" altLang="zh-TW" sz="2000">
                    <a:latin typeface="+mj-ea"/>
                    <a:ea typeface="+mj-ea"/>
                  </a:rPr>
                  <a:t>1</a:t>
                </a:r>
                <a:r>
                  <a:rPr lang="zh-TW" altLang="en-US" sz="2000">
                    <a:latin typeface="+mj-ea"/>
                    <a:ea typeface="+mj-ea"/>
                  </a:rPr>
                  <a:t>組：輸入</a:t>
                </a:r>
                <a:r>
                  <a:rPr lang="en-US" altLang="zh-TW" sz="2000">
                    <a:latin typeface="+mj-ea"/>
                    <a:ea typeface="+mj-ea"/>
                  </a:rPr>
                  <a:t>02</a:t>
                </a:r>
                <a:r>
                  <a:rPr lang="zh-TW" altLang="en-US" sz="2000">
                    <a:latin typeface="+mj-ea"/>
                    <a:ea typeface="+mj-ea"/>
                  </a:rPr>
                  <a:t>以表示開始接收資料。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r>
                  <a:rPr lang="zh-TW" altLang="en-US" sz="2000">
                    <a:latin typeface="+mj-ea"/>
                    <a:ea typeface="+mj-ea"/>
                  </a:rPr>
                  <a:t>第</a:t>
                </a:r>
                <a:r>
                  <a:rPr lang="en-US" altLang="zh-TW" sz="2000">
                    <a:latin typeface="+mj-ea"/>
                    <a:ea typeface="+mj-ea"/>
                  </a:rPr>
                  <a:t>2</a:t>
                </a:r>
                <a:r>
                  <a:rPr lang="zh-TW" altLang="en-US" sz="2000">
                    <a:latin typeface="+mj-ea"/>
                    <a:ea typeface="+mj-ea"/>
                  </a:rPr>
                  <a:t>組：</a:t>
                </a:r>
                <a:r>
                  <a:rPr lang="en-US" altLang="zh-TW" sz="2000">
                    <a:latin typeface="+mj-ea"/>
                    <a:ea typeface="+mj-ea"/>
                  </a:rPr>
                  <a:t>1~7</a:t>
                </a:r>
                <a:r>
                  <a:rPr lang="zh-TW" altLang="en-US" sz="2000">
                    <a:latin typeface="+mj-ea"/>
                    <a:ea typeface="+mj-ea"/>
                  </a:rPr>
                  <a:t>個</a:t>
                </a:r>
                <a:r>
                  <a:rPr lang="en-US" altLang="zh-TW" sz="2000">
                    <a:latin typeface="+mj-ea"/>
                    <a:ea typeface="+mj-ea"/>
                  </a:rPr>
                  <a:t>bits</a:t>
                </a:r>
                <a:r>
                  <a:rPr lang="zh-TW" altLang="en-US" sz="2000">
                    <a:latin typeface="+mj-ea"/>
                    <a:ea typeface="+mj-ea"/>
                  </a:rPr>
                  <a:t>控制資料</a:t>
                </a:r>
                <a:r>
                  <a:rPr lang="en-US" altLang="zh-TW" sz="2000">
                    <a:latin typeface="+mj-ea"/>
                    <a:ea typeface="+mj-ea"/>
                  </a:rPr>
                  <a:t>ram</a:t>
                </a:r>
                <a:r>
                  <a:rPr lang="zh-TW" altLang="en-US" sz="2000">
                    <a:latin typeface="+mj-ea"/>
                    <a:ea typeface="+mj-ea"/>
                  </a:rPr>
                  <a:t>位置，第</a:t>
                </a:r>
                <a:r>
                  <a:rPr lang="en-US" altLang="zh-TW" sz="2000">
                    <a:latin typeface="+mj-ea"/>
                    <a:ea typeface="+mj-ea"/>
                  </a:rPr>
                  <a:t>8</a:t>
                </a:r>
                <a:r>
                  <a:rPr lang="zh-TW" altLang="en-US" sz="2000">
                    <a:latin typeface="+mj-ea"/>
                    <a:ea typeface="+mj-ea"/>
                  </a:rPr>
                  <a:t>個</a:t>
                </a:r>
                <a:r>
                  <a:rPr lang="en-US" altLang="zh-TW" sz="2000">
                    <a:latin typeface="+mj-ea"/>
                    <a:ea typeface="+mj-ea"/>
                  </a:rPr>
                  <a:t>bit</a:t>
                </a:r>
                <a:r>
                  <a:rPr lang="zh-TW" altLang="en-US" sz="2000">
                    <a:latin typeface="+mj-ea"/>
                    <a:ea typeface="+mj-ea"/>
                  </a:rPr>
                  <a:t>為</a:t>
                </a:r>
                <a:r>
                  <a:rPr lang="en-US" altLang="zh-TW" sz="2000">
                    <a:latin typeface="+mj-ea"/>
                    <a:ea typeface="+mj-ea"/>
                  </a:rPr>
                  <a:t>1</a:t>
                </a:r>
                <a:r>
                  <a:rPr lang="zh-TW" altLang="en-US" sz="2000">
                    <a:latin typeface="+mj-ea"/>
                    <a:ea typeface="+mj-ea"/>
                  </a:rPr>
                  <a:t>則為寫入，</a:t>
                </a:r>
                <a:r>
                  <a:rPr lang="en-US" altLang="zh-TW" sz="2000">
                    <a:latin typeface="+mj-ea"/>
                    <a:ea typeface="+mj-ea"/>
                  </a:rPr>
                  <a:t>0</a:t>
                </a:r>
                <a:r>
                  <a:rPr lang="zh-TW" altLang="en-US" sz="2000">
                    <a:latin typeface="+mj-ea"/>
                    <a:ea typeface="+mj-ea"/>
                  </a:rPr>
                  <a:t>則為輸出。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r>
                  <a:rPr lang="zh-TW" altLang="en-US" sz="2000">
                    <a:latin typeface="+mj-ea"/>
                    <a:ea typeface="+mj-ea"/>
                  </a:rPr>
                  <a:t>第</a:t>
                </a:r>
                <a:r>
                  <a:rPr lang="en-US" altLang="zh-TW" sz="2000">
                    <a:latin typeface="+mj-ea"/>
                    <a:ea typeface="+mj-ea"/>
                  </a:rPr>
                  <a:t>3~6</a:t>
                </a:r>
                <a:r>
                  <a:rPr lang="zh-TW" altLang="en-US" sz="2000">
                    <a:latin typeface="+mj-ea"/>
                    <a:ea typeface="+mj-ea"/>
                  </a:rPr>
                  <a:t>組：需要存放的資料。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r>
                  <a:rPr lang="zh-TW" altLang="en-US" sz="2000">
                    <a:latin typeface="+mj-ea"/>
                    <a:ea typeface="+mj-ea"/>
                  </a:rPr>
                  <a:t>第</a:t>
                </a:r>
                <a:r>
                  <a:rPr lang="en-US" altLang="zh-TW" sz="2000">
                    <a:latin typeface="+mj-ea"/>
                    <a:ea typeface="+mj-ea"/>
                  </a:rPr>
                  <a:t>7</a:t>
                </a:r>
                <a:r>
                  <a:rPr lang="zh-TW" altLang="en-US" sz="2000">
                    <a:latin typeface="+mj-ea"/>
                    <a:ea typeface="+mj-ea"/>
                  </a:rPr>
                  <a:t>組：</a:t>
                </a:r>
                <a:r>
                  <a:rPr lang="en-US" altLang="zh-TW" sz="2000">
                    <a:latin typeface="+mj-ea"/>
                    <a:ea typeface="+mj-ea"/>
                  </a:rPr>
                  <a:t>check</a:t>
                </a:r>
                <a:r>
                  <a:rPr lang="zh-TW" altLang="en-US" sz="2000">
                    <a:latin typeface="+mj-ea"/>
                    <a:ea typeface="+mj-ea"/>
                  </a:rPr>
                  <a:t> </a:t>
                </a:r>
                <a:r>
                  <a:rPr lang="en-US" altLang="zh-TW" sz="2000">
                    <a:latin typeface="+mj-ea"/>
                    <a:ea typeface="+mj-ea"/>
                  </a:rPr>
                  <a:t>bit(</a:t>
                </a:r>
                <a:r>
                  <a:rPr lang="zh-TW" altLang="en-US" sz="2000">
                    <a:latin typeface="+mj-ea"/>
                    <a:ea typeface="+mj-ea"/>
                  </a:rPr>
                  <a:t>未使用</a:t>
                </a:r>
                <a:r>
                  <a:rPr lang="en-US" altLang="zh-TW" sz="2000">
                    <a:latin typeface="+mj-ea"/>
                    <a:ea typeface="+mj-ea"/>
                  </a:rPr>
                  <a:t>)</a:t>
                </a:r>
                <a:r>
                  <a:rPr lang="zh-TW" altLang="en-US" sz="2000">
                    <a:latin typeface="+mj-ea"/>
                    <a:ea typeface="+mj-ea"/>
                  </a:rPr>
                  <a:t>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r>
                  <a:rPr lang="zh-TW" altLang="en-US" sz="2000">
                    <a:latin typeface="+mj-ea"/>
                    <a:ea typeface="+mj-ea"/>
                  </a:rPr>
                  <a:t>第</a:t>
                </a:r>
                <a:r>
                  <a:rPr lang="en-US" altLang="zh-TW" sz="2000">
                    <a:latin typeface="+mj-ea"/>
                    <a:ea typeface="+mj-ea"/>
                  </a:rPr>
                  <a:t>8</a:t>
                </a:r>
                <a:r>
                  <a:rPr lang="zh-TW" altLang="en-US" sz="2000">
                    <a:latin typeface="+mj-ea"/>
                    <a:ea typeface="+mj-ea"/>
                  </a:rPr>
                  <a:t>組：輸入</a:t>
                </a:r>
                <a:r>
                  <a:rPr lang="en-US" altLang="zh-TW" sz="2000">
                    <a:latin typeface="+mj-ea"/>
                    <a:ea typeface="+mj-ea"/>
                  </a:rPr>
                  <a:t>03</a:t>
                </a:r>
                <a:r>
                  <a:rPr lang="zh-TW" altLang="en-US" sz="2000">
                    <a:latin typeface="+mj-ea"/>
                    <a:ea typeface="+mj-ea"/>
                  </a:rPr>
                  <a:t>已表示資料接收完畢。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endParaRPr lang="en-US" altLang="zh-TW" sz="20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000" b="1">
                    <a:latin typeface="+mj-ea"/>
                    <a:ea typeface="+mj-ea"/>
                  </a:rPr>
                  <a:t>TX</a:t>
                </a:r>
                <a:r>
                  <a:rPr lang="zh-TW" altLang="en-US" sz="2000" b="1">
                    <a:latin typeface="+mj-ea"/>
                    <a:ea typeface="+mj-ea"/>
                  </a:rPr>
                  <a:t>傳送格式</a:t>
                </a:r>
                <a:endParaRPr lang="en-US" altLang="zh-TW" sz="2000" b="1">
                  <a:latin typeface="+mj-ea"/>
                  <a:ea typeface="+mj-ea"/>
                </a:endParaRPr>
              </a:p>
              <a:p>
                <a:r>
                  <a:rPr lang="zh-TW" altLang="en-US" sz="2000" u="sng">
                    <a:latin typeface="+mj-ea"/>
                    <a:ea typeface="+mj-ea"/>
                  </a:rPr>
                  <a:t>一次傳送</a:t>
                </a:r>
                <a:r>
                  <a:rPr lang="en-US" altLang="zh-TW" sz="2000" u="sng">
                    <a:latin typeface="+mj-ea"/>
                    <a:ea typeface="+mj-ea"/>
                  </a:rPr>
                  <a:t>4</a:t>
                </a:r>
                <a:r>
                  <a:rPr lang="zh-TW" altLang="en-US" sz="2000" u="sng">
                    <a:latin typeface="+mj-ea"/>
                    <a:ea typeface="+mj-ea"/>
                  </a:rPr>
                  <a:t>組</a:t>
                </a:r>
                <a:r>
                  <a:rPr lang="en-US" altLang="zh-TW" sz="2000" u="sng">
                    <a:latin typeface="+mj-ea"/>
                    <a:ea typeface="+mj-ea"/>
                  </a:rPr>
                  <a:t>bytes</a:t>
                </a:r>
              </a:p>
              <a:p>
                <a:r>
                  <a:rPr lang="zh-TW" altLang="en-US" sz="2000">
                    <a:latin typeface="+mj-ea"/>
                    <a:ea typeface="+mj-ea"/>
                  </a:rPr>
                  <a:t>上述</a:t>
                </a:r>
                <a:r>
                  <a:rPr lang="en-US" altLang="zh-TW" sz="2000">
                    <a:latin typeface="+mj-ea"/>
                    <a:ea typeface="+mj-ea"/>
                  </a:rPr>
                  <a:t>RX</a:t>
                </a:r>
                <a:r>
                  <a:rPr lang="zh-TW" altLang="en-US" sz="2000">
                    <a:latin typeface="+mj-ea"/>
                    <a:ea typeface="+mj-ea"/>
                  </a:rPr>
                  <a:t>存取的第</a:t>
                </a:r>
                <a:r>
                  <a:rPr lang="en-US" altLang="zh-TW" sz="2000">
                    <a:latin typeface="+mj-ea"/>
                    <a:ea typeface="+mj-ea"/>
                  </a:rPr>
                  <a:t>3~6</a:t>
                </a:r>
                <a:r>
                  <a:rPr lang="zh-TW" altLang="en-US" sz="2000">
                    <a:latin typeface="+mj-ea"/>
                    <a:ea typeface="+mj-ea"/>
                  </a:rPr>
                  <a:t>組</a:t>
                </a:r>
                <a:r>
                  <a:rPr lang="en-US" altLang="zh-TW" sz="2000">
                    <a:latin typeface="+mj-ea"/>
                    <a:ea typeface="+mj-ea"/>
                  </a:rPr>
                  <a:t>bytes(4bytes)</a:t>
                </a:r>
                <a:r>
                  <a:rPr lang="zh-TW" altLang="en-US" sz="2000">
                    <a:latin typeface="+mj-ea"/>
                    <a:ea typeface="+mj-ea"/>
                  </a:rPr>
                  <a:t>會存入</a:t>
                </a:r>
                <a:r>
                  <a:rPr lang="en-US" altLang="zh-TW" sz="2000">
                    <a:latin typeface="+mj-ea"/>
                    <a:ea typeface="+mj-ea"/>
                  </a:rPr>
                  <a:t>32bits</a:t>
                </a:r>
                <a:r>
                  <a:rPr lang="zh-TW" altLang="en-US" sz="2000">
                    <a:latin typeface="+mj-ea"/>
                    <a:ea typeface="+mj-ea"/>
                  </a:rPr>
                  <a:t>的</a:t>
                </a:r>
                <a:r>
                  <a:rPr lang="en-US" altLang="zh-TW" sz="2000">
                    <a:latin typeface="+mj-ea"/>
                    <a:ea typeface="+mj-ea"/>
                  </a:rPr>
                  <a:t>ram</a:t>
                </a:r>
                <a:r>
                  <a:rPr lang="zh-TW" altLang="en-US" sz="2000">
                    <a:latin typeface="+mj-ea"/>
                    <a:ea typeface="+mj-ea"/>
                  </a:rPr>
                  <a:t>，判斷</a:t>
                </a:r>
                <a:r>
                  <a:rPr lang="en-US" altLang="zh-TW" sz="2000">
                    <a:latin typeface="+mj-ea"/>
                    <a:ea typeface="+mj-ea"/>
                  </a:rPr>
                  <a:t>address</a:t>
                </a:r>
                <a:r>
                  <a:rPr lang="zh-TW" altLang="en-US" sz="2000">
                    <a:latin typeface="+mj-ea"/>
                    <a:ea typeface="+mj-ea"/>
                  </a:rPr>
                  <a:t>後將對應</a:t>
                </a:r>
                <a:r>
                  <a:rPr lang="en-US" altLang="zh-TW" sz="2000">
                    <a:latin typeface="+mj-ea"/>
                    <a:ea typeface="+mj-ea"/>
                  </a:rPr>
                  <a:t>ram</a:t>
                </a:r>
                <a:r>
                  <a:rPr lang="zh-TW" altLang="en-US" sz="2000">
                    <a:latin typeface="+mj-ea"/>
                    <a:ea typeface="+mj-ea"/>
                  </a:rPr>
                  <a:t>位置的</a:t>
                </a:r>
                <a:r>
                  <a:rPr lang="en-US" altLang="zh-TW" sz="2000">
                    <a:latin typeface="+mj-ea"/>
                    <a:ea typeface="+mj-ea"/>
                  </a:rPr>
                  <a:t>32bits</a:t>
                </a:r>
                <a:r>
                  <a:rPr lang="zh-TW" altLang="en-US" sz="2000">
                    <a:latin typeface="+mj-ea"/>
                    <a:ea typeface="+mj-ea"/>
                  </a:rPr>
                  <a:t>全部讀出。</a:t>
                </a:r>
                <a:endParaRPr lang="en-US" altLang="zh-TW" sz="2000">
                  <a:latin typeface="+mj-ea"/>
                  <a:ea typeface="+mj-ea"/>
                </a:endParaRPr>
              </a:p>
              <a:p>
                <a:endParaRPr lang="en-US" altLang="zh-TW" sz="2400"/>
              </a:p>
              <a:p>
                <a:pPr marL="457200" indent="-457200">
                  <a:buFont typeface="+mj-lt"/>
                  <a:buAutoNum type="arabicPeriod"/>
                </a:pPr>
                <a:endParaRPr lang="zh-TW" altLang="en-US" sz="2000" dirty="0"/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C6D31D-5CB1-45D2-9D24-C8F31CD485FC}"/>
              </a:ext>
            </a:extLst>
          </p:cNvPr>
          <p:cNvSpPr txBox="1"/>
          <p:nvPr/>
        </p:nvSpPr>
        <p:spPr>
          <a:xfrm>
            <a:off x="10795770" y="22968599"/>
            <a:ext cx="740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/>
              <a:t>實作令使用者輸入</a:t>
            </a:r>
            <a:r>
              <a:rPr lang="en-US" altLang="zh-TW" sz="2000"/>
              <a:t>key</a:t>
            </a:r>
            <a:r>
              <a:rPr lang="zh-TW" altLang="en-US" sz="2000"/>
              <a:t>後，若與程式內建</a:t>
            </a:r>
            <a:r>
              <a:rPr lang="en-US" altLang="zh-TW" sz="2000"/>
              <a:t>key</a:t>
            </a:r>
            <a:r>
              <a:rPr lang="zh-TW" altLang="en-US" sz="2000"/>
              <a:t>比對符合的話可加解密輸入資料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C64BD20-84A8-49E4-A34B-CAD0F169E7EC}"/>
              </a:ext>
            </a:extLst>
          </p:cNvPr>
          <p:cNvGrpSpPr/>
          <p:nvPr/>
        </p:nvGrpSpPr>
        <p:grpSpPr>
          <a:xfrm>
            <a:off x="9352022" y="9917996"/>
            <a:ext cx="10510634" cy="5999619"/>
            <a:chOff x="9875139" y="9875236"/>
            <a:chExt cx="10510634" cy="5999619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8AA466A-0CF0-4A31-B95B-08461740B07E}"/>
                </a:ext>
              </a:extLst>
            </p:cNvPr>
            <p:cNvGrpSpPr/>
            <p:nvPr/>
          </p:nvGrpSpPr>
          <p:grpSpPr>
            <a:xfrm>
              <a:off x="9875139" y="9875236"/>
              <a:ext cx="10510634" cy="5999619"/>
              <a:chOff x="4252825" y="2061991"/>
              <a:chExt cx="2239398" cy="1855476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F3D5814-61B5-4FAD-A722-09019C4031E0}"/>
                  </a:ext>
                </a:extLst>
              </p:cNvPr>
              <p:cNvSpPr/>
              <p:nvPr/>
            </p:nvSpPr>
            <p:spPr>
              <a:xfrm>
                <a:off x="4252825" y="2179320"/>
                <a:ext cx="2239398" cy="1738147"/>
              </a:xfrm>
              <a:prstGeom prst="roundRect">
                <a:avLst/>
              </a:prstGeom>
              <a:noFill/>
              <a:ln>
                <a:solidFill>
                  <a:srgbClr val="40BA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119"/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E8C585DB-56D5-40C6-AABA-01A2736092E9}"/>
                  </a:ext>
                </a:extLst>
              </p:cNvPr>
              <p:cNvGrpSpPr/>
              <p:nvPr/>
            </p:nvGrpSpPr>
            <p:grpSpPr>
              <a:xfrm>
                <a:off x="4357441" y="2061991"/>
                <a:ext cx="981981" cy="835808"/>
                <a:chOff x="4357441" y="2061991"/>
                <a:chExt cx="981981" cy="835808"/>
              </a:xfrm>
            </p:grpSpPr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6023735-56E9-4532-B2BC-DE04A8C3AE0D}"/>
                    </a:ext>
                  </a:extLst>
                </p:cNvPr>
                <p:cNvSpPr txBox="1"/>
                <p:nvPr/>
              </p:nvSpPr>
              <p:spPr>
                <a:xfrm>
                  <a:off x="4366827" y="2061991"/>
                  <a:ext cx="972595" cy="2427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500">
                      <a:solidFill>
                        <a:schemeClr val="bg1"/>
                      </a:solidFill>
                    </a:rPr>
                    <a:t>RAM</a:t>
                  </a:r>
                  <a:r>
                    <a:rPr lang="zh-TW" altLang="en-US" sz="4500">
                      <a:solidFill>
                        <a:schemeClr val="bg1"/>
                      </a:solidFill>
                    </a:rPr>
                    <a:t>存放格式</a:t>
                  </a:r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6AA9D18B-594A-4D71-BF68-F95BFFA9F8C3}"/>
                    </a:ext>
                  </a:extLst>
                </p:cNvPr>
                <p:cNvSpPr txBox="1"/>
                <p:nvPr/>
              </p:nvSpPr>
              <p:spPr>
                <a:xfrm>
                  <a:off x="4357441" y="2393320"/>
                  <a:ext cx="962761" cy="504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u="sng">
                      <a:latin typeface="+mj-ea"/>
                      <a:ea typeface="+mj-ea"/>
                    </a:rPr>
                    <a:t>使用</a:t>
                  </a:r>
                  <a:r>
                    <a:rPr lang="en-US" altLang="zh-TW" sz="2000" u="sng">
                      <a:latin typeface="+mj-ea"/>
                    </a:rPr>
                    <a:t>128</a:t>
                  </a:r>
                  <a:r>
                    <a:rPr lang="zh-TW" altLang="en-US" sz="2000" u="sng">
                      <a:latin typeface="+mj-ea"/>
                    </a:rPr>
                    <a:t>個</a:t>
                  </a:r>
                  <a:r>
                    <a:rPr lang="en-US" altLang="zh-TW" sz="2000" u="sng">
                      <a:latin typeface="+mj-ea"/>
                    </a:rPr>
                    <a:t>address</a:t>
                  </a:r>
                  <a:r>
                    <a:rPr lang="zh-TW" altLang="en-US" sz="2000" u="sng">
                      <a:latin typeface="+mj-ea"/>
                    </a:rPr>
                    <a:t>紀錄</a:t>
                  </a:r>
                  <a:r>
                    <a:rPr lang="en-US" altLang="zh-TW" sz="2000" u="sng">
                      <a:latin typeface="+mj-ea"/>
                    </a:rPr>
                    <a:t>:</a:t>
                  </a:r>
                  <a:r>
                    <a:rPr lang="zh-TW" altLang="en-US" sz="2000" u="sng">
                      <a:latin typeface="+mj-ea"/>
                    </a:rPr>
                    <a:t>       </a:t>
                  </a:r>
                  <a:endParaRPr lang="en-US" altLang="zh-TW" sz="2000" u="sng">
                    <a:latin typeface="+mj-ea"/>
                  </a:endParaRPr>
                </a:p>
                <a:p>
                  <a:r>
                    <a:rPr lang="en-US" altLang="zh-TW" sz="2000">
                      <a:latin typeface="+mj-ea"/>
                      <a:ea typeface="+mj-ea"/>
                    </a:rPr>
                    <a:t>[4]-[8] : </a:t>
                  </a:r>
                  <a:r>
                    <a:rPr lang="zh-TW" altLang="en-US" sz="2000">
                      <a:latin typeface="+mj-ea"/>
                      <a:ea typeface="+mj-ea"/>
                    </a:rPr>
                    <a:t>使用者輸入資料</a:t>
                  </a:r>
                  <a:r>
                    <a:rPr lang="en-US" altLang="zh-TW" sz="2000">
                      <a:latin typeface="+mj-ea"/>
                      <a:ea typeface="+mj-ea"/>
                    </a:rPr>
                    <a:t>(</a:t>
                  </a:r>
                  <a:r>
                    <a:rPr lang="en-US" altLang="zh-TW" sz="2000">
                      <a:latin typeface="+mj-ea"/>
                    </a:rPr>
                    <a:t>5</a:t>
                  </a:r>
                  <a:r>
                    <a:rPr lang="zh-TW" altLang="en-US" sz="2000">
                      <a:latin typeface="+mj-ea"/>
                    </a:rPr>
                    <a:t>筆</a:t>
                  </a:r>
                  <a:r>
                    <a:rPr lang="en-US" altLang="zh-TW" sz="2000">
                      <a:latin typeface="+mj-ea"/>
                    </a:rPr>
                    <a:t>RAM)</a:t>
                  </a:r>
                  <a:endParaRPr lang="en-US" altLang="zh-TW" sz="2000">
                    <a:latin typeface="+mj-ea"/>
                    <a:ea typeface="+mj-ea"/>
                  </a:endParaRPr>
                </a:p>
                <a:p>
                  <a:r>
                    <a:rPr lang="en-US" altLang="zh-TW" sz="2000">
                      <a:latin typeface="+mj-ea"/>
                      <a:ea typeface="+mj-ea"/>
                    </a:rPr>
                    <a:t>[9]-[10]</a:t>
                  </a:r>
                  <a:r>
                    <a:rPr lang="zh-TW" altLang="en-US" sz="2000">
                      <a:latin typeface="+mj-ea"/>
                      <a:ea typeface="+mj-ea"/>
                    </a:rPr>
                    <a:t> </a:t>
                  </a:r>
                  <a:r>
                    <a:rPr lang="en-US" altLang="zh-TW" sz="2000">
                      <a:latin typeface="+mj-ea"/>
                      <a:ea typeface="+mj-ea"/>
                    </a:rPr>
                    <a:t>:</a:t>
                  </a:r>
                  <a:r>
                    <a:rPr lang="zh-TW" altLang="en-US" sz="2000">
                      <a:latin typeface="+mj-ea"/>
                      <a:ea typeface="+mj-ea"/>
                    </a:rPr>
                    <a:t> 執行的加解密種類</a:t>
                  </a:r>
                  <a:endParaRPr lang="en-US" altLang="zh-TW" sz="2000">
                    <a:latin typeface="+mj-ea"/>
                    <a:ea typeface="+mj-ea"/>
                  </a:endParaRPr>
                </a:p>
                <a:p>
                  <a:r>
                    <a:rPr lang="en-US" altLang="zh-TW" sz="2000">
                      <a:latin typeface="+mj-ea"/>
                      <a:ea typeface="+mj-ea"/>
                    </a:rPr>
                    <a:t>[13]-[16]</a:t>
                  </a:r>
                  <a:r>
                    <a:rPr lang="zh-TW" altLang="en-US" sz="2000">
                      <a:latin typeface="+mj-ea"/>
                      <a:ea typeface="+mj-ea"/>
                    </a:rPr>
                    <a:t> </a:t>
                  </a:r>
                  <a:r>
                    <a:rPr lang="en-US" altLang="zh-TW" sz="2000">
                      <a:latin typeface="+mj-ea"/>
                      <a:ea typeface="+mj-ea"/>
                    </a:rPr>
                    <a:t>:</a:t>
                  </a:r>
                  <a:r>
                    <a:rPr lang="zh-TW" altLang="en-US" sz="2000">
                      <a:latin typeface="+mj-ea"/>
                      <a:ea typeface="+mj-ea"/>
                    </a:rPr>
                    <a:t> </a:t>
                  </a:r>
                  <a:r>
                    <a:rPr lang="zh-TW" altLang="en-US" sz="2000">
                      <a:latin typeface="+mj-ea"/>
                    </a:rPr>
                    <a:t>使用者輸入資料</a:t>
                  </a:r>
                  <a:r>
                    <a:rPr lang="en-US" altLang="zh-TW" sz="2000">
                      <a:latin typeface="+mj-ea"/>
                    </a:rPr>
                    <a:t>(4</a:t>
                  </a:r>
                  <a:r>
                    <a:rPr lang="zh-TW" altLang="en-US" sz="2000">
                      <a:latin typeface="+mj-ea"/>
                    </a:rPr>
                    <a:t>筆</a:t>
                  </a:r>
                  <a:r>
                    <a:rPr lang="en-US" altLang="zh-TW" sz="2000">
                      <a:latin typeface="+mj-ea"/>
                    </a:rPr>
                    <a:t>RAM)</a:t>
                  </a:r>
                </a:p>
                <a:p>
                  <a:r>
                    <a:rPr lang="en-US" altLang="zh-TW" sz="2000">
                      <a:latin typeface="+mj-ea"/>
                    </a:rPr>
                    <a:t>[24]-[33]</a:t>
                  </a:r>
                  <a:r>
                    <a:rPr lang="zh-TW" altLang="en-US" sz="2000">
                      <a:latin typeface="+mj-ea"/>
                    </a:rPr>
                    <a:t> </a:t>
                  </a:r>
                  <a:r>
                    <a:rPr lang="en-US" altLang="zh-TW" sz="2000">
                      <a:latin typeface="+mj-ea"/>
                    </a:rPr>
                    <a:t>:</a:t>
                  </a:r>
                  <a:r>
                    <a:rPr lang="zh-TW" altLang="en-US" sz="2000">
                      <a:latin typeface="+mj-ea"/>
                    </a:rPr>
                    <a:t> 使用者輸入金鑰</a:t>
                  </a:r>
                  <a:endParaRPr lang="en-US" altLang="zh-TW" sz="2000">
                    <a:latin typeface="+mj-ea"/>
                    <a:ea typeface="+mj-ea"/>
                  </a:endParaRPr>
                </a:p>
              </p:txBody>
            </p:sp>
          </p:grpSp>
        </p:grp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6731AE6-7DD5-403D-92A7-05ECDCFE9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69985" y="12681701"/>
              <a:ext cx="8410212" cy="2939706"/>
            </a:xfrm>
            <a:prstGeom prst="rect">
              <a:avLst/>
            </a:prstGeom>
          </p:spPr>
        </p:pic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F242FF74-6100-47D2-BFCD-B252D3690E2F}"/>
              </a:ext>
            </a:extLst>
          </p:cNvPr>
          <p:cNvSpPr txBox="1"/>
          <p:nvPr/>
        </p:nvSpPr>
        <p:spPr>
          <a:xfrm>
            <a:off x="14361764" y="11333478"/>
            <a:ext cx="4518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+mj-ea"/>
                <a:ea typeface="+mj-ea"/>
              </a:rPr>
              <a:t>[60]</a:t>
            </a:r>
            <a:r>
              <a:rPr lang="zh-TW" altLang="en-US" sz="2000">
                <a:latin typeface="+mj-ea"/>
                <a:ea typeface="+mj-ea"/>
              </a:rPr>
              <a:t> </a:t>
            </a:r>
            <a:r>
              <a:rPr lang="en-US" altLang="zh-TW" sz="2000">
                <a:latin typeface="+mj-ea"/>
                <a:ea typeface="+mj-ea"/>
              </a:rPr>
              <a:t>:</a:t>
            </a:r>
            <a:r>
              <a:rPr lang="zh-TW" altLang="en-US" sz="2000">
                <a:latin typeface="+mj-ea"/>
                <a:ea typeface="+mj-ea"/>
              </a:rPr>
              <a:t> </a:t>
            </a:r>
            <a:r>
              <a:rPr lang="en-US" altLang="zh-TW" sz="2000">
                <a:latin typeface="+mj-ea"/>
                <a:ea typeface="+mj-ea"/>
              </a:rPr>
              <a:t>AES</a:t>
            </a:r>
            <a:r>
              <a:rPr lang="zh-TW" altLang="en-US" sz="2000">
                <a:latin typeface="+mj-ea"/>
                <a:ea typeface="+mj-ea"/>
              </a:rPr>
              <a:t>解密後資料種類</a:t>
            </a:r>
            <a:endParaRPr lang="en-US" altLang="zh-TW" sz="2000">
              <a:latin typeface="+mj-ea"/>
              <a:ea typeface="+mj-ea"/>
            </a:endParaRPr>
          </a:p>
          <a:p>
            <a:r>
              <a:rPr lang="en-US" altLang="zh-TW" sz="2000">
                <a:latin typeface="+mj-ea"/>
              </a:rPr>
              <a:t>[64]-[68]</a:t>
            </a:r>
            <a:r>
              <a:rPr lang="zh-TW" altLang="en-US" sz="2000">
                <a:latin typeface="+mj-ea"/>
              </a:rPr>
              <a:t> </a:t>
            </a:r>
            <a:r>
              <a:rPr lang="en-US" altLang="zh-TW" sz="2000">
                <a:latin typeface="+mj-ea"/>
              </a:rPr>
              <a:t>:</a:t>
            </a:r>
            <a:r>
              <a:rPr lang="zh-TW" altLang="en-US" sz="2000">
                <a:latin typeface="+mj-ea"/>
              </a:rPr>
              <a:t> </a:t>
            </a:r>
            <a:r>
              <a:rPr lang="en-US" altLang="zh-TW" sz="2000">
                <a:latin typeface="+mj-ea"/>
              </a:rPr>
              <a:t>AES</a:t>
            </a:r>
            <a:r>
              <a:rPr lang="zh-TW" altLang="en-US" sz="2000">
                <a:latin typeface="+mj-ea"/>
              </a:rPr>
              <a:t>解密後資料</a:t>
            </a:r>
            <a:r>
              <a:rPr lang="en-US" altLang="zh-TW" sz="2000">
                <a:latin typeface="+mj-ea"/>
              </a:rPr>
              <a:t>(5</a:t>
            </a:r>
            <a:r>
              <a:rPr lang="zh-TW" altLang="en-US" sz="2000">
                <a:latin typeface="+mj-ea"/>
              </a:rPr>
              <a:t>筆</a:t>
            </a:r>
            <a:r>
              <a:rPr lang="en-US" altLang="zh-TW" sz="2000">
                <a:latin typeface="+mj-ea"/>
              </a:rPr>
              <a:t>RAM)</a:t>
            </a:r>
          </a:p>
          <a:p>
            <a:r>
              <a:rPr lang="en-US" altLang="zh-TW" sz="2000">
                <a:latin typeface="+mj-ea"/>
              </a:rPr>
              <a:t>[73]-[76]</a:t>
            </a:r>
            <a:r>
              <a:rPr lang="zh-TW" altLang="en-US" sz="2000">
                <a:latin typeface="+mj-ea"/>
              </a:rPr>
              <a:t> </a:t>
            </a:r>
            <a:r>
              <a:rPr lang="en-US" altLang="zh-TW" sz="2000">
                <a:latin typeface="+mj-ea"/>
              </a:rPr>
              <a:t>:</a:t>
            </a:r>
            <a:r>
              <a:rPr lang="zh-TW" altLang="en-US" sz="2000">
                <a:latin typeface="+mj-ea"/>
              </a:rPr>
              <a:t> </a:t>
            </a:r>
            <a:r>
              <a:rPr lang="en-US" altLang="zh-TW" sz="2000">
                <a:latin typeface="+mj-ea"/>
              </a:rPr>
              <a:t>AES</a:t>
            </a:r>
            <a:r>
              <a:rPr lang="zh-TW" altLang="en-US" sz="2000">
                <a:latin typeface="+mj-ea"/>
              </a:rPr>
              <a:t>解密後資料</a:t>
            </a:r>
            <a:r>
              <a:rPr lang="en-US" altLang="zh-TW" sz="2000">
                <a:latin typeface="+mj-ea"/>
              </a:rPr>
              <a:t>(4</a:t>
            </a:r>
            <a:r>
              <a:rPr lang="zh-TW" altLang="en-US" sz="2000">
                <a:latin typeface="+mj-ea"/>
              </a:rPr>
              <a:t>筆</a:t>
            </a:r>
            <a:r>
              <a:rPr lang="en-US" altLang="zh-TW" sz="2000">
                <a:latin typeface="+mj-ea"/>
              </a:rPr>
              <a:t>RAM)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961D424-42A6-4A9C-A287-49DA62A74F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966" y="23413476"/>
            <a:ext cx="9026762" cy="5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96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10132</TotalTime>
  <Words>453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Corbel</vt:lpstr>
      <vt:lpstr>Wingdings 2</vt:lpstr>
      <vt:lpstr>框架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Sheena Chiu</dc:creator>
  <cp:lastModifiedBy>Sheena Chiu</cp:lastModifiedBy>
  <cp:revision>49</cp:revision>
  <dcterms:created xsi:type="dcterms:W3CDTF">2022-10-18T12:43:57Z</dcterms:created>
  <dcterms:modified xsi:type="dcterms:W3CDTF">2022-11-16T12:20:30Z</dcterms:modified>
</cp:coreProperties>
</file>