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69" r:id="rId6"/>
    <p:sldId id="272" r:id="rId7"/>
    <p:sldId id="274" r:id="rId8"/>
    <p:sldId id="259" r:id="rId9"/>
    <p:sldId id="260" r:id="rId10"/>
    <p:sldId id="261" r:id="rId11"/>
    <p:sldId id="264" r:id="rId12"/>
    <p:sldId id="266" r:id="rId13"/>
    <p:sldId id="275" r:id="rId14"/>
    <p:sldId id="276" r:id="rId15"/>
    <p:sldId id="277" r:id="rId16"/>
    <p:sldId id="263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770"/>
    <a:srgbClr val="A23C33"/>
    <a:srgbClr val="DFB442"/>
    <a:srgbClr val="DEB340"/>
    <a:srgbClr val="A54038"/>
    <a:srgbClr val="FF66FF"/>
    <a:srgbClr val="66FFCC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0CC92-A6BA-40FD-9DE7-8650F62ABD7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B63F61-BCEB-4DCA-B6AA-8A44D7164CA7}">
      <dgm:prSet/>
      <dgm:spPr/>
      <dgm:t>
        <a:bodyPr/>
        <a:lstStyle/>
        <a:p>
          <a:r>
            <a:rPr lang="en-US" dirty="0" err="1"/>
            <a:t>TopCode</a:t>
          </a:r>
          <a:r>
            <a:rPr lang="en-US" dirty="0"/>
            <a:t> : rs232.v</a:t>
          </a:r>
        </a:p>
      </dgm:t>
    </dgm:pt>
    <dgm:pt modelId="{A7E63E27-088F-4412-BDAF-8D5797D1DC39}" type="parTrans" cxnId="{901EC6C8-7218-4310-AB9E-FAC5B954610F}">
      <dgm:prSet/>
      <dgm:spPr/>
      <dgm:t>
        <a:bodyPr/>
        <a:lstStyle/>
        <a:p>
          <a:endParaRPr lang="en-US"/>
        </a:p>
      </dgm:t>
    </dgm:pt>
    <dgm:pt modelId="{13798D3D-90F7-4243-A6D3-F9CD76D76DAA}" type="sibTrans" cxnId="{901EC6C8-7218-4310-AB9E-FAC5B954610F}">
      <dgm:prSet/>
      <dgm:spPr/>
      <dgm:t>
        <a:bodyPr/>
        <a:lstStyle/>
        <a:p>
          <a:endParaRPr lang="en-US"/>
        </a:p>
      </dgm:t>
    </dgm:pt>
    <dgm:pt modelId="{47DAC0AF-C17F-43C9-BE81-4FDE095DFD19}">
      <dgm:prSet/>
      <dgm:spPr/>
      <dgm:t>
        <a:bodyPr/>
        <a:lstStyle/>
        <a:p>
          <a:r>
            <a:rPr lang="en-US" dirty="0"/>
            <a:t>Main Code:</a:t>
          </a:r>
        </a:p>
        <a:p>
          <a:r>
            <a:rPr lang="en-US" dirty="0" err="1"/>
            <a:t>RX_code.v</a:t>
          </a:r>
          <a:r>
            <a:rPr lang="en-US" dirty="0"/>
            <a:t> , </a:t>
          </a:r>
          <a:r>
            <a:rPr lang="en-US" dirty="0" err="1"/>
            <a:t>TX_code.v</a:t>
          </a:r>
          <a:r>
            <a:rPr lang="en-US" dirty="0"/>
            <a:t> , </a:t>
          </a:r>
          <a:r>
            <a:rPr lang="en-US" altLang="zh-TW" dirty="0" err="1"/>
            <a:t>aes_core.v</a:t>
          </a:r>
          <a:r>
            <a:rPr lang="en-US" altLang="zh-TW" dirty="0"/>
            <a:t>(</a:t>
          </a:r>
          <a:r>
            <a:rPr lang="en-US" altLang="zh-TW" dirty="0" err="1"/>
            <a:t>aes_decipher_block.v</a:t>
          </a:r>
          <a:r>
            <a:rPr lang="en-US" altLang="zh-TW" dirty="0"/>
            <a:t>, </a:t>
          </a:r>
          <a:r>
            <a:rPr lang="en-US" altLang="zh-TW" dirty="0" err="1"/>
            <a:t>aes_encipher_block.v</a:t>
          </a:r>
          <a:r>
            <a:rPr lang="en-US" altLang="zh-TW" dirty="0"/>
            <a:t>, </a:t>
          </a:r>
          <a:r>
            <a:rPr lang="en-US" altLang="zh-TW" dirty="0" err="1"/>
            <a:t>aes_inv_sbox.v</a:t>
          </a:r>
          <a:r>
            <a:rPr lang="en-US" altLang="zh-TW" dirty="0"/>
            <a:t>, </a:t>
          </a:r>
          <a:r>
            <a:rPr lang="en-US" altLang="zh-TW" dirty="0" err="1"/>
            <a:t>aes_key_mem.v</a:t>
          </a:r>
          <a:r>
            <a:rPr lang="en-US" altLang="zh-TW" dirty="0"/>
            <a:t>, </a:t>
          </a:r>
          <a:r>
            <a:rPr lang="en-US" altLang="zh-TW" dirty="0" err="1"/>
            <a:t>aes_sbox.v</a:t>
          </a:r>
          <a:r>
            <a:rPr lang="en-US" altLang="zh-TW" dirty="0"/>
            <a:t>)</a:t>
          </a:r>
          <a:endParaRPr lang="en-US" dirty="0"/>
        </a:p>
      </dgm:t>
    </dgm:pt>
    <dgm:pt modelId="{D9625052-A3E7-4689-A13B-26918CB8D69E}" type="parTrans" cxnId="{AE4C9CE8-202E-4B2A-A8B6-EA5F21709649}">
      <dgm:prSet/>
      <dgm:spPr/>
      <dgm:t>
        <a:bodyPr/>
        <a:lstStyle/>
        <a:p>
          <a:endParaRPr lang="en-US"/>
        </a:p>
      </dgm:t>
    </dgm:pt>
    <dgm:pt modelId="{0A1E1EB3-A78B-46DF-9AA9-47D0C653B777}" type="sibTrans" cxnId="{AE4C9CE8-202E-4B2A-A8B6-EA5F21709649}">
      <dgm:prSet/>
      <dgm:spPr/>
      <dgm:t>
        <a:bodyPr/>
        <a:lstStyle/>
        <a:p>
          <a:endParaRPr lang="en-US"/>
        </a:p>
      </dgm:t>
    </dgm:pt>
    <dgm:pt modelId="{A5D7FE7B-3774-484A-BCE4-08022DAE1D7F}">
      <dgm:prSet/>
      <dgm:spPr/>
      <dgm:t>
        <a:bodyPr/>
        <a:lstStyle/>
        <a:p>
          <a:r>
            <a:rPr lang="en-US" dirty="0"/>
            <a:t>Testbench : </a:t>
          </a:r>
          <a:r>
            <a:rPr lang="en-US" altLang="zh-TW" dirty="0" err="1"/>
            <a:t>aes_data_tb.v</a:t>
          </a:r>
          <a:endParaRPr lang="en-US" dirty="0"/>
        </a:p>
      </dgm:t>
    </dgm:pt>
    <dgm:pt modelId="{AEAA6E99-B70B-484F-BCEC-73493D607956}" type="parTrans" cxnId="{2BBEF2EB-D914-49AE-BC64-C65E333E3E2C}">
      <dgm:prSet/>
      <dgm:spPr/>
      <dgm:t>
        <a:bodyPr/>
        <a:lstStyle/>
        <a:p>
          <a:endParaRPr lang="en-US"/>
        </a:p>
      </dgm:t>
    </dgm:pt>
    <dgm:pt modelId="{2857C72E-9D50-482B-AF57-9A1AA8F968C5}" type="sibTrans" cxnId="{2BBEF2EB-D914-49AE-BC64-C65E333E3E2C}">
      <dgm:prSet/>
      <dgm:spPr/>
      <dgm:t>
        <a:bodyPr/>
        <a:lstStyle/>
        <a:p>
          <a:endParaRPr lang="en-US"/>
        </a:p>
      </dgm:t>
    </dgm:pt>
    <dgm:pt modelId="{4EBA9E6F-F838-4BFF-B12E-A98638305BAB}" type="pres">
      <dgm:prSet presAssocID="{ADA0CC92-A6BA-40FD-9DE7-8650F62ABD7B}" presName="outerComposite" presStyleCnt="0">
        <dgm:presLayoutVars>
          <dgm:chMax val="5"/>
          <dgm:dir/>
          <dgm:resizeHandles val="exact"/>
        </dgm:presLayoutVars>
      </dgm:prSet>
      <dgm:spPr/>
    </dgm:pt>
    <dgm:pt modelId="{07E803C7-C47A-47D7-A418-975C706D934B}" type="pres">
      <dgm:prSet presAssocID="{ADA0CC92-A6BA-40FD-9DE7-8650F62ABD7B}" presName="dummyMaxCanvas" presStyleCnt="0">
        <dgm:presLayoutVars/>
      </dgm:prSet>
      <dgm:spPr/>
    </dgm:pt>
    <dgm:pt modelId="{C6D09671-ACC9-42A2-97AE-ED56C0454D50}" type="pres">
      <dgm:prSet presAssocID="{ADA0CC92-A6BA-40FD-9DE7-8650F62ABD7B}" presName="ThreeNodes_1" presStyleLbl="node1" presStyleIdx="0" presStyleCnt="3" custScaleY="54433" custLinFactNeighborY="-23171">
        <dgm:presLayoutVars>
          <dgm:bulletEnabled val="1"/>
        </dgm:presLayoutVars>
      </dgm:prSet>
      <dgm:spPr/>
    </dgm:pt>
    <dgm:pt modelId="{C8C07C4C-C93A-4146-A1D0-334FC01D825F}" type="pres">
      <dgm:prSet presAssocID="{ADA0CC92-A6BA-40FD-9DE7-8650F62ABD7B}" presName="ThreeNodes_2" presStyleLbl="node1" presStyleIdx="1" presStyleCnt="3" custScaleX="102359" custScaleY="133530" custLinFactNeighborX="-990" custLinFactNeighborY="-16444">
        <dgm:presLayoutVars>
          <dgm:bulletEnabled val="1"/>
        </dgm:presLayoutVars>
      </dgm:prSet>
      <dgm:spPr/>
    </dgm:pt>
    <dgm:pt modelId="{592E2117-A80D-4CAE-849D-AB451ADFB5AD}" type="pres">
      <dgm:prSet presAssocID="{ADA0CC92-A6BA-40FD-9DE7-8650F62ABD7B}" presName="ThreeNodes_3" presStyleLbl="node1" presStyleIdx="2" presStyleCnt="3">
        <dgm:presLayoutVars>
          <dgm:bulletEnabled val="1"/>
        </dgm:presLayoutVars>
      </dgm:prSet>
      <dgm:spPr/>
    </dgm:pt>
    <dgm:pt modelId="{CDEF32E7-83E7-4B10-9A54-33B9CD2601F8}" type="pres">
      <dgm:prSet presAssocID="{ADA0CC92-A6BA-40FD-9DE7-8650F62ABD7B}" presName="ThreeConn_1-2" presStyleLbl="fgAccFollowNode1" presStyleIdx="0" presStyleCnt="2" custLinFactNeighborX="-1150" custLinFactNeighborY="-32197">
        <dgm:presLayoutVars>
          <dgm:bulletEnabled val="1"/>
        </dgm:presLayoutVars>
      </dgm:prSet>
      <dgm:spPr/>
    </dgm:pt>
    <dgm:pt modelId="{B9D9CF06-FA13-43B0-A7CA-1A7C76E03AC0}" type="pres">
      <dgm:prSet presAssocID="{ADA0CC92-A6BA-40FD-9DE7-8650F62ABD7B}" presName="ThreeConn_2-3" presStyleLbl="fgAccFollowNode1" presStyleIdx="1" presStyleCnt="2">
        <dgm:presLayoutVars>
          <dgm:bulletEnabled val="1"/>
        </dgm:presLayoutVars>
      </dgm:prSet>
      <dgm:spPr/>
    </dgm:pt>
    <dgm:pt modelId="{734E6A54-9252-4DDA-85DF-2C4CE3C0975D}" type="pres">
      <dgm:prSet presAssocID="{ADA0CC92-A6BA-40FD-9DE7-8650F62ABD7B}" presName="ThreeNodes_1_text" presStyleLbl="node1" presStyleIdx="2" presStyleCnt="3">
        <dgm:presLayoutVars>
          <dgm:bulletEnabled val="1"/>
        </dgm:presLayoutVars>
      </dgm:prSet>
      <dgm:spPr/>
    </dgm:pt>
    <dgm:pt modelId="{316A885D-D448-4AFC-B87B-D12402C09F38}" type="pres">
      <dgm:prSet presAssocID="{ADA0CC92-A6BA-40FD-9DE7-8650F62ABD7B}" presName="ThreeNodes_2_text" presStyleLbl="node1" presStyleIdx="2" presStyleCnt="3">
        <dgm:presLayoutVars>
          <dgm:bulletEnabled val="1"/>
        </dgm:presLayoutVars>
      </dgm:prSet>
      <dgm:spPr/>
    </dgm:pt>
    <dgm:pt modelId="{3B32102B-D4B1-4743-8FEA-EC958704222C}" type="pres">
      <dgm:prSet presAssocID="{ADA0CC92-A6BA-40FD-9DE7-8650F62ABD7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7F3CC07-D50D-4E39-A3F1-22D8862405B4}" type="presOf" srcId="{A5D7FE7B-3774-484A-BCE4-08022DAE1D7F}" destId="{3B32102B-D4B1-4743-8FEA-EC958704222C}" srcOrd="1" destOrd="0" presId="urn:microsoft.com/office/officeart/2005/8/layout/vProcess5"/>
    <dgm:cxn modelId="{695C2315-C2DB-432E-9884-16CFEF883583}" type="presOf" srcId="{13798D3D-90F7-4243-A6D3-F9CD76D76DAA}" destId="{CDEF32E7-83E7-4B10-9A54-33B9CD2601F8}" srcOrd="0" destOrd="0" presId="urn:microsoft.com/office/officeart/2005/8/layout/vProcess5"/>
    <dgm:cxn modelId="{461B8565-FB9C-4768-A37E-1133A60AF5F1}" type="presOf" srcId="{47DAC0AF-C17F-43C9-BE81-4FDE095DFD19}" destId="{C8C07C4C-C93A-4146-A1D0-334FC01D825F}" srcOrd="0" destOrd="0" presId="urn:microsoft.com/office/officeart/2005/8/layout/vProcess5"/>
    <dgm:cxn modelId="{6460FB71-53D2-486E-B8D2-A7EC7D67F76D}" type="presOf" srcId="{1FB63F61-BCEB-4DCA-B6AA-8A44D7164CA7}" destId="{734E6A54-9252-4DDA-85DF-2C4CE3C0975D}" srcOrd="1" destOrd="0" presId="urn:microsoft.com/office/officeart/2005/8/layout/vProcess5"/>
    <dgm:cxn modelId="{B1D47576-2376-42E7-B9AD-A2B8962E3F56}" type="presOf" srcId="{47DAC0AF-C17F-43C9-BE81-4FDE095DFD19}" destId="{316A885D-D448-4AFC-B87B-D12402C09F38}" srcOrd="1" destOrd="0" presId="urn:microsoft.com/office/officeart/2005/8/layout/vProcess5"/>
    <dgm:cxn modelId="{079E8C56-E42D-42A9-A74A-B171275DCB11}" type="presOf" srcId="{1FB63F61-BCEB-4DCA-B6AA-8A44D7164CA7}" destId="{C6D09671-ACC9-42A2-97AE-ED56C0454D50}" srcOrd="0" destOrd="0" presId="urn:microsoft.com/office/officeart/2005/8/layout/vProcess5"/>
    <dgm:cxn modelId="{F18CDE8D-E1EB-4C0A-B194-3AF8E0F2E0B1}" type="presOf" srcId="{0A1E1EB3-A78B-46DF-9AA9-47D0C653B777}" destId="{B9D9CF06-FA13-43B0-A7CA-1A7C76E03AC0}" srcOrd="0" destOrd="0" presId="urn:microsoft.com/office/officeart/2005/8/layout/vProcess5"/>
    <dgm:cxn modelId="{901EC6C8-7218-4310-AB9E-FAC5B954610F}" srcId="{ADA0CC92-A6BA-40FD-9DE7-8650F62ABD7B}" destId="{1FB63F61-BCEB-4DCA-B6AA-8A44D7164CA7}" srcOrd="0" destOrd="0" parTransId="{A7E63E27-088F-4412-BDAF-8D5797D1DC39}" sibTransId="{13798D3D-90F7-4243-A6D3-F9CD76D76DAA}"/>
    <dgm:cxn modelId="{521750E5-CFDA-4C5D-A198-B51273B1FEBE}" type="presOf" srcId="{A5D7FE7B-3774-484A-BCE4-08022DAE1D7F}" destId="{592E2117-A80D-4CAE-849D-AB451ADFB5AD}" srcOrd="0" destOrd="0" presId="urn:microsoft.com/office/officeart/2005/8/layout/vProcess5"/>
    <dgm:cxn modelId="{AE4C9CE8-202E-4B2A-A8B6-EA5F21709649}" srcId="{ADA0CC92-A6BA-40FD-9DE7-8650F62ABD7B}" destId="{47DAC0AF-C17F-43C9-BE81-4FDE095DFD19}" srcOrd="1" destOrd="0" parTransId="{D9625052-A3E7-4689-A13B-26918CB8D69E}" sibTransId="{0A1E1EB3-A78B-46DF-9AA9-47D0C653B777}"/>
    <dgm:cxn modelId="{2BBEF2EB-D914-49AE-BC64-C65E333E3E2C}" srcId="{ADA0CC92-A6BA-40FD-9DE7-8650F62ABD7B}" destId="{A5D7FE7B-3774-484A-BCE4-08022DAE1D7F}" srcOrd="2" destOrd="0" parTransId="{AEAA6E99-B70B-484F-BCEC-73493D607956}" sibTransId="{2857C72E-9D50-482B-AF57-9A1AA8F968C5}"/>
    <dgm:cxn modelId="{9870AFED-1BBA-4AF2-8986-31144B4389B3}" type="presOf" srcId="{ADA0CC92-A6BA-40FD-9DE7-8650F62ABD7B}" destId="{4EBA9E6F-F838-4BFF-B12E-A98638305BAB}" srcOrd="0" destOrd="0" presId="urn:microsoft.com/office/officeart/2005/8/layout/vProcess5"/>
    <dgm:cxn modelId="{B036AE33-0F02-4587-B6A6-F6A78FD63FDD}" type="presParOf" srcId="{4EBA9E6F-F838-4BFF-B12E-A98638305BAB}" destId="{07E803C7-C47A-47D7-A418-975C706D934B}" srcOrd="0" destOrd="0" presId="urn:microsoft.com/office/officeart/2005/8/layout/vProcess5"/>
    <dgm:cxn modelId="{31AE0A17-1BF9-4B26-9372-8109A831A210}" type="presParOf" srcId="{4EBA9E6F-F838-4BFF-B12E-A98638305BAB}" destId="{C6D09671-ACC9-42A2-97AE-ED56C0454D50}" srcOrd="1" destOrd="0" presId="urn:microsoft.com/office/officeart/2005/8/layout/vProcess5"/>
    <dgm:cxn modelId="{E4B9D521-1E83-4A82-AC1D-CF4B1E9E701C}" type="presParOf" srcId="{4EBA9E6F-F838-4BFF-B12E-A98638305BAB}" destId="{C8C07C4C-C93A-4146-A1D0-334FC01D825F}" srcOrd="2" destOrd="0" presId="urn:microsoft.com/office/officeart/2005/8/layout/vProcess5"/>
    <dgm:cxn modelId="{F4A3AE07-1801-43EB-9B7B-84543F7FF427}" type="presParOf" srcId="{4EBA9E6F-F838-4BFF-B12E-A98638305BAB}" destId="{592E2117-A80D-4CAE-849D-AB451ADFB5AD}" srcOrd="3" destOrd="0" presId="urn:microsoft.com/office/officeart/2005/8/layout/vProcess5"/>
    <dgm:cxn modelId="{F0941653-6E19-4351-929F-2752D91D132B}" type="presParOf" srcId="{4EBA9E6F-F838-4BFF-B12E-A98638305BAB}" destId="{CDEF32E7-83E7-4B10-9A54-33B9CD2601F8}" srcOrd="4" destOrd="0" presId="urn:microsoft.com/office/officeart/2005/8/layout/vProcess5"/>
    <dgm:cxn modelId="{35F63AE7-BD51-4F1C-AE8E-A89E58FDCF70}" type="presParOf" srcId="{4EBA9E6F-F838-4BFF-B12E-A98638305BAB}" destId="{B9D9CF06-FA13-43B0-A7CA-1A7C76E03AC0}" srcOrd="5" destOrd="0" presId="urn:microsoft.com/office/officeart/2005/8/layout/vProcess5"/>
    <dgm:cxn modelId="{A82B28B7-3520-4EFF-AEB6-884091C4F850}" type="presParOf" srcId="{4EBA9E6F-F838-4BFF-B12E-A98638305BAB}" destId="{734E6A54-9252-4DDA-85DF-2C4CE3C0975D}" srcOrd="6" destOrd="0" presId="urn:microsoft.com/office/officeart/2005/8/layout/vProcess5"/>
    <dgm:cxn modelId="{07A151BC-9C6D-45F7-8B33-7E6D56168B3D}" type="presParOf" srcId="{4EBA9E6F-F838-4BFF-B12E-A98638305BAB}" destId="{316A885D-D448-4AFC-B87B-D12402C09F38}" srcOrd="7" destOrd="0" presId="urn:microsoft.com/office/officeart/2005/8/layout/vProcess5"/>
    <dgm:cxn modelId="{5D2E751F-DA8A-46C0-A46B-CDA07B0F7B30}" type="presParOf" srcId="{4EBA9E6F-F838-4BFF-B12E-A98638305BAB}" destId="{3B32102B-D4B1-4743-8FEA-EC958704222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 custT="1"/>
      <dgm:spPr/>
      <dgm:t>
        <a:bodyPr/>
        <a:lstStyle/>
        <a:p>
          <a:r>
            <a:rPr lang="en-US" altLang="zh-TW" sz="1800" dirty="0">
              <a:latin typeface="+mj-ea"/>
              <a:ea typeface="+mj-ea"/>
            </a:rPr>
            <a:t>TX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:</a:t>
          </a:r>
          <a:r>
            <a:rPr lang="zh-TW" altLang="en-US" sz="1800" dirty="0">
              <a:latin typeface="+mj-ea"/>
              <a:ea typeface="+mj-ea"/>
            </a:rPr>
            <a:t> 從</a:t>
          </a:r>
          <a:r>
            <a:rPr lang="en-US" altLang="zh-TW" sz="1800" dirty="0">
              <a:latin typeface="+mj-ea"/>
              <a:ea typeface="+mj-ea"/>
            </a:rPr>
            <a:t>FPGA</a:t>
          </a:r>
          <a:r>
            <a:rPr lang="zh-TW" altLang="en-US" sz="1800" dirty="0">
              <a:latin typeface="+mj-ea"/>
              <a:ea typeface="+mj-ea"/>
            </a:rPr>
            <a:t>傳出資料</a:t>
          </a:r>
          <a:r>
            <a:rPr lang="en-US" altLang="zh-TW" sz="1800" dirty="0">
              <a:latin typeface="+mj-ea"/>
              <a:ea typeface="+mj-ea"/>
            </a:rPr>
            <a:t>(64bits)</a:t>
          </a:r>
          <a:endParaRPr lang="zh-TW" altLang="en-US" sz="1800" dirty="0">
            <a:latin typeface="+mj-ea"/>
            <a:ea typeface="+mj-ea"/>
          </a:endParaRP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 custT="1"/>
      <dgm:spPr/>
      <dgm:t>
        <a:bodyPr/>
        <a:lstStyle/>
        <a:p>
          <a:r>
            <a:rPr lang="en-US" altLang="zh-TW" sz="1800" dirty="0">
              <a:latin typeface="+mj-ea"/>
              <a:ea typeface="+mj-ea"/>
            </a:rPr>
            <a:t>RX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: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FPGA</a:t>
          </a:r>
          <a:r>
            <a:rPr lang="zh-TW" altLang="en-US" sz="1800" dirty="0">
              <a:latin typeface="+mj-ea"/>
              <a:ea typeface="+mj-ea"/>
            </a:rPr>
            <a:t>接收資料</a:t>
          </a:r>
          <a:r>
            <a:rPr lang="en-US" altLang="zh-TW" sz="1800" dirty="0">
              <a:latin typeface="+mj-ea"/>
              <a:ea typeface="+mj-ea"/>
            </a:rPr>
            <a:t>(64bits)</a:t>
          </a:r>
          <a:endParaRPr lang="zh-TW" altLang="en-US" sz="1800" dirty="0">
            <a:latin typeface="+mj-ea"/>
            <a:ea typeface="+mj-ea"/>
          </a:endParaRP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03FFDB-2A3E-47DB-A0D3-63AC4A7C8A18}">
      <dgm:prSet phldrT="[文字]" custT="1"/>
      <dgm:spPr/>
      <dgm:t>
        <a:bodyPr/>
        <a:lstStyle/>
        <a:p>
          <a:r>
            <a:rPr lang="en-US" altLang="zh-TW" sz="1800" dirty="0" err="1">
              <a:latin typeface="+mj-ea"/>
              <a:ea typeface="+mj-ea"/>
            </a:rPr>
            <a:t>clk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: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50MHz</a:t>
          </a:r>
          <a:endParaRPr lang="zh-TW" altLang="en-US" sz="1800" dirty="0">
            <a:latin typeface="+mj-ea"/>
            <a:ea typeface="+mj-ea"/>
          </a:endParaRPr>
        </a:p>
      </dgm:t>
    </dgm:pt>
    <dgm:pt modelId="{3D0DDD5C-0248-40D3-BF3C-6F7AC8320CE8}" type="par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AAFCF718-18C2-40E0-8F90-4D49F07538D5}" type="sib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1F6D2C68-F5CF-4A5E-B5A2-1552BDAD1783}">
      <dgm:prSet phldrT="[文字]" custT="1"/>
      <dgm:spPr/>
      <dgm:t>
        <a:bodyPr/>
        <a:lstStyle/>
        <a:p>
          <a:r>
            <a:rPr lang="en-US" altLang="zh-TW" sz="1800" dirty="0" err="1">
              <a:latin typeface="+mj-ea"/>
              <a:ea typeface="+mj-ea"/>
            </a:rPr>
            <a:t>rst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:</a:t>
          </a:r>
          <a:r>
            <a:rPr lang="zh-TW" altLang="en-US" sz="1800" dirty="0">
              <a:latin typeface="+mj-ea"/>
              <a:ea typeface="+mj-ea"/>
            </a:rPr>
            <a:t> 重製資料</a:t>
          </a:r>
        </a:p>
      </dgm:t>
    </dgm:pt>
    <dgm:pt modelId="{8D31308B-2BB0-4F75-8FC9-0B68B4265E24}" type="par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44035876-7403-418A-ACF6-875E2DC38212}" type="sib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1593DD12-2FF3-4CB6-8994-2FCDE6D3BD6B}" srcId="{AC725622-9BC1-4066-8012-D1C161EB6E5F}" destId="{1F6D2C68-F5CF-4A5E-B5A2-1552BDAD1783}" srcOrd="2" destOrd="0" parTransId="{8D31308B-2BB0-4F75-8FC9-0B68B4265E24}" sibTransId="{44035876-7403-418A-ACF6-875E2DC38212}"/>
    <dgm:cxn modelId="{2E67F612-AA1A-4924-B011-0B18BB2C9DDC}" type="presOf" srcId="{4903FFDB-2A3E-47DB-A0D3-63AC4A7C8A18}" destId="{FE61E29A-AC66-49AA-A1B6-075C1050E8F7}" srcOrd="0" destOrd="1" presId="urn:microsoft.com/office/officeart/2005/8/layout/hList1"/>
    <dgm:cxn modelId="{5ADFAE18-D7C3-4273-A906-D2D804691A50}" srcId="{AC725622-9BC1-4066-8012-D1C161EB6E5F}" destId="{4903FFDB-2A3E-47DB-A0D3-63AC4A7C8A18}" srcOrd="1" destOrd="0" parTransId="{3D0DDD5C-0248-40D3-BF3C-6F7AC8320CE8}" sibTransId="{AAFCF718-18C2-40E0-8F90-4D49F07538D5}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5AC21F94-00BB-451D-9DD4-19F15A7F292F}" type="presOf" srcId="{1F6D2C68-F5CF-4A5E-B5A2-1552BDAD1783}" destId="{FE61E29A-AC66-49AA-A1B6-075C1050E8F7}" srcOrd="0" destOrd="2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ready :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key</a:t>
          </a:r>
          <a:r>
            <a:rPr lang="zh-TW" altLang="en-US" sz="1400" dirty="0">
              <a:latin typeface="+mj-ea"/>
              <a:ea typeface="+mj-ea"/>
            </a:rPr>
            <a:t>擴展完成或是加密完成都會使</a:t>
          </a:r>
          <a:r>
            <a:rPr lang="en-US" altLang="zh-TW" sz="1400" dirty="0">
              <a:latin typeface="+mj-ea"/>
              <a:ea typeface="+mj-ea"/>
            </a:rPr>
            <a:t>ready</a:t>
          </a:r>
          <a:r>
            <a:rPr lang="zh-TW" altLang="en-US" sz="1400" dirty="0">
              <a:latin typeface="+mj-ea"/>
              <a:ea typeface="+mj-ea"/>
            </a:rPr>
            <a:t>為</a:t>
          </a:r>
          <a:r>
            <a:rPr lang="en-US" altLang="zh-TW" sz="1400" dirty="0">
              <a:latin typeface="+mj-ea"/>
              <a:ea typeface="+mj-ea"/>
            </a:rPr>
            <a:t>1</a:t>
          </a:r>
          <a:endParaRPr lang="zh-TW" altLang="en-US" sz="1400" dirty="0">
            <a:latin typeface="+mj-ea"/>
            <a:ea typeface="+mj-ea"/>
          </a:endParaRP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 custT="1"/>
      <dgm:spPr/>
      <dgm:t>
        <a:bodyPr/>
        <a:lstStyle/>
        <a:p>
          <a:r>
            <a:rPr lang="en-US" altLang="zh-TW" sz="1400" dirty="0" err="1">
              <a:latin typeface="+mj-ea"/>
              <a:ea typeface="+mj-ea"/>
            </a:rPr>
            <a:t>encdec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 </a:t>
          </a:r>
          <a:r>
            <a:rPr lang="zh-TW" altLang="en-US" sz="1400" dirty="0">
              <a:latin typeface="+mj-ea"/>
              <a:ea typeface="+mj-ea"/>
            </a:rPr>
            <a:t>加解密控制接腳</a:t>
          </a: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82CE8F48-B912-4FC5-A2E3-1974A8E7C990}">
      <dgm:prSet phldrT="[文字]" custT="1"/>
      <dgm:spPr/>
      <dgm:t>
        <a:bodyPr/>
        <a:lstStyle/>
        <a:p>
          <a:r>
            <a:rPr lang="en-US" altLang="zh-TW" sz="1400" dirty="0" err="1">
              <a:latin typeface="+mj-ea"/>
              <a:ea typeface="+mj-ea"/>
            </a:rPr>
            <a:t>init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 key</a:t>
          </a:r>
          <a:r>
            <a:rPr lang="zh-TW" altLang="en-US" sz="1400" dirty="0">
              <a:latin typeface="+mj-ea"/>
              <a:ea typeface="+mj-ea"/>
            </a:rPr>
            <a:t>開始擴展</a:t>
          </a:r>
        </a:p>
      </dgm:t>
    </dgm:pt>
    <dgm:pt modelId="{5E8D6C4A-A732-4BD9-9459-C8E52FC7EBD7}" type="par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F82120FA-4455-4D62-8E32-DE10AC51E297}" type="sib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84CE7F68-E770-43CB-AE2C-A6C5FBE1248E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result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</a:t>
          </a:r>
          <a:r>
            <a:rPr lang="zh-TW" altLang="en-US" sz="1400" dirty="0">
              <a:latin typeface="+mj-ea"/>
              <a:ea typeface="+mj-ea"/>
            </a:rPr>
            <a:t> 加密後結果資料</a:t>
          </a:r>
        </a:p>
      </dgm:t>
    </dgm:pt>
    <dgm:pt modelId="{29A2A1F6-F980-4C84-B3D0-42C0F95BB04F}" type="parTrans" cxnId="{274775A5-C8FF-4583-8EFD-BBEFDA20724E}">
      <dgm:prSet/>
      <dgm:spPr/>
      <dgm:t>
        <a:bodyPr/>
        <a:lstStyle/>
        <a:p>
          <a:endParaRPr lang="zh-TW" altLang="en-US"/>
        </a:p>
      </dgm:t>
    </dgm:pt>
    <dgm:pt modelId="{56DE3A65-208F-4C66-A905-FE7DA05B6596}" type="sibTrans" cxnId="{274775A5-C8FF-4583-8EFD-BBEFDA20724E}">
      <dgm:prSet/>
      <dgm:spPr/>
      <dgm:t>
        <a:bodyPr/>
        <a:lstStyle/>
        <a:p>
          <a:endParaRPr lang="zh-TW" altLang="en-US"/>
        </a:p>
      </dgm:t>
    </dgm:pt>
    <dgm:pt modelId="{6B528C59-EAC4-46F4-A88A-C870B47A2E40}">
      <dgm:prSet phldrT="[文字]" custT="1"/>
      <dgm:spPr/>
      <dgm:t>
        <a:bodyPr/>
        <a:lstStyle/>
        <a:p>
          <a:r>
            <a:rPr lang="en-US" altLang="zh-TW" sz="1400" dirty="0" err="1">
              <a:latin typeface="+mj-ea"/>
              <a:ea typeface="+mj-ea"/>
            </a:rPr>
            <a:t>result_valid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</a:t>
          </a:r>
          <a:r>
            <a:rPr lang="zh-TW" altLang="en-US" sz="1400" dirty="0">
              <a:latin typeface="+mj-ea"/>
              <a:ea typeface="+mj-ea"/>
            </a:rPr>
            <a:t> 判斷加密成功</a:t>
          </a:r>
        </a:p>
      </dgm:t>
    </dgm:pt>
    <dgm:pt modelId="{3A062A23-1F4D-4698-B204-C85C225763AE}" type="parTrans" cxnId="{85F83434-65C0-4EC4-83E8-1C7886949447}">
      <dgm:prSet/>
      <dgm:spPr/>
      <dgm:t>
        <a:bodyPr/>
        <a:lstStyle/>
        <a:p>
          <a:endParaRPr lang="zh-TW" altLang="en-US"/>
        </a:p>
      </dgm:t>
    </dgm:pt>
    <dgm:pt modelId="{1E3B4CFA-A1CE-46A3-A843-FC3263156DC0}" type="sibTrans" cxnId="{85F83434-65C0-4EC4-83E8-1C7886949447}">
      <dgm:prSet/>
      <dgm:spPr/>
      <dgm:t>
        <a:bodyPr/>
        <a:lstStyle/>
        <a:p>
          <a:endParaRPr lang="zh-TW" altLang="en-US"/>
        </a:p>
      </dgm:t>
    </dgm:pt>
    <dgm:pt modelId="{A7DBCA77-3496-44C5-A598-149D410E6902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next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 </a:t>
          </a:r>
          <a:r>
            <a:rPr lang="zh-TW" altLang="en-US" sz="1400" dirty="0">
              <a:latin typeface="+mj-ea"/>
              <a:ea typeface="+mj-ea"/>
            </a:rPr>
            <a:t>資料開始加密</a:t>
          </a:r>
        </a:p>
      </dgm:t>
    </dgm:pt>
    <dgm:pt modelId="{BCE02CB3-3FEB-4DCA-AD1A-0CCF5C3009BC}" type="parTrans" cxnId="{106A5196-65A9-4EDF-9B5A-463DFB6D84EF}">
      <dgm:prSet/>
      <dgm:spPr/>
      <dgm:t>
        <a:bodyPr/>
        <a:lstStyle/>
        <a:p>
          <a:endParaRPr lang="zh-TW" altLang="en-US"/>
        </a:p>
      </dgm:t>
    </dgm:pt>
    <dgm:pt modelId="{84387EDF-CD8C-4DCA-ADE0-DE1383EAFDBC}" type="sibTrans" cxnId="{106A5196-65A9-4EDF-9B5A-463DFB6D84EF}">
      <dgm:prSet/>
      <dgm:spPr/>
      <dgm:t>
        <a:bodyPr/>
        <a:lstStyle/>
        <a:p>
          <a:endParaRPr lang="zh-TW" altLang="en-US"/>
        </a:p>
      </dgm:t>
    </dgm:pt>
    <dgm:pt modelId="{4605A09A-CB01-4D86-B241-C82C54240EAA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53E4701B-C4D9-4996-A4B2-796C6B2D5F93}" type="parTrans" cxnId="{438CAD83-901B-4216-A0BB-A45548787FA9}">
      <dgm:prSet/>
      <dgm:spPr/>
      <dgm:t>
        <a:bodyPr/>
        <a:lstStyle/>
        <a:p>
          <a:endParaRPr lang="zh-TW" altLang="en-US"/>
        </a:p>
      </dgm:t>
    </dgm:pt>
    <dgm:pt modelId="{09EEC190-9B89-473F-85A6-5C026FE026EE}" type="sibTrans" cxnId="{438CAD83-901B-4216-A0BB-A45548787FA9}">
      <dgm:prSet/>
      <dgm:spPr/>
      <dgm:t>
        <a:bodyPr/>
        <a:lstStyle/>
        <a:p>
          <a:endParaRPr lang="zh-TW" altLang="en-US"/>
        </a:p>
      </dgm:t>
    </dgm:pt>
    <dgm:pt modelId="{5984EB09-1EBF-458B-B216-33B350F24D4B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key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</a:t>
          </a:r>
          <a:r>
            <a:rPr lang="zh-TW" altLang="en-US" sz="1400" dirty="0">
              <a:latin typeface="+mj-ea"/>
              <a:ea typeface="+mj-ea"/>
            </a:rPr>
            <a:t> 初始</a:t>
          </a:r>
          <a:r>
            <a:rPr lang="en-US" altLang="zh-TW" sz="1400" dirty="0">
              <a:latin typeface="+mj-ea"/>
              <a:ea typeface="+mj-ea"/>
            </a:rPr>
            <a:t>key</a:t>
          </a:r>
          <a:endParaRPr lang="zh-TW" altLang="en-US" sz="1400" dirty="0">
            <a:latin typeface="+mj-ea"/>
            <a:ea typeface="+mj-ea"/>
          </a:endParaRPr>
        </a:p>
      </dgm:t>
    </dgm:pt>
    <dgm:pt modelId="{8A73E1E3-9D78-4F93-9057-7E4A3CF444A9}" type="parTrans" cxnId="{FA937908-3764-4F22-B986-1483E964FF67}">
      <dgm:prSet/>
      <dgm:spPr/>
      <dgm:t>
        <a:bodyPr/>
        <a:lstStyle/>
        <a:p>
          <a:endParaRPr lang="zh-TW" altLang="en-US"/>
        </a:p>
      </dgm:t>
    </dgm:pt>
    <dgm:pt modelId="{DBAEE2F3-9DD1-4F6A-8827-5EC66D6D4F52}" type="sibTrans" cxnId="{FA937908-3764-4F22-B986-1483E964FF67}">
      <dgm:prSet/>
      <dgm:spPr/>
      <dgm:t>
        <a:bodyPr/>
        <a:lstStyle/>
        <a:p>
          <a:endParaRPr lang="zh-TW" altLang="en-US"/>
        </a:p>
      </dgm:t>
    </dgm:pt>
    <dgm:pt modelId="{FFB6B69A-86A1-4C23-B9B0-4864AD37BA06}">
      <dgm:prSet phldrT="[文字]" custT="1"/>
      <dgm:spPr/>
      <dgm:t>
        <a:bodyPr/>
        <a:lstStyle/>
        <a:p>
          <a:r>
            <a:rPr lang="en-US" altLang="zh-TW" sz="1400" dirty="0" err="1">
              <a:latin typeface="+mj-ea"/>
              <a:ea typeface="+mj-ea"/>
            </a:rPr>
            <a:t>keylen</a:t>
          </a:r>
          <a:r>
            <a:rPr lang="en-US" altLang="zh-TW" sz="1400" dirty="0">
              <a:latin typeface="+mj-ea"/>
              <a:ea typeface="+mj-ea"/>
            </a:rPr>
            <a:t> : </a:t>
          </a:r>
          <a:r>
            <a:rPr lang="zh-TW" altLang="en-US" sz="1400" dirty="0">
              <a:latin typeface="+mj-ea"/>
              <a:ea typeface="+mj-ea"/>
            </a:rPr>
            <a:t>加密寬度控制 </a:t>
          </a:r>
          <a:r>
            <a:rPr lang="en-US" altLang="zh-TW" sz="1400" dirty="0">
              <a:latin typeface="+mj-ea"/>
              <a:ea typeface="+mj-ea"/>
            </a:rPr>
            <a:t>(128/256)</a:t>
          </a:r>
          <a:endParaRPr lang="zh-TW" altLang="en-US" sz="1400" dirty="0">
            <a:latin typeface="+mj-ea"/>
            <a:ea typeface="+mj-ea"/>
          </a:endParaRPr>
        </a:p>
      </dgm:t>
    </dgm:pt>
    <dgm:pt modelId="{29EDE1EE-6DB1-485D-B421-979C27FE7D40}" type="parTrans" cxnId="{206EEFF4-60A6-490F-9586-04BA82B2BA03}">
      <dgm:prSet/>
      <dgm:spPr/>
      <dgm:t>
        <a:bodyPr/>
        <a:lstStyle/>
        <a:p>
          <a:endParaRPr lang="zh-TW" altLang="en-US"/>
        </a:p>
      </dgm:t>
    </dgm:pt>
    <dgm:pt modelId="{611CBB2D-EC3C-48F0-B316-BF52ACC3AD74}" type="sibTrans" cxnId="{206EEFF4-60A6-490F-9586-04BA82B2BA03}">
      <dgm:prSet/>
      <dgm:spPr/>
      <dgm:t>
        <a:bodyPr/>
        <a:lstStyle/>
        <a:p>
          <a:endParaRPr lang="zh-TW" altLang="en-US"/>
        </a:p>
      </dgm:t>
    </dgm:pt>
    <dgm:pt modelId="{5C021164-C40C-4127-AF58-222225CF5C75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block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 </a:t>
          </a:r>
          <a:r>
            <a:rPr lang="zh-TW" altLang="en-US" sz="1400" dirty="0">
              <a:latin typeface="+mj-ea"/>
              <a:ea typeface="+mj-ea"/>
            </a:rPr>
            <a:t>需加密資料</a:t>
          </a:r>
        </a:p>
      </dgm:t>
    </dgm:pt>
    <dgm:pt modelId="{EE6BD690-BD9D-452E-93B5-4CD5E9833EE8}" type="parTrans" cxnId="{62C08273-B366-492A-BAD8-8F2E1857619C}">
      <dgm:prSet/>
      <dgm:spPr/>
    </dgm:pt>
    <dgm:pt modelId="{93C3DA54-93E3-4532-BC9B-394AD86C6BBE}" type="sibTrans" cxnId="{62C08273-B366-492A-BAD8-8F2E1857619C}">
      <dgm:prSet/>
      <dgm:spPr/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 custLinFactNeighborX="199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A937908-3764-4F22-B986-1483E964FF67}" srcId="{AC725622-9BC1-4066-8012-D1C161EB6E5F}" destId="{5984EB09-1EBF-458B-B216-33B350F24D4B}" srcOrd="3" destOrd="0" parTransId="{8A73E1E3-9D78-4F93-9057-7E4A3CF444A9}" sibTransId="{DBAEE2F3-9DD1-4F6A-8827-5EC66D6D4F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10F20111-97A8-43B3-8C71-790290BFBB30}" type="presOf" srcId="{5C021164-C40C-4127-AF58-222225CF5C75}" destId="{FE61E29A-AC66-49AA-A1B6-075C1050E8F7}" srcOrd="0" destOrd="5" presId="urn:microsoft.com/office/officeart/2005/8/layout/hList1"/>
    <dgm:cxn modelId="{5A4B111B-B083-4CCD-B046-129F791AD0F9}" type="presOf" srcId="{84CE7F68-E770-43CB-AE2C-A6C5FBE1248E}" destId="{5A0A6024-56B9-41C7-8DFD-A76FE54AE582}" srcOrd="0" destOrd="1" presId="urn:microsoft.com/office/officeart/2005/8/layout/hList1"/>
    <dgm:cxn modelId="{4BA17622-D6B0-4360-BA31-6293DC02B35D}" type="presOf" srcId="{A7DBCA77-3496-44C5-A598-149D410E6902}" destId="{FE61E29A-AC66-49AA-A1B6-075C1050E8F7}" srcOrd="0" destOrd="2" presId="urn:microsoft.com/office/officeart/2005/8/layout/hList1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0C237231-A6F5-460E-A318-A2E59BA769BD}" type="presOf" srcId="{FFB6B69A-86A1-4C23-B9B0-4864AD37BA06}" destId="{FE61E29A-AC66-49AA-A1B6-075C1050E8F7}" srcOrd="0" destOrd="4" presId="urn:microsoft.com/office/officeart/2005/8/layout/hList1"/>
    <dgm:cxn modelId="{85F83434-65C0-4EC4-83E8-1C7886949447}" srcId="{A25F7A73-C1E9-461A-9418-D4E43B100D41}" destId="{6B528C59-EAC4-46F4-A88A-C870B47A2E40}" srcOrd="2" destOrd="0" parTransId="{3A062A23-1F4D-4698-B204-C85C225763AE}" sibTransId="{1E3B4CFA-A1CE-46A3-A843-FC3263156DC0}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AD841B4C-6295-4578-BAB2-21D2AB464B17}" type="presOf" srcId="{6B528C59-EAC4-46F4-A88A-C870B47A2E40}" destId="{5A0A6024-56B9-41C7-8DFD-A76FE54AE582}" srcOrd="0" destOrd="2" presId="urn:microsoft.com/office/officeart/2005/8/layout/hList1"/>
    <dgm:cxn modelId="{A2DBD34C-E74A-415F-8A35-871883197702}" srcId="{AC725622-9BC1-4066-8012-D1C161EB6E5F}" destId="{82CE8F48-B912-4FC5-A2E3-1974A8E7C990}" srcOrd="1" destOrd="0" parTransId="{5E8D6C4A-A732-4BD9-9459-C8E52FC7EBD7}" sibTransId="{F82120FA-4455-4D62-8E32-DE10AC51E297}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62C08273-B366-492A-BAD8-8F2E1857619C}" srcId="{AC725622-9BC1-4066-8012-D1C161EB6E5F}" destId="{5C021164-C40C-4127-AF58-222225CF5C75}" srcOrd="5" destOrd="0" parTransId="{EE6BD690-BD9D-452E-93B5-4CD5E9833EE8}" sibTransId="{93C3DA54-93E3-4532-BC9B-394AD86C6BBE}"/>
    <dgm:cxn modelId="{438CAD83-901B-4216-A0BB-A45548787FA9}" srcId="{AC725622-9BC1-4066-8012-D1C161EB6E5F}" destId="{4605A09A-CB01-4D86-B241-C82C54240EAA}" srcOrd="6" destOrd="0" parTransId="{53E4701B-C4D9-4996-A4B2-796C6B2D5F93}" sibTransId="{09EEC190-9B89-473F-85A6-5C026FE026EE}"/>
    <dgm:cxn modelId="{21EB8F86-65E6-4F65-861B-3EF71C78A724}" type="presOf" srcId="{5984EB09-1EBF-458B-B216-33B350F24D4B}" destId="{FE61E29A-AC66-49AA-A1B6-075C1050E8F7}" srcOrd="0" destOrd="3" presId="urn:microsoft.com/office/officeart/2005/8/layout/hList1"/>
    <dgm:cxn modelId="{106A5196-65A9-4EDF-9B5A-463DFB6D84EF}" srcId="{AC725622-9BC1-4066-8012-D1C161EB6E5F}" destId="{A7DBCA77-3496-44C5-A598-149D410E6902}" srcOrd="2" destOrd="0" parTransId="{BCE02CB3-3FEB-4DCA-AD1A-0CCF5C3009BC}" sibTransId="{84387EDF-CD8C-4DCA-ADE0-DE1383EAFDBC}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274775A5-C8FF-4583-8EFD-BBEFDA20724E}" srcId="{A25F7A73-C1E9-461A-9418-D4E43B100D41}" destId="{84CE7F68-E770-43CB-AE2C-A6C5FBE1248E}" srcOrd="1" destOrd="0" parTransId="{29A2A1F6-F980-4C84-B3D0-42C0F95BB04F}" sibTransId="{56DE3A65-208F-4C66-A905-FE7DA05B6596}"/>
    <dgm:cxn modelId="{498B31B8-C445-4C95-A002-1E1D104FEFFD}" type="presOf" srcId="{82CE8F48-B912-4FC5-A2E3-1974A8E7C990}" destId="{FE61E29A-AC66-49AA-A1B6-075C1050E8F7}" srcOrd="0" destOrd="1" presId="urn:microsoft.com/office/officeart/2005/8/layout/hList1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4B2CCDF3-1CBA-4869-9734-AF4342BC6E05}" type="presOf" srcId="{4605A09A-CB01-4D86-B241-C82C54240EAA}" destId="{FE61E29A-AC66-49AA-A1B6-075C1050E8F7}" srcOrd="0" destOrd="6" presId="urn:microsoft.com/office/officeart/2005/8/layout/hList1"/>
    <dgm:cxn modelId="{206EEFF4-60A6-490F-9586-04BA82B2BA03}" srcId="{AC725622-9BC1-4066-8012-D1C161EB6E5F}" destId="{FFB6B69A-86A1-4C23-B9B0-4864AD37BA06}" srcOrd="4" destOrd="0" parTransId="{29EDE1EE-6DB1-485D-B421-979C27FE7D40}" sibTransId="{611CBB2D-EC3C-48F0-B316-BF52ACC3AD74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09671-ACC9-42A2-97AE-ED56C0454D50}">
      <dsp:nvSpPr>
        <dsp:cNvPr id="0" name=""/>
        <dsp:cNvSpPr/>
      </dsp:nvSpPr>
      <dsp:spPr>
        <a:xfrm>
          <a:off x="0" y="0"/>
          <a:ext cx="4481533" cy="6465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TopCode</a:t>
          </a:r>
          <a:r>
            <a:rPr lang="en-US" sz="1700" kern="1200" dirty="0"/>
            <a:t> : rs232.v</a:t>
          </a:r>
        </a:p>
      </dsp:txBody>
      <dsp:txXfrm>
        <a:off x="18936" y="18936"/>
        <a:ext cx="3231564" cy="608654"/>
      </dsp:txXfrm>
    </dsp:sp>
    <dsp:sp modelId="{C8C07C4C-C93A-4146-A1D0-334FC01D825F}">
      <dsp:nvSpPr>
        <dsp:cNvPr id="0" name=""/>
        <dsp:cNvSpPr/>
      </dsp:nvSpPr>
      <dsp:spPr>
        <a:xfrm>
          <a:off x="298202" y="991266"/>
          <a:ext cx="4587252" cy="1585999"/>
        </a:xfrm>
        <a:prstGeom prst="roundRect">
          <a:avLst>
            <a:gd name="adj" fmla="val 10000"/>
          </a:avLst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 Code: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RX_code.v</a:t>
          </a:r>
          <a:r>
            <a:rPr lang="en-US" sz="1700" kern="1200" dirty="0"/>
            <a:t> , </a:t>
          </a:r>
          <a:r>
            <a:rPr lang="en-US" sz="1700" kern="1200" dirty="0" err="1"/>
            <a:t>TX_code.v</a:t>
          </a:r>
          <a:r>
            <a:rPr lang="en-US" sz="1700" kern="1200" dirty="0"/>
            <a:t> , </a:t>
          </a:r>
          <a:r>
            <a:rPr lang="en-US" altLang="zh-TW" sz="1700" kern="1200" dirty="0" err="1"/>
            <a:t>aes_core.v</a:t>
          </a:r>
          <a:r>
            <a:rPr lang="en-US" altLang="zh-TW" sz="1700" kern="1200" dirty="0"/>
            <a:t>(</a:t>
          </a:r>
          <a:r>
            <a:rPr lang="en-US" altLang="zh-TW" sz="1700" kern="1200" dirty="0" err="1"/>
            <a:t>aes_decipher_block.v</a:t>
          </a:r>
          <a:r>
            <a:rPr lang="en-US" altLang="zh-TW" sz="1700" kern="1200" dirty="0"/>
            <a:t>, </a:t>
          </a:r>
          <a:r>
            <a:rPr lang="en-US" altLang="zh-TW" sz="1700" kern="1200" dirty="0" err="1"/>
            <a:t>aes_encipher_block.v</a:t>
          </a:r>
          <a:r>
            <a:rPr lang="en-US" altLang="zh-TW" sz="1700" kern="1200" dirty="0"/>
            <a:t>, </a:t>
          </a:r>
          <a:r>
            <a:rPr lang="en-US" altLang="zh-TW" sz="1700" kern="1200" dirty="0" err="1"/>
            <a:t>aes_inv_sbox.v</a:t>
          </a:r>
          <a:r>
            <a:rPr lang="en-US" altLang="zh-TW" sz="1700" kern="1200" dirty="0"/>
            <a:t>, </a:t>
          </a:r>
          <a:r>
            <a:rPr lang="en-US" altLang="zh-TW" sz="1700" kern="1200" dirty="0" err="1"/>
            <a:t>aes_key_mem.v</a:t>
          </a:r>
          <a:r>
            <a:rPr lang="en-US" altLang="zh-TW" sz="1700" kern="1200" dirty="0"/>
            <a:t>, </a:t>
          </a:r>
          <a:r>
            <a:rPr lang="en-US" altLang="zh-TW" sz="1700" kern="1200" dirty="0" err="1"/>
            <a:t>aes_sbox.v</a:t>
          </a:r>
          <a:r>
            <a:rPr lang="en-US" altLang="zh-TW" sz="1700" kern="1200" dirty="0"/>
            <a:t>)</a:t>
          </a:r>
          <a:endParaRPr lang="en-US" sz="1700" kern="1200" dirty="0"/>
        </a:p>
      </dsp:txBody>
      <dsp:txXfrm>
        <a:off x="344654" y="1037718"/>
        <a:ext cx="3299342" cy="1493095"/>
      </dsp:txXfrm>
    </dsp:sp>
    <dsp:sp modelId="{592E2117-A80D-4CAE-849D-AB451ADFB5AD}">
      <dsp:nvSpPr>
        <dsp:cNvPr id="0" name=""/>
        <dsp:cNvSpPr/>
      </dsp:nvSpPr>
      <dsp:spPr>
        <a:xfrm>
          <a:off x="790858" y="2771410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Testbench : </a:t>
          </a:r>
          <a:r>
            <a:rPr lang="en-US" altLang="zh-TW" sz="1700" kern="1200" dirty="0" err="1"/>
            <a:t>aes_data_tb.v</a:t>
          </a:r>
          <a:endParaRPr lang="en-US" sz="1700" kern="1200" dirty="0"/>
        </a:p>
      </dsp:txBody>
      <dsp:txXfrm>
        <a:off x="825646" y="2806198"/>
        <a:ext cx="3244491" cy="1118171"/>
      </dsp:txXfrm>
    </dsp:sp>
    <dsp:sp modelId="{CDEF32E7-83E7-4B10-9A54-33B9CD2601F8}">
      <dsp:nvSpPr>
        <dsp:cNvPr id="0" name=""/>
        <dsp:cNvSpPr/>
      </dsp:nvSpPr>
      <dsp:spPr>
        <a:xfrm>
          <a:off x="3700618" y="652136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74326" y="652136"/>
        <a:ext cx="424619" cy="580956"/>
      </dsp:txXfrm>
    </dsp:sp>
    <dsp:sp modelId="{B9D9CF06-FA13-43B0-A7CA-1A7C76E03AC0}">
      <dsp:nvSpPr>
        <dsp:cNvPr id="0" name=""/>
        <dsp:cNvSpPr/>
      </dsp:nvSpPr>
      <dsp:spPr>
        <a:xfrm>
          <a:off x="4104926" y="2278495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78634" y="2278495"/>
        <a:ext cx="424619" cy="580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9346"/>
          <a:ext cx="448649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output</a:t>
          </a:r>
          <a:endParaRPr lang="zh-TW" altLang="en-US" sz="3700" kern="1200" dirty="0"/>
        </a:p>
      </dsp:txBody>
      <dsp:txXfrm>
        <a:off x="46" y="9346"/>
        <a:ext cx="4486496" cy="1065600"/>
      </dsp:txXfrm>
    </dsp:sp>
    <dsp:sp modelId="{5A0A6024-56B9-41C7-8DFD-A76FE54AE582}">
      <dsp:nvSpPr>
        <dsp:cNvPr id="0" name=""/>
        <dsp:cNvSpPr/>
      </dsp:nvSpPr>
      <dsp:spPr>
        <a:xfrm>
          <a:off x="46" y="1074946"/>
          <a:ext cx="4486496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>
              <a:latin typeface="+mj-ea"/>
              <a:ea typeface="+mj-ea"/>
            </a:rPr>
            <a:t>TX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:</a:t>
          </a:r>
          <a:r>
            <a:rPr lang="zh-TW" altLang="en-US" sz="1800" kern="1200" dirty="0">
              <a:latin typeface="+mj-ea"/>
              <a:ea typeface="+mj-ea"/>
            </a:rPr>
            <a:t> 從</a:t>
          </a:r>
          <a:r>
            <a:rPr lang="en-US" altLang="zh-TW" sz="1800" kern="1200" dirty="0">
              <a:latin typeface="+mj-ea"/>
              <a:ea typeface="+mj-ea"/>
            </a:rPr>
            <a:t>FPGA</a:t>
          </a:r>
          <a:r>
            <a:rPr lang="zh-TW" altLang="en-US" sz="1800" kern="1200" dirty="0">
              <a:latin typeface="+mj-ea"/>
              <a:ea typeface="+mj-ea"/>
            </a:rPr>
            <a:t>傳出資料</a:t>
          </a:r>
          <a:r>
            <a:rPr lang="en-US" altLang="zh-TW" sz="1800" kern="1200" dirty="0">
              <a:latin typeface="+mj-ea"/>
              <a:ea typeface="+mj-ea"/>
            </a:rPr>
            <a:t>(64bits)</a:t>
          </a:r>
          <a:endParaRPr lang="zh-TW" altLang="en-US" sz="1800" kern="1200" dirty="0">
            <a:latin typeface="+mj-ea"/>
            <a:ea typeface="+mj-ea"/>
          </a:endParaRPr>
        </a:p>
      </dsp:txBody>
      <dsp:txXfrm>
        <a:off x="46" y="1074946"/>
        <a:ext cx="4486496" cy="1625040"/>
      </dsp:txXfrm>
    </dsp:sp>
    <dsp:sp modelId="{740DDC0F-D9F5-4ED5-B3DA-597CDBCC0D4A}">
      <dsp:nvSpPr>
        <dsp:cNvPr id="0" name=""/>
        <dsp:cNvSpPr/>
      </dsp:nvSpPr>
      <dsp:spPr>
        <a:xfrm>
          <a:off x="5114652" y="9346"/>
          <a:ext cx="448649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input</a:t>
          </a:r>
          <a:endParaRPr lang="zh-TW" altLang="en-US" sz="3700" kern="1200" dirty="0"/>
        </a:p>
      </dsp:txBody>
      <dsp:txXfrm>
        <a:off x="5114652" y="9346"/>
        <a:ext cx="4486496" cy="1065600"/>
      </dsp:txXfrm>
    </dsp:sp>
    <dsp:sp modelId="{FE61E29A-AC66-49AA-A1B6-075C1050E8F7}">
      <dsp:nvSpPr>
        <dsp:cNvPr id="0" name=""/>
        <dsp:cNvSpPr/>
      </dsp:nvSpPr>
      <dsp:spPr>
        <a:xfrm>
          <a:off x="5114652" y="1074946"/>
          <a:ext cx="4486496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>
              <a:latin typeface="+mj-ea"/>
              <a:ea typeface="+mj-ea"/>
            </a:rPr>
            <a:t>RX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: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FPGA</a:t>
          </a:r>
          <a:r>
            <a:rPr lang="zh-TW" altLang="en-US" sz="1800" kern="1200" dirty="0">
              <a:latin typeface="+mj-ea"/>
              <a:ea typeface="+mj-ea"/>
            </a:rPr>
            <a:t>接收資料</a:t>
          </a:r>
          <a:r>
            <a:rPr lang="en-US" altLang="zh-TW" sz="1800" kern="1200" dirty="0">
              <a:latin typeface="+mj-ea"/>
              <a:ea typeface="+mj-ea"/>
            </a:rPr>
            <a:t>(64bits)</a:t>
          </a:r>
          <a:endParaRPr lang="zh-TW" altLang="en-US" sz="1800" kern="1200" dirty="0"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 err="1">
              <a:latin typeface="+mj-ea"/>
              <a:ea typeface="+mj-ea"/>
            </a:rPr>
            <a:t>clk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: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50MHz</a:t>
          </a:r>
          <a:endParaRPr lang="zh-TW" altLang="en-US" sz="1800" kern="1200" dirty="0"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 err="1">
              <a:latin typeface="+mj-ea"/>
              <a:ea typeface="+mj-ea"/>
            </a:rPr>
            <a:t>rst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:</a:t>
          </a:r>
          <a:r>
            <a:rPr lang="zh-TW" altLang="en-US" sz="1800" kern="1200" dirty="0">
              <a:latin typeface="+mj-ea"/>
              <a:ea typeface="+mj-ea"/>
            </a:rPr>
            <a:t> 重製資料</a:t>
          </a:r>
        </a:p>
      </dsp:txBody>
      <dsp:txXfrm>
        <a:off x="5114652" y="1074946"/>
        <a:ext cx="4486496" cy="1625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14510"/>
          <a:ext cx="4486496" cy="23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output</a:t>
          </a:r>
          <a:endParaRPr lang="zh-TW" altLang="en-US" sz="800" kern="1200" dirty="0"/>
        </a:p>
      </dsp:txBody>
      <dsp:txXfrm>
        <a:off x="46" y="14510"/>
        <a:ext cx="4486496" cy="230400"/>
      </dsp:txXfrm>
    </dsp:sp>
    <dsp:sp modelId="{5A0A6024-56B9-41C7-8DFD-A76FE54AE582}">
      <dsp:nvSpPr>
        <dsp:cNvPr id="0" name=""/>
        <dsp:cNvSpPr/>
      </dsp:nvSpPr>
      <dsp:spPr>
        <a:xfrm>
          <a:off x="46" y="244910"/>
          <a:ext cx="4486496" cy="2449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ready :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key</a:t>
          </a:r>
          <a:r>
            <a:rPr lang="zh-TW" altLang="en-US" sz="1400" kern="1200" dirty="0">
              <a:latin typeface="+mj-ea"/>
              <a:ea typeface="+mj-ea"/>
            </a:rPr>
            <a:t>擴展完成或是加密完成都會使</a:t>
          </a:r>
          <a:r>
            <a:rPr lang="en-US" altLang="zh-TW" sz="1400" kern="1200" dirty="0">
              <a:latin typeface="+mj-ea"/>
              <a:ea typeface="+mj-ea"/>
            </a:rPr>
            <a:t>ready</a:t>
          </a:r>
          <a:r>
            <a:rPr lang="zh-TW" altLang="en-US" sz="1400" kern="1200" dirty="0">
              <a:latin typeface="+mj-ea"/>
              <a:ea typeface="+mj-ea"/>
            </a:rPr>
            <a:t>為</a:t>
          </a:r>
          <a:r>
            <a:rPr lang="en-US" altLang="zh-TW" sz="1400" kern="1200" dirty="0">
              <a:latin typeface="+mj-ea"/>
              <a:ea typeface="+mj-ea"/>
            </a:rPr>
            <a:t>1</a:t>
          </a:r>
          <a:endParaRPr lang="zh-TW" altLang="en-US" sz="1400" kern="1200" dirty="0">
            <a:latin typeface="+mj-ea"/>
            <a:ea typeface="+mj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result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</a:t>
          </a:r>
          <a:r>
            <a:rPr lang="zh-TW" altLang="en-US" sz="1400" kern="1200" dirty="0">
              <a:latin typeface="+mj-ea"/>
              <a:ea typeface="+mj-ea"/>
            </a:rPr>
            <a:t> 加密後結果資料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 err="1">
              <a:latin typeface="+mj-ea"/>
              <a:ea typeface="+mj-ea"/>
            </a:rPr>
            <a:t>result_valid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</a:t>
          </a:r>
          <a:r>
            <a:rPr lang="zh-TW" altLang="en-US" sz="1400" kern="1200" dirty="0">
              <a:latin typeface="+mj-ea"/>
              <a:ea typeface="+mj-ea"/>
            </a:rPr>
            <a:t> 判斷加密成功</a:t>
          </a:r>
        </a:p>
      </dsp:txBody>
      <dsp:txXfrm>
        <a:off x="46" y="244910"/>
        <a:ext cx="4486496" cy="2449912"/>
      </dsp:txXfrm>
    </dsp:sp>
    <dsp:sp modelId="{740DDC0F-D9F5-4ED5-B3DA-597CDBCC0D4A}">
      <dsp:nvSpPr>
        <dsp:cNvPr id="0" name=""/>
        <dsp:cNvSpPr/>
      </dsp:nvSpPr>
      <dsp:spPr>
        <a:xfrm>
          <a:off x="5114652" y="14510"/>
          <a:ext cx="4486496" cy="23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input</a:t>
          </a:r>
          <a:endParaRPr lang="zh-TW" altLang="en-US" sz="800" kern="1200" dirty="0"/>
        </a:p>
      </dsp:txBody>
      <dsp:txXfrm>
        <a:off x="5114652" y="14510"/>
        <a:ext cx="4486496" cy="230400"/>
      </dsp:txXfrm>
    </dsp:sp>
    <dsp:sp modelId="{FE61E29A-AC66-49AA-A1B6-075C1050E8F7}">
      <dsp:nvSpPr>
        <dsp:cNvPr id="0" name=""/>
        <dsp:cNvSpPr/>
      </dsp:nvSpPr>
      <dsp:spPr>
        <a:xfrm>
          <a:off x="5114699" y="244910"/>
          <a:ext cx="4486496" cy="2449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 err="1">
              <a:latin typeface="+mj-ea"/>
              <a:ea typeface="+mj-ea"/>
            </a:rPr>
            <a:t>encdec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 </a:t>
          </a:r>
          <a:r>
            <a:rPr lang="zh-TW" altLang="en-US" sz="1400" kern="1200" dirty="0">
              <a:latin typeface="+mj-ea"/>
              <a:ea typeface="+mj-ea"/>
            </a:rPr>
            <a:t>加解密控制接腳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 err="1">
              <a:latin typeface="+mj-ea"/>
              <a:ea typeface="+mj-ea"/>
            </a:rPr>
            <a:t>init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 key</a:t>
          </a:r>
          <a:r>
            <a:rPr lang="zh-TW" altLang="en-US" sz="1400" kern="1200" dirty="0">
              <a:latin typeface="+mj-ea"/>
              <a:ea typeface="+mj-ea"/>
            </a:rPr>
            <a:t>開始擴展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next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 </a:t>
          </a:r>
          <a:r>
            <a:rPr lang="zh-TW" altLang="en-US" sz="1400" kern="1200" dirty="0">
              <a:latin typeface="+mj-ea"/>
              <a:ea typeface="+mj-ea"/>
            </a:rPr>
            <a:t>資料開始加密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key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</a:t>
          </a:r>
          <a:r>
            <a:rPr lang="zh-TW" altLang="en-US" sz="1400" kern="1200" dirty="0">
              <a:latin typeface="+mj-ea"/>
              <a:ea typeface="+mj-ea"/>
            </a:rPr>
            <a:t> 初始</a:t>
          </a:r>
          <a:r>
            <a:rPr lang="en-US" altLang="zh-TW" sz="1400" kern="1200" dirty="0">
              <a:latin typeface="+mj-ea"/>
              <a:ea typeface="+mj-ea"/>
            </a:rPr>
            <a:t>key</a:t>
          </a:r>
          <a:endParaRPr lang="zh-TW" altLang="en-US" sz="1400" kern="1200" dirty="0">
            <a:latin typeface="+mj-ea"/>
            <a:ea typeface="+mj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 err="1">
              <a:latin typeface="+mj-ea"/>
              <a:ea typeface="+mj-ea"/>
            </a:rPr>
            <a:t>keylen</a:t>
          </a:r>
          <a:r>
            <a:rPr lang="en-US" altLang="zh-TW" sz="1400" kern="1200" dirty="0">
              <a:latin typeface="+mj-ea"/>
              <a:ea typeface="+mj-ea"/>
            </a:rPr>
            <a:t> : </a:t>
          </a:r>
          <a:r>
            <a:rPr lang="zh-TW" altLang="en-US" sz="1400" kern="1200" dirty="0">
              <a:latin typeface="+mj-ea"/>
              <a:ea typeface="+mj-ea"/>
            </a:rPr>
            <a:t>加密寬度控制 </a:t>
          </a:r>
          <a:r>
            <a:rPr lang="en-US" altLang="zh-TW" sz="1400" kern="1200" dirty="0">
              <a:latin typeface="+mj-ea"/>
              <a:ea typeface="+mj-ea"/>
            </a:rPr>
            <a:t>(128/256)</a:t>
          </a:r>
          <a:endParaRPr lang="zh-TW" altLang="en-US" sz="1400" kern="1200" dirty="0">
            <a:latin typeface="+mj-ea"/>
            <a:ea typeface="+mj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block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 </a:t>
          </a:r>
          <a:r>
            <a:rPr lang="zh-TW" altLang="en-US" sz="1400" kern="1200" dirty="0">
              <a:latin typeface="+mj-ea"/>
              <a:ea typeface="+mj-ea"/>
            </a:rPr>
            <a:t>需加密資料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5114699" y="244910"/>
        <a:ext cx="4486496" cy="244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F089-D19C-4926-9A94-65B42CB8655F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6A605-46A6-4521-94FD-BA518594B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1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6A605-46A6-4521-94FD-BA518594B6F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14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6A605-46A6-4521-94FD-BA518594B6F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16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6A605-46A6-4521-94FD-BA518594B6F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50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6A605-46A6-4521-94FD-BA518594B6F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98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0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7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95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4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7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1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4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9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4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5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03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6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3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CFBC5D-DAFB-4263-8CE6-CC74E3B535D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8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a0331/rs232_AES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49488" TargetMode="External"/><Relationship Id="rId2" Type="http://schemas.openxmlformats.org/officeDocument/2006/relationships/hyperlink" Target="https://www.796t.com/content/1541892089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cworks/aes" TargetMode="External"/><Relationship Id="rId4" Type="http://schemas.openxmlformats.org/officeDocument/2006/relationships/hyperlink" Target="https://github.com/michaelehab/AES-Veril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3CAE4-C3D2-BB3E-C949-EE5C499F3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RS232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9F9D7E-04B5-30FD-548A-DC1A9E4A6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42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/>
              <a:t>TX_code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data_out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data_in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tx_start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clk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rst</a:t>
            </a:r>
            <a:r>
              <a:rPr lang="en-US" altLang="zh-TW" sz="1800" dirty="0"/>
              <a:t>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C4C72A0-1BAD-B227-F3D9-DE8C645709F8}"/>
              </a:ext>
            </a:extLst>
          </p:cNvPr>
          <p:cNvGrpSpPr/>
          <p:nvPr/>
        </p:nvGrpSpPr>
        <p:grpSpPr>
          <a:xfrm>
            <a:off x="870899" y="2997610"/>
            <a:ext cx="3246119" cy="3006409"/>
            <a:chOff x="1295403" y="3042282"/>
            <a:chExt cx="4210639" cy="210121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45FAC82C-7D52-08FA-F2B3-488D18AE9A12}"/>
                </a:ext>
              </a:extLst>
            </p:cNvPr>
            <p:cNvSpPr/>
            <p:nvPr/>
          </p:nvSpPr>
          <p:spPr>
            <a:xfrm>
              <a:off x="1295403" y="3042284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output</a:t>
              </a:r>
              <a:endParaRPr lang="zh-TW" altLang="en-US" sz="1400" kern="1200" dirty="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EBE8A500-2A1A-9CD4-93E0-365F1CF3251D}"/>
                </a:ext>
              </a:extLst>
            </p:cNvPr>
            <p:cNvSpPr/>
            <p:nvPr/>
          </p:nvSpPr>
          <p:spPr>
            <a:xfrm>
              <a:off x="1295447" y="3309850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data_out</a:t>
              </a:r>
              <a:r>
                <a:rPr lang="en-US" altLang="zh-TW" sz="14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zh-TW" altLang="en-US" sz="1400" dirty="0"/>
                <a:t>需要傳輸的資料</a:t>
              </a:r>
              <a:r>
                <a:rPr lang="zh-TW" altLang="en-US" sz="1400" kern="1200" dirty="0"/>
                <a:t>。</a:t>
              </a:r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E7974BB1-AAFC-4B3F-4930-E7B134921019}"/>
                </a:ext>
              </a:extLst>
            </p:cNvPr>
            <p:cNvSpPr/>
            <p:nvPr/>
          </p:nvSpPr>
          <p:spPr>
            <a:xfrm>
              <a:off x="3457850" y="3042282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input</a:t>
              </a:r>
              <a:endParaRPr lang="zh-TW" altLang="en-US" sz="1400" kern="1200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DCCEA8F-1FDA-457D-A8AD-DE946C8FBB9A}"/>
                </a:ext>
              </a:extLst>
            </p:cNvPr>
            <p:cNvSpPr/>
            <p:nvPr/>
          </p:nvSpPr>
          <p:spPr>
            <a:xfrm>
              <a:off x="3457895" y="3309848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data_in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從</a:t>
              </a:r>
              <a:r>
                <a:rPr lang="en-US" altLang="zh-TW" sz="1400" kern="1200" dirty="0"/>
                <a:t>ram</a:t>
              </a:r>
              <a:r>
                <a:rPr lang="zh-TW" altLang="en-US" sz="1400" kern="1200" dirty="0"/>
                <a:t>讀取到的資料。</a:t>
              </a:r>
              <a:endParaRPr lang="en-US" altLang="zh-TW" sz="1400" kern="1200" dirty="0"/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t</a:t>
              </a:r>
              <a:r>
                <a:rPr lang="en-US" altLang="zh-TW" sz="1400" kern="1200" dirty="0" err="1"/>
                <a:t>x_start</a:t>
              </a:r>
              <a:r>
                <a:rPr lang="en-US" altLang="zh-TW" sz="1400" kern="1200" dirty="0"/>
                <a:t> :</a:t>
              </a:r>
              <a:r>
                <a:rPr lang="zh-TW" altLang="en-US" sz="1400" kern="1200" dirty="0"/>
                <a:t> 接收開始傳輸的指令。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clk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50MHz</a:t>
              </a:r>
              <a:r>
                <a:rPr lang="zh-TW" altLang="en-US" sz="1400" kern="1200" dirty="0"/>
                <a:t>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rst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重製資料。</a:t>
              </a:r>
              <a:endParaRPr lang="en-US" altLang="zh-TW" sz="1400" kern="1200" dirty="0"/>
            </a:p>
          </p:txBody>
        </p:sp>
      </p:grp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448EEBB7-3964-F711-BAA4-D8A6ECFBBC82}"/>
              </a:ext>
            </a:extLst>
          </p:cNvPr>
          <p:cNvSpPr/>
          <p:nvPr/>
        </p:nvSpPr>
        <p:spPr>
          <a:xfrm>
            <a:off x="4175612" y="37581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T0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">
            <a:extLst>
              <a:ext uri="{FF2B5EF4-FFF2-40B4-BE49-F238E27FC236}">
                <a16:creationId xmlns:a16="http://schemas.microsoft.com/office/drawing/2014/main" id="{C9586CE7-7D07-2709-8BA6-455C87D4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078" y="4916065"/>
            <a:ext cx="712248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package 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F1409B49-E3BC-2BD1-61C4-09CDB5D66402}"/>
              </a:ext>
            </a:extLst>
          </p:cNvPr>
          <p:cNvSpPr/>
          <p:nvPr/>
        </p:nvSpPr>
        <p:spPr>
          <a:xfrm>
            <a:off x="4425702" y="4973737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T1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9EA48EE-62C3-7265-ADA7-E25C03412A87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 flipH="1">
            <a:off x="4781826" y="4368704"/>
            <a:ext cx="1728" cy="60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EA8561D2-6016-5547-0BA6-97E41387BA8C}"/>
              </a:ext>
            </a:extLst>
          </p:cNvPr>
          <p:cNvSpPr/>
          <p:nvPr/>
        </p:nvSpPr>
        <p:spPr>
          <a:xfrm>
            <a:off x="5720242" y="375371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T2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">
            <a:extLst>
              <a:ext uri="{FF2B5EF4-FFF2-40B4-BE49-F238E27FC236}">
                <a16:creationId xmlns:a16="http://schemas.microsoft.com/office/drawing/2014/main" id="{C56ABC30-9FF7-B2CC-A605-C11DC632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758" y="5670253"/>
            <a:ext cx="419359" cy="23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idle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79C9DD91-A758-B059-3D60-9E4E6F3ABF81}"/>
              </a:ext>
            </a:extLst>
          </p:cNvPr>
          <p:cNvSpPr/>
          <p:nvPr/>
        </p:nvSpPr>
        <p:spPr>
          <a:xfrm>
            <a:off x="5720242" y="4973736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T3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7008E19-C97B-061A-4B3D-2F3E98DAEAF8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 flipV="1">
            <a:off x="5137950" y="5331400"/>
            <a:ext cx="58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2">
            <a:extLst>
              <a:ext uri="{FF2B5EF4-FFF2-40B4-BE49-F238E27FC236}">
                <a16:creationId xmlns:a16="http://schemas.microsoft.com/office/drawing/2014/main" id="{893DD154-C346-1E7A-E6BC-7A190C974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438" y="565202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6350E992-AB4E-9244-9CC3-B70D54DBD04A}"/>
              </a:ext>
            </a:extLst>
          </p:cNvPr>
          <p:cNvSpPr/>
          <p:nvPr/>
        </p:nvSpPr>
        <p:spPr>
          <a:xfrm>
            <a:off x="7232307" y="497373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T4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99FEDC7-AF4E-088C-9090-B649F36F028D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6432490" y="5331399"/>
            <a:ext cx="799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">
            <a:extLst>
              <a:ext uri="{FF2B5EF4-FFF2-40B4-BE49-F238E27FC236}">
                <a16:creationId xmlns:a16="http://schemas.microsoft.com/office/drawing/2014/main" id="{F82AE9CA-064D-12EC-695C-115D007D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863" y="5670158"/>
            <a:ext cx="800423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send 1 bit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401576DE-A0A5-43D9-E2E7-6CB411D7E205}"/>
              </a:ext>
            </a:extLst>
          </p:cNvPr>
          <p:cNvSpPr/>
          <p:nvPr/>
        </p:nvSpPr>
        <p:spPr>
          <a:xfrm>
            <a:off x="8646958" y="4976673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T5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A55CC01-889D-FADE-DE39-6FC87B72FE55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7944555" y="5331399"/>
            <a:ext cx="702403" cy="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">
            <a:extLst>
              <a:ext uri="{FF2B5EF4-FFF2-40B4-BE49-F238E27FC236}">
                <a16:creationId xmlns:a16="http://schemas.microsoft.com/office/drawing/2014/main" id="{8FAA1E1D-4865-29B6-AA5E-5888A695F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336" y="5652022"/>
            <a:ext cx="5481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8bits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流程圖: 接點 24">
            <a:extLst>
              <a:ext uri="{FF2B5EF4-FFF2-40B4-BE49-F238E27FC236}">
                <a16:creationId xmlns:a16="http://schemas.microsoft.com/office/drawing/2014/main" id="{0D37FDD2-240A-8B40-3678-05FB9C7DBB15}"/>
              </a:ext>
            </a:extLst>
          </p:cNvPr>
          <p:cNvSpPr/>
          <p:nvPr/>
        </p:nvSpPr>
        <p:spPr>
          <a:xfrm>
            <a:off x="10029824" y="49737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T7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6" name="流程圖: 接點 25">
            <a:extLst>
              <a:ext uri="{FF2B5EF4-FFF2-40B4-BE49-F238E27FC236}">
                <a16:creationId xmlns:a16="http://schemas.microsoft.com/office/drawing/2014/main" id="{47A87CD6-CCF0-B649-BFD9-A1085CF1C7DC}"/>
              </a:ext>
            </a:extLst>
          </p:cNvPr>
          <p:cNvSpPr/>
          <p:nvPr/>
        </p:nvSpPr>
        <p:spPr>
          <a:xfrm>
            <a:off x="8640645" y="3734698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T6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">
            <a:extLst>
              <a:ext uri="{FF2B5EF4-FFF2-40B4-BE49-F238E27FC236}">
                <a16:creationId xmlns:a16="http://schemas.microsoft.com/office/drawing/2014/main" id="{B9789EB6-1D02-488C-CB4D-481484DD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526" y="4910266"/>
            <a:ext cx="965856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">
            <a:extLst>
              <a:ext uri="{FF2B5EF4-FFF2-40B4-BE49-F238E27FC236}">
                <a16:creationId xmlns:a16="http://schemas.microsoft.com/office/drawing/2014/main" id="{29E096B8-58F9-C570-440A-82519431F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200" y="5685441"/>
            <a:ext cx="906302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send 1 byte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CCF1141-77B0-143D-BCB8-902FAA5B3874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9359206" y="5331398"/>
            <a:ext cx="670618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">
            <a:extLst>
              <a:ext uri="{FF2B5EF4-FFF2-40B4-BE49-F238E27FC236}">
                <a16:creationId xmlns:a16="http://schemas.microsoft.com/office/drawing/2014/main" id="{EAD245E6-77DF-87A7-E39C-7EBEFDF8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0630" y="3475291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2">
            <a:extLst>
              <a:ext uri="{FF2B5EF4-FFF2-40B4-BE49-F238E27FC236}">
                <a16:creationId xmlns:a16="http://schemas.microsoft.com/office/drawing/2014/main" id="{0DD7A00C-1255-8802-DFEB-99BB44E56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7899" y="3267609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E56AB4EA-3803-B417-5BDD-D2016A644AA5}"/>
              </a:ext>
            </a:extLst>
          </p:cNvPr>
          <p:cNvSpPr/>
          <p:nvPr/>
        </p:nvSpPr>
        <p:spPr>
          <a:xfrm flipH="1">
            <a:off x="7588430" y="4086390"/>
            <a:ext cx="2028871" cy="1889983"/>
          </a:xfrm>
          <a:prstGeom prst="arc">
            <a:avLst>
              <a:gd name="adj1" fmla="val 16114266"/>
              <a:gd name="adj2" fmla="val 21359334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58E4D78-45F5-C721-6887-363631A710E1}"/>
              </a:ext>
            </a:extLst>
          </p:cNvPr>
          <p:cNvSpPr/>
          <p:nvPr/>
        </p:nvSpPr>
        <p:spPr>
          <a:xfrm>
            <a:off x="10024676" y="376129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T8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" name="文字方塊 2">
            <a:extLst>
              <a:ext uri="{FF2B5EF4-FFF2-40B4-BE49-F238E27FC236}">
                <a16:creationId xmlns:a16="http://schemas.microsoft.com/office/drawing/2014/main" id="{798FA6D8-F47E-95FF-E194-F84C561D4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7007" y="2376421"/>
            <a:ext cx="653091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4bytes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3C1B6F2-81E5-6DB2-8058-9461472C98BD}"/>
              </a:ext>
            </a:extLst>
          </p:cNvPr>
          <p:cNvCxnSpPr>
            <a:cxnSpLocks/>
            <a:stCxn id="25" idx="0"/>
            <a:endCxn id="33" idx="4"/>
          </p:cNvCxnSpPr>
          <p:nvPr/>
        </p:nvCxnSpPr>
        <p:spPr>
          <a:xfrm flipH="1" flipV="1">
            <a:off x="10380800" y="4476621"/>
            <a:ext cx="5148" cy="49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2">
            <a:extLst>
              <a:ext uri="{FF2B5EF4-FFF2-40B4-BE49-F238E27FC236}">
                <a16:creationId xmlns:a16="http://schemas.microsoft.com/office/drawing/2014/main" id="{B1B43436-C5CE-DC4D-8C33-8DAD7616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382" y="3459578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&lt; 4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8" name="文字方塊 2">
            <a:extLst>
              <a:ext uri="{FF2B5EF4-FFF2-40B4-BE49-F238E27FC236}">
                <a16:creationId xmlns:a16="http://schemas.microsoft.com/office/drawing/2014/main" id="{929F44AC-53B6-DF51-DA4C-08188A94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382" y="2812954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&gt;= 4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17157CA7-A29B-C1BC-FEA3-C32070AB6A36}"/>
              </a:ext>
            </a:extLst>
          </p:cNvPr>
          <p:cNvSpPr/>
          <p:nvPr/>
        </p:nvSpPr>
        <p:spPr>
          <a:xfrm>
            <a:off x="10029823" y="2473962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T9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FD7EE85-BCD1-B048-4E56-B4D678A5F716}"/>
              </a:ext>
            </a:extLst>
          </p:cNvPr>
          <p:cNvCxnSpPr>
            <a:cxnSpLocks/>
            <a:stCxn id="33" idx="0"/>
            <a:endCxn id="39" idx="4"/>
          </p:cNvCxnSpPr>
          <p:nvPr/>
        </p:nvCxnSpPr>
        <p:spPr>
          <a:xfrm flipV="1">
            <a:off x="10380800" y="3189289"/>
            <a:ext cx="5147" cy="5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CE7410BF-7FFF-A7E9-FC14-FE09A3CCF72B}"/>
              </a:ext>
            </a:extLst>
          </p:cNvPr>
          <p:cNvCxnSpPr>
            <a:cxnSpLocks/>
            <a:stCxn id="39" idx="3"/>
            <a:endCxn id="12" idx="7"/>
          </p:cNvCxnSpPr>
          <p:nvPr/>
        </p:nvCxnSpPr>
        <p:spPr>
          <a:xfrm rot="5400000">
            <a:off x="6586906" y="1531271"/>
            <a:ext cx="1993962" cy="5100485"/>
          </a:xfrm>
          <a:prstGeom prst="bentConnector3">
            <a:avLst>
              <a:gd name="adj1" fmla="val 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1B1CAFC1-A5A7-1758-3B46-C292ED2F81D7}"/>
              </a:ext>
            </a:extLst>
          </p:cNvPr>
          <p:cNvCxnSpPr>
            <a:cxnSpLocks/>
            <a:stCxn id="39" idx="3"/>
            <a:endCxn id="14" idx="0"/>
          </p:cNvCxnSpPr>
          <p:nvPr/>
        </p:nvCxnSpPr>
        <p:spPr>
          <a:xfrm rot="5400000">
            <a:off x="7770657" y="1390242"/>
            <a:ext cx="669183" cy="4057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2">
            <a:extLst>
              <a:ext uri="{FF2B5EF4-FFF2-40B4-BE49-F238E27FC236}">
                <a16:creationId xmlns:a16="http://schemas.microsoft.com/office/drawing/2014/main" id="{2E5D82D2-06BB-299F-7B2B-75DBE38B3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768" y="4579118"/>
            <a:ext cx="712248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E9DCBDF-F44B-1E91-7DDA-D5F4E9BFCAF9}"/>
              </a:ext>
            </a:extLst>
          </p:cNvPr>
          <p:cNvCxnSpPr>
            <a:cxnSpLocks/>
            <a:stCxn id="22" idx="0"/>
            <a:endCxn id="26" idx="4"/>
          </p:cNvCxnSpPr>
          <p:nvPr/>
        </p:nvCxnSpPr>
        <p:spPr>
          <a:xfrm flipH="1" flipV="1">
            <a:off x="8996769" y="4450025"/>
            <a:ext cx="6313" cy="52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2">
            <a:extLst>
              <a:ext uri="{FF2B5EF4-FFF2-40B4-BE49-F238E27FC236}">
                <a16:creationId xmlns:a16="http://schemas.microsoft.com/office/drawing/2014/main" id="{9054D4F9-DECD-3D69-18AB-C2888E1C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629" y="534469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文字方塊 2">
            <a:extLst>
              <a:ext uri="{FF2B5EF4-FFF2-40B4-BE49-F238E27FC236}">
                <a16:creationId xmlns:a16="http://schemas.microsoft.com/office/drawing/2014/main" id="{6CFE5F1B-5A80-0604-5B9F-F1F708B8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9731" y="3961795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9" name="文字方塊 2">
            <a:extLst>
              <a:ext uri="{FF2B5EF4-FFF2-40B4-BE49-F238E27FC236}">
                <a16:creationId xmlns:a16="http://schemas.microsoft.com/office/drawing/2014/main" id="{49CF6A21-A01C-7BD5-26AB-3FA3F7750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762" y="3999618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8EB74D1-33AE-738A-E96A-B7C63C4F0511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6076366" y="4469042"/>
            <a:ext cx="0" cy="50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2">
            <a:extLst>
              <a:ext uri="{FF2B5EF4-FFF2-40B4-BE49-F238E27FC236}">
                <a16:creationId xmlns:a16="http://schemas.microsoft.com/office/drawing/2014/main" id="{FF725E95-D07C-A5E5-F1C8-9650401A2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402" y="4438348"/>
            <a:ext cx="474522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</a:t>
            </a:r>
          </a:p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6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E0150-E112-6B50-F105-EB760550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aes_core.v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C7571-2DBF-CC89-C90B-B558DFCB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aes_core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clk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reset_n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encdec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init</a:t>
            </a:r>
            <a:r>
              <a:rPr lang="en-US" altLang="zh-TW" sz="2000" dirty="0"/>
              <a:t>, next, ready, key, </a:t>
            </a:r>
            <a:r>
              <a:rPr lang="en-US" altLang="zh-TW" sz="2000" dirty="0" err="1"/>
              <a:t>keylen</a:t>
            </a:r>
            <a:r>
              <a:rPr lang="en-US" altLang="zh-TW" sz="2000" dirty="0"/>
              <a:t>, block, result, </a:t>
            </a:r>
            <a:r>
              <a:rPr lang="en-US" altLang="zh-TW" sz="2000" dirty="0" err="1"/>
              <a:t>result_valid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0164D62A-E425-2D13-7430-B397D26D1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060813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7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Ram</a:t>
            </a:r>
            <a:r>
              <a:rPr lang="zh-TW" altLang="en-US" dirty="0"/>
              <a:t>存放格式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01483"/>
            <a:ext cx="4262021" cy="33189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1800" dirty="0"/>
              <a:t>///////WRITE AND READ//////////</a:t>
            </a:r>
          </a:p>
          <a:p>
            <a:r>
              <a:rPr lang="en-US" altLang="zh-TW" sz="1800" dirty="0"/>
              <a:t>//*[4]-[8] 	INPUT DATA(5)            	*//</a:t>
            </a:r>
          </a:p>
          <a:p>
            <a:r>
              <a:rPr lang="en-US" altLang="zh-TW" sz="1800" dirty="0"/>
              <a:t>//*[9]	  	DO 128 ENCRYPT     	*//</a:t>
            </a:r>
          </a:p>
          <a:p>
            <a:r>
              <a:rPr lang="en-US" altLang="zh-TW" sz="1800" dirty="0"/>
              <a:t>//*[10]	DO 128 DECRYPT        	*//</a:t>
            </a:r>
          </a:p>
          <a:p>
            <a:r>
              <a:rPr lang="en-US" altLang="zh-TW" sz="1800" dirty="0"/>
              <a:t>//*[11]	DO 256 ENCRYPT        	*//</a:t>
            </a:r>
          </a:p>
          <a:p>
            <a:r>
              <a:rPr lang="en-US" altLang="zh-TW" sz="1800" dirty="0"/>
              <a:t>//*[12]	DO 256 DECRYPT        	*//</a:t>
            </a:r>
          </a:p>
          <a:p>
            <a:r>
              <a:rPr lang="en-US" altLang="zh-TW" sz="1800" dirty="0"/>
              <a:t>//*[13]-[16]  INPUT DATA(4)        	*//</a:t>
            </a:r>
          </a:p>
          <a:p>
            <a:r>
              <a:rPr lang="en-US" altLang="zh-TW" sz="1800" dirty="0"/>
              <a:t>//*[24-33]	KEY                  	  	*//</a:t>
            </a:r>
          </a:p>
          <a:p>
            <a:r>
              <a:rPr lang="en-US" altLang="zh-TW" sz="1800" dirty="0"/>
              <a:t>//////////////////////////////////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5F9412-DAD1-494F-B847-85045229E1ED}"/>
              </a:ext>
            </a:extLst>
          </p:cNvPr>
          <p:cNvSpPr txBox="1"/>
          <p:nvPr/>
        </p:nvSpPr>
        <p:spPr>
          <a:xfrm>
            <a:off x="6096000" y="4034260"/>
            <a:ext cx="3076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////////AES TYPE//////</a:t>
            </a:r>
            <a:endParaRPr lang="en-US" altLang="zh-TW" dirty="0"/>
          </a:p>
          <a:p>
            <a:r>
              <a:rPr lang="zh-TW" altLang="en-US" dirty="0"/>
              <a:t>//* 1:128 ENCRYPT	*//	</a:t>
            </a:r>
            <a:endParaRPr lang="en-US" altLang="zh-TW" dirty="0"/>
          </a:p>
          <a:p>
            <a:r>
              <a:rPr lang="zh-TW" altLang="en-US" dirty="0"/>
              <a:t>//* 2:128 DECRYPT	*//	</a:t>
            </a:r>
            <a:endParaRPr lang="en-US" altLang="zh-TW" dirty="0"/>
          </a:p>
          <a:p>
            <a:r>
              <a:rPr lang="zh-TW" altLang="en-US" dirty="0"/>
              <a:t>//* 3:256 ENCRYPT	*//	</a:t>
            </a:r>
            <a:endParaRPr lang="en-US" altLang="zh-TW" dirty="0"/>
          </a:p>
          <a:p>
            <a:r>
              <a:rPr lang="zh-TW" altLang="en-US" dirty="0"/>
              <a:t>//* 4:256 DECRYPT	*//</a:t>
            </a:r>
            <a:endParaRPr lang="en-US" altLang="zh-TW" dirty="0"/>
          </a:p>
          <a:p>
            <a:r>
              <a:rPr lang="en-US" altLang="zh-TW" dirty="0"/>
              <a:t>///////////////////////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5566B4-2717-DB90-9B73-94774D207E62}"/>
              </a:ext>
            </a:extLst>
          </p:cNvPr>
          <p:cNvSpPr txBox="1"/>
          <p:nvPr/>
        </p:nvSpPr>
        <p:spPr>
          <a:xfrm>
            <a:off x="6096000" y="2556932"/>
            <a:ext cx="44343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//////////////READ ONLY///////////</a:t>
            </a:r>
          </a:p>
          <a:p>
            <a:r>
              <a:rPr lang="en-US" altLang="zh-TW" sz="1800" dirty="0"/>
              <a:t>//*[60] </a:t>
            </a:r>
            <a:r>
              <a:rPr lang="en-US" altLang="zh-TW" dirty="0"/>
              <a:t>		</a:t>
            </a:r>
            <a:r>
              <a:rPr lang="en-US" altLang="zh-TW" sz="1800" dirty="0"/>
              <a:t>AES OUTPUT TYPE        *//</a:t>
            </a:r>
          </a:p>
          <a:p>
            <a:r>
              <a:rPr lang="en-US" altLang="zh-TW" sz="1800" dirty="0"/>
              <a:t>//*[64]-[68] 	AES OUTPUT(5)          	   *//</a:t>
            </a:r>
          </a:p>
          <a:p>
            <a:r>
              <a:rPr lang="en-US" altLang="zh-TW" sz="1800" dirty="0"/>
              <a:t>//*[73]-[76] 	AES OUTPUT(4)          	   *//</a:t>
            </a:r>
          </a:p>
          <a:p>
            <a:r>
              <a:rPr lang="en-US" altLang="zh-TW" sz="1800" dirty="0"/>
              <a:t>////////////////////////////////////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675F7E8D-ACE1-4861-AA6F-49388BBE1203}"/>
              </a:ext>
            </a:extLst>
          </p:cNvPr>
          <p:cNvGrpSpPr/>
          <p:nvPr/>
        </p:nvGrpSpPr>
        <p:grpSpPr>
          <a:xfrm>
            <a:off x="8979391" y="3000652"/>
            <a:ext cx="1917207" cy="1910771"/>
            <a:chOff x="8492970" y="3018411"/>
            <a:chExt cx="2037426" cy="1893012"/>
          </a:xfrm>
        </p:grpSpPr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243CC4C7-CE7E-974E-E7D1-5935B703FCA4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rot="10800000" flipV="1">
              <a:off x="8492970" y="3018411"/>
              <a:ext cx="2037426" cy="1893012"/>
            </a:xfrm>
            <a:prstGeom prst="bentConnector3">
              <a:avLst>
                <a:gd name="adj1" fmla="val -6209"/>
              </a:avLst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6CAB3EEA-6F6A-17E3-6B82-B700292E426B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348" y="3018411"/>
              <a:ext cx="400048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187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8BB4C-DAB1-41B8-408F-275C4E65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加密資料規格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D0E4C8-801E-50C6-638A-29A0C2012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2" y="2419350"/>
            <a:ext cx="9601195" cy="1036382"/>
          </a:xfrm>
          <a:ln w="19050">
            <a:solidFill>
              <a:srgbClr val="FFC000"/>
            </a:solidFill>
          </a:ln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10EB850-8852-1BBD-03BF-AD05DCE1C4DF}"/>
              </a:ext>
            </a:extLst>
          </p:cNvPr>
          <p:cNvCxnSpPr/>
          <p:nvPr/>
        </p:nvCxnSpPr>
        <p:spPr>
          <a:xfrm flipV="1">
            <a:off x="4756150" y="2584450"/>
            <a:ext cx="0" cy="106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F640644-8A70-9E63-D22D-3E8DBCB8FCF2}"/>
              </a:ext>
            </a:extLst>
          </p:cNvPr>
          <p:cNvCxnSpPr/>
          <p:nvPr/>
        </p:nvCxnSpPr>
        <p:spPr>
          <a:xfrm flipV="1">
            <a:off x="4292600" y="2584450"/>
            <a:ext cx="0" cy="106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FBEBE8B-56F1-9EB2-9698-D801F4A1AB0C}"/>
              </a:ext>
            </a:extLst>
          </p:cNvPr>
          <p:cNvCxnSpPr/>
          <p:nvPr/>
        </p:nvCxnSpPr>
        <p:spPr>
          <a:xfrm flipV="1">
            <a:off x="3822700" y="2584450"/>
            <a:ext cx="0" cy="106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FE41EAF-427C-BC35-8EA8-254481EBCF90}"/>
              </a:ext>
            </a:extLst>
          </p:cNvPr>
          <p:cNvSpPr/>
          <p:nvPr/>
        </p:nvSpPr>
        <p:spPr>
          <a:xfrm>
            <a:off x="3359151" y="328215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482E76-032E-2A7B-7CF8-03498C3C0EDD}"/>
              </a:ext>
            </a:extLst>
          </p:cNvPr>
          <p:cNvSpPr/>
          <p:nvPr/>
        </p:nvSpPr>
        <p:spPr>
          <a:xfrm>
            <a:off x="3829051" y="328215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672C4F5-CC6C-8FBF-9AED-7A6BF2C5A411}"/>
              </a:ext>
            </a:extLst>
          </p:cNvPr>
          <p:cNvSpPr/>
          <p:nvPr/>
        </p:nvSpPr>
        <p:spPr>
          <a:xfrm>
            <a:off x="3359151" y="2953290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9E72E96-6796-3134-C393-A497FCAB2AC1}"/>
              </a:ext>
            </a:extLst>
          </p:cNvPr>
          <p:cNvSpPr/>
          <p:nvPr/>
        </p:nvSpPr>
        <p:spPr>
          <a:xfrm>
            <a:off x="3359150" y="3114141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1EBC68-C4CC-967F-CDAA-3F6855FD0CA4}"/>
              </a:ext>
            </a:extLst>
          </p:cNvPr>
          <p:cNvSpPr/>
          <p:nvPr/>
        </p:nvSpPr>
        <p:spPr>
          <a:xfrm>
            <a:off x="4298950" y="3121027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E710FA-106E-7261-36CD-7542FB32EB92}"/>
              </a:ext>
            </a:extLst>
          </p:cNvPr>
          <p:cNvSpPr/>
          <p:nvPr/>
        </p:nvSpPr>
        <p:spPr>
          <a:xfrm>
            <a:off x="3829051" y="3121027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472716-B9B9-3225-83F2-E6BD34CC38FD}"/>
              </a:ext>
            </a:extLst>
          </p:cNvPr>
          <p:cNvSpPr/>
          <p:nvPr/>
        </p:nvSpPr>
        <p:spPr>
          <a:xfrm>
            <a:off x="4762974" y="3290621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B484045-C34E-2B4E-6EB8-144C3F63705A}"/>
              </a:ext>
            </a:extLst>
          </p:cNvPr>
          <p:cNvSpPr/>
          <p:nvPr/>
        </p:nvSpPr>
        <p:spPr>
          <a:xfrm>
            <a:off x="4298950" y="328215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EBA0CE-E782-908D-E792-5E5BF9AF05B3}"/>
              </a:ext>
            </a:extLst>
          </p:cNvPr>
          <p:cNvSpPr/>
          <p:nvPr/>
        </p:nvSpPr>
        <p:spPr>
          <a:xfrm>
            <a:off x="3359151" y="2792439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4F62764-8311-EEE9-6FA8-C6476C004C6E}"/>
              </a:ext>
            </a:extLst>
          </p:cNvPr>
          <p:cNvSpPr/>
          <p:nvPr/>
        </p:nvSpPr>
        <p:spPr>
          <a:xfrm>
            <a:off x="3828257" y="2790173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6A7423B-1238-DB57-F9F7-AEA3132B093D}"/>
              </a:ext>
            </a:extLst>
          </p:cNvPr>
          <p:cNvSpPr/>
          <p:nvPr/>
        </p:nvSpPr>
        <p:spPr>
          <a:xfrm>
            <a:off x="3829686" y="2951304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BE1967-D11F-36E2-3C15-84D6E2898AB0}"/>
              </a:ext>
            </a:extLst>
          </p:cNvPr>
          <p:cNvSpPr/>
          <p:nvPr/>
        </p:nvSpPr>
        <p:spPr>
          <a:xfrm>
            <a:off x="4299585" y="2953290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DD5054-6AE5-17B6-2BD5-026638175C95}"/>
              </a:ext>
            </a:extLst>
          </p:cNvPr>
          <p:cNvSpPr/>
          <p:nvPr/>
        </p:nvSpPr>
        <p:spPr>
          <a:xfrm>
            <a:off x="4762975" y="3121027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9550ED-FBCC-9886-4B42-7AB44300492B}"/>
              </a:ext>
            </a:extLst>
          </p:cNvPr>
          <p:cNvSpPr/>
          <p:nvPr/>
        </p:nvSpPr>
        <p:spPr>
          <a:xfrm>
            <a:off x="4762976" y="2960760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4F9B6D2-BE5C-FE98-A1EA-87F63D08D5E6}"/>
              </a:ext>
            </a:extLst>
          </p:cNvPr>
          <p:cNvSpPr/>
          <p:nvPr/>
        </p:nvSpPr>
        <p:spPr>
          <a:xfrm>
            <a:off x="4298950" y="2789702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ED7DAB-43AC-295D-AC4F-8B34B16E6485}"/>
              </a:ext>
            </a:extLst>
          </p:cNvPr>
          <p:cNvSpPr/>
          <p:nvPr/>
        </p:nvSpPr>
        <p:spPr>
          <a:xfrm>
            <a:off x="4765516" y="2799629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3ECB7-4E93-4E98-00D9-64AD3329C422}"/>
              </a:ext>
            </a:extLst>
          </p:cNvPr>
          <p:cNvSpPr/>
          <p:nvPr/>
        </p:nvSpPr>
        <p:spPr>
          <a:xfrm>
            <a:off x="4762974" y="2621965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8144B06-0AE3-CD72-BC87-548245B38B25}"/>
              </a:ext>
            </a:extLst>
          </p:cNvPr>
          <p:cNvSpPr/>
          <p:nvPr/>
        </p:nvSpPr>
        <p:spPr>
          <a:xfrm>
            <a:off x="3355977" y="263158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5590CAB-B531-5191-E3DD-A857BCD7E98B}"/>
              </a:ext>
            </a:extLst>
          </p:cNvPr>
          <p:cNvSpPr/>
          <p:nvPr/>
        </p:nvSpPr>
        <p:spPr>
          <a:xfrm>
            <a:off x="3831273" y="2629042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D749B14-A962-C5AC-45D2-FB4F566DFFAA}"/>
              </a:ext>
            </a:extLst>
          </p:cNvPr>
          <p:cNvSpPr/>
          <p:nvPr/>
        </p:nvSpPr>
        <p:spPr>
          <a:xfrm>
            <a:off x="4298950" y="2621965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33CF9579-180B-ADFA-05FD-6313DA227418}"/>
              </a:ext>
            </a:extLst>
          </p:cNvPr>
          <p:cNvSpPr txBox="1">
            <a:spLocks/>
          </p:cNvSpPr>
          <p:nvPr/>
        </p:nvSpPr>
        <p:spPr>
          <a:xfrm>
            <a:off x="1295401" y="3521544"/>
            <a:ext cx="9601195" cy="2354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/>
              <a:t>加密資料寬度為</a:t>
            </a:r>
            <a:r>
              <a:rPr lang="en-US" altLang="zh-TW" sz="1800" dirty="0"/>
              <a:t>128</a:t>
            </a:r>
            <a:r>
              <a:rPr lang="zh-TW" altLang="en-US" sz="1800" dirty="0"/>
              <a:t>，每筆</a:t>
            </a:r>
            <a:r>
              <a:rPr lang="en-US" altLang="zh-TW" sz="1800" dirty="0"/>
              <a:t>RAM</a:t>
            </a:r>
            <a:r>
              <a:rPr lang="zh-TW" altLang="en-US" sz="1800" dirty="0"/>
              <a:t>資料為</a:t>
            </a:r>
            <a:r>
              <a:rPr lang="en-US" altLang="zh-TW" sz="1800" dirty="0"/>
              <a:t>4</a:t>
            </a:r>
            <a:r>
              <a:rPr lang="zh-TW" altLang="en-US" sz="1800" dirty="0"/>
              <a:t>組</a:t>
            </a:r>
            <a:r>
              <a:rPr lang="en-US" altLang="zh-TW" sz="1800" dirty="0"/>
              <a:t>bytes</a:t>
            </a:r>
            <a:r>
              <a:rPr lang="zh-TW" altLang="en-US" sz="1800" dirty="0"/>
              <a:t>，但每組</a:t>
            </a:r>
            <a:r>
              <a:rPr lang="en-US" altLang="zh-TW" sz="1800" dirty="0"/>
              <a:t>byte</a:t>
            </a:r>
            <a:r>
              <a:rPr lang="zh-TW" altLang="en-US" sz="1800" dirty="0"/>
              <a:t>的第</a:t>
            </a:r>
            <a:r>
              <a:rPr lang="en-US" altLang="zh-TW" sz="1800" dirty="0"/>
              <a:t>1</a:t>
            </a:r>
            <a:r>
              <a:rPr lang="zh-TW" altLang="en-US" sz="1800" dirty="0"/>
              <a:t>個</a:t>
            </a:r>
            <a:r>
              <a:rPr lang="en-US" altLang="zh-TW" sz="1800" dirty="0"/>
              <a:t>bit</a:t>
            </a:r>
            <a:r>
              <a:rPr lang="zh-TW" altLang="en-US" sz="1800" dirty="0"/>
              <a:t>不使用，因此每筆</a:t>
            </a:r>
            <a:r>
              <a:rPr lang="en-US" altLang="zh-TW" sz="1800" dirty="0"/>
              <a:t>RAM</a:t>
            </a:r>
            <a:r>
              <a:rPr lang="zh-TW" altLang="en-US" sz="1800" dirty="0"/>
              <a:t>的可用資料為</a:t>
            </a:r>
            <a:r>
              <a:rPr lang="en-US" altLang="zh-TW" sz="1800" dirty="0"/>
              <a:t>28bits</a:t>
            </a:r>
            <a:r>
              <a:rPr lang="zh-TW" altLang="en-US" sz="1800" dirty="0"/>
              <a:t>，因此每筆</a:t>
            </a:r>
            <a:r>
              <a:rPr lang="en-US" altLang="zh-TW" sz="1800" dirty="0"/>
              <a:t>AES</a:t>
            </a:r>
            <a:r>
              <a:rPr lang="zh-TW" altLang="en-US" sz="1800" dirty="0"/>
              <a:t>資料須使用</a:t>
            </a:r>
            <a:r>
              <a:rPr lang="en-US" altLang="zh-TW" sz="1800" dirty="0"/>
              <a:t>5</a:t>
            </a:r>
            <a:r>
              <a:rPr lang="zh-TW" altLang="en-US" sz="1800" dirty="0"/>
              <a:t>筆</a:t>
            </a:r>
            <a:r>
              <a:rPr lang="en-US" altLang="zh-TW" sz="1800" dirty="0"/>
              <a:t>RAM</a:t>
            </a:r>
            <a:r>
              <a:rPr lang="zh-TW" altLang="en-US" sz="1800" dirty="0"/>
              <a:t>，第</a:t>
            </a:r>
            <a:r>
              <a:rPr lang="en-US" altLang="zh-TW" sz="1800" dirty="0"/>
              <a:t>5</a:t>
            </a:r>
            <a:r>
              <a:rPr lang="zh-TW" altLang="en-US" sz="1800" dirty="0"/>
              <a:t>筆僅使用</a:t>
            </a:r>
            <a:r>
              <a:rPr lang="en-US" altLang="zh-TW" sz="1800" dirty="0"/>
              <a:t>16bits</a:t>
            </a:r>
            <a:r>
              <a:rPr lang="zh-TW" altLang="en-US" sz="1800" dirty="0"/>
              <a:t>。</a:t>
            </a:r>
            <a:endParaRPr lang="en-US" altLang="zh-TW" sz="18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4D07A63-DC40-A16E-9690-8536675B4D45}"/>
              </a:ext>
            </a:extLst>
          </p:cNvPr>
          <p:cNvSpPr/>
          <p:nvPr/>
        </p:nvSpPr>
        <p:spPr>
          <a:xfrm>
            <a:off x="3417569" y="3282157"/>
            <a:ext cx="395757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017BEC9-C109-54DA-4A34-A1383CE8AA75}"/>
              </a:ext>
            </a:extLst>
          </p:cNvPr>
          <p:cNvSpPr/>
          <p:nvPr/>
        </p:nvSpPr>
        <p:spPr>
          <a:xfrm>
            <a:off x="3881119" y="3285860"/>
            <a:ext cx="309882" cy="9075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2F64C1-AB52-AEBB-4253-1E58787B2048}"/>
              </a:ext>
            </a:extLst>
          </p:cNvPr>
          <p:cNvSpPr/>
          <p:nvPr/>
        </p:nvSpPr>
        <p:spPr>
          <a:xfrm>
            <a:off x="4178301" y="3274302"/>
            <a:ext cx="1065519" cy="11077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638916E-0955-AB2B-43DF-E09A24DD6B5B}"/>
              </a:ext>
            </a:extLst>
          </p:cNvPr>
          <p:cNvSpPr/>
          <p:nvPr/>
        </p:nvSpPr>
        <p:spPr>
          <a:xfrm>
            <a:off x="3348359" y="2451099"/>
            <a:ext cx="950591" cy="11126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40DDE50-09CD-FBF8-114D-46B99E13AC08}"/>
              </a:ext>
            </a:extLst>
          </p:cNvPr>
          <p:cNvSpPr/>
          <p:nvPr/>
        </p:nvSpPr>
        <p:spPr>
          <a:xfrm>
            <a:off x="4303393" y="2451099"/>
            <a:ext cx="1640207" cy="1195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7E047FD-63B5-D436-6F45-33D7DD8DB53C}"/>
              </a:ext>
            </a:extLst>
          </p:cNvPr>
          <p:cNvSpPr/>
          <p:nvPr/>
        </p:nvSpPr>
        <p:spPr>
          <a:xfrm>
            <a:off x="3401696" y="3110176"/>
            <a:ext cx="1842120" cy="1179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AB317B0-32D9-C823-95E6-ACF65D5DB787}"/>
              </a:ext>
            </a:extLst>
          </p:cNvPr>
          <p:cNvSpPr/>
          <p:nvPr/>
        </p:nvSpPr>
        <p:spPr>
          <a:xfrm>
            <a:off x="3401694" y="2939487"/>
            <a:ext cx="1842118" cy="11572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F9F58CD-ABC7-7DA5-5AFE-06E1B6A62274}"/>
              </a:ext>
            </a:extLst>
          </p:cNvPr>
          <p:cNvSpPr/>
          <p:nvPr/>
        </p:nvSpPr>
        <p:spPr>
          <a:xfrm>
            <a:off x="5943600" y="2446638"/>
            <a:ext cx="1640207" cy="11572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4214510-E048-98D8-2763-5EFC5E095F7E}"/>
              </a:ext>
            </a:extLst>
          </p:cNvPr>
          <p:cNvSpPr/>
          <p:nvPr/>
        </p:nvSpPr>
        <p:spPr>
          <a:xfrm>
            <a:off x="3401694" y="2785711"/>
            <a:ext cx="1842118" cy="115728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BDFDE64-F7C7-7077-BA9F-BD3F44554731}"/>
              </a:ext>
            </a:extLst>
          </p:cNvPr>
          <p:cNvSpPr/>
          <p:nvPr/>
        </p:nvSpPr>
        <p:spPr>
          <a:xfrm>
            <a:off x="7583807" y="2444709"/>
            <a:ext cx="1869756" cy="125906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2F64420-1D2C-B65E-5754-31151D9D408C}"/>
              </a:ext>
            </a:extLst>
          </p:cNvPr>
          <p:cNvSpPr/>
          <p:nvPr/>
        </p:nvSpPr>
        <p:spPr>
          <a:xfrm>
            <a:off x="3408024" y="2614217"/>
            <a:ext cx="1842118" cy="11572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66E7520-1723-8985-1D56-2B3CDF9F2311}"/>
              </a:ext>
            </a:extLst>
          </p:cNvPr>
          <p:cNvSpPr/>
          <p:nvPr/>
        </p:nvSpPr>
        <p:spPr>
          <a:xfrm>
            <a:off x="9453563" y="2451099"/>
            <a:ext cx="1415101" cy="11572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93304AC2-1868-9642-BCA8-3645E4D8A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195607"/>
            <a:ext cx="4987290" cy="12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1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96892780-C408-D2CD-DB98-BAAD1A7C7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" r="681" b="-167"/>
          <a:stretch/>
        </p:blipFill>
        <p:spPr>
          <a:xfrm>
            <a:off x="647827" y="842572"/>
            <a:ext cx="10902022" cy="5389683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42E1F6B-D44D-A274-CC18-143C4C01A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18252"/>
            <a:ext cx="9601196" cy="3318936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7BAAD6-AAAA-0E92-5494-BAB6D2E8EEE8}"/>
              </a:ext>
            </a:extLst>
          </p:cNvPr>
          <p:cNvSpPr/>
          <p:nvPr/>
        </p:nvSpPr>
        <p:spPr>
          <a:xfrm>
            <a:off x="3503295" y="3023571"/>
            <a:ext cx="622071" cy="6443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7D0FA2-E0A0-891F-E61E-DE6B93618F66}"/>
              </a:ext>
            </a:extLst>
          </p:cNvPr>
          <p:cNvSpPr/>
          <p:nvPr/>
        </p:nvSpPr>
        <p:spPr>
          <a:xfrm>
            <a:off x="5570784" y="4534392"/>
            <a:ext cx="622071" cy="6443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3A92A4-3834-E1D7-6517-33522A91F41C}"/>
              </a:ext>
            </a:extLst>
          </p:cNvPr>
          <p:cNvSpPr/>
          <p:nvPr/>
        </p:nvSpPr>
        <p:spPr>
          <a:xfrm>
            <a:off x="5587215" y="3019201"/>
            <a:ext cx="622071" cy="644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D9DD02-0789-9D07-4A55-EF2BB635B505}"/>
              </a:ext>
            </a:extLst>
          </p:cNvPr>
          <p:cNvSpPr/>
          <p:nvPr/>
        </p:nvSpPr>
        <p:spPr>
          <a:xfrm>
            <a:off x="3503294" y="4534392"/>
            <a:ext cx="622071" cy="644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0BC9C2D-37FB-C5A3-16AB-68D00162896B}"/>
              </a:ext>
            </a:extLst>
          </p:cNvPr>
          <p:cNvCxnSpPr>
            <a:cxnSpLocks/>
          </p:cNvCxnSpPr>
          <p:nvPr/>
        </p:nvCxnSpPr>
        <p:spPr>
          <a:xfrm>
            <a:off x="3503295" y="487321"/>
            <a:ext cx="0" cy="7118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DDBCCA0-C7C2-4554-D847-65ECA056BAE7}"/>
              </a:ext>
            </a:extLst>
          </p:cNvPr>
          <p:cNvCxnSpPr>
            <a:cxnSpLocks/>
          </p:cNvCxnSpPr>
          <p:nvPr/>
        </p:nvCxnSpPr>
        <p:spPr>
          <a:xfrm>
            <a:off x="5568990" y="482375"/>
            <a:ext cx="0" cy="7118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F407AA-1400-80DB-FA35-794F60E6B651}"/>
              </a:ext>
            </a:extLst>
          </p:cNvPr>
          <p:cNvSpPr txBox="1"/>
          <p:nvPr/>
        </p:nvSpPr>
        <p:spPr>
          <a:xfrm>
            <a:off x="3233477" y="148767"/>
            <a:ext cx="92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加密</a:t>
            </a:r>
            <a:r>
              <a:rPr lang="en-US" altLang="zh-TW" sz="1600" dirty="0"/>
              <a:t>128</a:t>
            </a:r>
            <a:endParaRPr lang="zh-TW" altLang="en-US" sz="16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551F5E-5603-9091-113D-EF2DB640F3BD}"/>
              </a:ext>
            </a:extLst>
          </p:cNvPr>
          <p:cNvSpPr txBox="1"/>
          <p:nvPr/>
        </p:nvSpPr>
        <p:spPr>
          <a:xfrm>
            <a:off x="5247914" y="143821"/>
            <a:ext cx="92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解密</a:t>
            </a:r>
            <a:r>
              <a:rPr lang="en-US" altLang="zh-TW" sz="1600" dirty="0"/>
              <a:t>128</a:t>
            </a:r>
            <a:endParaRPr lang="zh-TW" altLang="en-US" sz="1600" dirty="0"/>
          </a:p>
        </p:txBody>
      </p:sp>
      <p:sp>
        <p:nvSpPr>
          <p:cNvPr id="21" name="右大括弧 20">
            <a:extLst>
              <a:ext uri="{FF2B5EF4-FFF2-40B4-BE49-F238E27FC236}">
                <a16:creationId xmlns:a16="http://schemas.microsoft.com/office/drawing/2014/main" id="{8BBF7345-7363-355F-1506-BB711705501E}"/>
              </a:ext>
            </a:extLst>
          </p:cNvPr>
          <p:cNvSpPr/>
          <p:nvPr/>
        </p:nvSpPr>
        <p:spPr>
          <a:xfrm>
            <a:off x="1300209" y="3062724"/>
            <a:ext cx="103205" cy="566049"/>
          </a:xfrm>
          <a:prstGeom prst="rightBrac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31CD83-0099-0F4F-99DD-18BCFC04ADC0}"/>
              </a:ext>
            </a:extLst>
          </p:cNvPr>
          <p:cNvSpPr txBox="1"/>
          <p:nvPr/>
        </p:nvSpPr>
        <p:spPr>
          <a:xfrm>
            <a:off x="1501066" y="3207248"/>
            <a:ext cx="159650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+mj-ea"/>
                <a:ea typeface="+mj-ea"/>
              </a:rPr>
              <a:t>aes</a:t>
            </a:r>
            <a:r>
              <a:rPr lang="en-US" altLang="zh-TW" sz="1200" dirty="0">
                <a:latin typeface="+mj-ea"/>
                <a:ea typeface="+mj-ea"/>
              </a:rPr>
              <a:t> input</a:t>
            </a:r>
            <a:r>
              <a:rPr lang="zh-TW" altLang="en-US" sz="1200" dirty="0">
                <a:latin typeface="+mj-ea"/>
                <a:ea typeface="+mj-ea"/>
              </a:rPr>
              <a:t>原始資料</a:t>
            </a:r>
          </a:p>
        </p:txBody>
      </p:sp>
      <p:sp>
        <p:nvSpPr>
          <p:cNvPr id="23" name="右大括弧 22">
            <a:extLst>
              <a:ext uri="{FF2B5EF4-FFF2-40B4-BE49-F238E27FC236}">
                <a16:creationId xmlns:a16="http://schemas.microsoft.com/office/drawing/2014/main" id="{2389EAAC-6A77-4B30-77C3-30FF4832C534}"/>
              </a:ext>
            </a:extLst>
          </p:cNvPr>
          <p:cNvSpPr/>
          <p:nvPr/>
        </p:nvSpPr>
        <p:spPr>
          <a:xfrm>
            <a:off x="1295401" y="4572966"/>
            <a:ext cx="103205" cy="567205"/>
          </a:xfrm>
          <a:prstGeom prst="rightBrac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BE4A608-4ADD-DB52-D80A-B3150E22D727}"/>
              </a:ext>
            </a:extLst>
          </p:cNvPr>
          <p:cNvSpPr txBox="1"/>
          <p:nvPr/>
        </p:nvSpPr>
        <p:spPr>
          <a:xfrm>
            <a:off x="1501066" y="4718901"/>
            <a:ext cx="159650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+mj-ea"/>
                <a:ea typeface="+mj-ea"/>
              </a:rPr>
              <a:t>aes</a:t>
            </a:r>
            <a:r>
              <a:rPr lang="en-US" altLang="zh-TW" sz="1200" dirty="0">
                <a:latin typeface="+mj-ea"/>
                <a:ea typeface="+mj-ea"/>
              </a:rPr>
              <a:t> output</a:t>
            </a:r>
            <a:r>
              <a:rPr lang="zh-TW" altLang="en-US" sz="1200" dirty="0">
                <a:latin typeface="+mj-ea"/>
                <a:ea typeface="+mj-ea"/>
              </a:rPr>
              <a:t>原始資料</a:t>
            </a:r>
          </a:p>
        </p:txBody>
      </p:sp>
      <p:sp>
        <p:nvSpPr>
          <p:cNvPr id="25" name="右大括弧 24">
            <a:extLst>
              <a:ext uri="{FF2B5EF4-FFF2-40B4-BE49-F238E27FC236}">
                <a16:creationId xmlns:a16="http://schemas.microsoft.com/office/drawing/2014/main" id="{239148EC-43C9-D8CE-18E3-C6DE552D81BB}"/>
              </a:ext>
            </a:extLst>
          </p:cNvPr>
          <p:cNvSpPr/>
          <p:nvPr/>
        </p:nvSpPr>
        <p:spPr>
          <a:xfrm>
            <a:off x="1300209" y="2210540"/>
            <a:ext cx="103205" cy="751971"/>
          </a:xfrm>
          <a:prstGeom prst="rightBrace">
            <a:avLst/>
          </a:prstGeom>
          <a:ln w="19050">
            <a:solidFill>
              <a:srgbClr val="66FF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DA14748-4DE7-B0B0-54C6-9A4B11135FD2}"/>
              </a:ext>
            </a:extLst>
          </p:cNvPr>
          <p:cNvSpPr txBox="1"/>
          <p:nvPr/>
        </p:nvSpPr>
        <p:spPr>
          <a:xfrm>
            <a:off x="1505874" y="2443236"/>
            <a:ext cx="159650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+mj-ea"/>
                <a:ea typeface="+mj-ea"/>
              </a:rPr>
              <a:t>input</a:t>
            </a:r>
            <a:r>
              <a:rPr lang="zh-TW" altLang="en-US" sz="1200" dirty="0">
                <a:latin typeface="+mj-ea"/>
                <a:ea typeface="+mj-ea"/>
              </a:rPr>
              <a:t>資料</a:t>
            </a:r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FD4CE9C0-8E14-FBFC-5D98-4B19FA99ACEB}"/>
              </a:ext>
            </a:extLst>
          </p:cNvPr>
          <p:cNvSpPr/>
          <p:nvPr/>
        </p:nvSpPr>
        <p:spPr>
          <a:xfrm>
            <a:off x="1295401" y="3725396"/>
            <a:ext cx="103205" cy="751972"/>
          </a:xfrm>
          <a:prstGeom prst="rightBrace">
            <a:avLst/>
          </a:prstGeom>
          <a:ln w="19050">
            <a:solidFill>
              <a:srgbClr val="66FF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E99AEE-CFCF-C11F-D185-5745DEFF42D0}"/>
              </a:ext>
            </a:extLst>
          </p:cNvPr>
          <p:cNvSpPr txBox="1"/>
          <p:nvPr/>
        </p:nvSpPr>
        <p:spPr>
          <a:xfrm>
            <a:off x="1501066" y="3962882"/>
            <a:ext cx="159650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+mj-ea"/>
                <a:ea typeface="+mj-ea"/>
              </a:rPr>
              <a:t>ouput</a:t>
            </a:r>
            <a:r>
              <a:rPr lang="zh-TW" altLang="en-US" sz="1200" dirty="0">
                <a:latin typeface="+mj-ea"/>
                <a:ea typeface="+mj-ea"/>
              </a:rPr>
              <a:t>資料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B329169-A3B8-AC83-3B7E-3664F3BC607A}"/>
              </a:ext>
            </a:extLst>
          </p:cNvPr>
          <p:cNvCxnSpPr>
            <a:cxnSpLocks/>
          </p:cNvCxnSpPr>
          <p:nvPr/>
        </p:nvCxnSpPr>
        <p:spPr>
          <a:xfrm>
            <a:off x="7462079" y="467591"/>
            <a:ext cx="0" cy="7118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1DF9FA6-D3FD-2CEE-5982-CF0CB926182C}"/>
              </a:ext>
            </a:extLst>
          </p:cNvPr>
          <p:cNvCxnSpPr>
            <a:cxnSpLocks/>
          </p:cNvCxnSpPr>
          <p:nvPr/>
        </p:nvCxnSpPr>
        <p:spPr>
          <a:xfrm>
            <a:off x="9610487" y="484871"/>
            <a:ext cx="0" cy="7118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9B8085A-CA59-F499-14BE-8CFDB29EC265}"/>
              </a:ext>
            </a:extLst>
          </p:cNvPr>
          <p:cNvSpPr txBox="1"/>
          <p:nvPr/>
        </p:nvSpPr>
        <p:spPr>
          <a:xfrm>
            <a:off x="7174506" y="129037"/>
            <a:ext cx="92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加密</a:t>
            </a:r>
            <a:r>
              <a:rPr lang="en-US" altLang="zh-TW" sz="1600" dirty="0"/>
              <a:t>256</a:t>
            </a:r>
            <a:endParaRPr lang="zh-TW" altLang="en-US" sz="16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D1DDC68-9213-4D20-F970-C234D7FAF28D}"/>
              </a:ext>
            </a:extLst>
          </p:cNvPr>
          <p:cNvSpPr txBox="1"/>
          <p:nvPr/>
        </p:nvSpPr>
        <p:spPr>
          <a:xfrm>
            <a:off x="9289411" y="146317"/>
            <a:ext cx="92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解密</a:t>
            </a:r>
            <a:r>
              <a:rPr lang="en-US" altLang="zh-TW" sz="1600" dirty="0"/>
              <a:t>256</a:t>
            </a:r>
            <a:endParaRPr lang="zh-TW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7F3B6B0-839C-6679-B0A7-90591554A0ED}"/>
              </a:ext>
            </a:extLst>
          </p:cNvPr>
          <p:cNvSpPr/>
          <p:nvPr/>
        </p:nvSpPr>
        <p:spPr>
          <a:xfrm>
            <a:off x="9587499" y="4534392"/>
            <a:ext cx="622071" cy="644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45C56A-D8EB-DABA-A50D-6AA469EBD42C}"/>
              </a:ext>
            </a:extLst>
          </p:cNvPr>
          <p:cNvSpPr/>
          <p:nvPr/>
        </p:nvSpPr>
        <p:spPr>
          <a:xfrm>
            <a:off x="7480830" y="4548128"/>
            <a:ext cx="622071" cy="644352"/>
          </a:xfrm>
          <a:prstGeom prst="rect">
            <a:avLst/>
          </a:prstGeom>
          <a:noFill/>
          <a:ln w="285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2003DC4-6367-3F0B-C6B2-9B1DBD679EE3}"/>
              </a:ext>
            </a:extLst>
          </p:cNvPr>
          <p:cNvSpPr/>
          <p:nvPr/>
        </p:nvSpPr>
        <p:spPr>
          <a:xfrm>
            <a:off x="9587498" y="3024059"/>
            <a:ext cx="622071" cy="644352"/>
          </a:xfrm>
          <a:prstGeom prst="rect">
            <a:avLst/>
          </a:prstGeom>
          <a:noFill/>
          <a:ln w="285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91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11A8C-D2F8-E8C9-8D77-3D2B10E2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98431"/>
            <a:ext cx="9601196" cy="1303867"/>
          </a:xfrm>
        </p:spPr>
        <p:txBody>
          <a:bodyPr/>
          <a:lstStyle/>
          <a:p>
            <a:r>
              <a:rPr lang="en-US" altLang="zh-TW" dirty="0"/>
              <a:t>RS232</a:t>
            </a:r>
            <a:r>
              <a:rPr lang="zh-TW" altLang="en-US" dirty="0"/>
              <a:t>測試軟體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EBC240E-D71B-85B4-2F67-8FA3BF8F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6338C24-1D17-53BF-751A-DC50ED43D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0" r="49585"/>
          <a:stretch/>
        </p:blipFill>
        <p:spPr>
          <a:xfrm>
            <a:off x="1295400" y="1901320"/>
            <a:ext cx="3495834" cy="4288819"/>
          </a:xfrm>
          <a:prstGeom prst="rect">
            <a:avLst/>
          </a:prstGeom>
        </p:spPr>
      </p:pic>
      <p:sp>
        <p:nvSpPr>
          <p:cNvPr id="13" name="右大括弧 12">
            <a:extLst>
              <a:ext uri="{FF2B5EF4-FFF2-40B4-BE49-F238E27FC236}">
                <a16:creationId xmlns:a16="http://schemas.microsoft.com/office/drawing/2014/main" id="{C61D6913-4E4F-3DE0-C8EA-8009FD5403C5}"/>
              </a:ext>
            </a:extLst>
          </p:cNvPr>
          <p:cNvSpPr/>
          <p:nvPr/>
        </p:nvSpPr>
        <p:spPr>
          <a:xfrm>
            <a:off x="2212516" y="3871565"/>
            <a:ext cx="135621" cy="410663"/>
          </a:xfrm>
          <a:prstGeom prst="rightBrac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642696BE-38ED-EC1D-0993-04388B6176C1}"/>
              </a:ext>
            </a:extLst>
          </p:cNvPr>
          <p:cNvSpPr/>
          <p:nvPr/>
        </p:nvSpPr>
        <p:spPr>
          <a:xfrm>
            <a:off x="2212516" y="4362385"/>
            <a:ext cx="135621" cy="500127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右大括弧 14">
            <a:extLst>
              <a:ext uri="{FF2B5EF4-FFF2-40B4-BE49-F238E27FC236}">
                <a16:creationId xmlns:a16="http://schemas.microsoft.com/office/drawing/2014/main" id="{1B17755E-11DC-3EFE-1394-A5B1F1A214B3}"/>
              </a:ext>
            </a:extLst>
          </p:cNvPr>
          <p:cNvSpPr/>
          <p:nvPr/>
        </p:nvSpPr>
        <p:spPr>
          <a:xfrm>
            <a:off x="2217503" y="4958205"/>
            <a:ext cx="135625" cy="500127"/>
          </a:xfrm>
          <a:prstGeom prst="rightBrac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3C3A004-D922-91CA-31C4-91387701F3AC}"/>
              </a:ext>
            </a:extLst>
          </p:cNvPr>
          <p:cNvSpPr txBox="1"/>
          <p:nvPr/>
        </p:nvSpPr>
        <p:spPr>
          <a:xfrm>
            <a:off x="2388138" y="3951755"/>
            <a:ext cx="1402627" cy="276999"/>
          </a:xfrm>
          <a:prstGeom prst="rect">
            <a:avLst/>
          </a:prstGeom>
          <a:noFill/>
          <a:ln>
            <a:solidFill>
              <a:srgbClr val="DFB44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DEB340"/>
                </a:solidFill>
                <a:latin typeface="+mn-ea"/>
              </a:rPr>
              <a:t>需加密原始資料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D4E51D9-CF15-FAE3-C564-A919FDB561F0}"/>
              </a:ext>
            </a:extLst>
          </p:cNvPr>
          <p:cNvSpPr txBox="1"/>
          <p:nvPr/>
        </p:nvSpPr>
        <p:spPr>
          <a:xfrm>
            <a:off x="2388137" y="4487775"/>
            <a:ext cx="1204941" cy="307777"/>
          </a:xfrm>
          <a:prstGeom prst="rect">
            <a:avLst/>
          </a:prstGeom>
          <a:noFill/>
          <a:ln>
            <a:solidFill>
              <a:srgbClr val="3C977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3C9770"/>
                </a:solidFill>
              </a:rPr>
              <a:t>key</a:t>
            </a:r>
            <a:endParaRPr lang="zh-TW" altLang="en-US" sz="1400" b="1" dirty="0">
              <a:solidFill>
                <a:srgbClr val="3C977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58384DB-647D-E39B-9E06-5A90674B4080}"/>
              </a:ext>
            </a:extLst>
          </p:cNvPr>
          <p:cNvSpPr txBox="1"/>
          <p:nvPr/>
        </p:nvSpPr>
        <p:spPr>
          <a:xfrm>
            <a:off x="2388137" y="5094944"/>
            <a:ext cx="1204941" cy="276999"/>
          </a:xfrm>
          <a:prstGeom prst="rect">
            <a:avLst/>
          </a:prstGeom>
          <a:noFill/>
          <a:ln>
            <a:solidFill>
              <a:srgbClr val="A23C33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A54038"/>
                </a:solidFill>
              </a:rPr>
              <a:t>加密輸出資料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FC612DE4-2015-BC73-F48F-5C6D147BB0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5308" r="49342"/>
          <a:stretch/>
        </p:blipFill>
        <p:spPr>
          <a:xfrm>
            <a:off x="7281120" y="1902298"/>
            <a:ext cx="3506826" cy="4288819"/>
          </a:xfrm>
          <a:prstGeom prst="rect">
            <a:avLst/>
          </a:prstGeom>
        </p:spPr>
      </p:pic>
      <p:sp>
        <p:nvSpPr>
          <p:cNvPr id="22" name="右大括弧 21">
            <a:extLst>
              <a:ext uri="{FF2B5EF4-FFF2-40B4-BE49-F238E27FC236}">
                <a16:creationId xmlns:a16="http://schemas.microsoft.com/office/drawing/2014/main" id="{1DACA8B0-5CEC-ECF6-D521-4B97BE7C097C}"/>
              </a:ext>
            </a:extLst>
          </p:cNvPr>
          <p:cNvSpPr/>
          <p:nvPr/>
        </p:nvSpPr>
        <p:spPr>
          <a:xfrm>
            <a:off x="8175335" y="3893017"/>
            <a:ext cx="123823" cy="501650"/>
          </a:xfrm>
          <a:prstGeom prst="rightBrace">
            <a:avLst/>
          </a:prstGeom>
          <a:ln w="12700">
            <a:solidFill>
              <a:srgbClr val="A23C3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A23C33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301608B-7091-E8BD-93AD-63D8C2DD93E6}"/>
              </a:ext>
            </a:extLst>
          </p:cNvPr>
          <p:cNvSpPr txBox="1"/>
          <p:nvPr/>
        </p:nvSpPr>
        <p:spPr>
          <a:xfrm>
            <a:off x="8356307" y="4020731"/>
            <a:ext cx="1364741" cy="276999"/>
          </a:xfrm>
          <a:prstGeom prst="rect">
            <a:avLst/>
          </a:prstGeom>
          <a:noFill/>
          <a:ln>
            <a:solidFill>
              <a:srgbClr val="A23C33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A23C33"/>
                </a:solidFill>
              </a:rPr>
              <a:t>需解密輸入資料</a:t>
            </a:r>
          </a:p>
        </p:txBody>
      </p:sp>
      <p:sp>
        <p:nvSpPr>
          <p:cNvPr id="24" name="右大括弧 23">
            <a:extLst>
              <a:ext uri="{FF2B5EF4-FFF2-40B4-BE49-F238E27FC236}">
                <a16:creationId xmlns:a16="http://schemas.microsoft.com/office/drawing/2014/main" id="{C4EC9346-0869-BA78-3B30-415A06241EC6}"/>
              </a:ext>
            </a:extLst>
          </p:cNvPr>
          <p:cNvSpPr/>
          <p:nvPr/>
        </p:nvSpPr>
        <p:spPr>
          <a:xfrm>
            <a:off x="8175334" y="4494233"/>
            <a:ext cx="123825" cy="501650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C7CE187-A19C-6469-7733-36EC268ACFB6}"/>
              </a:ext>
            </a:extLst>
          </p:cNvPr>
          <p:cNvSpPr txBox="1"/>
          <p:nvPr/>
        </p:nvSpPr>
        <p:spPr>
          <a:xfrm>
            <a:off x="8353484" y="4591169"/>
            <a:ext cx="1100138" cy="307777"/>
          </a:xfrm>
          <a:prstGeom prst="rect">
            <a:avLst/>
          </a:prstGeom>
          <a:noFill/>
          <a:ln>
            <a:solidFill>
              <a:srgbClr val="3C977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3C9770"/>
                </a:solidFill>
              </a:rPr>
              <a:t>key</a:t>
            </a:r>
            <a:endParaRPr lang="zh-TW" altLang="en-US" sz="1400" b="1" dirty="0">
              <a:solidFill>
                <a:srgbClr val="3C9770"/>
              </a:solidFill>
            </a:endParaRPr>
          </a:p>
        </p:txBody>
      </p:sp>
      <p:sp>
        <p:nvSpPr>
          <p:cNvPr id="26" name="右大括弧 25">
            <a:extLst>
              <a:ext uri="{FF2B5EF4-FFF2-40B4-BE49-F238E27FC236}">
                <a16:creationId xmlns:a16="http://schemas.microsoft.com/office/drawing/2014/main" id="{79B4F9A0-A2B2-8D40-2555-FC2F6D130C0D}"/>
              </a:ext>
            </a:extLst>
          </p:cNvPr>
          <p:cNvSpPr/>
          <p:nvPr/>
        </p:nvSpPr>
        <p:spPr>
          <a:xfrm>
            <a:off x="8175334" y="5086079"/>
            <a:ext cx="123828" cy="409846"/>
          </a:xfrm>
          <a:prstGeom prst="rightBrace">
            <a:avLst/>
          </a:prstGeom>
          <a:ln w="12700">
            <a:solidFill>
              <a:srgbClr val="DEB34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E2C4B3B-DF91-9C2A-FA1E-18EA61841ADE}"/>
              </a:ext>
            </a:extLst>
          </p:cNvPr>
          <p:cNvSpPr txBox="1"/>
          <p:nvPr/>
        </p:nvSpPr>
        <p:spPr>
          <a:xfrm>
            <a:off x="8356308" y="5149095"/>
            <a:ext cx="1100138" cy="276999"/>
          </a:xfrm>
          <a:prstGeom prst="rect">
            <a:avLst/>
          </a:prstGeom>
          <a:noFill/>
          <a:ln>
            <a:solidFill>
              <a:srgbClr val="DEB34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DFB442"/>
                </a:solidFill>
              </a:rPr>
              <a:t>解密原始資料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61DA4EE-4F5B-884D-B75E-06150A6465B2}"/>
              </a:ext>
            </a:extLst>
          </p:cNvPr>
          <p:cNvSpPr txBox="1"/>
          <p:nvPr/>
        </p:nvSpPr>
        <p:spPr>
          <a:xfrm>
            <a:off x="4899885" y="3287765"/>
            <a:ext cx="1322772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key128</a:t>
            </a:r>
            <a:r>
              <a:rPr lang="zh-TW" altLang="en-US" dirty="0"/>
              <a:t>加密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B5A4A28-0017-A278-203A-EBB62183CF4E}"/>
              </a:ext>
            </a:extLst>
          </p:cNvPr>
          <p:cNvSpPr txBox="1"/>
          <p:nvPr/>
        </p:nvSpPr>
        <p:spPr>
          <a:xfrm>
            <a:off x="5849697" y="5126593"/>
            <a:ext cx="1322772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key128</a:t>
            </a:r>
            <a:r>
              <a:rPr lang="zh-TW" altLang="en-US" dirty="0"/>
              <a:t>解密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0E805AF-E651-3C89-87E9-D118BAA42810}"/>
              </a:ext>
            </a:extLst>
          </p:cNvPr>
          <p:cNvCxnSpPr>
            <a:cxnSpLocks/>
          </p:cNvCxnSpPr>
          <p:nvPr/>
        </p:nvCxnSpPr>
        <p:spPr>
          <a:xfrm flipH="1">
            <a:off x="4899885" y="3657097"/>
            <a:ext cx="396201" cy="44796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114BB77-175A-D9EE-DCF1-041E965902D3}"/>
              </a:ext>
            </a:extLst>
          </p:cNvPr>
          <p:cNvCxnSpPr>
            <a:cxnSpLocks/>
          </p:cNvCxnSpPr>
          <p:nvPr/>
        </p:nvCxnSpPr>
        <p:spPr>
          <a:xfrm flipV="1">
            <a:off x="6819799" y="4678631"/>
            <a:ext cx="406996" cy="44796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4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https://github.com/Justina0331/rs232_AES.git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617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https://www.796t.com/content/1541892089.html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https://ithelp.ithome.com.tw/articles/10249488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https://github.com/michaelehab/AES-Verilog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https://github.com/secworks/aes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87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63384-8E8F-9333-5C82-C41B1720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E0FD2F-D699-A321-19C1-32BBBC71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31593"/>
            <a:ext cx="9601196" cy="3318936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2AFAACD-753A-93DF-EDF6-1C88ABD3C7D3}"/>
              </a:ext>
            </a:extLst>
          </p:cNvPr>
          <p:cNvSpPr/>
          <p:nvPr/>
        </p:nvSpPr>
        <p:spPr>
          <a:xfrm>
            <a:off x="1781520" y="3699932"/>
            <a:ext cx="1825304" cy="10230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PC</a:t>
            </a:r>
            <a:endParaRPr lang="zh-TW" altLang="en-US" sz="2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549BA1B-EC24-3BD0-1B44-25AA4A0D5647}"/>
              </a:ext>
            </a:extLst>
          </p:cNvPr>
          <p:cNvSpPr/>
          <p:nvPr/>
        </p:nvSpPr>
        <p:spPr>
          <a:xfrm>
            <a:off x="5491031" y="3699933"/>
            <a:ext cx="1825304" cy="10230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FPGA</a:t>
            </a:r>
            <a:endParaRPr lang="zh-TW" altLang="en-US" sz="28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4B14247-DF7D-363B-EFBA-E4B0B0F431E9}"/>
              </a:ext>
            </a:extLst>
          </p:cNvPr>
          <p:cNvSpPr/>
          <p:nvPr/>
        </p:nvSpPr>
        <p:spPr>
          <a:xfrm>
            <a:off x="8749940" y="3699933"/>
            <a:ext cx="1825304" cy="1023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AES</a:t>
            </a:r>
            <a:r>
              <a:rPr lang="zh-TW" altLang="en-US" sz="2800" dirty="0"/>
              <a:t>加密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4CE0BF1-DD98-ACCD-E83B-4849129224E4}"/>
              </a:ext>
            </a:extLst>
          </p:cNvPr>
          <p:cNvCxnSpPr>
            <a:cxnSpLocks/>
          </p:cNvCxnSpPr>
          <p:nvPr/>
        </p:nvCxnSpPr>
        <p:spPr>
          <a:xfrm>
            <a:off x="3604785" y="3984771"/>
            <a:ext cx="188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EF98762-67D1-9B39-D774-55FE5A59BDFE}"/>
              </a:ext>
            </a:extLst>
          </p:cNvPr>
          <p:cNvCxnSpPr>
            <a:cxnSpLocks/>
          </p:cNvCxnSpPr>
          <p:nvPr/>
        </p:nvCxnSpPr>
        <p:spPr>
          <a:xfrm flipH="1">
            <a:off x="3604785" y="4355285"/>
            <a:ext cx="188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74F7E0E-BE72-7FAE-AC85-2071ECD584E3}"/>
              </a:ext>
            </a:extLst>
          </p:cNvPr>
          <p:cNvSpPr txBox="1"/>
          <p:nvPr/>
        </p:nvSpPr>
        <p:spPr>
          <a:xfrm>
            <a:off x="3585492" y="3625046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tx</a:t>
            </a:r>
            <a:endParaRPr lang="zh-TW" altLang="en-US" sz="2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AD06C7-F2AD-D1B1-2E3F-79E78337F51A}"/>
              </a:ext>
            </a:extLst>
          </p:cNvPr>
          <p:cNvSpPr txBox="1"/>
          <p:nvPr/>
        </p:nvSpPr>
        <p:spPr>
          <a:xfrm>
            <a:off x="5163985" y="4295273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tx</a:t>
            </a:r>
            <a:endParaRPr lang="zh-TW" altLang="en-US" sz="2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16F7D40-9959-E6AF-2424-EA35E8514325}"/>
              </a:ext>
            </a:extLst>
          </p:cNvPr>
          <p:cNvSpPr txBox="1"/>
          <p:nvPr/>
        </p:nvSpPr>
        <p:spPr>
          <a:xfrm>
            <a:off x="3587990" y="4295273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rx</a:t>
            </a:r>
            <a:endParaRPr lang="zh-TW" altLang="en-US" sz="2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F52B49-BD19-19EA-514E-7CF88528B428}"/>
              </a:ext>
            </a:extLst>
          </p:cNvPr>
          <p:cNvSpPr txBox="1"/>
          <p:nvPr/>
        </p:nvSpPr>
        <p:spPr>
          <a:xfrm>
            <a:off x="5163985" y="3625046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rx</a:t>
            </a:r>
            <a:endParaRPr lang="zh-TW" altLang="en-US" sz="20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7F555C6-4DF8-1B3F-081D-5965B01F9B51}"/>
              </a:ext>
            </a:extLst>
          </p:cNvPr>
          <p:cNvCxnSpPr>
            <a:cxnSpLocks/>
          </p:cNvCxnSpPr>
          <p:nvPr/>
        </p:nvCxnSpPr>
        <p:spPr>
          <a:xfrm>
            <a:off x="7316335" y="3994378"/>
            <a:ext cx="144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0566E93-54F9-BCB6-9C8C-93B937B1BD55}"/>
              </a:ext>
            </a:extLst>
          </p:cNvPr>
          <p:cNvCxnSpPr>
            <a:cxnSpLocks/>
          </p:cNvCxnSpPr>
          <p:nvPr/>
        </p:nvCxnSpPr>
        <p:spPr>
          <a:xfrm flipH="1">
            <a:off x="7316335" y="4332735"/>
            <a:ext cx="144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9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64A83-D51D-1269-2834-9D59A5A8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262626"/>
                </a:solidFill>
              </a:rPr>
              <a:t>Verilog</a:t>
            </a:r>
            <a:r>
              <a:rPr lang="zh-TW" altLang="en-US" dirty="0">
                <a:solidFill>
                  <a:srgbClr val="262626"/>
                </a:solidFill>
              </a:rPr>
              <a:t>程式</a:t>
            </a:r>
          </a:p>
        </p:txBody>
      </p:sp>
      <p:graphicFrame>
        <p:nvGraphicFramePr>
          <p:cNvPr id="11" name="內容版面配置區 8">
            <a:extLst>
              <a:ext uri="{FF2B5EF4-FFF2-40B4-BE49-F238E27FC236}">
                <a16:creationId xmlns:a16="http://schemas.microsoft.com/office/drawing/2014/main" id="{D2444121-9A8D-5F61-3D73-1BC55D832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866747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987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4A552-9B77-03DB-2D30-8ABEC93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RX</a:t>
            </a:r>
            <a:r>
              <a:rPr lang="zh-TW" altLang="en-US" dirty="0"/>
              <a:t>、</a:t>
            </a:r>
            <a:r>
              <a:rPr lang="en-US" altLang="zh-TW" dirty="0"/>
              <a:t>TX</a:t>
            </a:r>
            <a:r>
              <a:rPr lang="zh-TW" altLang="en-US" dirty="0"/>
              <a:t>傳送接收格式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25ADB0-A74C-FF96-7421-DEF0E245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RX</a:t>
            </a:r>
            <a:r>
              <a:rPr lang="zh-TW" altLang="en-US" sz="1400" dirty="0">
                <a:latin typeface="+mj-ea"/>
                <a:ea typeface="+mj-ea"/>
              </a:rPr>
              <a:t>接收格式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u="sng" dirty="0">
                <a:latin typeface="+mj-ea"/>
                <a:ea typeface="+mj-ea"/>
              </a:rPr>
              <a:t>一次接收</a:t>
            </a:r>
            <a:r>
              <a:rPr lang="en-US" altLang="zh-TW" sz="1400" u="sng" dirty="0">
                <a:latin typeface="+mj-ea"/>
                <a:ea typeface="+mj-ea"/>
              </a:rPr>
              <a:t>8</a:t>
            </a:r>
            <a:r>
              <a:rPr lang="zh-TW" altLang="en-US" sz="1400" u="sng" dirty="0">
                <a:latin typeface="+mj-ea"/>
                <a:ea typeface="+mj-ea"/>
              </a:rPr>
              <a:t>組</a:t>
            </a:r>
            <a:r>
              <a:rPr lang="en-US" altLang="zh-TW" sz="1400" u="sng" dirty="0">
                <a:latin typeface="+mj-ea"/>
                <a:ea typeface="+mj-ea"/>
              </a:rPr>
              <a:t>bytes</a:t>
            </a:r>
            <a:r>
              <a:rPr lang="zh-TW" altLang="en-US" sz="1400" u="sng" dirty="0">
                <a:latin typeface="+mj-ea"/>
                <a:ea typeface="+mj-ea"/>
              </a:rPr>
              <a:t>，以下為每組</a:t>
            </a:r>
            <a:r>
              <a:rPr lang="en-US" altLang="zh-TW" sz="1400" u="sng" dirty="0">
                <a:latin typeface="+mj-ea"/>
                <a:ea typeface="+mj-ea"/>
              </a:rPr>
              <a:t>bits</a:t>
            </a:r>
            <a:r>
              <a:rPr lang="zh-TW" altLang="en-US" sz="1400" u="sng" dirty="0">
                <a:latin typeface="+mj-ea"/>
                <a:ea typeface="+mj-ea"/>
              </a:rPr>
              <a:t>的功能</a:t>
            </a:r>
            <a:endParaRPr lang="en-US" altLang="zh-TW" sz="1400" u="sng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1</a:t>
            </a:r>
            <a:r>
              <a:rPr lang="zh-TW" altLang="en-US" sz="1400" dirty="0">
                <a:latin typeface="+mj-ea"/>
                <a:ea typeface="+mj-ea"/>
              </a:rPr>
              <a:t>組：輸入</a:t>
            </a:r>
            <a:r>
              <a:rPr lang="en-US" altLang="zh-TW" sz="1400" dirty="0">
                <a:latin typeface="+mj-ea"/>
                <a:ea typeface="+mj-ea"/>
              </a:rPr>
              <a:t>02</a:t>
            </a:r>
            <a:r>
              <a:rPr lang="zh-TW" altLang="en-US" sz="1400" dirty="0">
                <a:latin typeface="+mj-ea"/>
                <a:ea typeface="+mj-ea"/>
              </a:rPr>
              <a:t>以表示開始接收資料。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2</a:t>
            </a:r>
            <a:r>
              <a:rPr lang="zh-TW" altLang="en-US" sz="1400" dirty="0">
                <a:latin typeface="+mj-ea"/>
                <a:ea typeface="+mj-ea"/>
              </a:rPr>
              <a:t>組：</a:t>
            </a:r>
            <a:r>
              <a:rPr lang="en-US" altLang="zh-TW" sz="1400" dirty="0">
                <a:latin typeface="+mj-ea"/>
                <a:ea typeface="+mj-ea"/>
              </a:rPr>
              <a:t>1~7</a:t>
            </a:r>
            <a:r>
              <a:rPr lang="zh-TW" altLang="en-US" sz="1400" dirty="0">
                <a:latin typeface="+mj-ea"/>
                <a:ea typeface="+mj-ea"/>
              </a:rPr>
              <a:t>個</a:t>
            </a:r>
            <a:r>
              <a:rPr lang="en-US" altLang="zh-TW" sz="1400" dirty="0">
                <a:latin typeface="+mj-ea"/>
                <a:ea typeface="+mj-ea"/>
              </a:rPr>
              <a:t>bits</a:t>
            </a:r>
            <a:r>
              <a:rPr lang="zh-TW" altLang="en-US" sz="1400" dirty="0">
                <a:latin typeface="+mj-ea"/>
                <a:ea typeface="+mj-ea"/>
              </a:rPr>
              <a:t>控制資料</a:t>
            </a:r>
            <a:r>
              <a:rPr lang="en-US" altLang="zh-TW" sz="1400" dirty="0">
                <a:latin typeface="+mj-ea"/>
                <a:ea typeface="+mj-ea"/>
              </a:rPr>
              <a:t>ram</a:t>
            </a:r>
            <a:r>
              <a:rPr lang="zh-TW" altLang="en-US" sz="1400" dirty="0">
                <a:latin typeface="+mj-ea"/>
                <a:ea typeface="+mj-ea"/>
              </a:rPr>
              <a:t>位置，第</a:t>
            </a:r>
            <a:r>
              <a:rPr lang="en-US" altLang="zh-TW" sz="1400" dirty="0">
                <a:latin typeface="+mj-ea"/>
                <a:ea typeface="+mj-ea"/>
              </a:rPr>
              <a:t>8</a:t>
            </a:r>
            <a:r>
              <a:rPr lang="zh-TW" altLang="en-US" sz="1400" dirty="0">
                <a:latin typeface="+mj-ea"/>
                <a:ea typeface="+mj-ea"/>
              </a:rPr>
              <a:t>個</a:t>
            </a:r>
            <a:r>
              <a:rPr lang="en-US" altLang="zh-TW" sz="1400" dirty="0">
                <a:latin typeface="+mj-ea"/>
                <a:ea typeface="+mj-ea"/>
              </a:rPr>
              <a:t>bit</a:t>
            </a:r>
            <a:r>
              <a:rPr lang="zh-TW" altLang="en-US" sz="1400" dirty="0">
                <a:latin typeface="+mj-ea"/>
                <a:ea typeface="+mj-ea"/>
              </a:rPr>
              <a:t>為</a:t>
            </a:r>
            <a:r>
              <a:rPr lang="en-US" altLang="zh-TW" sz="1400" dirty="0">
                <a:latin typeface="+mj-ea"/>
                <a:ea typeface="+mj-ea"/>
              </a:rPr>
              <a:t>1</a:t>
            </a:r>
            <a:r>
              <a:rPr lang="zh-TW" altLang="en-US" sz="1400" dirty="0">
                <a:latin typeface="+mj-ea"/>
                <a:ea typeface="+mj-ea"/>
              </a:rPr>
              <a:t>則為寫入，</a:t>
            </a:r>
            <a:r>
              <a:rPr lang="en-US" altLang="zh-TW" sz="1400" dirty="0">
                <a:latin typeface="+mj-ea"/>
                <a:ea typeface="+mj-ea"/>
              </a:rPr>
              <a:t>0</a:t>
            </a:r>
            <a:r>
              <a:rPr lang="zh-TW" altLang="en-US" sz="1400" dirty="0">
                <a:latin typeface="+mj-ea"/>
                <a:ea typeface="+mj-ea"/>
              </a:rPr>
              <a:t>則為輸出。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3~6</a:t>
            </a:r>
            <a:r>
              <a:rPr lang="zh-TW" altLang="en-US" sz="1400" dirty="0">
                <a:latin typeface="+mj-ea"/>
                <a:ea typeface="+mj-ea"/>
              </a:rPr>
              <a:t>組：需要存放的資料。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7</a:t>
            </a:r>
            <a:r>
              <a:rPr lang="zh-TW" altLang="en-US" sz="1400" dirty="0">
                <a:latin typeface="+mj-ea"/>
                <a:ea typeface="+mj-ea"/>
              </a:rPr>
              <a:t>組：</a:t>
            </a:r>
            <a:r>
              <a:rPr lang="en-US" altLang="zh-TW" sz="1400" dirty="0">
                <a:latin typeface="+mj-ea"/>
                <a:ea typeface="+mj-ea"/>
              </a:rPr>
              <a:t>check</a:t>
            </a:r>
            <a:r>
              <a:rPr lang="zh-TW" altLang="en-US" sz="1400" dirty="0">
                <a:latin typeface="+mj-ea"/>
                <a:ea typeface="+mj-ea"/>
              </a:rPr>
              <a:t> </a:t>
            </a:r>
            <a:r>
              <a:rPr lang="en-US" altLang="zh-TW" sz="1400" dirty="0">
                <a:latin typeface="+mj-ea"/>
                <a:ea typeface="+mj-ea"/>
              </a:rPr>
              <a:t>bit(</a:t>
            </a:r>
            <a:r>
              <a:rPr lang="zh-TW" altLang="en-US" sz="1400" dirty="0">
                <a:latin typeface="+mj-ea"/>
                <a:ea typeface="+mj-ea"/>
              </a:rPr>
              <a:t>未使用</a:t>
            </a:r>
            <a:r>
              <a:rPr lang="en-US" altLang="zh-TW" sz="1400" dirty="0">
                <a:latin typeface="+mj-ea"/>
                <a:ea typeface="+mj-ea"/>
              </a:rPr>
              <a:t>)</a:t>
            </a:r>
            <a:r>
              <a:rPr lang="zh-TW" altLang="en-US" sz="1400" dirty="0">
                <a:latin typeface="+mj-ea"/>
                <a:ea typeface="+mj-ea"/>
              </a:rPr>
              <a:t>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8</a:t>
            </a:r>
            <a:r>
              <a:rPr lang="zh-TW" altLang="en-US" sz="1400" dirty="0">
                <a:latin typeface="+mj-ea"/>
                <a:ea typeface="+mj-ea"/>
              </a:rPr>
              <a:t>組：輸入</a:t>
            </a:r>
            <a:r>
              <a:rPr lang="en-US" altLang="zh-TW" sz="1400" dirty="0">
                <a:latin typeface="+mj-ea"/>
                <a:ea typeface="+mj-ea"/>
              </a:rPr>
              <a:t>03</a:t>
            </a:r>
            <a:r>
              <a:rPr lang="zh-TW" altLang="en-US" sz="1400" dirty="0">
                <a:latin typeface="+mj-ea"/>
                <a:ea typeface="+mj-ea"/>
              </a:rPr>
              <a:t>已表示資料接收完畢。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TX</a:t>
            </a:r>
            <a:r>
              <a:rPr lang="zh-TW" altLang="en-US" sz="1400" dirty="0">
                <a:latin typeface="+mj-ea"/>
                <a:ea typeface="+mj-ea"/>
              </a:rPr>
              <a:t>傳送格式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u="sng" dirty="0">
                <a:latin typeface="+mj-ea"/>
                <a:ea typeface="+mj-ea"/>
              </a:rPr>
              <a:t>一次傳送</a:t>
            </a:r>
            <a:r>
              <a:rPr lang="en-US" altLang="zh-TW" sz="1400" u="sng" dirty="0">
                <a:latin typeface="+mj-ea"/>
                <a:ea typeface="+mj-ea"/>
              </a:rPr>
              <a:t>4</a:t>
            </a:r>
            <a:r>
              <a:rPr lang="zh-TW" altLang="en-US" sz="1400" u="sng" dirty="0">
                <a:latin typeface="+mj-ea"/>
                <a:ea typeface="+mj-ea"/>
              </a:rPr>
              <a:t>組</a:t>
            </a:r>
            <a:r>
              <a:rPr lang="en-US" altLang="zh-TW" sz="1400" u="sng" dirty="0">
                <a:latin typeface="+mj-ea"/>
                <a:ea typeface="+mj-ea"/>
              </a:rPr>
              <a:t>bytes</a:t>
            </a: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上述</a:t>
            </a:r>
            <a:r>
              <a:rPr lang="en-US" altLang="zh-TW" sz="1400" dirty="0">
                <a:latin typeface="+mj-ea"/>
                <a:ea typeface="+mj-ea"/>
              </a:rPr>
              <a:t>RX</a:t>
            </a:r>
            <a:r>
              <a:rPr lang="zh-TW" altLang="en-US" sz="1400" dirty="0">
                <a:latin typeface="+mj-ea"/>
                <a:ea typeface="+mj-ea"/>
              </a:rPr>
              <a:t>存取的第</a:t>
            </a:r>
            <a:r>
              <a:rPr lang="en-US" altLang="zh-TW" sz="1400" dirty="0">
                <a:latin typeface="+mj-ea"/>
                <a:ea typeface="+mj-ea"/>
              </a:rPr>
              <a:t>3~6</a:t>
            </a:r>
            <a:r>
              <a:rPr lang="zh-TW" altLang="en-US" sz="1400" dirty="0">
                <a:latin typeface="+mj-ea"/>
                <a:ea typeface="+mj-ea"/>
              </a:rPr>
              <a:t>組</a:t>
            </a:r>
            <a:r>
              <a:rPr lang="en-US" altLang="zh-TW" sz="1400" dirty="0">
                <a:latin typeface="+mj-ea"/>
                <a:ea typeface="+mj-ea"/>
              </a:rPr>
              <a:t>bytes(4bytes)</a:t>
            </a:r>
            <a:r>
              <a:rPr lang="zh-TW" altLang="en-US" sz="1400" dirty="0">
                <a:latin typeface="+mj-ea"/>
                <a:ea typeface="+mj-ea"/>
              </a:rPr>
              <a:t>會存入</a:t>
            </a:r>
            <a:r>
              <a:rPr lang="en-US" altLang="zh-TW" sz="1400" dirty="0">
                <a:latin typeface="+mj-ea"/>
                <a:ea typeface="+mj-ea"/>
              </a:rPr>
              <a:t>32bits</a:t>
            </a:r>
            <a:r>
              <a:rPr lang="zh-TW" altLang="en-US" sz="1400" dirty="0">
                <a:latin typeface="+mj-ea"/>
                <a:ea typeface="+mj-ea"/>
              </a:rPr>
              <a:t>的</a:t>
            </a:r>
            <a:r>
              <a:rPr lang="en-US" altLang="zh-TW" sz="1400" dirty="0">
                <a:latin typeface="+mj-ea"/>
                <a:ea typeface="+mj-ea"/>
              </a:rPr>
              <a:t>ram</a:t>
            </a:r>
            <a:r>
              <a:rPr lang="zh-TW" altLang="en-US" sz="1400" dirty="0">
                <a:latin typeface="+mj-ea"/>
                <a:ea typeface="+mj-ea"/>
              </a:rPr>
              <a:t>，判斷</a:t>
            </a:r>
            <a:r>
              <a:rPr lang="en-US" altLang="zh-TW" sz="1400" dirty="0">
                <a:latin typeface="+mj-ea"/>
                <a:ea typeface="+mj-ea"/>
              </a:rPr>
              <a:t>address</a:t>
            </a:r>
            <a:r>
              <a:rPr lang="zh-TW" altLang="en-US" sz="1400" dirty="0">
                <a:latin typeface="+mj-ea"/>
                <a:ea typeface="+mj-ea"/>
              </a:rPr>
              <a:t>後將對應</a:t>
            </a:r>
            <a:r>
              <a:rPr lang="en-US" altLang="zh-TW" sz="1400" dirty="0">
                <a:latin typeface="+mj-ea"/>
                <a:ea typeface="+mj-ea"/>
              </a:rPr>
              <a:t>ram</a:t>
            </a:r>
            <a:r>
              <a:rPr lang="zh-TW" altLang="en-US" sz="1400" dirty="0">
                <a:latin typeface="+mj-ea"/>
                <a:ea typeface="+mj-ea"/>
              </a:rPr>
              <a:t>位置的</a:t>
            </a:r>
            <a:r>
              <a:rPr lang="en-US" altLang="zh-TW" sz="1400" dirty="0">
                <a:latin typeface="+mj-ea"/>
                <a:ea typeface="+mj-ea"/>
              </a:rPr>
              <a:t>32bits</a:t>
            </a:r>
            <a:r>
              <a:rPr lang="zh-TW" altLang="en-US" sz="1400" dirty="0">
                <a:latin typeface="+mj-ea"/>
                <a:ea typeface="+mj-ea"/>
              </a:rPr>
              <a:t>全部讀出。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45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282" y="1159932"/>
            <a:ext cx="5836918" cy="1303867"/>
          </a:xfrm>
        </p:spPr>
        <p:txBody>
          <a:bodyPr/>
          <a:lstStyle/>
          <a:p>
            <a:r>
              <a:rPr lang="en-US" altLang="zh-TW" dirty="0"/>
              <a:t>AES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1A904D-C55B-4CBA-BE0B-4D9A543C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47" y="982132"/>
            <a:ext cx="5540693" cy="50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557463"/>
            <a:ext cx="9601200" cy="3317875"/>
          </a:xfrm>
        </p:spPr>
        <p:txBody>
          <a:bodyPr>
            <a:normAutofit/>
          </a:bodyPr>
          <a:lstStyle/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FC838E-D67B-4884-8491-C07A9C33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2" y="826346"/>
            <a:ext cx="4795520" cy="23948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DF305C-B2C3-4D4D-AE76-1256A178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2" y="3429000"/>
            <a:ext cx="5432240" cy="2143289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D24E9B-2F1A-4345-8943-C0B073D5C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509" y="753767"/>
            <a:ext cx="4364293" cy="23948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A16A46-7641-41D1-A32E-10929C05F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897" y="3269621"/>
            <a:ext cx="3537905" cy="283461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C9630547-DB7A-4F96-A52A-A9E18681126A}"/>
              </a:ext>
            </a:extLst>
          </p:cNvPr>
          <p:cNvSpPr/>
          <p:nvPr/>
        </p:nvSpPr>
        <p:spPr>
          <a:xfrm>
            <a:off x="3322320" y="3148614"/>
            <a:ext cx="264160" cy="352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79B27C41-87EC-422A-9145-16E250DF27E6}"/>
              </a:ext>
            </a:extLst>
          </p:cNvPr>
          <p:cNvSpPr/>
          <p:nvPr/>
        </p:nvSpPr>
        <p:spPr>
          <a:xfrm rot="18448738">
            <a:off x="5717539" y="3074109"/>
            <a:ext cx="563878" cy="29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6DF59F8F-81E9-445E-8469-FCC868684E2C}"/>
              </a:ext>
            </a:extLst>
          </p:cNvPr>
          <p:cNvSpPr/>
          <p:nvPr/>
        </p:nvSpPr>
        <p:spPr>
          <a:xfrm>
            <a:off x="8568849" y="3011860"/>
            <a:ext cx="264160" cy="489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FD99A-8750-E9FA-3D9A-78790987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r>
              <a:rPr lang="zh-TW" altLang="en-US" dirty="0"/>
              <a:t>程式架構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2FAD62A-29EB-75A4-16B4-FCAD644B309B}"/>
              </a:ext>
            </a:extLst>
          </p:cNvPr>
          <p:cNvGrpSpPr/>
          <p:nvPr/>
        </p:nvGrpSpPr>
        <p:grpSpPr>
          <a:xfrm>
            <a:off x="718351" y="4382435"/>
            <a:ext cx="1558254" cy="319405"/>
            <a:chOff x="46" y="11236"/>
            <a:chExt cx="4486496" cy="6336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7764520-063E-F5AE-8950-2BBB433A8F03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B9C8E18-9166-3117-CA71-749686C9C213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dirty="0"/>
                <a:t>r</a:t>
              </a:r>
              <a:r>
                <a:rPr lang="en-US" altLang="zh-TW" sz="1400" kern="1200" dirty="0"/>
                <a:t>s232.v</a:t>
              </a:r>
              <a:endParaRPr lang="zh-TW" altLang="en-US" sz="1400" kern="1200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30D63-3309-5455-89B2-702582FDD39D}"/>
              </a:ext>
            </a:extLst>
          </p:cNvPr>
          <p:cNvGrpSpPr/>
          <p:nvPr/>
        </p:nvGrpSpPr>
        <p:grpSpPr>
          <a:xfrm>
            <a:off x="718351" y="4697078"/>
            <a:ext cx="1558254" cy="567689"/>
            <a:chOff x="46" y="644836"/>
            <a:chExt cx="4486496" cy="205326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A62097-8323-845E-F767-7B54F1D74ECC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57A5D3C-A24C-D44B-7A16-212ED7D3C084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RX_code.v</a:t>
              </a:r>
              <a:endParaRPr lang="en-US" altLang="zh-TW" sz="14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TX_code.v</a:t>
              </a:r>
              <a:endParaRPr lang="zh-TW" altLang="en-US" sz="1400" kern="12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303A30F-DBC4-D82C-6437-5ECECD3AA17A}"/>
              </a:ext>
            </a:extLst>
          </p:cNvPr>
          <p:cNvGrpSpPr/>
          <p:nvPr/>
        </p:nvGrpSpPr>
        <p:grpSpPr>
          <a:xfrm>
            <a:off x="2547262" y="4138870"/>
            <a:ext cx="1558254" cy="319405"/>
            <a:chOff x="46" y="11236"/>
            <a:chExt cx="4486496" cy="6336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B72294A-5B97-7CAA-B7D7-648B50D6F351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D114198-6D05-2B98-89A8-17E9A997B66C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/>
                <a:t>RX_code.v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FAAAF45-6322-8092-78F2-D48B901E1875}"/>
              </a:ext>
            </a:extLst>
          </p:cNvPr>
          <p:cNvGrpSpPr/>
          <p:nvPr/>
        </p:nvGrpSpPr>
        <p:grpSpPr>
          <a:xfrm>
            <a:off x="2547262" y="4453513"/>
            <a:ext cx="1558254" cy="373855"/>
            <a:chOff x="46" y="644836"/>
            <a:chExt cx="4486496" cy="205326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BC8653-99B9-A6BF-85FA-2398602A0DC1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7954479-B4BC-8469-8D6D-550030F16F88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aes_core.v</a:t>
              </a:r>
              <a:endParaRPr lang="zh-TW" altLang="en-US" sz="1400" kern="12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AB28508-B994-A184-E684-33B174827FA7}"/>
              </a:ext>
            </a:extLst>
          </p:cNvPr>
          <p:cNvGrpSpPr/>
          <p:nvPr/>
        </p:nvGrpSpPr>
        <p:grpSpPr>
          <a:xfrm>
            <a:off x="4869614" y="3789302"/>
            <a:ext cx="2201995" cy="422962"/>
            <a:chOff x="46" y="11236"/>
            <a:chExt cx="4486496" cy="633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4153BDB-EF77-934C-31B7-3ACACEE1F066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86707B8-71C5-0F40-0A69-EC3B108673B8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aes_core.v</a:t>
              </a:r>
              <a:endParaRPr lang="zh-TW" altLang="en-US" sz="1400" kern="1200" dirty="0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B730A96-AC4A-C237-D8AB-320E38B6BDF1}"/>
              </a:ext>
            </a:extLst>
          </p:cNvPr>
          <p:cNvGrpSpPr/>
          <p:nvPr/>
        </p:nvGrpSpPr>
        <p:grpSpPr>
          <a:xfrm>
            <a:off x="4869613" y="4212264"/>
            <a:ext cx="2201995" cy="1056590"/>
            <a:chOff x="46" y="644836"/>
            <a:chExt cx="4486496" cy="205326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16CC20D-1418-05B0-9622-6BBF75C8A44F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A6447D54-B231-8056-ECC7-6B94EA9FE2F7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aes_encipher_block.v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aes_decipher_block.v</a:t>
              </a:r>
              <a:endParaRPr lang="en-US" altLang="zh-TW" sz="14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aes_key_mem</a:t>
              </a:r>
              <a:r>
                <a:rPr lang="en-US" altLang="zh-TW" sz="1400" dirty="0" err="1"/>
                <a:t>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aes_sbox</a:t>
              </a:r>
              <a:endParaRPr lang="zh-TW" altLang="en-US" sz="1400" kern="1200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F1C1604-825A-6316-8F18-8A0A7A09723A}"/>
              </a:ext>
            </a:extLst>
          </p:cNvPr>
          <p:cNvGrpSpPr/>
          <p:nvPr/>
        </p:nvGrpSpPr>
        <p:grpSpPr>
          <a:xfrm>
            <a:off x="7513508" y="4000783"/>
            <a:ext cx="2077683" cy="325734"/>
            <a:chOff x="46" y="11236"/>
            <a:chExt cx="4486496" cy="6336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8AE36B4-89E7-3832-6FA3-E181052ED594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F1DAA8A-314D-72C2-B051-001158D0E815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aes_decipher_block.v</a:t>
              </a:r>
              <a:endParaRPr lang="en-US" altLang="zh-TW" sz="1400" kern="1200" dirty="0"/>
            </a:p>
          </p:txBody>
        </p:sp>
      </p:grp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D309E26-D53C-1674-6DE6-F608B0C6F35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008685" y="4298573"/>
            <a:ext cx="538577" cy="64590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B8C9C00-134E-F956-8910-D065A685810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882896" y="4000783"/>
            <a:ext cx="986718" cy="67124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40A3EDA-0633-E644-7B1A-085E846FE8F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6818050" y="4163650"/>
            <a:ext cx="695458" cy="4632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A2C26858-C70E-2926-9A9A-EBF83D616F2B}"/>
              </a:ext>
            </a:extLst>
          </p:cNvPr>
          <p:cNvGrpSpPr/>
          <p:nvPr/>
        </p:nvGrpSpPr>
        <p:grpSpPr>
          <a:xfrm>
            <a:off x="7513508" y="3314407"/>
            <a:ext cx="2077683" cy="325734"/>
            <a:chOff x="46" y="11236"/>
            <a:chExt cx="4486496" cy="633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ED05332-4298-CA6A-4DF2-3E0BB665877E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860D639-4801-0733-FBA7-248707FC567D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aes_encipher_block.v</a:t>
              </a:r>
              <a:endParaRPr lang="en-US" altLang="zh-TW" sz="1400" kern="1200" dirty="0"/>
            </a:p>
          </p:txBody>
        </p:sp>
      </p:grp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DCE586F-85F9-FCCC-9141-AA975F01539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818050" y="3477274"/>
            <a:ext cx="695458" cy="9497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CF8BBD2-D57B-D88F-EB46-4BADA3BF9CDC}"/>
              </a:ext>
            </a:extLst>
          </p:cNvPr>
          <p:cNvGrpSpPr/>
          <p:nvPr/>
        </p:nvGrpSpPr>
        <p:grpSpPr>
          <a:xfrm>
            <a:off x="7513509" y="4685637"/>
            <a:ext cx="2077683" cy="325734"/>
            <a:chOff x="46" y="11236"/>
            <a:chExt cx="4486496" cy="63360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0FE194E-DB64-EC88-04FA-C9676D8FD5CA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6AE25B3-A250-391D-6D5F-0B260F66A952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aes_key_mem.v</a:t>
              </a:r>
              <a:endParaRPr lang="en-US" altLang="zh-TW" sz="1400" kern="1200" dirty="0"/>
            </a:p>
          </p:txBody>
        </p:sp>
      </p:grp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8243A38-584F-83F8-12F6-30ADC2C274E9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818050" y="5070069"/>
            <a:ext cx="695459" cy="45841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CD2145AB-BD78-9673-2347-CB3A997B940E}"/>
              </a:ext>
            </a:extLst>
          </p:cNvPr>
          <p:cNvGrpSpPr/>
          <p:nvPr/>
        </p:nvGrpSpPr>
        <p:grpSpPr>
          <a:xfrm>
            <a:off x="7513509" y="5365620"/>
            <a:ext cx="2077683" cy="325734"/>
            <a:chOff x="46" y="11236"/>
            <a:chExt cx="4486496" cy="6336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AACCD47-2C14-4820-D0FD-93AC0F8611EE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C0042053-CA69-0C67-14E5-7A7E3BD34830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kern="1200" dirty="0" err="1"/>
                <a:t>aes_sbox.v</a:t>
              </a:r>
              <a:endParaRPr lang="en-US" altLang="zh-TW" sz="1400" kern="1200" dirty="0"/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A0897DE-1C93-D220-E295-B99572C5883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818050" y="4838420"/>
            <a:ext cx="695459" cy="10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CF197A36-6D94-DCFC-A31F-C299AF7296F0}"/>
              </a:ext>
            </a:extLst>
          </p:cNvPr>
          <p:cNvGrpSpPr/>
          <p:nvPr/>
        </p:nvGrpSpPr>
        <p:grpSpPr>
          <a:xfrm>
            <a:off x="2572473" y="4935620"/>
            <a:ext cx="2077683" cy="325734"/>
            <a:chOff x="46" y="11236"/>
            <a:chExt cx="4486496" cy="6336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065F0BC-0B88-1786-9B2E-08B2591307A1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B68DC998-14FC-8C25-84D4-95DB54E84DD6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TX_code.v</a:t>
              </a:r>
              <a:endParaRPr lang="zh-TW" altLang="en-US" sz="1400" kern="1200" dirty="0"/>
            </a:p>
          </p:txBody>
        </p:sp>
      </p:grp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2A8ADAF-72DF-762E-907F-F48ECFEA203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1999160" y="5098487"/>
            <a:ext cx="573313" cy="88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CFCC450-876A-2432-2BAB-655198EFEA53}"/>
              </a:ext>
            </a:extLst>
          </p:cNvPr>
          <p:cNvGrpSpPr/>
          <p:nvPr/>
        </p:nvGrpSpPr>
        <p:grpSpPr>
          <a:xfrm>
            <a:off x="2538113" y="4935620"/>
            <a:ext cx="2077683" cy="325734"/>
            <a:chOff x="46" y="11236"/>
            <a:chExt cx="4486496" cy="63360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C5BE9D5-552B-73AC-C250-88AA0B7A1048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ACC1EDD1-D197-1A9B-FBBA-0ADB621AF431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TX_code.v</a:t>
              </a:r>
              <a:endParaRPr lang="zh-TW" altLang="en-US" sz="1400" kern="1200" dirty="0"/>
            </a:p>
          </p:txBody>
        </p: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79286753-92B0-3BCE-C213-F8BCC70C63F7}"/>
              </a:ext>
            </a:extLst>
          </p:cNvPr>
          <p:cNvGrpSpPr/>
          <p:nvPr/>
        </p:nvGrpSpPr>
        <p:grpSpPr>
          <a:xfrm>
            <a:off x="9933003" y="4000783"/>
            <a:ext cx="1599090" cy="325734"/>
            <a:chOff x="46" y="11236"/>
            <a:chExt cx="4486496" cy="63360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07690CC-A41B-3EB7-7F80-42A906F0F308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027064E8-39BE-6484-8A02-F1C7FB78361A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kern="1200" dirty="0" err="1"/>
                <a:t>aes_inv_sbox.v</a:t>
              </a:r>
              <a:endParaRPr lang="en-US" altLang="zh-TW" sz="1400" kern="1200" dirty="0"/>
            </a:p>
          </p:txBody>
        </p:sp>
      </p:grp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2A006446-EB03-A059-0EFD-2B28FC349155}"/>
              </a:ext>
            </a:extLst>
          </p:cNvPr>
          <p:cNvCxnSpPr>
            <a:cxnSpLocks/>
            <a:stCxn id="36" idx="3"/>
            <a:endCxn id="93" idx="1"/>
          </p:cNvCxnSpPr>
          <p:nvPr/>
        </p:nvCxnSpPr>
        <p:spPr>
          <a:xfrm>
            <a:off x="9591191" y="4163650"/>
            <a:ext cx="34181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6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rs232.v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rs232(TX, RX,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rst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5DAEC5BC-AD3B-9287-3EE0-E9F89EEB1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166879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40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338" y="2534687"/>
            <a:ext cx="10661496" cy="3318936"/>
          </a:xfrm>
        </p:spPr>
        <p:txBody>
          <a:bodyPr>
            <a:normAutofit/>
          </a:bodyPr>
          <a:lstStyle/>
          <a:p>
            <a:r>
              <a:rPr lang="en-US" altLang="zh-TW" sz="1800" dirty="0" err="1"/>
              <a:t>RX_code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data_in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tx_start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clk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rst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ram_data_out</a:t>
            </a:r>
            <a:r>
              <a:rPr lang="en-US" altLang="zh-TW" sz="1800" dirty="0"/>
              <a:t>);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76E012F-B9C0-06F7-7E8C-FD8121FB006B}"/>
              </a:ext>
            </a:extLst>
          </p:cNvPr>
          <p:cNvGrpSpPr/>
          <p:nvPr/>
        </p:nvGrpSpPr>
        <p:grpSpPr>
          <a:xfrm>
            <a:off x="870899" y="2997610"/>
            <a:ext cx="3246119" cy="3006409"/>
            <a:chOff x="1295403" y="3042282"/>
            <a:chExt cx="4210639" cy="210121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C9E06682-B858-284B-DD22-33F21CAA6C2B}"/>
                </a:ext>
              </a:extLst>
            </p:cNvPr>
            <p:cNvSpPr/>
            <p:nvPr/>
          </p:nvSpPr>
          <p:spPr>
            <a:xfrm>
              <a:off x="1295403" y="3042284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output</a:t>
              </a:r>
              <a:endParaRPr lang="zh-TW" altLang="en-US" sz="1400" kern="1200" dirty="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1F5E0741-8193-ECA1-F66F-77D24326F38E}"/>
                </a:ext>
              </a:extLst>
            </p:cNvPr>
            <p:cNvSpPr/>
            <p:nvPr/>
          </p:nvSpPr>
          <p:spPr>
            <a:xfrm>
              <a:off x="1295447" y="3309850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>
                  <a:latin typeface="+mj-ea"/>
                  <a:ea typeface="+mj-ea"/>
                </a:rPr>
                <a:t>ram_data_out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傳送從</a:t>
              </a:r>
              <a:r>
                <a:rPr lang="en-US" altLang="zh-TW" sz="1400" kern="1200" dirty="0">
                  <a:latin typeface="+mj-ea"/>
                  <a:ea typeface="+mj-ea"/>
                </a:rPr>
                <a:t>ram</a:t>
              </a:r>
              <a:r>
                <a:rPr lang="zh-TW" altLang="en-US" sz="1400" kern="1200" dirty="0">
                  <a:latin typeface="+mj-ea"/>
                  <a:ea typeface="+mj-ea"/>
                </a:rPr>
                <a:t>讀取的資料。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>
                  <a:latin typeface="+mj-ea"/>
                  <a:ea typeface="+mj-ea"/>
                </a:rPr>
                <a:t>tx_start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RX</a:t>
              </a:r>
              <a:r>
                <a:rPr lang="zh-TW" altLang="en-US" sz="1400" kern="1200" dirty="0">
                  <a:latin typeface="+mj-ea"/>
                  <a:ea typeface="+mj-ea"/>
                </a:rPr>
                <a:t>接收</a:t>
              </a:r>
              <a:r>
                <a:rPr lang="zh-TW" altLang="en-US" sz="1400" dirty="0">
                  <a:latin typeface="+mj-ea"/>
                  <a:ea typeface="+mj-ea"/>
                </a:rPr>
                <a:t>到需要</a:t>
              </a:r>
              <a:r>
                <a:rPr lang="en-US" altLang="zh-TW" sz="1400" dirty="0">
                  <a:latin typeface="+mj-ea"/>
                  <a:ea typeface="+mj-ea"/>
                </a:rPr>
                <a:t>read</a:t>
              </a:r>
              <a:r>
                <a:rPr lang="zh-TW" altLang="en-US" sz="1400" dirty="0">
                  <a:latin typeface="+mj-ea"/>
                  <a:ea typeface="+mj-ea"/>
                </a:rPr>
                <a:t> </a:t>
              </a:r>
              <a:r>
                <a:rPr lang="en-US" altLang="zh-TW" sz="1400" dirty="0">
                  <a:latin typeface="+mj-ea"/>
                  <a:ea typeface="+mj-ea"/>
                </a:rPr>
                <a:t>ram</a:t>
              </a:r>
              <a:r>
                <a:rPr lang="zh-TW" altLang="en-US" sz="1400" dirty="0">
                  <a:latin typeface="+mj-ea"/>
                  <a:ea typeface="+mj-ea"/>
                </a:rPr>
                <a:t>資料的指令時</a:t>
              </a:r>
              <a:r>
                <a:rPr lang="zh-TW" altLang="en-US" sz="1400" kern="1200" dirty="0">
                  <a:latin typeface="+mj-ea"/>
                  <a:ea typeface="+mj-ea"/>
                </a:rPr>
                <a:t>，控制</a:t>
              </a:r>
              <a:r>
                <a:rPr lang="en-US" altLang="zh-TW" sz="1400" kern="1200" dirty="0">
                  <a:latin typeface="+mj-ea"/>
                  <a:ea typeface="+mj-ea"/>
                </a:rPr>
                <a:t>TX</a:t>
              </a:r>
              <a:r>
                <a:rPr lang="zh-TW" altLang="en-US" sz="1400" kern="1200" dirty="0">
                  <a:latin typeface="+mj-ea"/>
                  <a:ea typeface="+mj-ea"/>
                </a:rPr>
                <a:t>回傳資料。</a:t>
              </a:r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039F3F4B-C69E-78F8-756A-EB3011E83039}"/>
                </a:ext>
              </a:extLst>
            </p:cNvPr>
            <p:cNvSpPr/>
            <p:nvPr/>
          </p:nvSpPr>
          <p:spPr>
            <a:xfrm>
              <a:off x="3457850" y="3042282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input</a:t>
              </a:r>
              <a:endParaRPr lang="zh-TW" altLang="en-US" sz="1400" kern="1200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61E32027-B922-2DF1-A2EF-85B9B0869891}"/>
                </a:ext>
              </a:extLst>
            </p:cNvPr>
            <p:cNvSpPr/>
            <p:nvPr/>
          </p:nvSpPr>
          <p:spPr>
            <a:xfrm>
              <a:off x="3457895" y="3309848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>
                  <a:latin typeface="+mj-ea"/>
                  <a:ea typeface="+mj-ea"/>
                </a:rPr>
                <a:t>data_in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RX</a:t>
              </a:r>
              <a:r>
                <a:rPr lang="zh-TW" altLang="en-US" sz="1400" kern="1200" dirty="0">
                  <a:latin typeface="+mj-ea"/>
                  <a:ea typeface="+mj-ea"/>
                </a:rPr>
                <a:t>線接收到的資料。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>
                  <a:latin typeface="+mj-ea"/>
                  <a:ea typeface="+mj-ea"/>
                </a:rPr>
                <a:t>clk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50MHz</a:t>
              </a:r>
              <a:r>
                <a:rPr lang="zh-TW" altLang="en-US" sz="1400" kern="1200" dirty="0">
                  <a:latin typeface="+mj-ea"/>
                  <a:ea typeface="+mj-ea"/>
                </a:rPr>
                <a:t>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>
                  <a:latin typeface="+mj-ea"/>
                  <a:ea typeface="+mj-ea"/>
                </a:rPr>
                <a:t>rst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 重製資料</a:t>
              </a:r>
              <a:r>
                <a:rPr lang="zh-TW" altLang="en-US" sz="1400" kern="1200" dirty="0"/>
                <a:t>。</a:t>
              </a:r>
            </a:p>
          </p:txBody>
        </p:sp>
      </p:grp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98F97C54-CE95-8A38-2D42-002889524460}"/>
              </a:ext>
            </a:extLst>
          </p:cNvPr>
          <p:cNvSpPr/>
          <p:nvPr/>
        </p:nvSpPr>
        <p:spPr>
          <a:xfrm>
            <a:off x="4175612" y="37581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T0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3" name="文字方塊 2">
            <a:extLst>
              <a:ext uri="{FF2B5EF4-FFF2-40B4-BE49-F238E27FC236}">
                <a16:creationId xmlns:a16="http://schemas.microsoft.com/office/drawing/2014/main" id="{C6A619CC-1BA5-86BE-0686-4A38E6D58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078" y="4916065"/>
            <a:ext cx="712248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package 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" name="流程圖: 接點 33">
            <a:extLst>
              <a:ext uri="{FF2B5EF4-FFF2-40B4-BE49-F238E27FC236}">
                <a16:creationId xmlns:a16="http://schemas.microsoft.com/office/drawing/2014/main" id="{5926C93B-4CFB-64A7-784D-5465D90AD8D1}"/>
              </a:ext>
            </a:extLst>
          </p:cNvPr>
          <p:cNvSpPr/>
          <p:nvPr/>
        </p:nvSpPr>
        <p:spPr>
          <a:xfrm>
            <a:off x="4425702" y="4973737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T1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9986FFD-D595-753A-5824-BEF76738A0A5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 flipH="1">
            <a:off x="4781826" y="4368704"/>
            <a:ext cx="1728" cy="60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D3A9E351-AA7C-FA1F-F2E1-7CE564B78574}"/>
              </a:ext>
            </a:extLst>
          </p:cNvPr>
          <p:cNvSpPr/>
          <p:nvPr/>
        </p:nvSpPr>
        <p:spPr>
          <a:xfrm>
            <a:off x="5712452" y="375130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T2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2">
            <a:extLst>
              <a:ext uri="{FF2B5EF4-FFF2-40B4-BE49-F238E27FC236}">
                <a16:creationId xmlns:a16="http://schemas.microsoft.com/office/drawing/2014/main" id="{C82E2C8F-CF70-4BB1-FD91-D0C9E1C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758" y="5670253"/>
            <a:ext cx="419359" cy="23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idle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1" name="流程圖: 接點 40">
            <a:extLst>
              <a:ext uri="{FF2B5EF4-FFF2-40B4-BE49-F238E27FC236}">
                <a16:creationId xmlns:a16="http://schemas.microsoft.com/office/drawing/2014/main" id="{892D7C77-C580-84D7-7E75-0322662F54F1}"/>
              </a:ext>
            </a:extLst>
          </p:cNvPr>
          <p:cNvSpPr/>
          <p:nvPr/>
        </p:nvSpPr>
        <p:spPr>
          <a:xfrm>
            <a:off x="5720242" y="4973736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T3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D521787-5EB6-0186-31A4-120108E19D5C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5137950" y="5331400"/>
            <a:ext cx="58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2">
            <a:extLst>
              <a:ext uri="{FF2B5EF4-FFF2-40B4-BE49-F238E27FC236}">
                <a16:creationId xmlns:a16="http://schemas.microsoft.com/office/drawing/2014/main" id="{1867BC66-1BDB-7863-689A-6235DD059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438" y="565202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9" name="流程圖: 接點 58">
            <a:extLst>
              <a:ext uri="{FF2B5EF4-FFF2-40B4-BE49-F238E27FC236}">
                <a16:creationId xmlns:a16="http://schemas.microsoft.com/office/drawing/2014/main" id="{721C0079-E65A-6577-37B3-E116F9A38AC6}"/>
              </a:ext>
            </a:extLst>
          </p:cNvPr>
          <p:cNvSpPr/>
          <p:nvPr/>
        </p:nvSpPr>
        <p:spPr>
          <a:xfrm>
            <a:off x="7232307" y="497373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T4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7FEFA89-5697-00AD-012F-CA31153051E1}"/>
              </a:ext>
            </a:extLst>
          </p:cNvPr>
          <p:cNvCxnSpPr>
            <a:cxnSpLocks/>
            <a:stCxn id="41" idx="6"/>
            <a:endCxn id="59" idx="2"/>
          </p:cNvCxnSpPr>
          <p:nvPr/>
        </p:nvCxnSpPr>
        <p:spPr>
          <a:xfrm flipV="1">
            <a:off x="6432490" y="5331399"/>
            <a:ext cx="799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2">
            <a:extLst>
              <a:ext uri="{FF2B5EF4-FFF2-40B4-BE49-F238E27FC236}">
                <a16:creationId xmlns:a16="http://schemas.microsoft.com/office/drawing/2014/main" id="{B4D7221D-1195-D924-2F54-E7F382E66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132" y="5669995"/>
            <a:ext cx="978486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receive 1 bit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7" name="流程圖: 接點 66">
            <a:extLst>
              <a:ext uri="{FF2B5EF4-FFF2-40B4-BE49-F238E27FC236}">
                <a16:creationId xmlns:a16="http://schemas.microsoft.com/office/drawing/2014/main" id="{9866F13E-CE37-082F-B2B6-F3A3F9B6869C}"/>
              </a:ext>
            </a:extLst>
          </p:cNvPr>
          <p:cNvSpPr/>
          <p:nvPr/>
        </p:nvSpPr>
        <p:spPr>
          <a:xfrm>
            <a:off x="8646958" y="4976673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T5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AA0B5E2-FCAA-897F-509B-D6E1084BCB70}"/>
              </a:ext>
            </a:extLst>
          </p:cNvPr>
          <p:cNvCxnSpPr>
            <a:cxnSpLocks/>
            <a:stCxn id="59" idx="6"/>
            <a:endCxn id="67" idx="2"/>
          </p:cNvCxnSpPr>
          <p:nvPr/>
        </p:nvCxnSpPr>
        <p:spPr>
          <a:xfrm>
            <a:off x="7944555" y="5331399"/>
            <a:ext cx="702403" cy="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2">
            <a:extLst>
              <a:ext uri="{FF2B5EF4-FFF2-40B4-BE49-F238E27FC236}">
                <a16:creationId xmlns:a16="http://schemas.microsoft.com/office/drawing/2014/main" id="{C0451D3C-9556-ED40-50D0-01C80EDCB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336" y="5652022"/>
            <a:ext cx="5481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8bits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0EEF209C-9324-DD12-1B2B-3D896729CB9A}"/>
              </a:ext>
            </a:extLst>
          </p:cNvPr>
          <p:cNvSpPr/>
          <p:nvPr/>
        </p:nvSpPr>
        <p:spPr>
          <a:xfrm>
            <a:off x="10029824" y="49737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T7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38427919-3707-4181-A754-9699E3738A73}"/>
              </a:ext>
            </a:extLst>
          </p:cNvPr>
          <p:cNvSpPr/>
          <p:nvPr/>
        </p:nvSpPr>
        <p:spPr>
          <a:xfrm>
            <a:off x="8640645" y="3734698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T6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6" name="文字方塊 2">
            <a:extLst>
              <a:ext uri="{FF2B5EF4-FFF2-40B4-BE49-F238E27FC236}">
                <a16:creationId xmlns:a16="http://schemas.microsoft.com/office/drawing/2014/main" id="{8EE5B1FE-C024-7548-618C-2D227A7B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526" y="4910266"/>
            <a:ext cx="965856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1.5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3" name="文字方塊 2">
            <a:extLst>
              <a:ext uri="{FF2B5EF4-FFF2-40B4-BE49-F238E27FC236}">
                <a16:creationId xmlns:a16="http://schemas.microsoft.com/office/drawing/2014/main" id="{A7C96885-4222-FA47-21C6-FD5F73BEC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0621" y="5705440"/>
            <a:ext cx="1110653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receive 1 byte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5035003-428E-EB16-35BA-BB694F49F4EC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 flipV="1">
            <a:off x="9359206" y="5331398"/>
            <a:ext cx="670618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2">
            <a:extLst>
              <a:ext uri="{FF2B5EF4-FFF2-40B4-BE49-F238E27FC236}">
                <a16:creationId xmlns:a16="http://schemas.microsoft.com/office/drawing/2014/main" id="{A45526BA-5D66-213A-3918-D71ED4E53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244" y="349283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9" name="文字方塊 2">
            <a:extLst>
              <a:ext uri="{FF2B5EF4-FFF2-40B4-BE49-F238E27FC236}">
                <a16:creationId xmlns:a16="http://schemas.microsoft.com/office/drawing/2014/main" id="{E20D2185-43CA-1F9E-C1E1-9DDC9F7C0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612" y="4075950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0" name="弧形 109">
            <a:extLst>
              <a:ext uri="{FF2B5EF4-FFF2-40B4-BE49-F238E27FC236}">
                <a16:creationId xmlns:a16="http://schemas.microsoft.com/office/drawing/2014/main" id="{2EB8A5EB-1348-1CE7-164B-3E56C7C45E9C}"/>
              </a:ext>
            </a:extLst>
          </p:cNvPr>
          <p:cNvSpPr/>
          <p:nvPr/>
        </p:nvSpPr>
        <p:spPr>
          <a:xfrm flipH="1">
            <a:off x="7588430" y="4086390"/>
            <a:ext cx="2028871" cy="1889983"/>
          </a:xfrm>
          <a:prstGeom prst="arc">
            <a:avLst>
              <a:gd name="adj1" fmla="val 16114266"/>
              <a:gd name="adj2" fmla="val 21359334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1" name="流程圖: 接點 110">
            <a:extLst>
              <a:ext uri="{FF2B5EF4-FFF2-40B4-BE49-F238E27FC236}">
                <a16:creationId xmlns:a16="http://schemas.microsoft.com/office/drawing/2014/main" id="{B1D79CAA-3AAB-5440-6158-D1203A435FB6}"/>
              </a:ext>
            </a:extLst>
          </p:cNvPr>
          <p:cNvSpPr/>
          <p:nvPr/>
        </p:nvSpPr>
        <p:spPr>
          <a:xfrm>
            <a:off x="10024676" y="376129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T8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2" name="文字方塊 2">
            <a:extLst>
              <a:ext uri="{FF2B5EF4-FFF2-40B4-BE49-F238E27FC236}">
                <a16:creationId xmlns:a16="http://schemas.microsoft.com/office/drawing/2014/main" id="{BA89E372-B452-696F-A0F3-5851F106A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6777" y="3891068"/>
            <a:ext cx="653091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8bytes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4" name="文字方塊 2">
            <a:extLst>
              <a:ext uri="{FF2B5EF4-FFF2-40B4-BE49-F238E27FC236}">
                <a16:creationId xmlns:a16="http://schemas.microsoft.com/office/drawing/2014/main" id="{35BB2CBC-78C9-0F66-D01D-97B53321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995" y="2839030"/>
            <a:ext cx="779593" cy="4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First byte isn’t 02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050486A2-59AE-881C-555A-616175707CD7}"/>
              </a:ext>
            </a:extLst>
          </p:cNvPr>
          <p:cNvCxnSpPr>
            <a:cxnSpLocks/>
            <a:stCxn id="70" idx="0"/>
            <a:endCxn id="111" idx="4"/>
          </p:cNvCxnSpPr>
          <p:nvPr/>
        </p:nvCxnSpPr>
        <p:spPr>
          <a:xfrm flipH="1" flipV="1">
            <a:off x="10380800" y="4476621"/>
            <a:ext cx="5148" cy="49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2">
            <a:extLst>
              <a:ext uri="{FF2B5EF4-FFF2-40B4-BE49-F238E27FC236}">
                <a16:creationId xmlns:a16="http://schemas.microsoft.com/office/drawing/2014/main" id="{8C44FC31-D9BD-1A21-87AA-9390F94AC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995" y="350837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1" name="文字方塊 2">
            <a:extLst>
              <a:ext uri="{FF2B5EF4-FFF2-40B4-BE49-F238E27FC236}">
                <a16:creationId xmlns:a16="http://schemas.microsoft.com/office/drawing/2014/main" id="{002DBBF7-B8DC-3BFD-54EF-8053D4219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0371" y="3328117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2" name="流程圖: 接點 121">
            <a:extLst>
              <a:ext uri="{FF2B5EF4-FFF2-40B4-BE49-F238E27FC236}">
                <a16:creationId xmlns:a16="http://schemas.microsoft.com/office/drawing/2014/main" id="{B2B8BD6B-F5FB-F726-F4AF-EEE4B88F88C6}"/>
              </a:ext>
            </a:extLst>
          </p:cNvPr>
          <p:cNvSpPr/>
          <p:nvPr/>
        </p:nvSpPr>
        <p:spPr>
          <a:xfrm>
            <a:off x="10029823" y="2473962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T9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1EA2C5A9-A135-C956-E4D4-337A97A108E0}"/>
              </a:ext>
            </a:extLst>
          </p:cNvPr>
          <p:cNvCxnSpPr>
            <a:cxnSpLocks/>
            <a:stCxn id="111" idx="0"/>
            <a:endCxn id="122" idx="4"/>
          </p:cNvCxnSpPr>
          <p:nvPr/>
        </p:nvCxnSpPr>
        <p:spPr>
          <a:xfrm flipV="1">
            <a:off x="10380800" y="3189289"/>
            <a:ext cx="5147" cy="5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C66309FD-7BD2-1763-01AA-0761410F9F6B}"/>
              </a:ext>
            </a:extLst>
          </p:cNvPr>
          <p:cNvCxnSpPr>
            <a:cxnSpLocks/>
            <a:stCxn id="122" idx="6"/>
            <a:endCxn id="34" idx="5"/>
          </p:cNvCxnSpPr>
          <p:nvPr/>
        </p:nvCxnSpPr>
        <p:spPr>
          <a:xfrm flipH="1">
            <a:off x="5033644" y="2831626"/>
            <a:ext cx="5708427" cy="2752681"/>
          </a:xfrm>
          <a:prstGeom prst="bentConnector4">
            <a:avLst>
              <a:gd name="adj1" fmla="val -10381"/>
              <a:gd name="adj2" fmla="val 118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接點: 肘形 165">
            <a:extLst>
              <a:ext uri="{FF2B5EF4-FFF2-40B4-BE49-F238E27FC236}">
                <a16:creationId xmlns:a16="http://schemas.microsoft.com/office/drawing/2014/main" id="{7ADB04A0-02A4-8B0C-A5E1-AB1E835E28B0}"/>
              </a:ext>
            </a:extLst>
          </p:cNvPr>
          <p:cNvCxnSpPr>
            <a:cxnSpLocks/>
            <a:stCxn id="111" idx="1"/>
            <a:endCxn id="34" idx="7"/>
          </p:cNvCxnSpPr>
          <p:nvPr/>
        </p:nvCxnSpPr>
        <p:spPr>
          <a:xfrm rot="16200000" flipH="1" flipV="1">
            <a:off x="6975091" y="1924603"/>
            <a:ext cx="1212443" cy="5095338"/>
          </a:xfrm>
          <a:prstGeom prst="bentConnector3">
            <a:avLst>
              <a:gd name="adj1" fmla="val -47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538F02A9-06CF-3C9C-2D69-F8820AC70A00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>
            <a:off x="6068576" y="3751306"/>
            <a:ext cx="3956100" cy="366361"/>
          </a:xfrm>
          <a:prstGeom prst="bentConnector4">
            <a:avLst>
              <a:gd name="adj1" fmla="val 8023"/>
              <a:gd name="adj2" fmla="val 174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字方塊 2">
            <a:extLst>
              <a:ext uri="{FF2B5EF4-FFF2-40B4-BE49-F238E27FC236}">
                <a16:creationId xmlns:a16="http://schemas.microsoft.com/office/drawing/2014/main" id="{BC78E9D5-ECC5-E343-ADD4-F4FF53D89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768" y="4579118"/>
            <a:ext cx="712248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89210CB2-E64E-D918-2426-CD6E1B8B13FB}"/>
              </a:ext>
            </a:extLst>
          </p:cNvPr>
          <p:cNvCxnSpPr>
            <a:cxnSpLocks/>
            <a:stCxn id="67" idx="0"/>
            <a:endCxn id="71" idx="4"/>
          </p:cNvCxnSpPr>
          <p:nvPr/>
        </p:nvCxnSpPr>
        <p:spPr>
          <a:xfrm flipH="1" flipV="1">
            <a:off x="8996769" y="4450025"/>
            <a:ext cx="6313" cy="52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字方塊 2">
            <a:extLst>
              <a:ext uri="{FF2B5EF4-FFF2-40B4-BE49-F238E27FC236}">
                <a16:creationId xmlns:a16="http://schemas.microsoft.com/office/drawing/2014/main" id="{366728EE-3EF0-0435-82F4-47B9C0E2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629" y="534469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4" name="文字方塊 2">
            <a:extLst>
              <a:ext uri="{FF2B5EF4-FFF2-40B4-BE49-F238E27FC236}">
                <a16:creationId xmlns:a16="http://schemas.microsoft.com/office/drawing/2014/main" id="{80A811F6-F1C3-831D-7105-88AC383CA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3324" y="2585975"/>
            <a:ext cx="908615" cy="47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check last byte 03?</a:t>
            </a:r>
            <a:endParaRPr lang="zh-TW" sz="12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6F1CA4E5-93E5-09F0-1251-72D2FF263935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>
            <a:off x="6068576" y="4466632"/>
            <a:ext cx="7790" cy="50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字方塊 2">
            <a:extLst>
              <a:ext uri="{FF2B5EF4-FFF2-40B4-BE49-F238E27FC236}">
                <a16:creationId xmlns:a16="http://schemas.microsoft.com/office/drawing/2014/main" id="{B1891EA9-2690-5036-3B33-53CB93C87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20" y="3973320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7" name="文字方塊 2">
            <a:extLst>
              <a:ext uri="{FF2B5EF4-FFF2-40B4-BE49-F238E27FC236}">
                <a16:creationId xmlns:a16="http://schemas.microsoft.com/office/drawing/2014/main" id="{9745ADCA-8652-EE02-443C-4F484B12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252" y="4539821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 start</a:t>
            </a:r>
            <a:endParaRPr lang="zh-TW" alt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64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2508</TotalTime>
  <Words>1098</Words>
  <Application>Microsoft Office PowerPoint</Application>
  <PresentationFormat>寬螢幕</PresentationFormat>
  <Paragraphs>195</Paragraphs>
  <Slides>17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Garamond</vt:lpstr>
      <vt:lpstr>有機</vt:lpstr>
      <vt:lpstr>RS232</vt:lpstr>
      <vt:lpstr>架構</vt:lpstr>
      <vt:lpstr>Verilog程式</vt:lpstr>
      <vt:lpstr>RX、TX傳送接收格式</vt:lpstr>
      <vt:lpstr>AES</vt:lpstr>
      <vt:lpstr>PowerPoint 簡報</vt:lpstr>
      <vt:lpstr>Verilog程式架構</vt:lpstr>
      <vt:lpstr>rs232.v</vt:lpstr>
      <vt:lpstr>RX_code.v</vt:lpstr>
      <vt:lpstr>TX_code.v</vt:lpstr>
      <vt:lpstr>aes_core.v</vt:lpstr>
      <vt:lpstr>Ram存放格式</vt:lpstr>
      <vt:lpstr>AES加密資料規格</vt:lpstr>
      <vt:lpstr>PowerPoint 簡報</vt:lpstr>
      <vt:lpstr>RS232測試軟體</vt:lpstr>
      <vt:lpstr>GitHub紀錄</vt:lpstr>
      <vt:lpstr>AES參考資料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RS232</dc:title>
  <dc:creator>芷柔 戴</dc:creator>
  <cp:lastModifiedBy>芷柔 戴</cp:lastModifiedBy>
  <cp:revision>28</cp:revision>
  <dcterms:created xsi:type="dcterms:W3CDTF">2022-07-28T04:52:58Z</dcterms:created>
  <dcterms:modified xsi:type="dcterms:W3CDTF">2022-11-14T14:58:49Z</dcterms:modified>
</cp:coreProperties>
</file>