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7" r:id="rId9"/>
    <p:sldId id="264" r:id="rId10"/>
    <p:sldId id="269" r:id="rId11"/>
    <p:sldId id="272" r:id="rId12"/>
    <p:sldId id="270" r:id="rId13"/>
    <p:sldId id="271" r:id="rId14"/>
    <p:sldId id="266" r:id="rId15"/>
    <p:sldId id="268" r:id="rId16"/>
    <p:sldId id="265" r:id="rId17"/>
    <p:sldId id="26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0CC92-A6BA-40FD-9DE7-8650F62ABD7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B63F61-BCEB-4DCA-B6AA-8A44D7164CA7}">
      <dgm:prSet/>
      <dgm:spPr/>
      <dgm:t>
        <a:bodyPr/>
        <a:lstStyle/>
        <a:p>
          <a:r>
            <a:rPr lang="en-US" dirty="0" err="1"/>
            <a:t>TopCode</a:t>
          </a:r>
          <a:r>
            <a:rPr lang="en-US" dirty="0"/>
            <a:t> : rs232.v</a:t>
          </a:r>
        </a:p>
      </dgm:t>
    </dgm:pt>
    <dgm:pt modelId="{A7E63E27-088F-4412-BDAF-8D5797D1DC39}" type="parTrans" cxnId="{901EC6C8-7218-4310-AB9E-FAC5B954610F}">
      <dgm:prSet/>
      <dgm:spPr/>
      <dgm:t>
        <a:bodyPr/>
        <a:lstStyle/>
        <a:p>
          <a:endParaRPr lang="en-US"/>
        </a:p>
      </dgm:t>
    </dgm:pt>
    <dgm:pt modelId="{13798D3D-90F7-4243-A6D3-F9CD76D76DAA}" type="sibTrans" cxnId="{901EC6C8-7218-4310-AB9E-FAC5B954610F}">
      <dgm:prSet/>
      <dgm:spPr/>
      <dgm:t>
        <a:bodyPr/>
        <a:lstStyle/>
        <a:p>
          <a:endParaRPr lang="en-US"/>
        </a:p>
      </dgm:t>
    </dgm:pt>
    <dgm:pt modelId="{47DAC0AF-C17F-43C9-BE81-4FDE095DFD19}">
      <dgm:prSet/>
      <dgm:spPr/>
      <dgm:t>
        <a:bodyPr/>
        <a:lstStyle/>
        <a:p>
          <a:r>
            <a:rPr lang="en-US" dirty="0"/>
            <a:t>Code:</a:t>
          </a:r>
        </a:p>
        <a:p>
          <a:r>
            <a:rPr lang="en-US" dirty="0" err="1"/>
            <a:t>RX_code.v</a:t>
          </a:r>
          <a:r>
            <a:rPr lang="en-US" dirty="0"/>
            <a:t> , </a:t>
          </a:r>
          <a:r>
            <a:rPr lang="en-US" dirty="0" err="1"/>
            <a:t>TX_code.v</a:t>
          </a:r>
          <a:r>
            <a:rPr lang="en-US" dirty="0"/>
            <a:t> , </a:t>
          </a:r>
          <a:r>
            <a:rPr lang="en-US" dirty="0" err="1"/>
            <a:t>AES.v</a:t>
          </a:r>
          <a:endParaRPr lang="en-US" dirty="0"/>
        </a:p>
      </dgm:t>
    </dgm:pt>
    <dgm:pt modelId="{D9625052-A3E7-4689-A13B-26918CB8D69E}" type="parTrans" cxnId="{AE4C9CE8-202E-4B2A-A8B6-EA5F21709649}">
      <dgm:prSet/>
      <dgm:spPr/>
      <dgm:t>
        <a:bodyPr/>
        <a:lstStyle/>
        <a:p>
          <a:endParaRPr lang="en-US"/>
        </a:p>
      </dgm:t>
    </dgm:pt>
    <dgm:pt modelId="{0A1E1EB3-A78B-46DF-9AA9-47D0C653B777}" type="sibTrans" cxnId="{AE4C9CE8-202E-4B2A-A8B6-EA5F21709649}">
      <dgm:prSet/>
      <dgm:spPr/>
      <dgm:t>
        <a:bodyPr/>
        <a:lstStyle/>
        <a:p>
          <a:endParaRPr lang="en-US"/>
        </a:p>
      </dgm:t>
    </dgm:pt>
    <dgm:pt modelId="{A5D7FE7B-3774-484A-BCE4-08022DAE1D7F}">
      <dgm:prSet/>
      <dgm:spPr/>
      <dgm:t>
        <a:bodyPr/>
        <a:lstStyle/>
        <a:p>
          <a:r>
            <a:rPr lang="en-US" dirty="0"/>
            <a:t>Testbench : bits64_test.v,</a:t>
          </a:r>
          <a:r>
            <a:rPr lang="en-US" altLang="zh-TW" dirty="0"/>
            <a:t> </a:t>
          </a:r>
          <a:r>
            <a:rPr lang="en-US" altLang="zh-TW" dirty="0" err="1"/>
            <a:t>aes_data_tb.v</a:t>
          </a:r>
          <a:endParaRPr lang="en-US" dirty="0"/>
        </a:p>
      </dgm:t>
    </dgm:pt>
    <dgm:pt modelId="{AEAA6E99-B70B-484F-BCEC-73493D607956}" type="parTrans" cxnId="{2BBEF2EB-D914-49AE-BC64-C65E333E3E2C}">
      <dgm:prSet/>
      <dgm:spPr/>
      <dgm:t>
        <a:bodyPr/>
        <a:lstStyle/>
        <a:p>
          <a:endParaRPr lang="en-US"/>
        </a:p>
      </dgm:t>
    </dgm:pt>
    <dgm:pt modelId="{2857C72E-9D50-482B-AF57-9A1AA8F968C5}" type="sibTrans" cxnId="{2BBEF2EB-D914-49AE-BC64-C65E333E3E2C}">
      <dgm:prSet/>
      <dgm:spPr/>
      <dgm:t>
        <a:bodyPr/>
        <a:lstStyle/>
        <a:p>
          <a:endParaRPr lang="en-US"/>
        </a:p>
      </dgm:t>
    </dgm:pt>
    <dgm:pt modelId="{4EBA9E6F-F838-4BFF-B12E-A98638305BAB}" type="pres">
      <dgm:prSet presAssocID="{ADA0CC92-A6BA-40FD-9DE7-8650F62ABD7B}" presName="outerComposite" presStyleCnt="0">
        <dgm:presLayoutVars>
          <dgm:chMax val="5"/>
          <dgm:dir/>
          <dgm:resizeHandles val="exact"/>
        </dgm:presLayoutVars>
      </dgm:prSet>
      <dgm:spPr/>
    </dgm:pt>
    <dgm:pt modelId="{07E803C7-C47A-47D7-A418-975C706D934B}" type="pres">
      <dgm:prSet presAssocID="{ADA0CC92-A6BA-40FD-9DE7-8650F62ABD7B}" presName="dummyMaxCanvas" presStyleCnt="0">
        <dgm:presLayoutVars/>
      </dgm:prSet>
      <dgm:spPr/>
    </dgm:pt>
    <dgm:pt modelId="{C6D09671-ACC9-42A2-97AE-ED56C0454D50}" type="pres">
      <dgm:prSet presAssocID="{ADA0CC92-A6BA-40FD-9DE7-8650F62ABD7B}" presName="ThreeNodes_1" presStyleLbl="node1" presStyleIdx="0" presStyleCnt="3">
        <dgm:presLayoutVars>
          <dgm:bulletEnabled val="1"/>
        </dgm:presLayoutVars>
      </dgm:prSet>
      <dgm:spPr/>
    </dgm:pt>
    <dgm:pt modelId="{C8C07C4C-C93A-4146-A1D0-334FC01D825F}" type="pres">
      <dgm:prSet presAssocID="{ADA0CC92-A6BA-40FD-9DE7-8650F62ABD7B}" presName="ThreeNodes_2" presStyleLbl="node1" presStyleIdx="1" presStyleCnt="3">
        <dgm:presLayoutVars>
          <dgm:bulletEnabled val="1"/>
        </dgm:presLayoutVars>
      </dgm:prSet>
      <dgm:spPr/>
    </dgm:pt>
    <dgm:pt modelId="{592E2117-A80D-4CAE-849D-AB451ADFB5AD}" type="pres">
      <dgm:prSet presAssocID="{ADA0CC92-A6BA-40FD-9DE7-8650F62ABD7B}" presName="ThreeNodes_3" presStyleLbl="node1" presStyleIdx="2" presStyleCnt="3">
        <dgm:presLayoutVars>
          <dgm:bulletEnabled val="1"/>
        </dgm:presLayoutVars>
      </dgm:prSet>
      <dgm:spPr/>
    </dgm:pt>
    <dgm:pt modelId="{CDEF32E7-83E7-4B10-9A54-33B9CD2601F8}" type="pres">
      <dgm:prSet presAssocID="{ADA0CC92-A6BA-40FD-9DE7-8650F62ABD7B}" presName="ThreeConn_1-2" presStyleLbl="fgAccFollowNode1" presStyleIdx="0" presStyleCnt="2">
        <dgm:presLayoutVars>
          <dgm:bulletEnabled val="1"/>
        </dgm:presLayoutVars>
      </dgm:prSet>
      <dgm:spPr/>
    </dgm:pt>
    <dgm:pt modelId="{B9D9CF06-FA13-43B0-A7CA-1A7C76E03AC0}" type="pres">
      <dgm:prSet presAssocID="{ADA0CC92-A6BA-40FD-9DE7-8650F62ABD7B}" presName="ThreeConn_2-3" presStyleLbl="fgAccFollowNode1" presStyleIdx="1" presStyleCnt="2">
        <dgm:presLayoutVars>
          <dgm:bulletEnabled val="1"/>
        </dgm:presLayoutVars>
      </dgm:prSet>
      <dgm:spPr/>
    </dgm:pt>
    <dgm:pt modelId="{734E6A54-9252-4DDA-85DF-2C4CE3C0975D}" type="pres">
      <dgm:prSet presAssocID="{ADA0CC92-A6BA-40FD-9DE7-8650F62ABD7B}" presName="ThreeNodes_1_text" presStyleLbl="node1" presStyleIdx="2" presStyleCnt="3">
        <dgm:presLayoutVars>
          <dgm:bulletEnabled val="1"/>
        </dgm:presLayoutVars>
      </dgm:prSet>
      <dgm:spPr/>
    </dgm:pt>
    <dgm:pt modelId="{316A885D-D448-4AFC-B87B-D12402C09F38}" type="pres">
      <dgm:prSet presAssocID="{ADA0CC92-A6BA-40FD-9DE7-8650F62ABD7B}" presName="ThreeNodes_2_text" presStyleLbl="node1" presStyleIdx="2" presStyleCnt="3">
        <dgm:presLayoutVars>
          <dgm:bulletEnabled val="1"/>
        </dgm:presLayoutVars>
      </dgm:prSet>
      <dgm:spPr/>
    </dgm:pt>
    <dgm:pt modelId="{3B32102B-D4B1-4743-8FEA-EC958704222C}" type="pres">
      <dgm:prSet presAssocID="{ADA0CC92-A6BA-40FD-9DE7-8650F62ABD7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7F3CC07-D50D-4E39-A3F1-22D8862405B4}" type="presOf" srcId="{A5D7FE7B-3774-484A-BCE4-08022DAE1D7F}" destId="{3B32102B-D4B1-4743-8FEA-EC958704222C}" srcOrd="1" destOrd="0" presId="urn:microsoft.com/office/officeart/2005/8/layout/vProcess5"/>
    <dgm:cxn modelId="{695C2315-C2DB-432E-9884-16CFEF883583}" type="presOf" srcId="{13798D3D-90F7-4243-A6D3-F9CD76D76DAA}" destId="{CDEF32E7-83E7-4B10-9A54-33B9CD2601F8}" srcOrd="0" destOrd="0" presId="urn:microsoft.com/office/officeart/2005/8/layout/vProcess5"/>
    <dgm:cxn modelId="{461B8565-FB9C-4768-A37E-1133A60AF5F1}" type="presOf" srcId="{47DAC0AF-C17F-43C9-BE81-4FDE095DFD19}" destId="{C8C07C4C-C93A-4146-A1D0-334FC01D825F}" srcOrd="0" destOrd="0" presId="urn:microsoft.com/office/officeart/2005/8/layout/vProcess5"/>
    <dgm:cxn modelId="{6460FB71-53D2-486E-B8D2-A7EC7D67F76D}" type="presOf" srcId="{1FB63F61-BCEB-4DCA-B6AA-8A44D7164CA7}" destId="{734E6A54-9252-4DDA-85DF-2C4CE3C0975D}" srcOrd="1" destOrd="0" presId="urn:microsoft.com/office/officeart/2005/8/layout/vProcess5"/>
    <dgm:cxn modelId="{B1D47576-2376-42E7-B9AD-A2B8962E3F56}" type="presOf" srcId="{47DAC0AF-C17F-43C9-BE81-4FDE095DFD19}" destId="{316A885D-D448-4AFC-B87B-D12402C09F38}" srcOrd="1" destOrd="0" presId="urn:microsoft.com/office/officeart/2005/8/layout/vProcess5"/>
    <dgm:cxn modelId="{079E8C56-E42D-42A9-A74A-B171275DCB11}" type="presOf" srcId="{1FB63F61-BCEB-4DCA-B6AA-8A44D7164CA7}" destId="{C6D09671-ACC9-42A2-97AE-ED56C0454D50}" srcOrd="0" destOrd="0" presId="urn:microsoft.com/office/officeart/2005/8/layout/vProcess5"/>
    <dgm:cxn modelId="{F18CDE8D-E1EB-4C0A-B194-3AF8E0F2E0B1}" type="presOf" srcId="{0A1E1EB3-A78B-46DF-9AA9-47D0C653B777}" destId="{B9D9CF06-FA13-43B0-A7CA-1A7C76E03AC0}" srcOrd="0" destOrd="0" presId="urn:microsoft.com/office/officeart/2005/8/layout/vProcess5"/>
    <dgm:cxn modelId="{901EC6C8-7218-4310-AB9E-FAC5B954610F}" srcId="{ADA0CC92-A6BA-40FD-9DE7-8650F62ABD7B}" destId="{1FB63F61-BCEB-4DCA-B6AA-8A44D7164CA7}" srcOrd="0" destOrd="0" parTransId="{A7E63E27-088F-4412-BDAF-8D5797D1DC39}" sibTransId="{13798D3D-90F7-4243-A6D3-F9CD76D76DAA}"/>
    <dgm:cxn modelId="{521750E5-CFDA-4C5D-A198-B51273B1FEBE}" type="presOf" srcId="{A5D7FE7B-3774-484A-BCE4-08022DAE1D7F}" destId="{592E2117-A80D-4CAE-849D-AB451ADFB5AD}" srcOrd="0" destOrd="0" presId="urn:microsoft.com/office/officeart/2005/8/layout/vProcess5"/>
    <dgm:cxn modelId="{AE4C9CE8-202E-4B2A-A8B6-EA5F21709649}" srcId="{ADA0CC92-A6BA-40FD-9DE7-8650F62ABD7B}" destId="{47DAC0AF-C17F-43C9-BE81-4FDE095DFD19}" srcOrd="1" destOrd="0" parTransId="{D9625052-A3E7-4689-A13B-26918CB8D69E}" sibTransId="{0A1E1EB3-A78B-46DF-9AA9-47D0C653B777}"/>
    <dgm:cxn modelId="{2BBEF2EB-D914-49AE-BC64-C65E333E3E2C}" srcId="{ADA0CC92-A6BA-40FD-9DE7-8650F62ABD7B}" destId="{A5D7FE7B-3774-484A-BCE4-08022DAE1D7F}" srcOrd="2" destOrd="0" parTransId="{AEAA6E99-B70B-484F-BCEC-73493D607956}" sibTransId="{2857C72E-9D50-482B-AF57-9A1AA8F968C5}"/>
    <dgm:cxn modelId="{9870AFED-1BBA-4AF2-8986-31144B4389B3}" type="presOf" srcId="{ADA0CC92-A6BA-40FD-9DE7-8650F62ABD7B}" destId="{4EBA9E6F-F838-4BFF-B12E-A98638305BAB}" srcOrd="0" destOrd="0" presId="urn:microsoft.com/office/officeart/2005/8/layout/vProcess5"/>
    <dgm:cxn modelId="{B036AE33-0F02-4587-B6A6-F6A78FD63FDD}" type="presParOf" srcId="{4EBA9E6F-F838-4BFF-B12E-A98638305BAB}" destId="{07E803C7-C47A-47D7-A418-975C706D934B}" srcOrd="0" destOrd="0" presId="urn:microsoft.com/office/officeart/2005/8/layout/vProcess5"/>
    <dgm:cxn modelId="{31AE0A17-1BF9-4B26-9372-8109A831A210}" type="presParOf" srcId="{4EBA9E6F-F838-4BFF-B12E-A98638305BAB}" destId="{C6D09671-ACC9-42A2-97AE-ED56C0454D50}" srcOrd="1" destOrd="0" presId="urn:microsoft.com/office/officeart/2005/8/layout/vProcess5"/>
    <dgm:cxn modelId="{E4B9D521-1E83-4A82-AC1D-CF4B1E9E701C}" type="presParOf" srcId="{4EBA9E6F-F838-4BFF-B12E-A98638305BAB}" destId="{C8C07C4C-C93A-4146-A1D0-334FC01D825F}" srcOrd="2" destOrd="0" presId="urn:microsoft.com/office/officeart/2005/8/layout/vProcess5"/>
    <dgm:cxn modelId="{F4A3AE07-1801-43EB-9B7B-84543F7FF427}" type="presParOf" srcId="{4EBA9E6F-F838-4BFF-B12E-A98638305BAB}" destId="{592E2117-A80D-4CAE-849D-AB451ADFB5AD}" srcOrd="3" destOrd="0" presId="urn:microsoft.com/office/officeart/2005/8/layout/vProcess5"/>
    <dgm:cxn modelId="{F0941653-6E19-4351-929F-2752D91D132B}" type="presParOf" srcId="{4EBA9E6F-F838-4BFF-B12E-A98638305BAB}" destId="{CDEF32E7-83E7-4B10-9A54-33B9CD2601F8}" srcOrd="4" destOrd="0" presId="urn:microsoft.com/office/officeart/2005/8/layout/vProcess5"/>
    <dgm:cxn modelId="{35F63AE7-BD51-4F1C-AE8E-A89E58FDCF70}" type="presParOf" srcId="{4EBA9E6F-F838-4BFF-B12E-A98638305BAB}" destId="{B9D9CF06-FA13-43B0-A7CA-1A7C76E03AC0}" srcOrd="5" destOrd="0" presId="urn:microsoft.com/office/officeart/2005/8/layout/vProcess5"/>
    <dgm:cxn modelId="{A82B28B7-3520-4EFF-AEB6-884091C4F850}" type="presParOf" srcId="{4EBA9E6F-F838-4BFF-B12E-A98638305BAB}" destId="{734E6A54-9252-4DDA-85DF-2C4CE3C0975D}" srcOrd="6" destOrd="0" presId="urn:microsoft.com/office/officeart/2005/8/layout/vProcess5"/>
    <dgm:cxn modelId="{07A151BC-9C6D-45F7-8B33-7E6D56168B3D}" type="presParOf" srcId="{4EBA9E6F-F838-4BFF-B12E-A98638305BAB}" destId="{316A885D-D448-4AFC-B87B-D12402C09F38}" srcOrd="7" destOrd="0" presId="urn:microsoft.com/office/officeart/2005/8/layout/vProcess5"/>
    <dgm:cxn modelId="{5D2E751F-DA8A-46C0-A46B-CDA07B0F7B30}" type="presParOf" srcId="{4EBA9E6F-F838-4BFF-B12E-A98638305BAB}" destId="{3B32102B-D4B1-4743-8FEA-EC958704222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DE857-7291-4A0C-AD14-A31B6768064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6D82FE7-9CB8-48FA-833E-4E13A6EF6290}" type="pres">
      <dgm:prSet presAssocID="{79CDE857-7291-4A0C-AD14-A31B67680647}" presName="Name0" presStyleCnt="0">
        <dgm:presLayoutVars>
          <dgm:chMax val="5"/>
          <dgm:chPref val="5"/>
          <dgm:dir/>
          <dgm:animLvl val="lvl"/>
        </dgm:presLayoutVars>
      </dgm:prSet>
      <dgm:spPr/>
    </dgm:pt>
  </dgm:ptLst>
  <dgm:cxnLst>
    <dgm:cxn modelId="{5B1DE004-C7C0-49F7-A9B4-3269BE7530C6}" type="presOf" srcId="{79CDE857-7291-4A0C-AD14-A31B67680647}" destId="{36D82FE7-9CB8-48FA-833E-4E13A6EF6290}" srcOrd="0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/>
      <dgm:spPr/>
      <dgm:t>
        <a:bodyPr/>
        <a:lstStyle/>
        <a:p>
          <a:r>
            <a:rPr lang="en-US" altLang="zh-TW" dirty="0"/>
            <a:t>TX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從</a:t>
          </a:r>
          <a:r>
            <a:rPr lang="en-US" altLang="zh-TW" dirty="0"/>
            <a:t>FPGA</a:t>
          </a:r>
          <a:r>
            <a:rPr lang="zh-TW" altLang="en-US" dirty="0"/>
            <a:t>傳出資料</a:t>
          </a:r>
          <a:r>
            <a:rPr lang="en-US" altLang="zh-TW" dirty="0"/>
            <a:t>(64bits)</a:t>
          </a:r>
          <a:endParaRPr lang="zh-TW" altLang="en-US" dirty="0"/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5B9E95A3-0E8B-444A-B39F-55A62B0E77F4}">
      <dgm:prSet phldrT="[文字]"/>
      <dgm:spPr/>
      <dgm:t>
        <a:bodyPr/>
        <a:lstStyle/>
        <a:p>
          <a:r>
            <a:rPr lang="en-US" altLang="zh-TW" dirty="0" err="1"/>
            <a:t>port_b_out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將資料用</a:t>
          </a:r>
          <a:r>
            <a:rPr lang="en-US" altLang="zh-TW" dirty="0"/>
            <a:t>LED</a:t>
          </a:r>
          <a:r>
            <a:rPr lang="zh-TW" altLang="en-US" dirty="0"/>
            <a:t>燈顯示</a:t>
          </a:r>
          <a:r>
            <a:rPr lang="en-US" altLang="zh-TW" dirty="0"/>
            <a:t>(8bits)</a:t>
          </a:r>
          <a:endParaRPr lang="zh-TW" altLang="en-US" dirty="0"/>
        </a:p>
      </dgm:t>
    </dgm:pt>
    <dgm:pt modelId="{9D613426-58E0-4BB9-8C04-A2FA6C3717B0}" type="parTrans" cxnId="{246D5B12-1C53-4FA5-9B6D-575DD04424FD}">
      <dgm:prSet/>
      <dgm:spPr/>
      <dgm:t>
        <a:bodyPr/>
        <a:lstStyle/>
        <a:p>
          <a:endParaRPr lang="zh-TW" altLang="en-US"/>
        </a:p>
      </dgm:t>
    </dgm:pt>
    <dgm:pt modelId="{335A221B-9874-456E-8C74-8ACFA7923A57}" type="sibTrans" cxnId="{246D5B12-1C53-4FA5-9B6D-575DD04424FD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/>
      <dgm:spPr/>
      <dgm:t>
        <a:bodyPr/>
        <a:lstStyle/>
        <a:p>
          <a:r>
            <a:rPr lang="en-US" altLang="zh-TW" dirty="0"/>
            <a:t>RX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FPGA</a:t>
          </a:r>
          <a:r>
            <a:rPr lang="zh-TW" altLang="en-US" dirty="0"/>
            <a:t>接收資料</a:t>
          </a:r>
          <a:r>
            <a:rPr lang="en-US" altLang="zh-TW" dirty="0"/>
            <a:t>(64bits)</a:t>
          </a:r>
          <a:endParaRPr lang="zh-TW" altLang="en-US" dirty="0"/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85502A8C-C272-4928-A4F8-C59D303A85B4}">
      <dgm:prSet phldrT="[文字]"/>
      <dgm:spPr/>
      <dgm:t>
        <a:bodyPr/>
        <a:lstStyle/>
        <a:p>
          <a:r>
            <a:rPr lang="en-US" altLang="zh-TW" dirty="0"/>
            <a:t>sw2,sw1,sw0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切換</a:t>
          </a:r>
          <a:r>
            <a:rPr lang="en-US" altLang="zh-TW" dirty="0" err="1"/>
            <a:t>port_b_out</a:t>
          </a:r>
          <a:r>
            <a:rPr lang="zh-TW" altLang="en-US" dirty="0"/>
            <a:t>輸出哪一則資料</a:t>
          </a:r>
        </a:p>
      </dgm:t>
    </dgm:pt>
    <dgm:pt modelId="{00832B0F-2277-4993-A466-2F0F7590A397}" type="parTrans" cxnId="{1C9327E5-EED6-4C6F-9098-44CB736364A3}">
      <dgm:prSet/>
      <dgm:spPr/>
      <dgm:t>
        <a:bodyPr/>
        <a:lstStyle/>
        <a:p>
          <a:endParaRPr lang="zh-TW" altLang="en-US"/>
        </a:p>
      </dgm:t>
    </dgm:pt>
    <dgm:pt modelId="{9F294C08-9DDF-4ED3-861C-DB0F5EC3BA38}" type="sibTrans" cxnId="{1C9327E5-EED6-4C6F-9098-44CB736364A3}">
      <dgm:prSet/>
      <dgm:spPr/>
      <dgm:t>
        <a:bodyPr/>
        <a:lstStyle/>
        <a:p>
          <a:endParaRPr lang="zh-TW" altLang="en-US"/>
        </a:p>
      </dgm:t>
    </dgm:pt>
    <dgm:pt modelId="{4903FFDB-2A3E-47DB-A0D3-63AC4A7C8A18}">
      <dgm:prSet phldrT="[文字]"/>
      <dgm:spPr/>
      <dgm:t>
        <a:bodyPr/>
        <a:lstStyle/>
        <a:p>
          <a:r>
            <a:rPr lang="en-US" altLang="zh-TW" dirty="0" err="1"/>
            <a:t>clk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50MHz</a:t>
          </a:r>
          <a:endParaRPr lang="zh-TW" altLang="en-US" dirty="0"/>
        </a:p>
      </dgm:t>
    </dgm:pt>
    <dgm:pt modelId="{3D0DDD5C-0248-40D3-BF3C-6F7AC8320CE8}" type="par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AAFCF718-18C2-40E0-8F90-4D49F07538D5}" type="sib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1F6D2C68-F5CF-4A5E-B5A2-1552BDAD1783}">
      <dgm:prSet phldrT="[文字]"/>
      <dgm:spPr/>
      <dgm:t>
        <a:bodyPr/>
        <a:lstStyle/>
        <a:p>
          <a:r>
            <a:rPr lang="en-US" altLang="zh-TW" dirty="0" err="1"/>
            <a:t>rst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重製資料</a:t>
          </a:r>
        </a:p>
      </dgm:t>
    </dgm:pt>
    <dgm:pt modelId="{8D31308B-2BB0-4F75-8FC9-0B68B4265E24}" type="par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44035876-7403-418A-ACF6-875E2DC38212}" type="sib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246D5B12-1C53-4FA5-9B6D-575DD04424FD}" srcId="{A25F7A73-C1E9-461A-9418-D4E43B100D41}" destId="{5B9E95A3-0E8B-444A-B39F-55A62B0E77F4}" srcOrd="1" destOrd="0" parTransId="{9D613426-58E0-4BB9-8C04-A2FA6C3717B0}" sibTransId="{335A221B-9874-456E-8C74-8ACFA7923A57}"/>
    <dgm:cxn modelId="{1593DD12-2FF3-4CB6-8994-2FCDE6D3BD6B}" srcId="{AC725622-9BC1-4066-8012-D1C161EB6E5F}" destId="{1F6D2C68-F5CF-4A5E-B5A2-1552BDAD1783}" srcOrd="3" destOrd="0" parTransId="{8D31308B-2BB0-4F75-8FC9-0B68B4265E24}" sibTransId="{44035876-7403-418A-ACF6-875E2DC38212}"/>
    <dgm:cxn modelId="{2E67F612-AA1A-4924-B011-0B18BB2C9DDC}" type="presOf" srcId="{4903FFDB-2A3E-47DB-A0D3-63AC4A7C8A18}" destId="{FE61E29A-AC66-49AA-A1B6-075C1050E8F7}" srcOrd="0" destOrd="2" presId="urn:microsoft.com/office/officeart/2005/8/layout/hList1"/>
    <dgm:cxn modelId="{5ADFAE18-D7C3-4273-A906-D2D804691A50}" srcId="{AC725622-9BC1-4066-8012-D1C161EB6E5F}" destId="{4903FFDB-2A3E-47DB-A0D3-63AC4A7C8A18}" srcOrd="2" destOrd="0" parTransId="{3D0DDD5C-0248-40D3-BF3C-6F7AC8320CE8}" sibTransId="{AAFCF718-18C2-40E0-8F90-4D49F07538D5}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E9210251-DFBA-459D-883F-95496D220359}" type="presOf" srcId="{85502A8C-C272-4928-A4F8-C59D303A85B4}" destId="{FE61E29A-AC66-49AA-A1B6-075C1050E8F7}" srcOrd="0" destOrd="1" presId="urn:microsoft.com/office/officeart/2005/8/layout/hList1"/>
    <dgm:cxn modelId="{5AC21F94-00BB-451D-9DD4-19F15A7F292F}" type="presOf" srcId="{1F6D2C68-F5CF-4A5E-B5A2-1552BDAD1783}" destId="{FE61E29A-AC66-49AA-A1B6-075C1050E8F7}" srcOrd="0" destOrd="3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2950F0BF-32C1-4EBC-B156-649203D52C0D}" type="presOf" srcId="{5B9E95A3-0E8B-444A-B39F-55A62B0E77F4}" destId="{5A0A6024-56B9-41C7-8DFD-A76FE54AE582}" srcOrd="0" destOrd="1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1C9327E5-EED6-4C6F-9098-44CB736364A3}" srcId="{AC725622-9BC1-4066-8012-D1C161EB6E5F}" destId="{85502A8C-C272-4928-A4F8-C59D303A85B4}" srcOrd="1" destOrd="0" parTransId="{00832B0F-2277-4993-A466-2F0F7590A397}" sibTransId="{9F294C08-9DDF-4ED3-861C-DB0F5EC3BA38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 custT="1"/>
      <dgm:spPr/>
      <dgm:t>
        <a:bodyPr/>
        <a:lstStyle/>
        <a:p>
          <a:r>
            <a:rPr lang="en-US" altLang="zh-TW" sz="2400" dirty="0"/>
            <a:t>e128_out</a:t>
          </a:r>
          <a:r>
            <a:rPr lang="zh-TW" altLang="en-US" sz="2400" dirty="0"/>
            <a:t> </a:t>
          </a:r>
          <a:r>
            <a:rPr lang="en-US" altLang="zh-TW" sz="2400" dirty="0"/>
            <a:t>:</a:t>
          </a:r>
          <a:r>
            <a:rPr lang="zh-TW" altLang="en-US" sz="2400" dirty="0"/>
            <a:t> 加密後資料</a:t>
          </a: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 custT="1"/>
      <dgm:spPr/>
      <dgm:t>
        <a:bodyPr/>
        <a:lstStyle/>
        <a:p>
          <a:r>
            <a:rPr lang="en-US" altLang="zh-TW" sz="2400" dirty="0"/>
            <a:t>e128_in : </a:t>
          </a:r>
          <a:r>
            <a:rPr lang="zh-TW" altLang="en-US" sz="2400" dirty="0"/>
            <a:t>加密前資料</a:t>
          </a: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82CE8F48-B912-4FC5-A2E3-1974A8E7C990}">
      <dgm:prSet phldrT="[文字]" custT="1"/>
      <dgm:spPr/>
      <dgm:t>
        <a:bodyPr/>
        <a:lstStyle/>
        <a:p>
          <a:r>
            <a:rPr lang="en-US" altLang="zh-TW" sz="2400" dirty="0"/>
            <a:t>enable</a:t>
          </a:r>
          <a:r>
            <a:rPr lang="zh-TW" altLang="en-US" sz="2400" dirty="0"/>
            <a:t> </a:t>
          </a:r>
          <a:r>
            <a:rPr lang="en-US" altLang="zh-TW" sz="2400" dirty="0"/>
            <a:t>: </a:t>
          </a:r>
          <a:r>
            <a:rPr lang="zh-TW" altLang="en-US" sz="2400" dirty="0"/>
            <a:t>控制</a:t>
          </a:r>
          <a:r>
            <a:rPr lang="en-US" altLang="zh-TW" sz="2400" dirty="0" err="1"/>
            <a:t>aes</a:t>
          </a:r>
          <a:r>
            <a:rPr lang="zh-TW" altLang="en-US" sz="2400" dirty="0"/>
            <a:t>開始加密</a:t>
          </a:r>
        </a:p>
      </dgm:t>
    </dgm:pt>
    <dgm:pt modelId="{5E8D6C4A-A732-4BD9-9459-C8E52FC7EBD7}" type="par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F82120FA-4455-4D62-8E32-DE10AC51E297}" type="sib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84CE7F68-E770-43CB-AE2C-A6C5FBE1248E}">
      <dgm:prSet phldrT="[文字]" custT="1"/>
      <dgm:spPr/>
      <dgm:t>
        <a:bodyPr/>
        <a:lstStyle/>
        <a:p>
          <a:r>
            <a:rPr lang="en-US" altLang="zh-TW" sz="2400" dirty="0"/>
            <a:t>d128</a:t>
          </a:r>
          <a:r>
            <a:rPr lang="zh-TW" altLang="en-US" sz="2400" dirty="0"/>
            <a:t> </a:t>
          </a:r>
          <a:r>
            <a:rPr lang="en-US" altLang="zh-TW" sz="2400" dirty="0"/>
            <a:t>:</a:t>
          </a:r>
          <a:r>
            <a:rPr lang="zh-TW" altLang="en-US" sz="2400" dirty="0"/>
            <a:t> 加密解密後是否為同一筆資料</a:t>
          </a:r>
        </a:p>
      </dgm:t>
    </dgm:pt>
    <dgm:pt modelId="{29A2A1F6-F980-4C84-B3D0-42C0F95BB04F}" type="parTrans" cxnId="{274775A5-C8FF-4583-8EFD-BBEFDA20724E}">
      <dgm:prSet/>
      <dgm:spPr/>
      <dgm:t>
        <a:bodyPr/>
        <a:lstStyle/>
        <a:p>
          <a:endParaRPr lang="zh-TW" altLang="en-US"/>
        </a:p>
      </dgm:t>
    </dgm:pt>
    <dgm:pt modelId="{56DE3A65-208F-4C66-A905-FE7DA05B6596}" type="sibTrans" cxnId="{274775A5-C8FF-4583-8EFD-BBEFDA20724E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5A4B111B-B083-4CCD-B046-129F791AD0F9}" type="presOf" srcId="{84CE7F68-E770-43CB-AE2C-A6C5FBE1248E}" destId="{5A0A6024-56B9-41C7-8DFD-A76FE54AE582}" srcOrd="0" destOrd="1" presId="urn:microsoft.com/office/officeart/2005/8/layout/hList1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A2DBD34C-E74A-415F-8A35-871883197702}" srcId="{AC725622-9BC1-4066-8012-D1C161EB6E5F}" destId="{82CE8F48-B912-4FC5-A2E3-1974A8E7C990}" srcOrd="1" destOrd="0" parTransId="{5E8D6C4A-A732-4BD9-9459-C8E52FC7EBD7}" sibTransId="{F82120FA-4455-4D62-8E32-DE10AC51E297}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274775A5-C8FF-4583-8EFD-BBEFDA20724E}" srcId="{A25F7A73-C1E9-461A-9418-D4E43B100D41}" destId="{84CE7F68-E770-43CB-AE2C-A6C5FBE1248E}" srcOrd="1" destOrd="0" parTransId="{29A2A1F6-F980-4C84-B3D0-42C0F95BB04F}" sibTransId="{56DE3A65-208F-4C66-A905-FE7DA05B6596}"/>
    <dgm:cxn modelId="{498B31B8-C445-4C95-A002-1E1D104FEFFD}" type="presOf" srcId="{82CE8F48-B912-4FC5-A2E3-1974A8E7C990}" destId="{FE61E29A-AC66-49AA-A1B6-075C1050E8F7}" srcOrd="0" destOrd="1" presId="urn:microsoft.com/office/officeart/2005/8/layout/hList1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CDE857-7291-4A0C-AD14-A31B6768064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0EBB816-FAF4-4A90-81EC-2C194BA21824}">
      <dgm:prSet phldrT="[文字]"/>
      <dgm:spPr/>
      <dgm:t>
        <a:bodyPr/>
        <a:lstStyle/>
        <a:p>
          <a:r>
            <a:rPr lang="en-US" altLang="zh-TW" dirty="0" err="1"/>
            <a:t>AES.v</a:t>
          </a:r>
          <a:endParaRPr lang="zh-TW" altLang="en-US" dirty="0"/>
        </a:p>
      </dgm:t>
    </dgm:pt>
    <dgm:pt modelId="{934AE4F7-365D-4D4C-83C1-649F1675F8E1}" type="par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2C9D8E46-F5C0-4E94-B148-91356FDFC2DD}" type="sib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418C7300-C2A1-4549-A1A3-AD6614F1DC7B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AES_Encrypt.v</a:t>
          </a:r>
          <a:endParaRPr lang="zh-TW" altLang="en-US" dirty="0"/>
        </a:p>
      </dgm:t>
    </dgm:pt>
    <dgm:pt modelId="{7CE5E8C6-0564-44D7-80ED-ECA909B9B11F}" type="par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70533457-DB50-4185-BDC6-A77E213CE603}" type="sib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8AA86835-7A32-40AA-AFCE-D53E306C745F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AES_Encrypt.v</a:t>
          </a:r>
          <a:endParaRPr lang="zh-TW" altLang="en-US" dirty="0"/>
        </a:p>
      </dgm:t>
    </dgm:pt>
    <dgm:pt modelId="{D3D0CC93-59F4-4355-961E-EB0DF15CBFB3}" type="par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52082D7A-32BE-4199-9C25-55AE6419FA21}" type="sib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C43335A3-5BB7-4A23-9ED8-98037C3B587A}">
      <dgm:prSet phldrT="[文字]"/>
      <dgm:spPr/>
      <dgm:t>
        <a:bodyPr/>
        <a:lstStyle/>
        <a:p>
          <a:r>
            <a:rPr lang="en-US" altLang="en-US" dirty="0" err="1"/>
            <a:t>keyExpansion.v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encryptRound.v</a:t>
          </a:r>
          <a:endParaRPr lang="en-US" altLang="en-US" dirty="0"/>
        </a:p>
        <a:p>
          <a:r>
            <a:rPr lang="en-US" altLang="en-US" dirty="0" err="1"/>
            <a:t>subBytes.v</a:t>
          </a:r>
          <a:endParaRPr lang="en-US" altLang="en-US" dirty="0"/>
        </a:p>
        <a:p>
          <a:r>
            <a:rPr lang="en-US" altLang="en-US" dirty="0" err="1"/>
            <a:t>shiftRows.v</a:t>
          </a:r>
          <a:endParaRPr lang="zh-TW" altLang="en-US" dirty="0"/>
        </a:p>
      </dgm:t>
    </dgm:pt>
    <dgm:pt modelId="{D9E98ED6-91D3-4D9F-A787-63A50ED6C00F}" type="par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DC4E234A-F37A-4529-9FBD-C3A240EF10FD}" type="sib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8781FBA3-4E3D-4230-A560-7358D862F4F0}">
      <dgm:prSet phldrT="[文字]"/>
      <dgm:spPr/>
      <dgm:t>
        <a:bodyPr/>
        <a:lstStyle/>
        <a:p>
          <a:r>
            <a:rPr lang="en-US" altLang="en-US" dirty="0" err="1"/>
            <a:t>encryptRound.v</a:t>
          </a:r>
          <a:endParaRPr lang="zh-TW" altLang="en-US" dirty="0"/>
        </a:p>
      </dgm:t>
    </dgm:pt>
    <dgm:pt modelId="{D0ED2203-2F28-4D48-99B4-5EFD3A32FAE7}" type="par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91BB7C88-1B19-4BD7-999B-DAB714DCFF3E}" type="sib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CCD22880-08D9-49D8-9C8E-FA84F1A4CB30}">
      <dgm:prSet phldrT="[文字]"/>
      <dgm:spPr/>
      <dgm:t>
        <a:bodyPr/>
        <a:lstStyle/>
        <a:p>
          <a:r>
            <a:rPr lang="en-US" altLang="en-US" dirty="0" err="1"/>
            <a:t>subBytes.v</a:t>
          </a:r>
          <a:endParaRPr lang="en-US" altLang="en-US" dirty="0"/>
        </a:p>
        <a:p>
          <a:r>
            <a:rPr lang="en-US" altLang="en-US" dirty="0" err="1"/>
            <a:t>shiftRows.v</a:t>
          </a:r>
          <a:endParaRPr lang="en-US" altLang="en-US" dirty="0"/>
        </a:p>
        <a:p>
          <a:r>
            <a:rPr lang="en-US" altLang="en-US" dirty="0" err="1"/>
            <a:t>mixColumns.v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zh-TW" altLang="en-US" dirty="0"/>
        </a:p>
      </dgm:t>
    </dgm:pt>
    <dgm:pt modelId="{F781F423-2174-4A19-8124-04BC408FEBC5}" type="par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076EC2BF-C370-4F8E-ABB7-660A43D76FEA}" type="sib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36D82FE7-9CB8-48FA-833E-4E13A6EF6290}" type="pres">
      <dgm:prSet presAssocID="{79CDE857-7291-4A0C-AD14-A31B6768064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28C0AE5-759F-4A8E-B8E3-CBB8B1451288}" type="pres">
      <dgm:prSet presAssocID="{D0EBB816-FAF4-4A90-81EC-2C194BA2182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3C5B5DE6-D712-4B9C-A393-7093927EDD88}" type="pres">
      <dgm:prSet presAssocID="{D0EBB816-FAF4-4A90-81EC-2C194BA2182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A4EF0A04-3DD3-417F-8650-9AD23384E34E}" type="pres">
      <dgm:prSet presAssocID="{8AA86835-7A32-40AA-AFCE-D53E306C745F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61784AE-1ABA-467C-BCB0-73BC31EEA00B}" type="pres">
      <dgm:prSet presAssocID="{8AA86835-7A32-40AA-AFCE-D53E306C745F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04A02B01-742C-40BB-A2F3-FFF0CC05B068}" type="pres">
      <dgm:prSet presAssocID="{8781FBA3-4E3D-4230-A560-7358D862F4F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70C4FDA3-A181-4CBA-A2C5-5369F52CB5BA}" type="pres">
      <dgm:prSet presAssocID="{8781FBA3-4E3D-4230-A560-7358D862F4F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B1DE004-C7C0-49F7-A9B4-3269BE7530C6}" type="presOf" srcId="{79CDE857-7291-4A0C-AD14-A31B67680647}" destId="{36D82FE7-9CB8-48FA-833E-4E13A6EF6290}" srcOrd="0" destOrd="0" presId="urn:microsoft.com/office/officeart/2009/3/layout/IncreasingArrowsProcess"/>
    <dgm:cxn modelId="{45ABD71C-43F7-46FB-9D08-0BCB44510FDE}" type="presOf" srcId="{CCD22880-08D9-49D8-9C8E-FA84F1A4CB30}" destId="{70C4FDA3-A181-4CBA-A2C5-5369F52CB5BA}" srcOrd="0" destOrd="0" presId="urn:microsoft.com/office/officeart/2009/3/layout/IncreasingArrowsProcess"/>
    <dgm:cxn modelId="{0E29AD79-D65C-4070-8AE0-2678C9DF6DAC}" type="presOf" srcId="{8AA86835-7A32-40AA-AFCE-D53E306C745F}" destId="{A4EF0A04-3DD3-417F-8650-9AD23384E34E}" srcOrd="0" destOrd="0" presId="urn:microsoft.com/office/officeart/2009/3/layout/IncreasingArrowsProcess"/>
    <dgm:cxn modelId="{A7F4B77B-E3E2-4452-B57C-6600C355C95C}" type="presOf" srcId="{418C7300-C2A1-4549-A1A3-AD6614F1DC7B}" destId="{3C5B5DE6-D712-4B9C-A393-7093927EDD88}" srcOrd="0" destOrd="0" presId="urn:microsoft.com/office/officeart/2009/3/layout/IncreasingArrowsProcess"/>
    <dgm:cxn modelId="{41A2647F-723A-404F-BE5F-C9DB5421F580}" type="presOf" srcId="{C43335A3-5BB7-4A23-9ED8-98037C3B587A}" destId="{D61784AE-1ABA-467C-BCB0-73BC31EEA00B}" srcOrd="0" destOrd="0" presId="urn:microsoft.com/office/officeart/2009/3/layout/IncreasingArrowsProcess"/>
    <dgm:cxn modelId="{A561BB96-4463-451E-8C93-E1894CB5D7B8}" srcId="{79CDE857-7291-4A0C-AD14-A31B67680647}" destId="{D0EBB816-FAF4-4A90-81EC-2C194BA21824}" srcOrd="0" destOrd="0" parTransId="{934AE4F7-365D-4D4C-83C1-649F1675F8E1}" sibTransId="{2C9D8E46-F5C0-4E94-B148-91356FDFC2DD}"/>
    <dgm:cxn modelId="{5F4DBB97-7063-47BB-A3A5-E86C0C0B6B60}" srcId="{8AA86835-7A32-40AA-AFCE-D53E306C745F}" destId="{C43335A3-5BB7-4A23-9ED8-98037C3B587A}" srcOrd="0" destOrd="0" parTransId="{D9E98ED6-91D3-4D9F-A787-63A50ED6C00F}" sibTransId="{DC4E234A-F37A-4529-9FBD-C3A240EF10FD}"/>
    <dgm:cxn modelId="{37839DAB-B1EE-4297-BDF0-4C518B04066A}" srcId="{79CDE857-7291-4A0C-AD14-A31B67680647}" destId="{8AA86835-7A32-40AA-AFCE-D53E306C745F}" srcOrd="1" destOrd="0" parTransId="{D3D0CC93-59F4-4355-961E-EB0DF15CBFB3}" sibTransId="{52082D7A-32BE-4199-9C25-55AE6419FA21}"/>
    <dgm:cxn modelId="{90F2B3B9-5362-4C20-BEFC-78706EB707D9}" type="presOf" srcId="{D0EBB816-FAF4-4A90-81EC-2C194BA21824}" destId="{F28C0AE5-759F-4A8E-B8E3-CBB8B1451288}" srcOrd="0" destOrd="0" presId="urn:microsoft.com/office/officeart/2009/3/layout/IncreasingArrowsProcess"/>
    <dgm:cxn modelId="{DE626CC1-0AFC-4A98-8839-4A0972B9FE01}" type="presOf" srcId="{8781FBA3-4E3D-4230-A560-7358D862F4F0}" destId="{04A02B01-742C-40BB-A2F3-FFF0CC05B068}" srcOrd="0" destOrd="0" presId="urn:microsoft.com/office/officeart/2009/3/layout/IncreasingArrowsProcess"/>
    <dgm:cxn modelId="{E37087DE-B51A-4098-BDE6-5396027F9433}" srcId="{79CDE857-7291-4A0C-AD14-A31B67680647}" destId="{8781FBA3-4E3D-4230-A560-7358D862F4F0}" srcOrd="2" destOrd="0" parTransId="{D0ED2203-2F28-4D48-99B4-5EFD3A32FAE7}" sibTransId="{91BB7C88-1B19-4BD7-999B-DAB714DCFF3E}"/>
    <dgm:cxn modelId="{82706CE8-5247-4458-A751-24E8902950B9}" srcId="{8781FBA3-4E3D-4230-A560-7358D862F4F0}" destId="{CCD22880-08D9-49D8-9C8E-FA84F1A4CB30}" srcOrd="0" destOrd="0" parTransId="{F781F423-2174-4A19-8124-04BC408FEBC5}" sibTransId="{076EC2BF-C370-4F8E-ABB7-660A43D76FEA}"/>
    <dgm:cxn modelId="{C05325EE-0379-45A8-8FA3-08238D8EA159}" srcId="{D0EBB816-FAF4-4A90-81EC-2C194BA21824}" destId="{418C7300-C2A1-4549-A1A3-AD6614F1DC7B}" srcOrd="0" destOrd="0" parTransId="{7CE5E8C6-0564-44D7-80ED-ECA909B9B11F}" sibTransId="{70533457-DB50-4185-BDC6-A77E213CE603}"/>
    <dgm:cxn modelId="{9B2F1820-94E5-4057-8399-8BEE2DB75CD5}" type="presParOf" srcId="{36D82FE7-9CB8-48FA-833E-4E13A6EF6290}" destId="{F28C0AE5-759F-4A8E-B8E3-CBB8B1451288}" srcOrd="0" destOrd="0" presId="urn:microsoft.com/office/officeart/2009/3/layout/IncreasingArrowsProcess"/>
    <dgm:cxn modelId="{955C5E64-8687-4111-B637-5AE17E21225D}" type="presParOf" srcId="{36D82FE7-9CB8-48FA-833E-4E13A6EF6290}" destId="{3C5B5DE6-D712-4B9C-A393-7093927EDD88}" srcOrd="1" destOrd="0" presId="urn:microsoft.com/office/officeart/2009/3/layout/IncreasingArrowsProcess"/>
    <dgm:cxn modelId="{D6335619-092F-4E09-B12D-5358C301F5F1}" type="presParOf" srcId="{36D82FE7-9CB8-48FA-833E-4E13A6EF6290}" destId="{A4EF0A04-3DD3-417F-8650-9AD23384E34E}" srcOrd="2" destOrd="0" presId="urn:microsoft.com/office/officeart/2009/3/layout/IncreasingArrowsProcess"/>
    <dgm:cxn modelId="{B75F54EC-256D-4BC1-B246-CBE6226F193A}" type="presParOf" srcId="{36D82FE7-9CB8-48FA-833E-4E13A6EF6290}" destId="{D61784AE-1ABA-467C-BCB0-73BC31EEA00B}" srcOrd="3" destOrd="0" presId="urn:microsoft.com/office/officeart/2009/3/layout/IncreasingArrowsProcess"/>
    <dgm:cxn modelId="{0A300C4E-83EC-4CB6-8C28-FF8656AC55D3}" type="presParOf" srcId="{36D82FE7-9CB8-48FA-833E-4E13A6EF6290}" destId="{04A02B01-742C-40BB-A2F3-FFF0CC05B068}" srcOrd="4" destOrd="0" presId="urn:microsoft.com/office/officeart/2009/3/layout/IncreasingArrowsProcess"/>
    <dgm:cxn modelId="{8605F99C-DCC0-43EC-9B5D-1578D3658A60}" type="presParOf" srcId="{36D82FE7-9CB8-48FA-833E-4E13A6EF6290}" destId="{70C4FDA3-A181-4CBA-A2C5-5369F52CB5B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CDE857-7291-4A0C-AD14-A31B6768064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0EBB816-FAF4-4A90-81EC-2C194BA21824}">
      <dgm:prSet phldrT="[文字]"/>
      <dgm:spPr/>
      <dgm:t>
        <a:bodyPr/>
        <a:lstStyle/>
        <a:p>
          <a:r>
            <a:rPr lang="en-US" altLang="zh-TW" dirty="0" err="1"/>
            <a:t>AES.v</a:t>
          </a:r>
          <a:endParaRPr lang="zh-TW" altLang="en-US" dirty="0"/>
        </a:p>
      </dgm:t>
    </dgm:pt>
    <dgm:pt modelId="{934AE4F7-365D-4D4C-83C1-649F1675F8E1}" type="par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2C9D8E46-F5C0-4E94-B148-91356FDFC2DD}" type="sib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418C7300-C2A1-4549-A1A3-AD6614F1DC7B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</a:t>
          </a:r>
          <a:r>
            <a:rPr lang="en-US" altLang="zh-TW" dirty="0" err="1"/>
            <a:t>De</a:t>
          </a:r>
          <a:r>
            <a:rPr lang="en-US" dirty="0" err="1"/>
            <a:t>crypt.v</a:t>
          </a:r>
          <a:endParaRPr lang="zh-TW" altLang="en-US" dirty="0"/>
        </a:p>
      </dgm:t>
    </dgm:pt>
    <dgm:pt modelId="{7CE5E8C6-0564-44D7-80ED-ECA909B9B11F}" type="par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70533457-DB50-4185-BDC6-A77E213CE603}" type="sib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8AA86835-7A32-40AA-AFCE-D53E306C745F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AES_Decrypt.v</a:t>
          </a:r>
          <a:endParaRPr lang="zh-TW" altLang="en-US" dirty="0"/>
        </a:p>
      </dgm:t>
    </dgm:pt>
    <dgm:pt modelId="{D3D0CC93-59F4-4355-961E-EB0DF15CBFB3}" type="par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52082D7A-32BE-4199-9C25-55AE6419FA21}" type="sib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C43335A3-5BB7-4A23-9ED8-98037C3B587A}">
      <dgm:prSet phldrT="[文字]"/>
      <dgm:spPr/>
      <dgm:t>
        <a:bodyPr/>
        <a:lstStyle/>
        <a:p>
          <a:r>
            <a:rPr lang="en-US" altLang="en-US" dirty="0" err="1"/>
            <a:t>keyExpansion.v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decryptRound.v</a:t>
          </a:r>
          <a:endParaRPr lang="en-US" altLang="en-US" dirty="0"/>
        </a:p>
        <a:p>
          <a:r>
            <a:rPr lang="en-US" altLang="en-US" dirty="0" err="1"/>
            <a:t>inverseShiftRows.v</a:t>
          </a:r>
          <a:endParaRPr lang="en-US" altLang="en-US" dirty="0"/>
        </a:p>
        <a:p>
          <a:r>
            <a:rPr lang="en-US" altLang="en-US" dirty="0" err="1"/>
            <a:t>inverseSubBytes.v</a:t>
          </a:r>
          <a:endParaRPr lang="en-US" altLang="en-US" dirty="0"/>
        </a:p>
      </dgm:t>
    </dgm:pt>
    <dgm:pt modelId="{D9E98ED6-91D3-4D9F-A787-63A50ED6C00F}" type="par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DC4E234A-F37A-4529-9FBD-C3A240EF10FD}" type="sib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8781FBA3-4E3D-4230-A560-7358D862F4F0}">
      <dgm:prSet phldrT="[文字]"/>
      <dgm:spPr/>
      <dgm:t>
        <a:bodyPr/>
        <a:lstStyle/>
        <a:p>
          <a:r>
            <a:rPr lang="en-US" altLang="en-US" dirty="0" err="1"/>
            <a:t>decryptRound.v</a:t>
          </a:r>
          <a:endParaRPr lang="zh-TW" altLang="en-US" dirty="0"/>
        </a:p>
      </dgm:t>
    </dgm:pt>
    <dgm:pt modelId="{D0ED2203-2F28-4D48-99B4-5EFD3A32FAE7}" type="par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91BB7C88-1B19-4BD7-999B-DAB714DCFF3E}" type="sib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CCD22880-08D9-49D8-9C8E-FA84F1A4CB30}">
      <dgm:prSet phldrT="[文字]"/>
      <dgm:spPr/>
      <dgm:t>
        <a:bodyPr/>
        <a:lstStyle/>
        <a:p>
          <a:r>
            <a:rPr lang="en-US" altLang="en-US" dirty="0" err="1"/>
            <a:t>inverseShiftRows.v</a:t>
          </a:r>
          <a:endParaRPr lang="en-US" altLang="en-US" dirty="0"/>
        </a:p>
        <a:p>
          <a:r>
            <a:rPr lang="en-US" altLang="en-US" dirty="0" err="1"/>
            <a:t>inverseSubBytes.v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inverseMixColumns.v</a:t>
          </a:r>
          <a:endParaRPr lang="zh-TW" altLang="en-US" dirty="0"/>
        </a:p>
      </dgm:t>
    </dgm:pt>
    <dgm:pt modelId="{F781F423-2174-4A19-8124-04BC408FEBC5}" type="par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076EC2BF-C370-4F8E-ABB7-660A43D76FEA}" type="sib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36D82FE7-9CB8-48FA-833E-4E13A6EF6290}" type="pres">
      <dgm:prSet presAssocID="{79CDE857-7291-4A0C-AD14-A31B6768064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28C0AE5-759F-4A8E-B8E3-CBB8B1451288}" type="pres">
      <dgm:prSet presAssocID="{D0EBB816-FAF4-4A90-81EC-2C194BA2182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3C5B5DE6-D712-4B9C-A393-7093927EDD88}" type="pres">
      <dgm:prSet presAssocID="{D0EBB816-FAF4-4A90-81EC-2C194BA2182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A4EF0A04-3DD3-417F-8650-9AD23384E34E}" type="pres">
      <dgm:prSet presAssocID="{8AA86835-7A32-40AA-AFCE-D53E306C745F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61784AE-1ABA-467C-BCB0-73BC31EEA00B}" type="pres">
      <dgm:prSet presAssocID="{8AA86835-7A32-40AA-AFCE-D53E306C745F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04A02B01-742C-40BB-A2F3-FFF0CC05B068}" type="pres">
      <dgm:prSet presAssocID="{8781FBA3-4E3D-4230-A560-7358D862F4F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70C4FDA3-A181-4CBA-A2C5-5369F52CB5BA}" type="pres">
      <dgm:prSet presAssocID="{8781FBA3-4E3D-4230-A560-7358D862F4F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B1DE004-C7C0-49F7-A9B4-3269BE7530C6}" type="presOf" srcId="{79CDE857-7291-4A0C-AD14-A31B67680647}" destId="{36D82FE7-9CB8-48FA-833E-4E13A6EF6290}" srcOrd="0" destOrd="0" presId="urn:microsoft.com/office/officeart/2009/3/layout/IncreasingArrowsProcess"/>
    <dgm:cxn modelId="{45ABD71C-43F7-46FB-9D08-0BCB44510FDE}" type="presOf" srcId="{CCD22880-08D9-49D8-9C8E-FA84F1A4CB30}" destId="{70C4FDA3-A181-4CBA-A2C5-5369F52CB5BA}" srcOrd="0" destOrd="0" presId="urn:microsoft.com/office/officeart/2009/3/layout/IncreasingArrowsProcess"/>
    <dgm:cxn modelId="{0E29AD79-D65C-4070-8AE0-2678C9DF6DAC}" type="presOf" srcId="{8AA86835-7A32-40AA-AFCE-D53E306C745F}" destId="{A4EF0A04-3DD3-417F-8650-9AD23384E34E}" srcOrd="0" destOrd="0" presId="urn:microsoft.com/office/officeart/2009/3/layout/IncreasingArrowsProcess"/>
    <dgm:cxn modelId="{A7F4B77B-E3E2-4452-B57C-6600C355C95C}" type="presOf" srcId="{418C7300-C2A1-4549-A1A3-AD6614F1DC7B}" destId="{3C5B5DE6-D712-4B9C-A393-7093927EDD88}" srcOrd="0" destOrd="0" presId="urn:microsoft.com/office/officeart/2009/3/layout/IncreasingArrowsProcess"/>
    <dgm:cxn modelId="{41A2647F-723A-404F-BE5F-C9DB5421F580}" type="presOf" srcId="{C43335A3-5BB7-4A23-9ED8-98037C3B587A}" destId="{D61784AE-1ABA-467C-BCB0-73BC31EEA00B}" srcOrd="0" destOrd="0" presId="urn:microsoft.com/office/officeart/2009/3/layout/IncreasingArrowsProcess"/>
    <dgm:cxn modelId="{A561BB96-4463-451E-8C93-E1894CB5D7B8}" srcId="{79CDE857-7291-4A0C-AD14-A31B67680647}" destId="{D0EBB816-FAF4-4A90-81EC-2C194BA21824}" srcOrd="0" destOrd="0" parTransId="{934AE4F7-365D-4D4C-83C1-649F1675F8E1}" sibTransId="{2C9D8E46-F5C0-4E94-B148-91356FDFC2DD}"/>
    <dgm:cxn modelId="{5F4DBB97-7063-47BB-A3A5-E86C0C0B6B60}" srcId="{8AA86835-7A32-40AA-AFCE-D53E306C745F}" destId="{C43335A3-5BB7-4A23-9ED8-98037C3B587A}" srcOrd="0" destOrd="0" parTransId="{D9E98ED6-91D3-4D9F-A787-63A50ED6C00F}" sibTransId="{DC4E234A-F37A-4529-9FBD-C3A240EF10FD}"/>
    <dgm:cxn modelId="{37839DAB-B1EE-4297-BDF0-4C518B04066A}" srcId="{79CDE857-7291-4A0C-AD14-A31B67680647}" destId="{8AA86835-7A32-40AA-AFCE-D53E306C745F}" srcOrd="1" destOrd="0" parTransId="{D3D0CC93-59F4-4355-961E-EB0DF15CBFB3}" sibTransId="{52082D7A-32BE-4199-9C25-55AE6419FA21}"/>
    <dgm:cxn modelId="{90F2B3B9-5362-4C20-BEFC-78706EB707D9}" type="presOf" srcId="{D0EBB816-FAF4-4A90-81EC-2C194BA21824}" destId="{F28C0AE5-759F-4A8E-B8E3-CBB8B1451288}" srcOrd="0" destOrd="0" presId="urn:microsoft.com/office/officeart/2009/3/layout/IncreasingArrowsProcess"/>
    <dgm:cxn modelId="{DE626CC1-0AFC-4A98-8839-4A0972B9FE01}" type="presOf" srcId="{8781FBA3-4E3D-4230-A560-7358D862F4F0}" destId="{04A02B01-742C-40BB-A2F3-FFF0CC05B068}" srcOrd="0" destOrd="0" presId="urn:microsoft.com/office/officeart/2009/3/layout/IncreasingArrowsProcess"/>
    <dgm:cxn modelId="{E37087DE-B51A-4098-BDE6-5396027F9433}" srcId="{79CDE857-7291-4A0C-AD14-A31B67680647}" destId="{8781FBA3-4E3D-4230-A560-7358D862F4F0}" srcOrd="2" destOrd="0" parTransId="{D0ED2203-2F28-4D48-99B4-5EFD3A32FAE7}" sibTransId="{91BB7C88-1B19-4BD7-999B-DAB714DCFF3E}"/>
    <dgm:cxn modelId="{82706CE8-5247-4458-A751-24E8902950B9}" srcId="{8781FBA3-4E3D-4230-A560-7358D862F4F0}" destId="{CCD22880-08D9-49D8-9C8E-FA84F1A4CB30}" srcOrd="0" destOrd="0" parTransId="{F781F423-2174-4A19-8124-04BC408FEBC5}" sibTransId="{076EC2BF-C370-4F8E-ABB7-660A43D76FEA}"/>
    <dgm:cxn modelId="{C05325EE-0379-45A8-8FA3-08238D8EA159}" srcId="{D0EBB816-FAF4-4A90-81EC-2C194BA21824}" destId="{418C7300-C2A1-4549-A1A3-AD6614F1DC7B}" srcOrd="0" destOrd="0" parTransId="{7CE5E8C6-0564-44D7-80ED-ECA909B9B11F}" sibTransId="{70533457-DB50-4185-BDC6-A77E213CE603}"/>
    <dgm:cxn modelId="{9B2F1820-94E5-4057-8399-8BEE2DB75CD5}" type="presParOf" srcId="{36D82FE7-9CB8-48FA-833E-4E13A6EF6290}" destId="{F28C0AE5-759F-4A8E-B8E3-CBB8B1451288}" srcOrd="0" destOrd="0" presId="urn:microsoft.com/office/officeart/2009/3/layout/IncreasingArrowsProcess"/>
    <dgm:cxn modelId="{955C5E64-8687-4111-B637-5AE17E21225D}" type="presParOf" srcId="{36D82FE7-9CB8-48FA-833E-4E13A6EF6290}" destId="{3C5B5DE6-D712-4B9C-A393-7093927EDD88}" srcOrd="1" destOrd="0" presId="urn:microsoft.com/office/officeart/2009/3/layout/IncreasingArrowsProcess"/>
    <dgm:cxn modelId="{D6335619-092F-4E09-B12D-5358C301F5F1}" type="presParOf" srcId="{36D82FE7-9CB8-48FA-833E-4E13A6EF6290}" destId="{A4EF0A04-3DD3-417F-8650-9AD23384E34E}" srcOrd="2" destOrd="0" presId="urn:microsoft.com/office/officeart/2009/3/layout/IncreasingArrowsProcess"/>
    <dgm:cxn modelId="{B75F54EC-256D-4BC1-B246-CBE6226F193A}" type="presParOf" srcId="{36D82FE7-9CB8-48FA-833E-4E13A6EF6290}" destId="{D61784AE-1ABA-467C-BCB0-73BC31EEA00B}" srcOrd="3" destOrd="0" presId="urn:microsoft.com/office/officeart/2009/3/layout/IncreasingArrowsProcess"/>
    <dgm:cxn modelId="{0A300C4E-83EC-4CB6-8C28-FF8656AC55D3}" type="presParOf" srcId="{36D82FE7-9CB8-48FA-833E-4E13A6EF6290}" destId="{04A02B01-742C-40BB-A2F3-FFF0CC05B068}" srcOrd="4" destOrd="0" presId="urn:microsoft.com/office/officeart/2009/3/layout/IncreasingArrowsProcess"/>
    <dgm:cxn modelId="{8605F99C-DCC0-43EC-9B5D-1578D3658A60}" type="presParOf" srcId="{36D82FE7-9CB8-48FA-833E-4E13A6EF6290}" destId="{70C4FDA3-A181-4CBA-A2C5-5369F52CB5B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09671-ACC9-42A2-97AE-ED56C0454D50}">
      <dsp:nvSpPr>
        <dsp:cNvPr id="0" name=""/>
        <dsp:cNvSpPr/>
      </dsp:nvSpPr>
      <dsp:spPr>
        <a:xfrm>
          <a:off x="0" y="0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TopCode</a:t>
          </a:r>
          <a:r>
            <a:rPr lang="en-US" sz="2100" kern="1200" dirty="0"/>
            <a:t> : rs232.v</a:t>
          </a:r>
        </a:p>
      </dsp:txBody>
      <dsp:txXfrm>
        <a:off x="34788" y="34788"/>
        <a:ext cx="3199860" cy="1118171"/>
      </dsp:txXfrm>
    </dsp:sp>
    <dsp:sp modelId="{C8C07C4C-C93A-4146-A1D0-334FC01D825F}">
      <dsp:nvSpPr>
        <dsp:cNvPr id="0" name=""/>
        <dsp:cNvSpPr/>
      </dsp:nvSpPr>
      <dsp:spPr>
        <a:xfrm>
          <a:off x="395429" y="1385705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Code: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RX_code.v</a:t>
          </a:r>
          <a:r>
            <a:rPr lang="en-US" sz="2100" kern="1200" dirty="0"/>
            <a:t> , </a:t>
          </a:r>
          <a:r>
            <a:rPr lang="en-US" sz="2100" kern="1200" dirty="0" err="1"/>
            <a:t>TX_code.v</a:t>
          </a:r>
          <a:r>
            <a:rPr lang="en-US" sz="2100" kern="1200" dirty="0"/>
            <a:t> , </a:t>
          </a:r>
          <a:r>
            <a:rPr lang="en-US" sz="2100" kern="1200" dirty="0" err="1"/>
            <a:t>AES.v</a:t>
          </a:r>
          <a:endParaRPr lang="en-US" sz="2100" kern="1200" dirty="0"/>
        </a:p>
      </dsp:txBody>
      <dsp:txXfrm>
        <a:off x="430217" y="1420493"/>
        <a:ext cx="3244491" cy="1118171"/>
      </dsp:txXfrm>
    </dsp:sp>
    <dsp:sp modelId="{592E2117-A80D-4CAE-849D-AB451ADFB5AD}">
      <dsp:nvSpPr>
        <dsp:cNvPr id="0" name=""/>
        <dsp:cNvSpPr/>
      </dsp:nvSpPr>
      <dsp:spPr>
        <a:xfrm>
          <a:off x="790858" y="2771410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Testbench : bits64_test.v,</a:t>
          </a:r>
          <a:r>
            <a:rPr lang="en-US" altLang="zh-TW" sz="2100" kern="1200" dirty="0"/>
            <a:t> </a:t>
          </a:r>
          <a:r>
            <a:rPr lang="en-US" altLang="zh-TW" sz="2100" kern="1200" dirty="0" err="1"/>
            <a:t>aes_data_tb.v</a:t>
          </a:r>
          <a:endParaRPr lang="en-US" sz="2100" kern="1200" dirty="0"/>
        </a:p>
      </dsp:txBody>
      <dsp:txXfrm>
        <a:off x="825646" y="2806198"/>
        <a:ext cx="3244491" cy="1118171"/>
      </dsp:txXfrm>
    </dsp:sp>
    <dsp:sp modelId="{CDEF32E7-83E7-4B10-9A54-33B9CD2601F8}">
      <dsp:nvSpPr>
        <dsp:cNvPr id="0" name=""/>
        <dsp:cNvSpPr/>
      </dsp:nvSpPr>
      <dsp:spPr>
        <a:xfrm>
          <a:off x="3709497" y="900708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83205" y="900708"/>
        <a:ext cx="424619" cy="580956"/>
      </dsp:txXfrm>
    </dsp:sp>
    <dsp:sp modelId="{B9D9CF06-FA13-43B0-A7CA-1A7C76E03AC0}">
      <dsp:nvSpPr>
        <dsp:cNvPr id="0" name=""/>
        <dsp:cNvSpPr/>
      </dsp:nvSpPr>
      <dsp:spPr>
        <a:xfrm>
          <a:off x="4104926" y="2278495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78634" y="2278495"/>
        <a:ext cx="424619" cy="580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3215"/>
          <a:ext cx="448649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output</a:t>
          </a:r>
          <a:endParaRPr lang="zh-TW" altLang="en-US" sz="2200" kern="1200" dirty="0"/>
        </a:p>
      </dsp:txBody>
      <dsp:txXfrm>
        <a:off x="46" y="3215"/>
        <a:ext cx="4486496" cy="633600"/>
      </dsp:txXfrm>
    </dsp:sp>
    <dsp:sp modelId="{5A0A6024-56B9-41C7-8DFD-A76FE54AE582}">
      <dsp:nvSpPr>
        <dsp:cNvPr id="0" name=""/>
        <dsp:cNvSpPr/>
      </dsp:nvSpPr>
      <dsp:spPr>
        <a:xfrm>
          <a:off x="46" y="636815"/>
          <a:ext cx="4486496" cy="2069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/>
            <a:t>TX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從</a:t>
          </a:r>
          <a:r>
            <a:rPr lang="en-US" altLang="zh-TW" sz="2200" kern="1200" dirty="0"/>
            <a:t>FPGA</a:t>
          </a:r>
          <a:r>
            <a:rPr lang="zh-TW" altLang="en-US" sz="2200" kern="1200" dirty="0"/>
            <a:t>傳出資料</a:t>
          </a:r>
          <a:r>
            <a:rPr lang="en-US" altLang="zh-TW" sz="2200" kern="1200" dirty="0"/>
            <a:t>(64bits)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port_b_out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將資料用</a:t>
          </a:r>
          <a:r>
            <a:rPr lang="en-US" altLang="zh-TW" sz="2200" kern="1200" dirty="0"/>
            <a:t>LED</a:t>
          </a:r>
          <a:r>
            <a:rPr lang="zh-TW" altLang="en-US" sz="2200" kern="1200" dirty="0"/>
            <a:t>燈顯示</a:t>
          </a:r>
          <a:r>
            <a:rPr lang="en-US" altLang="zh-TW" sz="2200" kern="1200" dirty="0"/>
            <a:t>(8bits)</a:t>
          </a:r>
          <a:endParaRPr lang="zh-TW" altLang="en-US" sz="2200" kern="1200" dirty="0"/>
        </a:p>
      </dsp:txBody>
      <dsp:txXfrm>
        <a:off x="46" y="636815"/>
        <a:ext cx="4486496" cy="2069301"/>
      </dsp:txXfrm>
    </dsp:sp>
    <dsp:sp modelId="{740DDC0F-D9F5-4ED5-B3DA-597CDBCC0D4A}">
      <dsp:nvSpPr>
        <dsp:cNvPr id="0" name=""/>
        <dsp:cNvSpPr/>
      </dsp:nvSpPr>
      <dsp:spPr>
        <a:xfrm>
          <a:off x="5114652" y="3215"/>
          <a:ext cx="448649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input</a:t>
          </a:r>
          <a:endParaRPr lang="zh-TW" altLang="en-US" sz="2200" kern="1200" dirty="0"/>
        </a:p>
      </dsp:txBody>
      <dsp:txXfrm>
        <a:off x="5114652" y="3215"/>
        <a:ext cx="4486496" cy="633600"/>
      </dsp:txXfrm>
    </dsp:sp>
    <dsp:sp modelId="{FE61E29A-AC66-49AA-A1B6-075C1050E8F7}">
      <dsp:nvSpPr>
        <dsp:cNvPr id="0" name=""/>
        <dsp:cNvSpPr/>
      </dsp:nvSpPr>
      <dsp:spPr>
        <a:xfrm>
          <a:off x="5114652" y="636815"/>
          <a:ext cx="4486496" cy="2069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/>
            <a:t>RX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FPGA</a:t>
          </a:r>
          <a:r>
            <a:rPr lang="zh-TW" altLang="en-US" sz="2200" kern="1200" dirty="0"/>
            <a:t>接收資料</a:t>
          </a:r>
          <a:r>
            <a:rPr lang="en-US" altLang="zh-TW" sz="2200" kern="1200" dirty="0"/>
            <a:t>(64bits)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/>
            <a:t>sw2,sw1,sw0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切換</a:t>
          </a:r>
          <a:r>
            <a:rPr lang="en-US" altLang="zh-TW" sz="2200" kern="1200" dirty="0" err="1"/>
            <a:t>port_b_out</a:t>
          </a:r>
          <a:r>
            <a:rPr lang="zh-TW" altLang="en-US" sz="2200" kern="1200" dirty="0"/>
            <a:t>輸出哪一則資料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clk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50MHz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rst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重製資料</a:t>
          </a:r>
        </a:p>
      </dsp:txBody>
      <dsp:txXfrm>
        <a:off x="5114652" y="636815"/>
        <a:ext cx="4486496" cy="20693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9346"/>
          <a:ext cx="448649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output</a:t>
          </a:r>
          <a:endParaRPr lang="zh-TW" altLang="en-US" sz="3700" kern="1200" dirty="0"/>
        </a:p>
      </dsp:txBody>
      <dsp:txXfrm>
        <a:off x="46" y="9346"/>
        <a:ext cx="4486496" cy="1065600"/>
      </dsp:txXfrm>
    </dsp:sp>
    <dsp:sp modelId="{5A0A6024-56B9-41C7-8DFD-A76FE54AE582}">
      <dsp:nvSpPr>
        <dsp:cNvPr id="0" name=""/>
        <dsp:cNvSpPr/>
      </dsp:nvSpPr>
      <dsp:spPr>
        <a:xfrm>
          <a:off x="46" y="1074946"/>
          <a:ext cx="4486496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e128_out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</a:t>
          </a:r>
          <a:r>
            <a:rPr lang="zh-TW" altLang="en-US" sz="2400" kern="1200" dirty="0"/>
            <a:t> 加密後資料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d128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</a:t>
          </a:r>
          <a:r>
            <a:rPr lang="zh-TW" altLang="en-US" sz="2400" kern="1200" dirty="0"/>
            <a:t> 加密解密後是否為同一筆資料</a:t>
          </a:r>
        </a:p>
      </dsp:txBody>
      <dsp:txXfrm>
        <a:off x="46" y="1074946"/>
        <a:ext cx="4486496" cy="1625040"/>
      </dsp:txXfrm>
    </dsp:sp>
    <dsp:sp modelId="{740DDC0F-D9F5-4ED5-B3DA-597CDBCC0D4A}">
      <dsp:nvSpPr>
        <dsp:cNvPr id="0" name=""/>
        <dsp:cNvSpPr/>
      </dsp:nvSpPr>
      <dsp:spPr>
        <a:xfrm>
          <a:off x="5114652" y="9346"/>
          <a:ext cx="448649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input</a:t>
          </a:r>
          <a:endParaRPr lang="zh-TW" altLang="en-US" sz="3700" kern="1200" dirty="0"/>
        </a:p>
      </dsp:txBody>
      <dsp:txXfrm>
        <a:off x="5114652" y="9346"/>
        <a:ext cx="4486496" cy="1065600"/>
      </dsp:txXfrm>
    </dsp:sp>
    <dsp:sp modelId="{FE61E29A-AC66-49AA-A1B6-075C1050E8F7}">
      <dsp:nvSpPr>
        <dsp:cNvPr id="0" name=""/>
        <dsp:cNvSpPr/>
      </dsp:nvSpPr>
      <dsp:spPr>
        <a:xfrm>
          <a:off x="5114652" y="1074946"/>
          <a:ext cx="4486496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e128_in : </a:t>
          </a:r>
          <a:r>
            <a:rPr lang="zh-TW" altLang="en-US" sz="2400" kern="1200" dirty="0"/>
            <a:t>加密前資料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enable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 </a:t>
          </a:r>
          <a:r>
            <a:rPr lang="zh-TW" altLang="en-US" sz="2400" kern="1200" dirty="0"/>
            <a:t>控制</a:t>
          </a:r>
          <a:r>
            <a:rPr lang="en-US" altLang="zh-TW" sz="2400" kern="1200" dirty="0" err="1"/>
            <a:t>aes</a:t>
          </a:r>
          <a:r>
            <a:rPr lang="zh-TW" altLang="en-US" sz="2400" kern="1200" dirty="0"/>
            <a:t>開始加密</a:t>
          </a:r>
        </a:p>
      </dsp:txBody>
      <dsp:txXfrm>
        <a:off x="5114652" y="1074946"/>
        <a:ext cx="4486496" cy="1625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C0AE5-759F-4A8E-B8E3-CBB8B1451288}">
      <dsp:nvSpPr>
        <dsp:cNvPr id="0" name=""/>
        <dsp:cNvSpPr/>
      </dsp:nvSpPr>
      <dsp:spPr>
        <a:xfrm>
          <a:off x="0" y="402407"/>
          <a:ext cx="769112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 err="1"/>
            <a:t>AES.v</a:t>
          </a:r>
          <a:endParaRPr lang="zh-TW" altLang="en-US" sz="2200" kern="1200" dirty="0"/>
        </a:p>
      </dsp:txBody>
      <dsp:txXfrm>
        <a:off x="0" y="682437"/>
        <a:ext cx="7411090" cy="560060"/>
      </dsp:txXfrm>
    </dsp:sp>
    <dsp:sp modelId="{3C5B5DE6-D712-4B9C-A393-7093927EDD88}">
      <dsp:nvSpPr>
        <dsp:cNvPr id="0" name=""/>
        <dsp:cNvSpPr/>
      </dsp:nvSpPr>
      <dsp:spPr>
        <a:xfrm>
          <a:off x="0" y="1266181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AES_Encrypt.v</a:t>
          </a:r>
          <a:endParaRPr lang="zh-TW" altLang="en-US" sz="2200" kern="1200" dirty="0"/>
        </a:p>
      </dsp:txBody>
      <dsp:txXfrm>
        <a:off x="0" y="1266181"/>
        <a:ext cx="2368864" cy="2157763"/>
      </dsp:txXfrm>
    </dsp:sp>
    <dsp:sp modelId="{A4EF0A04-3DD3-417F-8650-9AD23384E34E}">
      <dsp:nvSpPr>
        <dsp:cNvPr id="0" name=""/>
        <dsp:cNvSpPr/>
      </dsp:nvSpPr>
      <dsp:spPr>
        <a:xfrm>
          <a:off x="2368864" y="775780"/>
          <a:ext cx="5322255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AES_Encrypt.v</a:t>
          </a:r>
          <a:endParaRPr lang="zh-TW" altLang="en-US" sz="2200" kern="1200" dirty="0"/>
        </a:p>
      </dsp:txBody>
      <dsp:txXfrm>
        <a:off x="2368864" y="1055810"/>
        <a:ext cx="5042225" cy="560060"/>
      </dsp:txXfrm>
    </dsp:sp>
    <dsp:sp modelId="{D61784AE-1ABA-467C-BCB0-73BC31EEA00B}">
      <dsp:nvSpPr>
        <dsp:cNvPr id="0" name=""/>
        <dsp:cNvSpPr/>
      </dsp:nvSpPr>
      <dsp:spPr>
        <a:xfrm>
          <a:off x="2368864" y="1639554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keyExpansion.v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addRoundKey.v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encryptRound.v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subBytes.v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shiftRows.v</a:t>
          </a:r>
          <a:endParaRPr lang="zh-TW" altLang="en-US" sz="2200" kern="1200" dirty="0"/>
        </a:p>
      </dsp:txBody>
      <dsp:txXfrm>
        <a:off x="2368864" y="1639554"/>
        <a:ext cx="2368864" cy="2157763"/>
      </dsp:txXfrm>
    </dsp:sp>
    <dsp:sp modelId="{04A02B01-742C-40BB-A2F3-FFF0CC05B068}">
      <dsp:nvSpPr>
        <dsp:cNvPr id="0" name=""/>
        <dsp:cNvSpPr/>
      </dsp:nvSpPr>
      <dsp:spPr>
        <a:xfrm>
          <a:off x="4737729" y="1149153"/>
          <a:ext cx="295339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encryptRound.v</a:t>
          </a:r>
          <a:endParaRPr lang="zh-TW" altLang="en-US" sz="2200" kern="1200" dirty="0"/>
        </a:p>
      </dsp:txBody>
      <dsp:txXfrm>
        <a:off x="4737729" y="1429183"/>
        <a:ext cx="2673360" cy="560060"/>
      </dsp:txXfrm>
    </dsp:sp>
    <dsp:sp modelId="{70C4FDA3-A181-4CBA-A2C5-5369F52CB5BA}">
      <dsp:nvSpPr>
        <dsp:cNvPr id="0" name=""/>
        <dsp:cNvSpPr/>
      </dsp:nvSpPr>
      <dsp:spPr>
        <a:xfrm>
          <a:off x="4737729" y="2012928"/>
          <a:ext cx="2368864" cy="2126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subBytes.v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shiftRows.v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mixColumns.v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addRoundKey.v</a:t>
          </a:r>
          <a:endParaRPr lang="zh-TW" altLang="en-US" sz="2200" kern="1200" dirty="0"/>
        </a:p>
      </dsp:txBody>
      <dsp:txXfrm>
        <a:off x="4737729" y="2012928"/>
        <a:ext cx="2368864" cy="21261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C0AE5-759F-4A8E-B8E3-CBB8B1451288}">
      <dsp:nvSpPr>
        <dsp:cNvPr id="0" name=""/>
        <dsp:cNvSpPr/>
      </dsp:nvSpPr>
      <dsp:spPr>
        <a:xfrm>
          <a:off x="0" y="402407"/>
          <a:ext cx="769112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 err="1"/>
            <a:t>AES.v</a:t>
          </a:r>
          <a:endParaRPr lang="zh-TW" altLang="en-US" sz="2200" kern="1200" dirty="0"/>
        </a:p>
      </dsp:txBody>
      <dsp:txXfrm>
        <a:off x="0" y="682437"/>
        <a:ext cx="7411090" cy="560060"/>
      </dsp:txXfrm>
    </dsp:sp>
    <dsp:sp modelId="{3C5B5DE6-D712-4B9C-A393-7093927EDD88}">
      <dsp:nvSpPr>
        <dsp:cNvPr id="0" name=""/>
        <dsp:cNvSpPr/>
      </dsp:nvSpPr>
      <dsp:spPr>
        <a:xfrm>
          <a:off x="0" y="1266181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000" kern="1200" dirty="0" err="1"/>
            <a:t>AES_</a:t>
          </a:r>
          <a:r>
            <a:rPr lang="en-US" altLang="zh-TW" sz="2000" kern="1200" dirty="0" err="1"/>
            <a:t>De</a:t>
          </a:r>
          <a:r>
            <a:rPr lang="en-US" sz="2000" kern="1200" dirty="0" err="1"/>
            <a:t>crypt.v</a:t>
          </a:r>
          <a:endParaRPr lang="zh-TW" altLang="en-US" sz="2000" kern="1200" dirty="0"/>
        </a:p>
      </dsp:txBody>
      <dsp:txXfrm>
        <a:off x="0" y="1266181"/>
        <a:ext cx="2368864" cy="2157763"/>
      </dsp:txXfrm>
    </dsp:sp>
    <dsp:sp modelId="{A4EF0A04-3DD3-417F-8650-9AD23384E34E}">
      <dsp:nvSpPr>
        <dsp:cNvPr id="0" name=""/>
        <dsp:cNvSpPr/>
      </dsp:nvSpPr>
      <dsp:spPr>
        <a:xfrm>
          <a:off x="2368864" y="775780"/>
          <a:ext cx="5322255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AES_Decrypt.v</a:t>
          </a:r>
          <a:endParaRPr lang="zh-TW" altLang="en-US" sz="2200" kern="1200" dirty="0"/>
        </a:p>
      </dsp:txBody>
      <dsp:txXfrm>
        <a:off x="2368864" y="1055810"/>
        <a:ext cx="5042225" cy="560060"/>
      </dsp:txXfrm>
    </dsp:sp>
    <dsp:sp modelId="{D61784AE-1ABA-467C-BCB0-73BC31EEA00B}">
      <dsp:nvSpPr>
        <dsp:cNvPr id="0" name=""/>
        <dsp:cNvSpPr/>
      </dsp:nvSpPr>
      <dsp:spPr>
        <a:xfrm>
          <a:off x="2368864" y="1639554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keyExpansion.v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addRoundKey.v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decryptRound.v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inverseShiftRows.v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inverseSubBytes.v</a:t>
          </a:r>
          <a:endParaRPr lang="en-US" altLang="en-US" sz="2000" kern="1200" dirty="0"/>
        </a:p>
      </dsp:txBody>
      <dsp:txXfrm>
        <a:off x="2368864" y="1639554"/>
        <a:ext cx="2368864" cy="2157763"/>
      </dsp:txXfrm>
    </dsp:sp>
    <dsp:sp modelId="{04A02B01-742C-40BB-A2F3-FFF0CC05B068}">
      <dsp:nvSpPr>
        <dsp:cNvPr id="0" name=""/>
        <dsp:cNvSpPr/>
      </dsp:nvSpPr>
      <dsp:spPr>
        <a:xfrm>
          <a:off x="4737729" y="1149153"/>
          <a:ext cx="295339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decryptRound.v</a:t>
          </a:r>
          <a:endParaRPr lang="zh-TW" altLang="en-US" sz="2200" kern="1200" dirty="0"/>
        </a:p>
      </dsp:txBody>
      <dsp:txXfrm>
        <a:off x="4737729" y="1429183"/>
        <a:ext cx="2673360" cy="560060"/>
      </dsp:txXfrm>
    </dsp:sp>
    <dsp:sp modelId="{70C4FDA3-A181-4CBA-A2C5-5369F52CB5BA}">
      <dsp:nvSpPr>
        <dsp:cNvPr id="0" name=""/>
        <dsp:cNvSpPr/>
      </dsp:nvSpPr>
      <dsp:spPr>
        <a:xfrm>
          <a:off x="4737729" y="2012928"/>
          <a:ext cx="2368864" cy="2126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inverseShiftRows.v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inverseSubBytes.v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addRoundKey.v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inverseMixColumns.v</a:t>
          </a:r>
          <a:endParaRPr lang="zh-TW" altLang="en-US" sz="2000" kern="1200" dirty="0"/>
        </a:p>
      </dsp:txBody>
      <dsp:txXfrm>
        <a:off x="4737729" y="2012928"/>
        <a:ext cx="2368864" cy="2126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0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7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95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4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7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1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3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4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9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4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5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03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6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3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CFBC5D-DAFB-4263-8CE6-CC74E3B535D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8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ina0331/rs232_AES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49488" TargetMode="External"/><Relationship Id="rId2" Type="http://schemas.openxmlformats.org/officeDocument/2006/relationships/hyperlink" Target="https://www.796t.com/content/154189208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haelehab/AES-Verilo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3CAE4-C3D2-BB3E-C949-EE5C499F3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RS232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9F9D7E-04B5-30FD-548A-DC1A9E4A6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42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0A33-49DD-4F46-21B4-E97ED11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282" y="1159932"/>
            <a:ext cx="5836918" cy="1303867"/>
          </a:xfrm>
        </p:spPr>
        <p:txBody>
          <a:bodyPr/>
          <a:lstStyle/>
          <a:p>
            <a:r>
              <a:rPr lang="en-US" altLang="zh-TW" dirty="0"/>
              <a:t>AES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1A904D-C55B-4CBA-BE0B-4D9A543C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47" y="982132"/>
            <a:ext cx="5540693" cy="50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6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557463"/>
            <a:ext cx="9601200" cy="3317875"/>
          </a:xfrm>
        </p:spPr>
        <p:txBody>
          <a:bodyPr>
            <a:normAutofit/>
          </a:bodyPr>
          <a:lstStyle/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FC838E-D67B-4884-8491-C07A9C33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2" y="826346"/>
            <a:ext cx="4795520" cy="23948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DF305C-B2C3-4D4D-AE76-1256A178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2" y="3429000"/>
            <a:ext cx="5432240" cy="2143289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BD24E9B-2F1A-4345-8943-C0B073D5C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509" y="753767"/>
            <a:ext cx="4364293" cy="23948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DA16A46-7641-41D1-A32E-10929C05F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897" y="3269621"/>
            <a:ext cx="3537905" cy="2834612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C9630547-DB7A-4F96-A52A-A9E18681126A}"/>
              </a:ext>
            </a:extLst>
          </p:cNvPr>
          <p:cNvSpPr/>
          <p:nvPr/>
        </p:nvSpPr>
        <p:spPr>
          <a:xfrm>
            <a:off x="3322320" y="3148614"/>
            <a:ext cx="264160" cy="352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79B27C41-87EC-422A-9145-16E250DF27E6}"/>
              </a:ext>
            </a:extLst>
          </p:cNvPr>
          <p:cNvSpPr/>
          <p:nvPr/>
        </p:nvSpPr>
        <p:spPr>
          <a:xfrm rot="18448738">
            <a:off x="5717539" y="3074109"/>
            <a:ext cx="563878" cy="29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6DF59F8F-81E9-445E-8469-FCC868684E2C}"/>
              </a:ext>
            </a:extLst>
          </p:cNvPr>
          <p:cNvSpPr/>
          <p:nvPr/>
        </p:nvSpPr>
        <p:spPr>
          <a:xfrm>
            <a:off x="8568849" y="3011860"/>
            <a:ext cx="264160" cy="489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EFF8-0DCA-4A08-BD3A-4388F8BC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加密程式</a:t>
            </a:r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1A57214F-4719-4277-ACC3-CA6F5EEF5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435333"/>
              </p:ext>
            </p:extLst>
          </p:nvPr>
        </p:nvGraphicFramePr>
        <p:xfrm>
          <a:off x="2092960" y="2001520"/>
          <a:ext cx="7691120" cy="454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22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EFF8-0DCA-4A08-BD3A-4388F8BC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解密程式</a:t>
            </a:r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1A57214F-4719-4277-ACC3-CA6F5EEF5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4672"/>
              </p:ext>
            </p:extLst>
          </p:nvPr>
        </p:nvGraphicFramePr>
        <p:xfrm>
          <a:off x="2092960" y="2001520"/>
          <a:ext cx="7691120" cy="454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4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0A33-49DD-4F46-21B4-E97ED11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Ram</a:t>
            </a:r>
            <a:r>
              <a:rPr lang="zh-TW" altLang="en-US" dirty="0"/>
              <a:t>存放格式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Ram</a:t>
            </a:r>
            <a:r>
              <a:rPr lang="zh-TW" altLang="en-US" dirty="0"/>
              <a:t>格式：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800" dirty="0"/>
              <a:t>x~4x</a:t>
            </a:r>
            <a:r>
              <a:rPr lang="zh-TW" altLang="en-US" sz="1800" dirty="0"/>
              <a:t>存放需要加密的資料，</a:t>
            </a:r>
            <a:r>
              <a:rPr lang="en-US" altLang="zh-TW" sz="1800" dirty="0"/>
              <a:t>5x</a:t>
            </a:r>
            <a:r>
              <a:rPr lang="zh-TW" altLang="en-US" sz="1800" dirty="0"/>
              <a:t>控制加密開始，</a:t>
            </a:r>
            <a:r>
              <a:rPr lang="en-US" altLang="zh-TW" sz="1800" dirty="0"/>
              <a:t>6x~9x</a:t>
            </a:r>
            <a:r>
              <a:rPr lang="zh-TW" altLang="en-US" sz="1800" dirty="0"/>
              <a:t>存放加密完的資料，</a:t>
            </a:r>
            <a:r>
              <a:rPr lang="en-US" altLang="zh-TW" sz="1800" dirty="0"/>
              <a:t>10x</a:t>
            </a:r>
            <a:r>
              <a:rPr lang="zh-TW" altLang="en-US" sz="1800" dirty="0"/>
              <a:t>紀錄加密完成，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若</a:t>
            </a:r>
            <a:r>
              <a:rPr lang="en-US" altLang="zh-TW" sz="1800" dirty="0"/>
              <a:t>10x</a:t>
            </a:r>
            <a:r>
              <a:rPr lang="zh-TW" altLang="en-US" sz="1800" dirty="0"/>
              <a:t>存放</a:t>
            </a:r>
            <a:r>
              <a:rPr lang="en-US" altLang="zh-TW" sz="1800" dirty="0" err="1"/>
              <a:t>ffffffff</a:t>
            </a:r>
            <a:r>
              <a:rPr lang="zh-TW" altLang="en-US" sz="1800" dirty="0"/>
              <a:t>則表示加密完成。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dirty="0"/>
              <a:t>遇到的問題：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0</a:t>
            </a:r>
            <a:r>
              <a:rPr lang="zh-TW" altLang="en-US" sz="1800" dirty="0"/>
              <a:t>與</a:t>
            </a:r>
            <a:r>
              <a:rPr lang="en-US" altLang="zh-TW" sz="1800" dirty="0"/>
              <a:t>121~127</a:t>
            </a:r>
            <a:r>
              <a:rPr lang="zh-TW" altLang="en-US" sz="1800" dirty="0"/>
              <a:t>的位置無法完整使用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若使用者直接將輸入資料存放到</a:t>
            </a:r>
            <a:r>
              <a:rPr lang="en-US" altLang="zh-TW" sz="1800" dirty="0"/>
              <a:t>x~4x</a:t>
            </a:r>
            <a:r>
              <a:rPr lang="zh-TW" altLang="en-US" sz="1800" dirty="0"/>
              <a:t>以外的</a:t>
            </a:r>
            <a:r>
              <a:rPr lang="en-US" altLang="zh-TW" sz="1800" dirty="0"/>
              <a:t>ram</a:t>
            </a:r>
            <a:r>
              <a:rPr lang="zh-TW" altLang="en-US" sz="1800" dirty="0"/>
              <a:t>位置時該如何處理？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87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47135-45ED-DC28-8E1C-A80FAB21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aes</a:t>
            </a:r>
            <a:r>
              <a:rPr lang="zh-TW" altLang="en-US" dirty="0"/>
              <a:t>加密測試資料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3F70E1-B575-32CC-8FF1-8C5370BB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測試資料</a:t>
            </a:r>
            <a:r>
              <a:rPr lang="en-US" altLang="zh-TW" sz="1800" dirty="0"/>
              <a:t>(1):</a:t>
            </a:r>
          </a:p>
          <a:p>
            <a:pPr marL="0" indent="0">
              <a:buNone/>
            </a:pPr>
            <a:r>
              <a:rPr lang="en-US" altLang="zh-TW" sz="1800" dirty="0"/>
              <a:t>ram[1] &lt;= 11223344, ram[2] &lt;= 22334455, ram[3] &lt;= 33445566, ram[4] &lt;= 44556677</a:t>
            </a:r>
          </a:p>
          <a:p>
            <a:endParaRPr lang="en-US" altLang="zh-TW" sz="1800" dirty="0"/>
          </a:p>
          <a:p>
            <a:r>
              <a:rPr lang="zh-TW" altLang="en-US" sz="1800" dirty="0"/>
              <a:t>測試資料</a:t>
            </a:r>
            <a:r>
              <a:rPr lang="en-US" altLang="zh-TW" sz="1800" dirty="0"/>
              <a:t>(2):</a:t>
            </a:r>
          </a:p>
          <a:p>
            <a:pPr marL="0" indent="0">
              <a:buNone/>
            </a:pPr>
            <a:r>
              <a:rPr lang="en-US" altLang="zh-TW" sz="1800" dirty="0"/>
              <a:t>ram[101] &lt;= 11111111, ram[102] &lt;= 22222222, ram[103] &lt;= 33333333, ram[104] &lt;= 44444444</a:t>
            </a:r>
          </a:p>
        </p:txBody>
      </p:sp>
    </p:spTree>
    <p:extLst>
      <p:ext uri="{BB962C8B-B14F-4D97-AF65-F5344CB8AC3E}">
        <p14:creationId xmlns:p14="http://schemas.microsoft.com/office/powerpoint/2010/main" val="1605418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E0150-E112-6B50-F105-EB760550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88115"/>
            <a:ext cx="9601196" cy="1341190"/>
          </a:xfrm>
        </p:spPr>
        <p:txBody>
          <a:bodyPr/>
          <a:lstStyle/>
          <a:p>
            <a:r>
              <a:rPr lang="zh-TW" altLang="en-US" dirty="0"/>
              <a:t>接收後並</a:t>
            </a:r>
            <a:r>
              <a:rPr lang="en-US" altLang="zh-TW" dirty="0" err="1"/>
              <a:t>aes</a:t>
            </a:r>
            <a:r>
              <a:rPr lang="zh-TW" altLang="en-US" dirty="0"/>
              <a:t>加密波型圖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C6A39758-00F4-2CFA-F13C-B49AE7D65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700" t="17219" r="3559" b="39455"/>
          <a:stretch/>
        </p:blipFill>
        <p:spPr>
          <a:xfrm>
            <a:off x="560238" y="1874736"/>
            <a:ext cx="11071523" cy="4442088"/>
          </a:xfrm>
        </p:spPr>
      </p:pic>
    </p:spTree>
    <p:extLst>
      <p:ext uri="{BB962C8B-B14F-4D97-AF65-F5344CB8AC3E}">
        <p14:creationId xmlns:p14="http://schemas.microsoft.com/office/powerpoint/2010/main" val="412244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159-44B6-4ABD-9875-E47CC60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8BBF-F407-60BA-C2D9-761E8B3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https://github.com/Justina0331/rs232_AES.git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617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159-44B6-4ABD-9875-E47CC60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8BBF-F407-60BA-C2D9-761E8B3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https://www.796t.com/content/1541892089.html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https://ithelp.ithome.com.tw/articles/10249488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https://github.com/michaelehab/AES-Verilog</a:t>
            </a:r>
            <a:endParaRPr lang="en-US" altLang="zh-TW" dirty="0"/>
          </a:p>
          <a:p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87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63384-8E8F-9333-5C82-C41B1720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E0FD2F-D699-A321-19C1-32BBBC71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31593"/>
            <a:ext cx="9601196" cy="3318936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2AFAACD-753A-93DF-EDF6-1C88ABD3C7D3}"/>
              </a:ext>
            </a:extLst>
          </p:cNvPr>
          <p:cNvSpPr/>
          <p:nvPr/>
        </p:nvSpPr>
        <p:spPr>
          <a:xfrm>
            <a:off x="1781520" y="3699932"/>
            <a:ext cx="1825304" cy="10230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PC</a:t>
            </a:r>
            <a:endParaRPr lang="zh-TW" altLang="en-US" sz="2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549BA1B-EC24-3BD0-1B44-25AA4A0D5647}"/>
              </a:ext>
            </a:extLst>
          </p:cNvPr>
          <p:cNvSpPr/>
          <p:nvPr/>
        </p:nvSpPr>
        <p:spPr>
          <a:xfrm>
            <a:off x="5491031" y="3699933"/>
            <a:ext cx="1825304" cy="10230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FPGA</a:t>
            </a:r>
            <a:endParaRPr lang="zh-TW" altLang="en-US" sz="28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4B14247-DF7D-363B-EFBA-E4B0B0F431E9}"/>
              </a:ext>
            </a:extLst>
          </p:cNvPr>
          <p:cNvSpPr/>
          <p:nvPr/>
        </p:nvSpPr>
        <p:spPr>
          <a:xfrm>
            <a:off x="8749940" y="3699933"/>
            <a:ext cx="1825304" cy="1023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AES</a:t>
            </a:r>
            <a:r>
              <a:rPr lang="zh-TW" altLang="en-US" sz="2800" dirty="0"/>
              <a:t>加密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4CE0BF1-DD98-ACCD-E83B-4849129224E4}"/>
              </a:ext>
            </a:extLst>
          </p:cNvPr>
          <p:cNvCxnSpPr>
            <a:cxnSpLocks/>
          </p:cNvCxnSpPr>
          <p:nvPr/>
        </p:nvCxnSpPr>
        <p:spPr>
          <a:xfrm>
            <a:off x="3604785" y="3984771"/>
            <a:ext cx="188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EF98762-67D1-9B39-D774-55FE5A59BDFE}"/>
              </a:ext>
            </a:extLst>
          </p:cNvPr>
          <p:cNvCxnSpPr>
            <a:cxnSpLocks/>
          </p:cNvCxnSpPr>
          <p:nvPr/>
        </p:nvCxnSpPr>
        <p:spPr>
          <a:xfrm flipH="1">
            <a:off x="3604785" y="4355285"/>
            <a:ext cx="188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74F7E0E-BE72-7FAE-AC85-2071ECD584E3}"/>
              </a:ext>
            </a:extLst>
          </p:cNvPr>
          <p:cNvSpPr txBox="1"/>
          <p:nvPr/>
        </p:nvSpPr>
        <p:spPr>
          <a:xfrm>
            <a:off x="3585492" y="3625046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tx</a:t>
            </a:r>
            <a:endParaRPr lang="zh-TW" altLang="en-US" sz="2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AD06C7-F2AD-D1B1-2E3F-79E78337F51A}"/>
              </a:ext>
            </a:extLst>
          </p:cNvPr>
          <p:cNvSpPr txBox="1"/>
          <p:nvPr/>
        </p:nvSpPr>
        <p:spPr>
          <a:xfrm>
            <a:off x="5163985" y="4295273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tx</a:t>
            </a:r>
            <a:endParaRPr lang="zh-TW" altLang="en-US" sz="2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16F7D40-9959-E6AF-2424-EA35E8514325}"/>
              </a:ext>
            </a:extLst>
          </p:cNvPr>
          <p:cNvSpPr txBox="1"/>
          <p:nvPr/>
        </p:nvSpPr>
        <p:spPr>
          <a:xfrm>
            <a:off x="3587990" y="4295273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rx</a:t>
            </a:r>
            <a:endParaRPr lang="zh-TW" altLang="en-US" sz="2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F52B49-BD19-19EA-514E-7CF88528B428}"/>
              </a:ext>
            </a:extLst>
          </p:cNvPr>
          <p:cNvSpPr txBox="1"/>
          <p:nvPr/>
        </p:nvSpPr>
        <p:spPr>
          <a:xfrm>
            <a:off x="5163985" y="3625046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rx</a:t>
            </a:r>
            <a:endParaRPr lang="zh-TW" altLang="en-US" sz="20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7F555C6-4DF8-1B3F-081D-5965B01F9B51}"/>
              </a:ext>
            </a:extLst>
          </p:cNvPr>
          <p:cNvCxnSpPr>
            <a:cxnSpLocks/>
          </p:cNvCxnSpPr>
          <p:nvPr/>
        </p:nvCxnSpPr>
        <p:spPr>
          <a:xfrm>
            <a:off x="7316335" y="3994378"/>
            <a:ext cx="144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0566E93-54F9-BCB6-9C8C-93B937B1BD55}"/>
              </a:ext>
            </a:extLst>
          </p:cNvPr>
          <p:cNvCxnSpPr>
            <a:cxnSpLocks/>
          </p:cNvCxnSpPr>
          <p:nvPr/>
        </p:nvCxnSpPr>
        <p:spPr>
          <a:xfrm flipH="1">
            <a:off x="7316335" y="4332735"/>
            <a:ext cx="144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9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64A83-D51D-1269-2834-9D59A5A8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262626"/>
                </a:solidFill>
              </a:rPr>
              <a:t>Verilog</a:t>
            </a:r>
            <a:r>
              <a:rPr lang="zh-TW" altLang="en-US" dirty="0">
                <a:solidFill>
                  <a:srgbClr val="262626"/>
                </a:solidFill>
              </a:rPr>
              <a:t>程式</a:t>
            </a:r>
          </a:p>
        </p:txBody>
      </p:sp>
      <p:graphicFrame>
        <p:nvGraphicFramePr>
          <p:cNvPr id="11" name="內容版面配置區 8">
            <a:extLst>
              <a:ext uri="{FF2B5EF4-FFF2-40B4-BE49-F238E27FC236}">
                <a16:creationId xmlns:a16="http://schemas.microsoft.com/office/drawing/2014/main" id="{D2444121-9A8D-5F61-3D73-1BC55D832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073875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987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FD99A-8750-E9FA-3D9A-78790987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r>
              <a:rPr lang="zh-TW" altLang="en-US" dirty="0"/>
              <a:t>程式架構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ED90519-E384-E57E-522B-6896D0346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497935"/>
              </p:ext>
            </p:extLst>
          </p:nvPr>
        </p:nvGraphicFramePr>
        <p:xfrm>
          <a:off x="993559" y="255799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群組 12">
            <a:extLst>
              <a:ext uri="{FF2B5EF4-FFF2-40B4-BE49-F238E27FC236}">
                <a16:creationId xmlns:a16="http://schemas.microsoft.com/office/drawing/2014/main" id="{62FAD62A-29EB-75A4-16B4-FCAD644B309B}"/>
              </a:ext>
            </a:extLst>
          </p:cNvPr>
          <p:cNvGrpSpPr/>
          <p:nvPr/>
        </p:nvGrpSpPr>
        <p:grpSpPr>
          <a:xfrm>
            <a:off x="1781139" y="2671738"/>
            <a:ext cx="1558254" cy="319405"/>
            <a:chOff x="46" y="11236"/>
            <a:chExt cx="4486496" cy="6336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7764520-063E-F5AE-8950-2BBB433A8F03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B9C8E18-9166-3117-CA71-749686C9C213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dirty="0"/>
                <a:t>r</a:t>
              </a:r>
              <a:r>
                <a:rPr lang="en-US" altLang="zh-TW" sz="1400" kern="1200" dirty="0"/>
                <a:t>s232.v</a:t>
              </a:r>
              <a:endParaRPr lang="zh-TW" altLang="en-US" sz="1400" kern="1200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30D63-3309-5455-89B2-702582FDD39D}"/>
              </a:ext>
            </a:extLst>
          </p:cNvPr>
          <p:cNvGrpSpPr/>
          <p:nvPr/>
        </p:nvGrpSpPr>
        <p:grpSpPr>
          <a:xfrm>
            <a:off x="1781139" y="2986381"/>
            <a:ext cx="1558254" cy="567689"/>
            <a:chOff x="46" y="644836"/>
            <a:chExt cx="4486496" cy="205326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A62097-8323-845E-F767-7B54F1D74ECC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57A5D3C-A24C-D44B-7A16-212ED7D3C084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RX_code.v</a:t>
              </a:r>
              <a:endParaRPr lang="en-US" altLang="zh-TW" sz="14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TX_code.v</a:t>
              </a:r>
              <a:endParaRPr lang="zh-TW" altLang="en-US" sz="1400" kern="12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303A30F-DBC4-D82C-6437-5ECECD3AA17A}"/>
              </a:ext>
            </a:extLst>
          </p:cNvPr>
          <p:cNvGrpSpPr/>
          <p:nvPr/>
        </p:nvGrpSpPr>
        <p:grpSpPr>
          <a:xfrm>
            <a:off x="3896989" y="2671738"/>
            <a:ext cx="1558254" cy="319405"/>
            <a:chOff x="46" y="11236"/>
            <a:chExt cx="4486496" cy="6336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B72294A-5B97-7CAA-B7D7-648B50D6F351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D114198-6D05-2B98-89A8-17E9A997B66C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/>
                <a:t>RX_code.v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FAAAF45-6322-8092-78F2-D48B901E1875}"/>
              </a:ext>
            </a:extLst>
          </p:cNvPr>
          <p:cNvGrpSpPr/>
          <p:nvPr/>
        </p:nvGrpSpPr>
        <p:grpSpPr>
          <a:xfrm>
            <a:off x="3896989" y="2986381"/>
            <a:ext cx="1558254" cy="373855"/>
            <a:chOff x="46" y="644836"/>
            <a:chExt cx="4486496" cy="205326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BC8653-99B9-A6BF-85FA-2398602A0DC1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7954479-B4BC-8469-8D6D-550030F16F88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/>
                <a:t>ram_128x32.v</a:t>
              </a:r>
              <a:endParaRPr lang="zh-TW" altLang="en-US" sz="1400" kern="12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AB28508-B994-A184-E684-33B174827FA7}"/>
              </a:ext>
            </a:extLst>
          </p:cNvPr>
          <p:cNvGrpSpPr/>
          <p:nvPr/>
        </p:nvGrpSpPr>
        <p:grpSpPr>
          <a:xfrm>
            <a:off x="1774020" y="4308689"/>
            <a:ext cx="1558254" cy="328929"/>
            <a:chOff x="46" y="11236"/>
            <a:chExt cx="4486496" cy="6336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4153BDB-EF77-934C-31B7-3ACACEE1F066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86707B8-71C5-0F40-0A69-EC3B108673B8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/>
                <a:t>ram_128x32.v</a:t>
              </a:r>
              <a:endParaRPr lang="zh-TW" altLang="en-US" sz="1400" kern="1200" dirty="0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B730A96-AC4A-C237-D8AB-320E38B6BDF1}"/>
              </a:ext>
            </a:extLst>
          </p:cNvPr>
          <p:cNvGrpSpPr/>
          <p:nvPr/>
        </p:nvGrpSpPr>
        <p:grpSpPr>
          <a:xfrm>
            <a:off x="1774020" y="4628094"/>
            <a:ext cx="1558254" cy="373855"/>
            <a:chOff x="46" y="644836"/>
            <a:chExt cx="4486496" cy="205326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16CC20D-1418-05B0-9622-6BBF75C8A44F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A6447D54-B231-8056-ECC7-6B94EA9FE2F7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/>
                <a:t>AES</a:t>
              </a:r>
              <a:endParaRPr lang="zh-TW" altLang="en-US" sz="1400" kern="1200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F1C1604-825A-6316-8F18-8A0A7A09723A}"/>
              </a:ext>
            </a:extLst>
          </p:cNvPr>
          <p:cNvGrpSpPr/>
          <p:nvPr/>
        </p:nvGrpSpPr>
        <p:grpSpPr>
          <a:xfrm>
            <a:off x="3896989" y="4308689"/>
            <a:ext cx="1713381" cy="319405"/>
            <a:chOff x="46" y="11236"/>
            <a:chExt cx="4486496" cy="6336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8AE36B4-89E7-3832-6FA3-E181052ED594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F1DAA8A-314D-72C2-B051-001158D0E815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400" dirty="0" err="1"/>
                <a:t>AES</a:t>
              </a:r>
              <a:r>
                <a:rPr lang="en-US" altLang="zh-TW" sz="1400" kern="1200" dirty="0" err="1"/>
                <a:t>.v</a:t>
              </a:r>
              <a:endParaRPr lang="zh-TW" altLang="en-US" sz="1400" kern="1200" dirty="0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A463B8BD-2384-8C13-7F8F-CD1D7558B641}"/>
              </a:ext>
            </a:extLst>
          </p:cNvPr>
          <p:cNvGrpSpPr/>
          <p:nvPr/>
        </p:nvGrpSpPr>
        <p:grpSpPr>
          <a:xfrm>
            <a:off x="3896989" y="4623332"/>
            <a:ext cx="1713381" cy="567689"/>
            <a:chOff x="46" y="644836"/>
            <a:chExt cx="4486496" cy="205326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1446E93-D291-670F-8A72-50CEDFA2A75C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BEBF01F0-584D-067B-8D90-DA448A00813A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AES_Encrypt.v</a:t>
              </a:r>
              <a:endParaRPr lang="en-US" altLang="zh-TW" sz="14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AES_Decrypt.v</a:t>
              </a:r>
              <a:endParaRPr lang="zh-TW" altLang="en-US" sz="1400" kern="1200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F19E867A-0D96-37CA-8926-29AFC19A7EB9}"/>
              </a:ext>
            </a:extLst>
          </p:cNvPr>
          <p:cNvGrpSpPr/>
          <p:nvPr/>
        </p:nvGrpSpPr>
        <p:grpSpPr>
          <a:xfrm>
            <a:off x="6089035" y="2666976"/>
            <a:ext cx="1713381" cy="319405"/>
            <a:chOff x="46" y="11236"/>
            <a:chExt cx="4486496" cy="6336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7EB7D8-F562-0EE2-CBF0-0097295163D9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ED8D583-BF4C-8FF2-D6AB-8463E08E575B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AES_Encrypt.v</a:t>
              </a:r>
              <a:endParaRPr lang="en-US" altLang="zh-TW" sz="1400" kern="1200" dirty="0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62EA8C57-649D-C2E0-D1FC-D0B79F1195E3}"/>
              </a:ext>
            </a:extLst>
          </p:cNvPr>
          <p:cNvGrpSpPr/>
          <p:nvPr/>
        </p:nvGrpSpPr>
        <p:grpSpPr>
          <a:xfrm>
            <a:off x="6089035" y="2981619"/>
            <a:ext cx="1713381" cy="1216658"/>
            <a:chOff x="46" y="644836"/>
            <a:chExt cx="4486496" cy="205326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B32D0D8-A184-D0DD-AC3E-8D077358F0D5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75D080B7-B5E4-8B41-F246-F9D569DB70ED}"/>
                </a:ext>
              </a:extLst>
            </p:cNvPr>
            <p:cNvSpPr txBox="1"/>
            <p:nvPr/>
          </p:nvSpPr>
          <p:spPr>
            <a:xfrm>
              <a:off x="46" y="644836"/>
              <a:ext cx="4486496" cy="18210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keyExpansion.v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/>
                <a:t>addRoundKey.v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/>
                <a:t>encryptRound.</a:t>
              </a:r>
              <a:r>
                <a:rPr lang="en-US" altLang="zh-TW" sz="1400" dirty="0"/>
                <a:t>v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subBytes.v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/>
                <a:t>shiftRows.v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TW" altLang="en-US" sz="1400" kern="1200" dirty="0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D21FFD5-9A99-32F9-E109-0ADA97D025F7}"/>
              </a:ext>
            </a:extLst>
          </p:cNvPr>
          <p:cNvGrpSpPr/>
          <p:nvPr/>
        </p:nvGrpSpPr>
        <p:grpSpPr>
          <a:xfrm>
            <a:off x="6088783" y="4344567"/>
            <a:ext cx="1912620" cy="319405"/>
            <a:chOff x="46" y="11236"/>
            <a:chExt cx="4486496" cy="6336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35C1072-C9E8-F301-2420-68C5ADC2F9DA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C69CBEC4-1216-AB1F-C60D-BBE559269BD6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/>
                <a:t>AES_Decrypt</a:t>
              </a:r>
              <a:r>
                <a:rPr lang="en-US" altLang="zh-TW" sz="1400" kern="1200" dirty="0"/>
                <a:t>.v</a:t>
              </a: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72FC5A69-A389-1A09-9DE2-FBAB864DAE30}"/>
              </a:ext>
            </a:extLst>
          </p:cNvPr>
          <p:cNvGrpSpPr/>
          <p:nvPr/>
        </p:nvGrpSpPr>
        <p:grpSpPr>
          <a:xfrm>
            <a:off x="6088783" y="4659210"/>
            <a:ext cx="1912620" cy="1216658"/>
            <a:chOff x="46" y="644836"/>
            <a:chExt cx="4486496" cy="205326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5E70FF7-BC21-EBE2-2000-032D97319149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0E64293-B115-7A2C-CCC5-77D68E8C8111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keyExpansion.v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/>
                <a:t>addRoundKey.v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decryptRound.</a:t>
              </a:r>
              <a:r>
                <a:rPr lang="en-US" altLang="zh-TW" sz="1400" dirty="0" err="1"/>
                <a:t>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inverseSubBytes.v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inverseShiftRows.v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TW" altLang="en-US" sz="1400" kern="1200" dirty="0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AEF45C9D-EA6F-678D-B488-6EF911953648}"/>
              </a:ext>
            </a:extLst>
          </p:cNvPr>
          <p:cNvGrpSpPr/>
          <p:nvPr/>
        </p:nvGrpSpPr>
        <p:grpSpPr>
          <a:xfrm>
            <a:off x="8589997" y="2666976"/>
            <a:ext cx="1912620" cy="319405"/>
            <a:chOff x="46" y="11236"/>
            <a:chExt cx="4486496" cy="6336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0B542B4-C6A9-D44E-234B-69CD278143A4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7ECE9ECC-5011-6765-2ED1-770885756F47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/>
                <a:t>encryptRound.v</a:t>
              </a:r>
              <a:endParaRPr lang="en-US" altLang="zh-TW" sz="1400" kern="1200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495AC39-3BF9-982C-3F78-4F9F2353D210}"/>
              </a:ext>
            </a:extLst>
          </p:cNvPr>
          <p:cNvGrpSpPr/>
          <p:nvPr/>
        </p:nvGrpSpPr>
        <p:grpSpPr>
          <a:xfrm>
            <a:off x="8589997" y="2981619"/>
            <a:ext cx="1912620" cy="1216658"/>
            <a:chOff x="46" y="644836"/>
            <a:chExt cx="4486496" cy="205326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2E34C9F-FC19-CD90-7404-05D50AE99B62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E8770BB5-43FD-50B5-C6E1-5E935BB63D9A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/>
                <a:t>subBytes.v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/>
                <a:t>shiftRows.v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mixColumns.v</a:t>
              </a:r>
              <a:endParaRPr lang="en-US" altLang="zh-TW" sz="1400" dirty="0"/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/>
                <a:t>addRoundKey.v</a:t>
              </a:r>
              <a:endParaRPr lang="zh-TW" altLang="en-US" sz="1400" kern="1200" dirty="0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7A96EBF9-6AC5-4730-8D91-77A678B73D57}"/>
              </a:ext>
            </a:extLst>
          </p:cNvPr>
          <p:cNvGrpSpPr/>
          <p:nvPr/>
        </p:nvGrpSpPr>
        <p:grpSpPr>
          <a:xfrm>
            <a:off x="8589997" y="4344567"/>
            <a:ext cx="2004760" cy="319405"/>
            <a:chOff x="46" y="11236"/>
            <a:chExt cx="4486496" cy="633600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18475EE-81A7-22C1-D510-ADDE294931C0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D5FABDB4-985C-84F7-0B70-C5C2808639F4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decryptRound.v</a:t>
              </a:r>
              <a:endParaRPr lang="en-US" altLang="zh-TW" sz="1400" kern="1200" dirty="0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FE640FE-212A-0811-57C7-91C22C3737C4}"/>
              </a:ext>
            </a:extLst>
          </p:cNvPr>
          <p:cNvGrpSpPr/>
          <p:nvPr/>
        </p:nvGrpSpPr>
        <p:grpSpPr>
          <a:xfrm>
            <a:off x="8589997" y="4659210"/>
            <a:ext cx="2004760" cy="1216658"/>
            <a:chOff x="46" y="644836"/>
            <a:chExt cx="4486496" cy="205326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355EEA8-FAFF-1F92-742E-85F10EC829F1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E4BA57FF-2A2A-5539-4BE4-E497D87AAA99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inverseShiftRows.v</a:t>
              </a:r>
              <a:endParaRPr lang="en-US" altLang="zh-TW" sz="1400" dirty="0"/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inverseSubBytes.v</a:t>
              </a:r>
              <a:endParaRPr lang="en-US" altLang="zh-TW" sz="1400" dirty="0"/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/>
                <a:t>addRoundKey.v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inverseMixColumns.v</a:t>
              </a:r>
              <a:endParaRPr lang="zh-TW" altLang="en-US" sz="1400" kern="1200" dirty="0"/>
            </a:p>
          </p:txBody>
        </p:sp>
      </p:grp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D309E26-D53C-1674-6DE6-F608B0C6F35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101687" y="2831441"/>
            <a:ext cx="795302" cy="3711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B8C9C00-134E-F956-8910-D065A6858102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2553147" y="3360236"/>
            <a:ext cx="2122969" cy="9484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240A3EDA-0633-E644-7B1A-085E846FE8F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129163" y="4468392"/>
            <a:ext cx="767826" cy="4032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E19E1E1A-829B-7324-1A24-13A2DEBFAC01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5360504" y="2826679"/>
            <a:ext cx="728531" cy="19283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9B4BB585-B776-90AF-8F5B-7E68D844CF5E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360504" y="4504270"/>
            <a:ext cx="728279" cy="56544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DB1E4051-7709-57C2-D3F6-E74890719ED7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7465108" y="4504270"/>
            <a:ext cx="1124889" cy="8454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48322D2D-AF7C-4D88-C78B-B48AEDB7F526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7472479" y="2826679"/>
            <a:ext cx="1117518" cy="8321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6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rs232.v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rs232(TX, RX, sw2, sw1 ,sw0, </a:t>
            </a:r>
            <a:r>
              <a:rPr lang="en-US" altLang="zh-TW" dirty="0" err="1"/>
              <a:t>clk</a:t>
            </a:r>
            <a:r>
              <a:rPr lang="en-US" altLang="zh-TW" dirty="0"/>
              <a:t>, </a:t>
            </a:r>
            <a:r>
              <a:rPr lang="en-US" altLang="zh-TW" dirty="0" err="1"/>
              <a:t>rst</a:t>
            </a:r>
            <a:r>
              <a:rPr lang="en-US" altLang="zh-TW" dirty="0"/>
              <a:t>, </a:t>
            </a:r>
            <a:r>
              <a:rPr lang="en-US" altLang="zh-TW" dirty="0" err="1"/>
              <a:t>port_b_out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5DAEC5BC-AD3B-9287-3EE0-E9F89EEB1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414606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40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338" y="2534687"/>
            <a:ext cx="10661496" cy="3318936"/>
          </a:xfrm>
        </p:spPr>
        <p:txBody>
          <a:bodyPr>
            <a:normAutofit/>
          </a:bodyPr>
          <a:lstStyle/>
          <a:p>
            <a:r>
              <a:rPr lang="en-US" altLang="zh-TW" sz="1800" dirty="0" err="1"/>
              <a:t>RX_code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data_in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load_port_b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tx_start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clk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rst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ram_out</a:t>
            </a:r>
            <a:r>
              <a:rPr lang="en-US" altLang="zh-TW" sz="1800" dirty="0"/>
              <a:t>);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76E012F-B9C0-06F7-7E8C-FD8121FB006B}"/>
              </a:ext>
            </a:extLst>
          </p:cNvPr>
          <p:cNvGrpSpPr/>
          <p:nvPr/>
        </p:nvGrpSpPr>
        <p:grpSpPr>
          <a:xfrm>
            <a:off x="870899" y="2997610"/>
            <a:ext cx="3246119" cy="3006409"/>
            <a:chOff x="1295403" y="3042282"/>
            <a:chExt cx="4210639" cy="210121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C9E06682-B858-284B-DD22-33F21CAA6C2B}"/>
                </a:ext>
              </a:extLst>
            </p:cNvPr>
            <p:cNvSpPr/>
            <p:nvPr/>
          </p:nvSpPr>
          <p:spPr>
            <a:xfrm>
              <a:off x="1295403" y="3042284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output</a:t>
              </a:r>
              <a:endParaRPr lang="zh-TW" altLang="en-US" sz="1400" kern="1200" dirty="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1F5E0741-8193-ECA1-F66F-77D24326F38E}"/>
                </a:ext>
              </a:extLst>
            </p:cNvPr>
            <p:cNvSpPr/>
            <p:nvPr/>
          </p:nvSpPr>
          <p:spPr>
            <a:xfrm>
              <a:off x="1295447" y="3309850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ram_out</a:t>
              </a:r>
              <a:r>
                <a:rPr lang="en-US" altLang="zh-TW" sz="14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將接收到的資料傳送到</a:t>
              </a:r>
              <a:r>
                <a:rPr lang="en-US" altLang="zh-TW" sz="1400" kern="1200" dirty="0"/>
                <a:t>ram</a:t>
              </a:r>
              <a:r>
                <a:rPr lang="zh-TW" altLang="en-US" sz="1400" kern="1200" dirty="0"/>
                <a:t>儲存。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load_port_b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將資料</a:t>
              </a:r>
              <a:r>
                <a:rPr lang="en-US" altLang="zh-TW" sz="1400" kern="1200" dirty="0"/>
                <a:t>load</a:t>
              </a:r>
              <a:r>
                <a:rPr lang="zh-TW" altLang="en-US" sz="1400" kern="1200" dirty="0"/>
                <a:t>到</a:t>
              </a:r>
              <a:r>
                <a:rPr lang="en-US" altLang="zh-TW" sz="1400" kern="1200" dirty="0"/>
                <a:t>LED</a:t>
              </a:r>
              <a:r>
                <a:rPr lang="zh-TW" altLang="en-US" sz="1400" kern="1200" dirty="0"/>
                <a:t>，主要用於前中期</a:t>
              </a:r>
              <a:r>
                <a:rPr lang="en-US" altLang="zh-TW" sz="1400" kern="1200" dirty="0"/>
                <a:t>debug</a:t>
              </a:r>
              <a:r>
                <a:rPr lang="zh-TW" altLang="en-US" sz="1400" kern="1200" dirty="0"/>
                <a:t>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tx_start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RX</a:t>
              </a:r>
              <a:r>
                <a:rPr lang="zh-TW" altLang="en-US" sz="1400" kern="1200" dirty="0"/>
                <a:t>接收</a:t>
              </a:r>
              <a:r>
                <a:rPr lang="zh-TW" altLang="en-US" sz="1400" dirty="0"/>
                <a:t>到需要</a:t>
              </a:r>
              <a:r>
                <a:rPr lang="en-US" altLang="zh-TW" sz="1400" dirty="0"/>
                <a:t>read</a:t>
              </a:r>
              <a:r>
                <a:rPr lang="zh-TW" altLang="en-US" sz="1400" dirty="0"/>
                <a:t> </a:t>
              </a:r>
              <a:r>
                <a:rPr lang="en-US" altLang="zh-TW" sz="1400" dirty="0"/>
                <a:t>ram</a:t>
              </a:r>
              <a:r>
                <a:rPr lang="zh-TW" altLang="en-US" sz="1400" dirty="0"/>
                <a:t>資料的指令時</a:t>
              </a:r>
              <a:r>
                <a:rPr lang="zh-TW" altLang="en-US" sz="1400" kern="1200" dirty="0"/>
                <a:t>，控制</a:t>
              </a:r>
              <a:r>
                <a:rPr lang="en-US" altLang="zh-TW" sz="1400" kern="1200" dirty="0"/>
                <a:t>TX</a:t>
              </a:r>
              <a:r>
                <a:rPr lang="zh-TW" altLang="en-US" sz="1400" kern="1200" dirty="0"/>
                <a:t>回傳資料。</a:t>
              </a:r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039F3F4B-C69E-78F8-756A-EB3011E83039}"/>
                </a:ext>
              </a:extLst>
            </p:cNvPr>
            <p:cNvSpPr/>
            <p:nvPr/>
          </p:nvSpPr>
          <p:spPr>
            <a:xfrm>
              <a:off x="3457850" y="3042282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input</a:t>
              </a:r>
              <a:endParaRPr lang="zh-TW" altLang="en-US" sz="1400" kern="1200" dirty="0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61E32027-B922-2DF1-A2EF-85B9B0869891}"/>
                </a:ext>
              </a:extLst>
            </p:cNvPr>
            <p:cNvSpPr/>
            <p:nvPr/>
          </p:nvSpPr>
          <p:spPr>
            <a:xfrm>
              <a:off x="3457895" y="3309848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data_in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RX</a:t>
              </a:r>
              <a:r>
                <a:rPr lang="zh-TW" altLang="en-US" sz="1400" kern="1200" dirty="0"/>
                <a:t>線接收到的資料。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clk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50MHz</a:t>
              </a:r>
              <a:r>
                <a:rPr lang="zh-TW" altLang="en-US" sz="1400" kern="1200" dirty="0"/>
                <a:t>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rst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重製資料。</a:t>
              </a:r>
            </a:p>
          </p:txBody>
        </p:sp>
      </p:grp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98F97C54-CE95-8A38-2D42-002889524460}"/>
              </a:ext>
            </a:extLst>
          </p:cNvPr>
          <p:cNvSpPr/>
          <p:nvPr/>
        </p:nvSpPr>
        <p:spPr>
          <a:xfrm>
            <a:off x="4175612" y="37581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T0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3" name="文字方塊 2">
            <a:extLst>
              <a:ext uri="{FF2B5EF4-FFF2-40B4-BE49-F238E27FC236}">
                <a16:creationId xmlns:a16="http://schemas.microsoft.com/office/drawing/2014/main" id="{C6A619CC-1BA5-86BE-0686-4A38E6D58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078" y="4916065"/>
            <a:ext cx="712248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package 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4" name="流程圖: 接點 33">
            <a:extLst>
              <a:ext uri="{FF2B5EF4-FFF2-40B4-BE49-F238E27FC236}">
                <a16:creationId xmlns:a16="http://schemas.microsoft.com/office/drawing/2014/main" id="{5926C93B-4CFB-64A7-784D-5465D90AD8D1}"/>
              </a:ext>
            </a:extLst>
          </p:cNvPr>
          <p:cNvSpPr/>
          <p:nvPr/>
        </p:nvSpPr>
        <p:spPr>
          <a:xfrm>
            <a:off x="4425702" y="4973737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T1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9986FFD-D595-753A-5824-BEF76738A0A5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 flipH="1">
            <a:off x="4781826" y="4368704"/>
            <a:ext cx="1728" cy="60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D3A9E351-AA7C-FA1F-F2E1-7CE564B78574}"/>
              </a:ext>
            </a:extLst>
          </p:cNvPr>
          <p:cNvSpPr/>
          <p:nvPr/>
        </p:nvSpPr>
        <p:spPr>
          <a:xfrm>
            <a:off x="5712452" y="375130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T2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2">
            <a:extLst>
              <a:ext uri="{FF2B5EF4-FFF2-40B4-BE49-F238E27FC236}">
                <a16:creationId xmlns:a16="http://schemas.microsoft.com/office/drawing/2014/main" id="{C82E2C8F-CF70-4BB1-FD91-D0C9E1C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758" y="5670253"/>
            <a:ext cx="419359" cy="23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idle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1" name="流程圖: 接點 40">
            <a:extLst>
              <a:ext uri="{FF2B5EF4-FFF2-40B4-BE49-F238E27FC236}">
                <a16:creationId xmlns:a16="http://schemas.microsoft.com/office/drawing/2014/main" id="{892D7C77-C580-84D7-7E75-0322662F54F1}"/>
              </a:ext>
            </a:extLst>
          </p:cNvPr>
          <p:cNvSpPr/>
          <p:nvPr/>
        </p:nvSpPr>
        <p:spPr>
          <a:xfrm>
            <a:off x="5720242" y="4973736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T3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D521787-5EB6-0186-31A4-120108E19D5C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5137950" y="5331400"/>
            <a:ext cx="58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2">
            <a:extLst>
              <a:ext uri="{FF2B5EF4-FFF2-40B4-BE49-F238E27FC236}">
                <a16:creationId xmlns:a16="http://schemas.microsoft.com/office/drawing/2014/main" id="{1867BC66-1BDB-7863-689A-6235DD059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438" y="565202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9" name="流程圖: 接點 58">
            <a:extLst>
              <a:ext uri="{FF2B5EF4-FFF2-40B4-BE49-F238E27FC236}">
                <a16:creationId xmlns:a16="http://schemas.microsoft.com/office/drawing/2014/main" id="{721C0079-E65A-6577-37B3-E116F9A38AC6}"/>
              </a:ext>
            </a:extLst>
          </p:cNvPr>
          <p:cNvSpPr/>
          <p:nvPr/>
        </p:nvSpPr>
        <p:spPr>
          <a:xfrm>
            <a:off x="7232307" y="497373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T4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97FEFA89-5697-00AD-012F-CA31153051E1}"/>
              </a:ext>
            </a:extLst>
          </p:cNvPr>
          <p:cNvCxnSpPr>
            <a:cxnSpLocks/>
            <a:stCxn id="41" idx="6"/>
            <a:endCxn id="59" idx="2"/>
          </p:cNvCxnSpPr>
          <p:nvPr/>
        </p:nvCxnSpPr>
        <p:spPr>
          <a:xfrm flipV="1">
            <a:off x="6432490" y="5331399"/>
            <a:ext cx="799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2">
            <a:extLst>
              <a:ext uri="{FF2B5EF4-FFF2-40B4-BE49-F238E27FC236}">
                <a16:creationId xmlns:a16="http://schemas.microsoft.com/office/drawing/2014/main" id="{B4D7221D-1195-D924-2F54-E7F382E66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132" y="5669995"/>
            <a:ext cx="978486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receive 1 bit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7" name="流程圖: 接點 66">
            <a:extLst>
              <a:ext uri="{FF2B5EF4-FFF2-40B4-BE49-F238E27FC236}">
                <a16:creationId xmlns:a16="http://schemas.microsoft.com/office/drawing/2014/main" id="{9866F13E-CE37-082F-B2B6-F3A3F9B6869C}"/>
              </a:ext>
            </a:extLst>
          </p:cNvPr>
          <p:cNvSpPr/>
          <p:nvPr/>
        </p:nvSpPr>
        <p:spPr>
          <a:xfrm>
            <a:off x="8646958" y="4976673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T5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AA0B5E2-FCAA-897F-509B-D6E1084BCB70}"/>
              </a:ext>
            </a:extLst>
          </p:cNvPr>
          <p:cNvCxnSpPr>
            <a:cxnSpLocks/>
            <a:stCxn id="59" idx="6"/>
            <a:endCxn id="67" idx="2"/>
          </p:cNvCxnSpPr>
          <p:nvPr/>
        </p:nvCxnSpPr>
        <p:spPr>
          <a:xfrm>
            <a:off x="7944555" y="5331399"/>
            <a:ext cx="702403" cy="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2">
            <a:extLst>
              <a:ext uri="{FF2B5EF4-FFF2-40B4-BE49-F238E27FC236}">
                <a16:creationId xmlns:a16="http://schemas.microsoft.com/office/drawing/2014/main" id="{C0451D3C-9556-ED40-50D0-01C80EDCB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336" y="5652022"/>
            <a:ext cx="5481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8bits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0EEF209C-9324-DD12-1B2B-3D896729CB9A}"/>
              </a:ext>
            </a:extLst>
          </p:cNvPr>
          <p:cNvSpPr/>
          <p:nvPr/>
        </p:nvSpPr>
        <p:spPr>
          <a:xfrm>
            <a:off x="10029824" y="49737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T7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38427919-3707-4181-A754-9699E3738A73}"/>
              </a:ext>
            </a:extLst>
          </p:cNvPr>
          <p:cNvSpPr/>
          <p:nvPr/>
        </p:nvSpPr>
        <p:spPr>
          <a:xfrm>
            <a:off x="8640645" y="3734698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T6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6" name="文字方塊 2">
            <a:extLst>
              <a:ext uri="{FF2B5EF4-FFF2-40B4-BE49-F238E27FC236}">
                <a16:creationId xmlns:a16="http://schemas.microsoft.com/office/drawing/2014/main" id="{8EE5B1FE-C024-7548-618C-2D227A7B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526" y="4910266"/>
            <a:ext cx="965856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1.5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3" name="文字方塊 2">
            <a:extLst>
              <a:ext uri="{FF2B5EF4-FFF2-40B4-BE49-F238E27FC236}">
                <a16:creationId xmlns:a16="http://schemas.microsoft.com/office/drawing/2014/main" id="{A7C96885-4222-FA47-21C6-FD5F73BEC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0621" y="5705440"/>
            <a:ext cx="1110653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receive 1 byte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5035003-428E-EB16-35BA-BB694F49F4EC}"/>
              </a:ext>
            </a:extLst>
          </p:cNvPr>
          <p:cNvCxnSpPr>
            <a:cxnSpLocks/>
            <a:stCxn id="67" idx="6"/>
            <a:endCxn id="70" idx="2"/>
          </p:cNvCxnSpPr>
          <p:nvPr/>
        </p:nvCxnSpPr>
        <p:spPr>
          <a:xfrm flipV="1">
            <a:off x="9359206" y="5331398"/>
            <a:ext cx="670618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2">
            <a:extLst>
              <a:ext uri="{FF2B5EF4-FFF2-40B4-BE49-F238E27FC236}">
                <a16:creationId xmlns:a16="http://schemas.microsoft.com/office/drawing/2014/main" id="{A45526BA-5D66-213A-3918-D71ED4E53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244" y="349283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9" name="文字方塊 2">
            <a:extLst>
              <a:ext uri="{FF2B5EF4-FFF2-40B4-BE49-F238E27FC236}">
                <a16:creationId xmlns:a16="http://schemas.microsoft.com/office/drawing/2014/main" id="{E20D2185-43CA-1F9E-C1E1-9DDC9F7C0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612" y="4075950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0" name="弧形 109">
            <a:extLst>
              <a:ext uri="{FF2B5EF4-FFF2-40B4-BE49-F238E27FC236}">
                <a16:creationId xmlns:a16="http://schemas.microsoft.com/office/drawing/2014/main" id="{2EB8A5EB-1348-1CE7-164B-3E56C7C45E9C}"/>
              </a:ext>
            </a:extLst>
          </p:cNvPr>
          <p:cNvSpPr/>
          <p:nvPr/>
        </p:nvSpPr>
        <p:spPr>
          <a:xfrm flipH="1">
            <a:off x="7588430" y="4086390"/>
            <a:ext cx="2028871" cy="1889983"/>
          </a:xfrm>
          <a:prstGeom prst="arc">
            <a:avLst>
              <a:gd name="adj1" fmla="val 16114266"/>
              <a:gd name="adj2" fmla="val 21359334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1" name="流程圖: 接點 110">
            <a:extLst>
              <a:ext uri="{FF2B5EF4-FFF2-40B4-BE49-F238E27FC236}">
                <a16:creationId xmlns:a16="http://schemas.microsoft.com/office/drawing/2014/main" id="{B1D79CAA-3AAB-5440-6158-D1203A435FB6}"/>
              </a:ext>
            </a:extLst>
          </p:cNvPr>
          <p:cNvSpPr/>
          <p:nvPr/>
        </p:nvSpPr>
        <p:spPr>
          <a:xfrm>
            <a:off x="10024676" y="376129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T8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2" name="文字方塊 2">
            <a:extLst>
              <a:ext uri="{FF2B5EF4-FFF2-40B4-BE49-F238E27FC236}">
                <a16:creationId xmlns:a16="http://schemas.microsoft.com/office/drawing/2014/main" id="{BA89E372-B452-696F-A0F3-5851F106A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6777" y="3891068"/>
            <a:ext cx="653091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8bytes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4" name="文字方塊 2">
            <a:extLst>
              <a:ext uri="{FF2B5EF4-FFF2-40B4-BE49-F238E27FC236}">
                <a16:creationId xmlns:a16="http://schemas.microsoft.com/office/drawing/2014/main" id="{35BB2CBC-78C9-0F66-D01D-97B53321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995" y="2839030"/>
            <a:ext cx="779593" cy="4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First byte isn’t 02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050486A2-59AE-881C-555A-616175707CD7}"/>
              </a:ext>
            </a:extLst>
          </p:cNvPr>
          <p:cNvCxnSpPr>
            <a:cxnSpLocks/>
            <a:stCxn id="70" idx="0"/>
            <a:endCxn id="111" idx="4"/>
          </p:cNvCxnSpPr>
          <p:nvPr/>
        </p:nvCxnSpPr>
        <p:spPr>
          <a:xfrm flipH="1" flipV="1">
            <a:off x="10380800" y="4476621"/>
            <a:ext cx="5148" cy="49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2">
            <a:extLst>
              <a:ext uri="{FF2B5EF4-FFF2-40B4-BE49-F238E27FC236}">
                <a16:creationId xmlns:a16="http://schemas.microsoft.com/office/drawing/2014/main" id="{8C44FC31-D9BD-1A21-87AA-9390F94AC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995" y="350837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1" name="文字方塊 2">
            <a:extLst>
              <a:ext uri="{FF2B5EF4-FFF2-40B4-BE49-F238E27FC236}">
                <a16:creationId xmlns:a16="http://schemas.microsoft.com/office/drawing/2014/main" id="{002DBBF7-B8DC-3BFD-54EF-8053D4219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0371" y="3328117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2" name="流程圖: 接點 121">
            <a:extLst>
              <a:ext uri="{FF2B5EF4-FFF2-40B4-BE49-F238E27FC236}">
                <a16:creationId xmlns:a16="http://schemas.microsoft.com/office/drawing/2014/main" id="{B2B8BD6B-F5FB-F726-F4AF-EEE4B88F88C6}"/>
              </a:ext>
            </a:extLst>
          </p:cNvPr>
          <p:cNvSpPr/>
          <p:nvPr/>
        </p:nvSpPr>
        <p:spPr>
          <a:xfrm>
            <a:off x="10029823" y="2473962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T9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1EA2C5A9-A135-C956-E4D4-337A97A108E0}"/>
              </a:ext>
            </a:extLst>
          </p:cNvPr>
          <p:cNvCxnSpPr>
            <a:cxnSpLocks/>
            <a:stCxn id="111" idx="0"/>
            <a:endCxn id="122" idx="4"/>
          </p:cNvCxnSpPr>
          <p:nvPr/>
        </p:nvCxnSpPr>
        <p:spPr>
          <a:xfrm flipV="1">
            <a:off x="10380800" y="3189289"/>
            <a:ext cx="5147" cy="5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C66309FD-7BD2-1763-01AA-0761410F9F6B}"/>
              </a:ext>
            </a:extLst>
          </p:cNvPr>
          <p:cNvCxnSpPr>
            <a:cxnSpLocks/>
            <a:stCxn id="122" idx="6"/>
            <a:endCxn id="34" idx="5"/>
          </p:cNvCxnSpPr>
          <p:nvPr/>
        </p:nvCxnSpPr>
        <p:spPr>
          <a:xfrm flipH="1">
            <a:off x="5033644" y="2831626"/>
            <a:ext cx="5708427" cy="2752681"/>
          </a:xfrm>
          <a:prstGeom prst="bentConnector4">
            <a:avLst>
              <a:gd name="adj1" fmla="val -10381"/>
              <a:gd name="adj2" fmla="val 118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接點: 肘形 165">
            <a:extLst>
              <a:ext uri="{FF2B5EF4-FFF2-40B4-BE49-F238E27FC236}">
                <a16:creationId xmlns:a16="http://schemas.microsoft.com/office/drawing/2014/main" id="{7ADB04A0-02A4-8B0C-A5E1-AB1E835E28B0}"/>
              </a:ext>
            </a:extLst>
          </p:cNvPr>
          <p:cNvCxnSpPr>
            <a:cxnSpLocks/>
            <a:stCxn id="111" idx="1"/>
            <a:endCxn id="34" idx="7"/>
          </p:cNvCxnSpPr>
          <p:nvPr/>
        </p:nvCxnSpPr>
        <p:spPr>
          <a:xfrm rot="16200000" flipH="1" flipV="1">
            <a:off x="6975091" y="1924603"/>
            <a:ext cx="1212443" cy="5095338"/>
          </a:xfrm>
          <a:prstGeom prst="bentConnector3">
            <a:avLst>
              <a:gd name="adj1" fmla="val -47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538F02A9-06CF-3C9C-2D69-F8820AC70A00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>
            <a:off x="6068576" y="3751306"/>
            <a:ext cx="3956100" cy="366361"/>
          </a:xfrm>
          <a:prstGeom prst="bentConnector4">
            <a:avLst>
              <a:gd name="adj1" fmla="val 8023"/>
              <a:gd name="adj2" fmla="val 174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字方塊 2">
            <a:extLst>
              <a:ext uri="{FF2B5EF4-FFF2-40B4-BE49-F238E27FC236}">
                <a16:creationId xmlns:a16="http://schemas.microsoft.com/office/drawing/2014/main" id="{BC78E9D5-ECC5-E343-ADD4-F4FF53D89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768" y="4579118"/>
            <a:ext cx="712248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89210CB2-E64E-D918-2426-CD6E1B8B13FB}"/>
              </a:ext>
            </a:extLst>
          </p:cNvPr>
          <p:cNvCxnSpPr>
            <a:cxnSpLocks/>
            <a:stCxn id="67" idx="0"/>
            <a:endCxn id="71" idx="4"/>
          </p:cNvCxnSpPr>
          <p:nvPr/>
        </p:nvCxnSpPr>
        <p:spPr>
          <a:xfrm flipH="1" flipV="1">
            <a:off x="8996769" y="4450025"/>
            <a:ext cx="6313" cy="52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字方塊 2">
            <a:extLst>
              <a:ext uri="{FF2B5EF4-FFF2-40B4-BE49-F238E27FC236}">
                <a16:creationId xmlns:a16="http://schemas.microsoft.com/office/drawing/2014/main" id="{366728EE-3EF0-0435-82F4-47B9C0E2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629" y="534469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4" name="文字方塊 2">
            <a:extLst>
              <a:ext uri="{FF2B5EF4-FFF2-40B4-BE49-F238E27FC236}">
                <a16:creationId xmlns:a16="http://schemas.microsoft.com/office/drawing/2014/main" id="{80A811F6-F1C3-831D-7105-88AC383CA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3324" y="2585975"/>
            <a:ext cx="908615" cy="47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check last byte 03?</a:t>
            </a:r>
            <a:endParaRPr lang="zh-TW" sz="12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6F1CA4E5-93E5-09F0-1251-72D2FF263935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>
            <a:off x="6068576" y="4466632"/>
            <a:ext cx="7790" cy="50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字方塊 2">
            <a:extLst>
              <a:ext uri="{FF2B5EF4-FFF2-40B4-BE49-F238E27FC236}">
                <a16:creationId xmlns:a16="http://schemas.microsoft.com/office/drawing/2014/main" id="{B1891EA9-2690-5036-3B33-53CB93C87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20" y="3973320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7" name="文字方塊 2">
            <a:extLst>
              <a:ext uri="{FF2B5EF4-FFF2-40B4-BE49-F238E27FC236}">
                <a16:creationId xmlns:a16="http://schemas.microsoft.com/office/drawing/2014/main" id="{9745ADCA-8652-EE02-443C-4F484B12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252" y="4539821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 start</a:t>
            </a:r>
            <a:endParaRPr lang="zh-TW" alt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6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/>
              <a:t>TX_code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data_out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data_in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tx_start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clk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rst</a:t>
            </a:r>
            <a:r>
              <a:rPr lang="en-US" altLang="zh-TW" sz="1800" dirty="0"/>
              <a:t>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C4C72A0-1BAD-B227-F3D9-DE8C645709F8}"/>
              </a:ext>
            </a:extLst>
          </p:cNvPr>
          <p:cNvGrpSpPr/>
          <p:nvPr/>
        </p:nvGrpSpPr>
        <p:grpSpPr>
          <a:xfrm>
            <a:off x="870899" y="2997610"/>
            <a:ext cx="3246119" cy="3006409"/>
            <a:chOff x="1295403" y="3042282"/>
            <a:chExt cx="4210639" cy="210121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45FAC82C-7D52-08FA-F2B3-488D18AE9A12}"/>
                </a:ext>
              </a:extLst>
            </p:cNvPr>
            <p:cNvSpPr/>
            <p:nvPr/>
          </p:nvSpPr>
          <p:spPr>
            <a:xfrm>
              <a:off x="1295403" y="3042284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output</a:t>
              </a:r>
              <a:endParaRPr lang="zh-TW" altLang="en-US" sz="1400" kern="1200" dirty="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EBE8A500-2A1A-9CD4-93E0-365F1CF3251D}"/>
                </a:ext>
              </a:extLst>
            </p:cNvPr>
            <p:cNvSpPr/>
            <p:nvPr/>
          </p:nvSpPr>
          <p:spPr>
            <a:xfrm>
              <a:off x="1295447" y="3309850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data_out</a:t>
              </a:r>
              <a:r>
                <a:rPr lang="en-US" altLang="zh-TW" sz="14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zh-TW" altLang="en-US" sz="1400" dirty="0"/>
                <a:t>需要傳輸的資料</a:t>
              </a:r>
              <a:r>
                <a:rPr lang="zh-TW" altLang="en-US" sz="1400" kern="1200" dirty="0"/>
                <a:t>。</a:t>
              </a:r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E7974BB1-AAFC-4B3F-4930-E7B134921019}"/>
                </a:ext>
              </a:extLst>
            </p:cNvPr>
            <p:cNvSpPr/>
            <p:nvPr/>
          </p:nvSpPr>
          <p:spPr>
            <a:xfrm>
              <a:off x="3457850" y="3042282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input</a:t>
              </a:r>
              <a:endParaRPr lang="zh-TW" altLang="en-US" sz="1400" kern="1200" dirty="0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DCCEA8F-1FDA-457D-A8AD-DE946C8FBB9A}"/>
                </a:ext>
              </a:extLst>
            </p:cNvPr>
            <p:cNvSpPr/>
            <p:nvPr/>
          </p:nvSpPr>
          <p:spPr>
            <a:xfrm>
              <a:off x="3457895" y="3309848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data_in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從</a:t>
              </a:r>
              <a:r>
                <a:rPr lang="en-US" altLang="zh-TW" sz="1400" kern="1200" dirty="0"/>
                <a:t>ram</a:t>
              </a:r>
              <a:r>
                <a:rPr lang="zh-TW" altLang="en-US" sz="1400" kern="1200" dirty="0"/>
                <a:t>讀取到的資料。</a:t>
              </a:r>
              <a:endParaRPr lang="en-US" altLang="zh-TW" sz="1400" kern="1200" dirty="0"/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t</a:t>
              </a:r>
              <a:r>
                <a:rPr lang="en-US" altLang="zh-TW" sz="1400" kern="1200" dirty="0" err="1"/>
                <a:t>x_start</a:t>
              </a:r>
              <a:r>
                <a:rPr lang="en-US" altLang="zh-TW" sz="1400" kern="1200" dirty="0"/>
                <a:t> :</a:t>
              </a:r>
              <a:r>
                <a:rPr lang="zh-TW" altLang="en-US" sz="1400" kern="1200" dirty="0"/>
                <a:t> 接收開始傳輸的指令。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clk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50MHz</a:t>
              </a:r>
              <a:r>
                <a:rPr lang="zh-TW" altLang="en-US" sz="1400" kern="1200" dirty="0"/>
                <a:t>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rst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重製資料。</a:t>
              </a:r>
              <a:endParaRPr lang="en-US" altLang="zh-TW" sz="1400" kern="1200" dirty="0"/>
            </a:p>
          </p:txBody>
        </p:sp>
      </p:grp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448EEBB7-3964-F711-BAA4-D8A6ECFBBC82}"/>
              </a:ext>
            </a:extLst>
          </p:cNvPr>
          <p:cNvSpPr/>
          <p:nvPr/>
        </p:nvSpPr>
        <p:spPr>
          <a:xfrm>
            <a:off x="4175612" y="37581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T0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">
            <a:extLst>
              <a:ext uri="{FF2B5EF4-FFF2-40B4-BE49-F238E27FC236}">
                <a16:creationId xmlns:a16="http://schemas.microsoft.com/office/drawing/2014/main" id="{C9586CE7-7D07-2709-8BA6-455C87D4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078" y="4916065"/>
            <a:ext cx="712248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package 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F1409B49-E3BC-2BD1-61C4-09CDB5D66402}"/>
              </a:ext>
            </a:extLst>
          </p:cNvPr>
          <p:cNvSpPr/>
          <p:nvPr/>
        </p:nvSpPr>
        <p:spPr>
          <a:xfrm>
            <a:off x="4425702" y="4973737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T1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9EA48EE-62C3-7265-ADA7-E25C03412A87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 flipH="1">
            <a:off x="4781826" y="4368704"/>
            <a:ext cx="1728" cy="60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EA8561D2-6016-5547-0BA6-97E41387BA8C}"/>
              </a:ext>
            </a:extLst>
          </p:cNvPr>
          <p:cNvSpPr/>
          <p:nvPr/>
        </p:nvSpPr>
        <p:spPr>
          <a:xfrm>
            <a:off x="5720242" y="375371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T2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">
            <a:extLst>
              <a:ext uri="{FF2B5EF4-FFF2-40B4-BE49-F238E27FC236}">
                <a16:creationId xmlns:a16="http://schemas.microsoft.com/office/drawing/2014/main" id="{C56ABC30-9FF7-B2CC-A605-C11DC6321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758" y="5670253"/>
            <a:ext cx="419359" cy="23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idle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79C9DD91-A758-B059-3D60-9E4E6F3ABF81}"/>
              </a:ext>
            </a:extLst>
          </p:cNvPr>
          <p:cNvSpPr/>
          <p:nvPr/>
        </p:nvSpPr>
        <p:spPr>
          <a:xfrm>
            <a:off x="5720242" y="4973736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T3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7008E19-C97B-061A-4B3D-2F3E98DAEAF8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 flipV="1">
            <a:off x="5137950" y="5331400"/>
            <a:ext cx="58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2">
            <a:extLst>
              <a:ext uri="{FF2B5EF4-FFF2-40B4-BE49-F238E27FC236}">
                <a16:creationId xmlns:a16="http://schemas.microsoft.com/office/drawing/2014/main" id="{893DD154-C346-1E7A-E6BC-7A190C974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438" y="565202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6350E992-AB4E-9244-9CC3-B70D54DBD04A}"/>
              </a:ext>
            </a:extLst>
          </p:cNvPr>
          <p:cNvSpPr/>
          <p:nvPr/>
        </p:nvSpPr>
        <p:spPr>
          <a:xfrm>
            <a:off x="7232307" y="497373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T4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99FEDC7-AF4E-088C-9090-B649F36F028D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6432490" y="5331399"/>
            <a:ext cx="799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">
            <a:extLst>
              <a:ext uri="{FF2B5EF4-FFF2-40B4-BE49-F238E27FC236}">
                <a16:creationId xmlns:a16="http://schemas.microsoft.com/office/drawing/2014/main" id="{F82AE9CA-064D-12EC-695C-115D007D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863" y="5670158"/>
            <a:ext cx="800423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send 1 bit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401576DE-A0A5-43D9-E2E7-6CB411D7E205}"/>
              </a:ext>
            </a:extLst>
          </p:cNvPr>
          <p:cNvSpPr/>
          <p:nvPr/>
        </p:nvSpPr>
        <p:spPr>
          <a:xfrm>
            <a:off x="8646958" y="4976673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T5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A55CC01-889D-FADE-DE39-6FC87B72FE55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7944555" y="5331399"/>
            <a:ext cx="702403" cy="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">
            <a:extLst>
              <a:ext uri="{FF2B5EF4-FFF2-40B4-BE49-F238E27FC236}">
                <a16:creationId xmlns:a16="http://schemas.microsoft.com/office/drawing/2014/main" id="{8FAA1E1D-4865-29B6-AA5E-5888A695F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336" y="5652022"/>
            <a:ext cx="5481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8bits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" name="流程圖: 接點 24">
            <a:extLst>
              <a:ext uri="{FF2B5EF4-FFF2-40B4-BE49-F238E27FC236}">
                <a16:creationId xmlns:a16="http://schemas.microsoft.com/office/drawing/2014/main" id="{0D37FDD2-240A-8B40-3678-05FB9C7DBB15}"/>
              </a:ext>
            </a:extLst>
          </p:cNvPr>
          <p:cNvSpPr/>
          <p:nvPr/>
        </p:nvSpPr>
        <p:spPr>
          <a:xfrm>
            <a:off x="10029824" y="49737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T7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6" name="流程圖: 接點 25">
            <a:extLst>
              <a:ext uri="{FF2B5EF4-FFF2-40B4-BE49-F238E27FC236}">
                <a16:creationId xmlns:a16="http://schemas.microsoft.com/office/drawing/2014/main" id="{47A87CD6-CCF0-B649-BFD9-A1085CF1C7DC}"/>
              </a:ext>
            </a:extLst>
          </p:cNvPr>
          <p:cNvSpPr/>
          <p:nvPr/>
        </p:nvSpPr>
        <p:spPr>
          <a:xfrm>
            <a:off x="8640645" y="3734698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T6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">
            <a:extLst>
              <a:ext uri="{FF2B5EF4-FFF2-40B4-BE49-F238E27FC236}">
                <a16:creationId xmlns:a16="http://schemas.microsoft.com/office/drawing/2014/main" id="{B9789EB6-1D02-488C-CB4D-481484DD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526" y="4910266"/>
            <a:ext cx="965856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">
            <a:extLst>
              <a:ext uri="{FF2B5EF4-FFF2-40B4-BE49-F238E27FC236}">
                <a16:creationId xmlns:a16="http://schemas.microsoft.com/office/drawing/2014/main" id="{29E096B8-58F9-C570-440A-82519431F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200" y="5685441"/>
            <a:ext cx="906302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send 1 byte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CCF1141-77B0-143D-BCB8-902FAA5B3874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9359206" y="5331398"/>
            <a:ext cx="670618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">
            <a:extLst>
              <a:ext uri="{FF2B5EF4-FFF2-40B4-BE49-F238E27FC236}">
                <a16:creationId xmlns:a16="http://schemas.microsoft.com/office/drawing/2014/main" id="{EAD245E6-77DF-87A7-E39C-7EBEFDF8F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0630" y="3475291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2">
            <a:extLst>
              <a:ext uri="{FF2B5EF4-FFF2-40B4-BE49-F238E27FC236}">
                <a16:creationId xmlns:a16="http://schemas.microsoft.com/office/drawing/2014/main" id="{0DD7A00C-1255-8802-DFEB-99BB44E56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7899" y="3267609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E56AB4EA-3803-B417-5BDD-D2016A644AA5}"/>
              </a:ext>
            </a:extLst>
          </p:cNvPr>
          <p:cNvSpPr/>
          <p:nvPr/>
        </p:nvSpPr>
        <p:spPr>
          <a:xfrm flipH="1">
            <a:off x="7588430" y="4086390"/>
            <a:ext cx="2028871" cy="1889983"/>
          </a:xfrm>
          <a:prstGeom prst="arc">
            <a:avLst>
              <a:gd name="adj1" fmla="val 16114266"/>
              <a:gd name="adj2" fmla="val 21359334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58E4D78-45F5-C721-6887-363631A710E1}"/>
              </a:ext>
            </a:extLst>
          </p:cNvPr>
          <p:cNvSpPr/>
          <p:nvPr/>
        </p:nvSpPr>
        <p:spPr>
          <a:xfrm>
            <a:off x="10024676" y="376129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T8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4" name="文字方塊 2">
            <a:extLst>
              <a:ext uri="{FF2B5EF4-FFF2-40B4-BE49-F238E27FC236}">
                <a16:creationId xmlns:a16="http://schemas.microsoft.com/office/drawing/2014/main" id="{798FA6D8-F47E-95FF-E194-F84C561D4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7007" y="2376421"/>
            <a:ext cx="653091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4bytes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3C1B6F2-81E5-6DB2-8058-9461472C98BD}"/>
              </a:ext>
            </a:extLst>
          </p:cNvPr>
          <p:cNvCxnSpPr>
            <a:cxnSpLocks/>
            <a:stCxn id="25" idx="0"/>
            <a:endCxn id="33" idx="4"/>
          </p:cNvCxnSpPr>
          <p:nvPr/>
        </p:nvCxnSpPr>
        <p:spPr>
          <a:xfrm flipH="1" flipV="1">
            <a:off x="10380800" y="4476621"/>
            <a:ext cx="5148" cy="49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2">
            <a:extLst>
              <a:ext uri="{FF2B5EF4-FFF2-40B4-BE49-F238E27FC236}">
                <a16:creationId xmlns:a16="http://schemas.microsoft.com/office/drawing/2014/main" id="{B1B43436-C5CE-DC4D-8C33-8DAD7616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382" y="3459578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&lt; 4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8" name="文字方塊 2">
            <a:extLst>
              <a:ext uri="{FF2B5EF4-FFF2-40B4-BE49-F238E27FC236}">
                <a16:creationId xmlns:a16="http://schemas.microsoft.com/office/drawing/2014/main" id="{929F44AC-53B6-DF51-DA4C-08188A94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382" y="2812954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&gt;= 4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17157CA7-A29B-C1BC-FEA3-C32070AB6A36}"/>
              </a:ext>
            </a:extLst>
          </p:cNvPr>
          <p:cNvSpPr/>
          <p:nvPr/>
        </p:nvSpPr>
        <p:spPr>
          <a:xfrm>
            <a:off x="10029823" y="2473962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T9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FD7EE85-BCD1-B048-4E56-B4D678A5F716}"/>
              </a:ext>
            </a:extLst>
          </p:cNvPr>
          <p:cNvCxnSpPr>
            <a:cxnSpLocks/>
            <a:stCxn id="33" idx="0"/>
            <a:endCxn id="39" idx="4"/>
          </p:cNvCxnSpPr>
          <p:nvPr/>
        </p:nvCxnSpPr>
        <p:spPr>
          <a:xfrm flipV="1">
            <a:off x="10380800" y="3189289"/>
            <a:ext cx="5147" cy="5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CE7410BF-7FFF-A7E9-FC14-FE09A3CCF72B}"/>
              </a:ext>
            </a:extLst>
          </p:cNvPr>
          <p:cNvCxnSpPr>
            <a:cxnSpLocks/>
            <a:stCxn id="39" idx="3"/>
            <a:endCxn id="12" idx="7"/>
          </p:cNvCxnSpPr>
          <p:nvPr/>
        </p:nvCxnSpPr>
        <p:spPr>
          <a:xfrm rot="5400000">
            <a:off x="6586906" y="1531271"/>
            <a:ext cx="1993962" cy="5100485"/>
          </a:xfrm>
          <a:prstGeom prst="bentConnector3">
            <a:avLst>
              <a:gd name="adj1" fmla="val 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1B1CAFC1-A5A7-1758-3B46-C292ED2F81D7}"/>
              </a:ext>
            </a:extLst>
          </p:cNvPr>
          <p:cNvCxnSpPr>
            <a:cxnSpLocks/>
            <a:stCxn id="39" idx="3"/>
            <a:endCxn id="14" idx="0"/>
          </p:cNvCxnSpPr>
          <p:nvPr/>
        </p:nvCxnSpPr>
        <p:spPr>
          <a:xfrm rot="5400000">
            <a:off x="7770657" y="1390242"/>
            <a:ext cx="669183" cy="4057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2">
            <a:extLst>
              <a:ext uri="{FF2B5EF4-FFF2-40B4-BE49-F238E27FC236}">
                <a16:creationId xmlns:a16="http://schemas.microsoft.com/office/drawing/2014/main" id="{2E5D82D2-06BB-299F-7B2B-75DBE38B3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768" y="4579118"/>
            <a:ext cx="712248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E9DCBDF-F44B-1E91-7DDA-D5F4E9BFCAF9}"/>
              </a:ext>
            </a:extLst>
          </p:cNvPr>
          <p:cNvCxnSpPr>
            <a:cxnSpLocks/>
            <a:stCxn id="22" idx="0"/>
            <a:endCxn id="26" idx="4"/>
          </p:cNvCxnSpPr>
          <p:nvPr/>
        </p:nvCxnSpPr>
        <p:spPr>
          <a:xfrm flipH="1" flipV="1">
            <a:off x="8996769" y="4450025"/>
            <a:ext cx="6313" cy="52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2">
            <a:extLst>
              <a:ext uri="{FF2B5EF4-FFF2-40B4-BE49-F238E27FC236}">
                <a16:creationId xmlns:a16="http://schemas.microsoft.com/office/drawing/2014/main" id="{9054D4F9-DECD-3D69-18AB-C2888E1C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629" y="534469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文字方塊 2">
            <a:extLst>
              <a:ext uri="{FF2B5EF4-FFF2-40B4-BE49-F238E27FC236}">
                <a16:creationId xmlns:a16="http://schemas.microsoft.com/office/drawing/2014/main" id="{6CFE5F1B-5A80-0604-5B9F-F1F708B8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9731" y="3961795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9" name="文字方塊 2">
            <a:extLst>
              <a:ext uri="{FF2B5EF4-FFF2-40B4-BE49-F238E27FC236}">
                <a16:creationId xmlns:a16="http://schemas.microsoft.com/office/drawing/2014/main" id="{49CF6A21-A01C-7BD5-26AB-3FA3F7750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762" y="3999618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8EB74D1-33AE-738A-E96A-B7C63C4F0511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6076366" y="4469042"/>
            <a:ext cx="0" cy="50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2">
            <a:extLst>
              <a:ext uri="{FF2B5EF4-FFF2-40B4-BE49-F238E27FC236}">
                <a16:creationId xmlns:a16="http://schemas.microsoft.com/office/drawing/2014/main" id="{FF725E95-D07C-A5E5-F1C8-9650401A2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402" y="4438348"/>
            <a:ext cx="474522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</a:t>
            </a:r>
          </a:p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6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4A552-9B77-03DB-2D30-8ABEC93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RX</a:t>
            </a:r>
            <a:r>
              <a:rPr lang="zh-TW" altLang="en-US" dirty="0"/>
              <a:t>傳送格式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25ADB0-A74C-FF96-7421-DEF0E245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sz="2200" dirty="0"/>
              <a:t>8</a:t>
            </a:r>
            <a:r>
              <a:rPr lang="zh-TW" altLang="en-US" sz="2200" dirty="0"/>
              <a:t>組</a:t>
            </a:r>
            <a:r>
              <a:rPr lang="en-US" altLang="zh-TW" sz="2200" dirty="0"/>
              <a:t>8bits</a:t>
            </a:r>
            <a:r>
              <a:rPr lang="zh-TW" altLang="en-US" sz="2200" dirty="0"/>
              <a:t>，以下為每組</a:t>
            </a:r>
            <a:r>
              <a:rPr lang="en-US" altLang="zh-TW" sz="2200" dirty="0"/>
              <a:t>bits</a:t>
            </a:r>
            <a:r>
              <a:rPr lang="zh-TW" altLang="en-US" sz="2200" dirty="0"/>
              <a:t>的功能</a:t>
            </a:r>
            <a:endParaRPr lang="en-US" altLang="zh-TW" sz="22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1</a:t>
            </a:r>
            <a:r>
              <a:rPr lang="zh-TW" altLang="en-US" sz="1700" dirty="0"/>
              <a:t>組：輸入</a:t>
            </a:r>
            <a:r>
              <a:rPr lang="en-US" altLang="zh-TW" sz="1700" dirty="0"/>
              <a:t>02</a:t>
            </a:r>
            <a:r>
              <a:rPr lang="zh-TW" altLang="en-US" sz="1700" dirty="0"/>
              <a:t>以表示開始接收資料。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2</a:t>
            </a:r>
            <a:r>
              <a:rPr lang="zh-TW" altLang="en-US" sz="1700" dirty="0"/>
              <a:t>組：</a:t>
            </a:r>
            <a:r>
              <a:rPr lang="en-US" altLang="zh-TW" sz="1700" dirty="0"/>
              <a:t>1~7</a:t>
            </a:r>
            <a:r>
              <a:rPr lang="zh-TW" altLang="en-US" sz="1700" dirty="0"/>
              <a:t>個</a:t>
            </a:r>
            <a:r>
              <a:rPr lang="en-US" altLang="zh-TW" sz="1700" dirty="0"/>
              <a:t>bits</a:t>
            </a:r>
            <a:r>
              <a:rPr lang="zh-TW" altLang="en-US" sz="1700" dirty="0"/>
              <a:t>控制資料</a:t>
            </a:r>
            <a:r>
              <a:rPr lang="en-US" altLang="zh-TW" sz="1700" dirty="0"/>
              <a:t>ram</a:t>
            </a:r>
            <a:r>
              <a:rPr lang="zh-TW" altLang="en-US" sz="1700" dirty="0"/>
              <a:t>位置，第</a:t>
            </a:r>
            <a:r>
              <a:rPr lang="en-US" altLang="zh-TW" sz="1700" dirty="0"/>
              <a:t>8</a:t>
            </a:r>
            <a:r>
              <a:rPr lang="zh-TW" altLang="en-US" sz="1700" dirty="0"/>
              <a:t>個</a:t>
            </a:r>
            <a:r>
              <a:rPr lang="en-US" altLang="zh-TW" sz="1700" dirty="0"/>
              <a:t>bit</a:t>
            </a:r>
            <a:r>
              <a:rPr lang="zh-TW" altLang="en-US" sz="1700" dirty="0"/>
              <a:t>為</a:t>
            </a:r>
            <a:r>
              <a:rPr lang="en-US" altLang="zh-TW" sz="1700" dirty="0"/>
              <a:t>1</a:t>
            </a:r>
            <a:r>
              <a:rPr lang="zh-TW" altLang="en-US" sz="1700" dirty="0"/>
              <a:t>則為寫入，</a:t>
            </a:r>
            <a:r>
              <a:rPr lang="en-US" altLang="zh-TW" sz="1700" dirty="0"/>
              <a:t>0</a:t>
            </a:r>
            <a:r>
              <a:rPr lang="zh-TW" altLang="en-US" sz="1700" dirty="0"/>
              <a:t>則為輸出。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3~6</a:t>
            </a:r>
            <a:r>
              <a:rPr lang="zh-TW" altLang="en-US" sz="1700" dirty="0"/>
              <a:t>組：需要存放的資料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7</a:t>
            </a:r>
            <a:r>
              <a:rPr lang="zh-TW" altLang="en-US" sz="1700" dirty="0"/>
              <a:t>組：</a:t>
            </a:r>
            <a:r>
              <a:rPr lang="en-US" altLang="zh-TW" sz="1700" dirty="0"/>
              <a:t>check</a:t>
            </a:r>
            <a:r>
              <a:rPr lang="zh-TW" altLang="en-US" sz="1700" dirty="0"/>
              <a:t> </a:t>
            </a:r>
            <a:r>
              <a:rPr lang="en-US" altLang="zh-TW" sz="1700" dirty="0"/>
              <a:t>bit(</a:t>
            </a:r>
            <a:r>
              <a:rPr lang="zh-TW" altLang="en-US" sz="1700" dirty="0"/>
              <a:t>未使用</a:t>
            </a:r>
            <a:r>
              <a:rPr lang="en-US" altLang="zh-TW" sz="1700" dirty="0"/>
              <a:t>)</a:t>
            </a:r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8</a:t>
            </a:r>
            <a:r>
              <a:rPr lang="zh-TW" altLang="en-US" sz="1700" dirty="0"/>
              <a:t>組：輸入</a:t>
            </a:r>
            <a:r>
              <a:rPr lang="en-US" altLang="zh-TW" sz="1700" dirty="0"/>
              <a:t>03</a:t>
            </a:r>
            <a:r>
              <a:rPr lang="zh-TW" altLang="en-US" sz="1700" dirty="0"/>
              <a:t>已表示資料接收完畢</a:t>
            </a:r>
            <a:endParaRPr lang="en-US" altLang="zh-TW" sz="1700" dirty="0"/>
          </a:p>
          <a:p>
            <a:pPr marL="0" indent="0">
              <a:buNone/>
            </a:pPr>
            <a:endParaRPr lang="en-US" altLang="zh-TW" sz="1600" dirty="0"/>
          </a:p>
          <a:p>
            <a:r>
              <a:rPr lang="zh-TW" altLang="en-US" sz="2200" dirty="0"/>
              <a:t>遇到的問題</a:t>
            </a:r>
            <a:endParaRPr lang="en-US" altLang="zh-TW" sz="22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2</a:t>
            </a:r>
            <a:r>
              <a:rPr lang="zh-TW" altLang="en-US" sz="1700" dirty="0"/>
              <a:t>組控制寫入及讀出的資料存在少數問題，例如</a:t>
            </a:r>
            <a:r>
              <a:rPr lang="en-US" altLang="zh-TW" sz="1700" dirty="0"/>
              <a:t>0000</a:t>
            </a:r>
            <a:r>
              <a:rPr lang="zh-TW" altLang="en-US" sz="1700" dirty="0"/>
              <a:t> </a:t>
            </a:r>
            <a:r>
              <a:rPr lang="en-US" altLang="zh-TW" sz="1700" dirty="0"/>
              <a:t>0010</a:t>
            </a:r>
            <a:r>
              <a:rPr lang="zh-TW" altLang="en-US" sz="1700" dirty="0"/>
              <a:t>及</a:t>
            </a:r>
            <a:r>
              <a:rPr lang="en-US" altLang="zh-TW" sz="1700" dirty="0"/>
              <a:t>0000</a:t>
            </a:r>
            <a:r>
              <a:rPr lang="zh-TW" altLang="en-US" sz="1700" dirty="0"/>
              <a:t> </a:t>
            </a:r>
            <a:r>
              <a:rPr lang="en-US" altLang="zh-TW" sz="1700" dirty="0"/>
              <a:t>00011</a:t>
            </a:r>
            <a:r>
              <a:rPr lang="zh-TW" altLang="en-US" sz="1700" dirty="0"/>
              <a:t>，目標是希望讀出</a:t>
            </a:r>
            <a:r>
              <a:rPr lang="en-US" altLang="zh-TW" sz="1700" dirty="0"/>
              <a:t>ram[2]</a:t>
            </a:r>
            <a:r>
              <a:rPr lang="zh-TW" altLang="en-US" sz="1700" dirty="0"/>
              <a:t>及</a:t>
            </a:r>
            <a:r>
              <a:rPr lang="en-US" altLang="zh-TW" sz="1700" dirty="0"/>
              <a:t>ram[3]</a:t>
            </a:r>
            <a:r>
              <a:rPr lang="zh-TW" altLang="en-US" sz="1700" dirty="0"/>
              <a:t>，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但</a:t>
            </a:r>
            <a:r>
              <a:rPr lang="en-US" altLang="zh-TW" sz="1700" dirty="0"/>
              <a:t>02</a:t>
            </a:r>
            <a:r>
              <a:rPr lang="zh-TW" altLang="en-US" sz="1700" dirty="0"/>
              <a:t>及</a:t>
            </a:r>
            <a:r>
              <a:rPr lang="en-US" altLang="zh-TW" sz="1700" dirty="0"/>
              <a:t>03</a:t>
            </a:r>
            <a:r>
              <a:rPr lang="zh-TW" altLang="en-US" sz="1700" dirty="0"/>
              <a:t>為控制開始及結束因此無法正常使用。</a:t>
            </a:r>
            <a:endParaRPr lang="en-US" altLang="zh-TW" sz="1700" dirty="0"/>
          </a:p>
          <a:p>
            <a:pPr marL="457200" indent="-457200">
              <a:buFont typeface="+mj-lt"/>
              <a:buAutoNum type="arabicPeriod"/>
            </a:pP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45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E0150-E112-6B50-F105-EB760550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AES.v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C7571-2DBF-CC89-C90B-B558DFCB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AES(enable, e128_in, e128_out, d128);</a:t>
            </a:r>
          </a:p>
          <a:p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0164D62A-E425-2D13-7430-B397D26D1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735272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76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666</TotalTime>
  <Words>1030</Words>
  <Application>Microsoft Office PowerPoint</Application>
  <PresentationFormat>寬螢幕</PresentationFormat>
  <Paragraphs>209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Garamond</vt:lpstr>
      <vt:lpstr>有機</vt:lpstr>
      <vt:lpstr>RS232</vt:lpstr>
      <vt:lpstr>架構</vt:lpstr>
      <vt:lpstr>Verilog程式</vt:lpstr>
      <vt:lpstr>Verilog程式架構</vt:lpstr>
      <vt:lpstr>rs232.v</vt:lpstr>
      <vt:lpstr>RX_code.v</vt:lpstr>
      <vt:lpstr>TX_code.v</vt:lpstr>
      <vt:lpstr>RX傳送格式</vt:lpstr>
      <vt:lpstr>AES.v</vt:lpstr>
      <vt:lpstr>AES</vt:lpstr>
      <vt:lpstr>PowerPoint 簡報</vt:lpstr>
      <vt:lpstr>AES加密程式</vt:lpstr>
      <vt:lpstr>AES解密程式</vt:lpstr>
      <vt:lpstr>Ram存放格式</vt:lpstr>
      <vt:lpstr>aes加密測試資料</vt:lpstr>
      <vt:lpstr>接收後並aes加密波型圖</vt:lpstr>
      <vt:lpstr>GitHub紀錄</vt:lpstr>
      <vt:lpstr>AES參考資料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RS232</dc:title>
  <dc:creator>芷柔 戴</dc:creator>
  <cp:lastModifiedBy>芷柔 戴</cp:lastModifiedBy>
  <cp:revision>19</cp:revision>
  <dcterms:created xsi:type="dcterms:W3CDTF">2022-07-28T04:52:58Z</dcterms:created>
  <dcterms:modified xsi:type="dcterms:W3CDTF">2022-09-27T17:41:50Z</dcterms:modified>
</cp:coreProperties>
</file>