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7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BAD2"/>
    <a:srgbClr val="D9F1F6"/>
    <a:srgbClr val="E1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41" autoAdjust="0"/>
    <p:restoredTop sz="94660"/>
  </p:normalViewPr>
  <p:slideViewPr>
    <p:cSldViewPr snapToGrid="0">
      <p:cViewPr>
        <p:scale>
          <a:sx n="25" d="100"/>
          <a:sy n="25" d="100"/>
        </p:scale>
        <p:origin x="1917" y="-5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3363915"/>
            <a:ext cx="16033542" cy="235473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6259173" y="3363915"/>
            <a:ext cx="5130735" cy="23547392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13" y="5732107"/>
            <a:ext cx="12830175" cy="14370634"/>
          </a:xfrm>
        </p:spPr>
        <p:txBody>
          <a:bodyPr anchor="b">
            <a:normAutofit/>
          </a:bodyPr>
          <a:lstStyle>
            <a:lvl1pPr algn="l">
              <a:defRPr sz="12628" spc="-234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9323" y="20617191"/>
            <a:ext cx="12830175" cy="4036695"/>
          </a:xfrm>
        </p:spPr>
        <p:txBody>
          <a:bodyPr anchor="t">
            <a:normAutofit/>
          </a:bodyPr>
          <a:lstStyle>
            <a:lvl1pPr marL="0" indent="0" algn="l">
              <a:buNone/>
              <a:defRPr sz="4677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677"/>
            </a:lvl3pPr>
            <a:lvl4pPr marL="3207487" indent="0" algn="ctr">
              <a:buNone/>
              <a:defRPr sz="4677"/>
            </a:lvl4pPr>
            <a:lvl5pPr marL="4276649" indent="0" algn="ctr">
              <a:buNone/>
              <a:defRPr sz="4677"/>
            </a:lvl5pPr>
            <a:lvl6pPr marL="5345811" indent="0" algn="ctr">
              <a:buNone/>
              <a:defRPr sz="4677"/>
            </a:lvl6pPr>
            <a:lvl7pPr marL="6414973" indent="0" algn="ctr">
              <a:buNone/>
              <a:defRPr sz="4677"/>
            </a:lvl7pPr>
            <a:lvl8pPr marL="7484135" indent="0" algn="ctr">
              <a:buNone/>
              <a:defRPr sz="4677"/>
            </a:lvl8pPr>
            <a:lvl9pPr marL="8553298" indent="0" algn="ctr">
              <a:buNone/>
              <a:defRPr sz="4677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A777-5D2E-4814-8E51-D586D0D2DC45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148ED-7FC1-47F0-AC5C-F24DAFB714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3361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A777-5D2E-4814-8E51-D586D0D2DC45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148ED-7FC1-47F0-AC5C-F24DAFB714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0351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238" y="4373086"/>
            <a:ext cx="4944963" cy="2186543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83955" y="3834861"/>
            <a:ext cx="12830175" cy="22605492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A777-5D2E-4814-8E51-D586D0D2DC45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148ED-7FC1-47F0-AC5C-F24DAFB714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2598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A777-5D2E-4814-8E51-D586D0D2DC45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148ED-7FC1-47F0-AC5C-F24DAFB714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3969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3955" y="5732107"/>
            <a:ext cx="12830175" cy="14370634"/>
          </a:xfrm>
        </p:spPr>
        <p:txBody>
          <a:bodyPr anchor="b">
            <a:normAutofit/>
          </a:bodyPr>
          <a:lstStyle>
            <a:lvl1pPr>
              <a:defRPr sz="12628" b="0" spc="-234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6030" y="20627512"/>
            <a:ext cx="12830175" cy="4036695"/>
          </a:xfrm>
        </p:spPr>
        <p:txBody>
          <a:bodyPr anchor="t">
            <a:normAutofit/>
          </a:bodyPr>
          <a:lstStyle>
            <a:lvl1pPr marL="0" indent="0">
              <a:buNone/>
              <a:defRPr sz="4677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069162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A777-5D2E-4814-8E51-D586D0D2DC45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148ED-7FC1-47F0-AC5C-F24DAFB714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945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83955" y="3834861"/>
            <a:ext cx="6094333" cy="22605492"/>
          </a:xfrm>
        </p:spPr>
        <p:txBody>
          <a:bodyPr/>
          <a:lstStyle>
            <a:lvl1pPr>
              <a:defRPr sz="4443"/>
            </a:lvl1pPr>
            <a:lvl2pPr>
              <a:defRPr sz="3975"/>
            </a:lvl2pPr>
            <a:lvl3pPr>
              <a:defRPr sz="3508"/>
            </a:lvl3pPr>
            <a:lvl4pPr>
              <a:defRPr sz="3040"/>
            </a:lvl4pPr>
            <a:lvl5pPr>
              <a:defRPr sz="3040"/>
            </a:lvl5pPr>
            <a:lvl6pPr>
              <a:defRPr sz="3040"/>
            </a:lvl6pPr>
            <a:lvl7pPr>
              <a:defRPr sz="3040"/>
            </a:lvl7pPr>
            <a:lvl8pPr>
              <a:defRPr sz="3040"/>
            </a:lvl8pPr>
            <a:lvl9pPr>
              <a:defRPr sz="304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2250" y="3834861"/>
            <a:ext cx="6094333" cy="22605492"/>
          </a:xfrm>
        </p:spPr>
        <p:txBody>
          <a:bodyPr/>
          <a:lstStyle>
            <a:lvl1pPr>
              <a:defRPr sz="4443"/>
            </a:lvl1pPr>
            <a:lvl2pPr>
              <a:defRPr sz="3975"/>
            </a:lvl2pPr>
            <a:lvl3pPr>
              <a:defRPr sz="3508"/>
            </a:lvl3pPr>
            <a:lvl4pPr>
              <a:defRPr sz="3040"/>
            </a:lvl4pPr>
            <a:lvl5pPr>
              <a:defRPr sz="3040"/>
            </a:lvl5pPr>
            <a:lvl6pPr>
              <a:defRPr sz="3040"/>
            </a:lvl6pPr>
            <a:lvl7pPr>
              <a:defRPr sz="3040"/>
            </a:lvl7pPr>
            <a:lvl8pPr>
              <a:defRPr sz="3040"/>
            </a:lvl8pPr>
            <a:lvl9pPr>
              <a:defRPr sz="304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A777-5D2E-4814-8E51-D586D0D2DC45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148ED-7FC1-47F0-AC5C-F24DAFB714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0612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83955" y="4518706"/>
            <a:ext cx="6094333" cy="356574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4443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069162" indent="0">
              <a:buNone/>
              <a:defRPr sz="4443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3955" y="8524278"/>
            <a:ext cx="6094333" cy="17761458"/>
          </a:xfrm>
        </p:spPr>
        <p:txBody>
          <a:bodyPr/>
          <a:lstStyle>
            <a:lvl1pPr>
              <a:defRPr sz="4443"/>
            </a:lvl1pPr>
            <a:lvl2pPr>
              <a:defRPr sz="3975"/>
            </a:lvl2pPr>
            <a:lvl3pPr>
              <a:defRPr sz="3508"/>
            </a:lvl3pPr>
            <a:lvl4pPr>
              <a:defRPr sz="3040"/>
            </a:lvl4pPr>
            <a:lvl5pPr>
              <a:defRPr sz="3040"/>
            </a:lvl5pPr>
            <a:lvl6pPr>
              <a:defRPr sz="3040"/>
            </a:lvl6pPr>
            <a:lvl7pPr>
              <a:defRPr sz="3040"/>
            </a:lvl7pPr>
            <a:lvl8pPr>
              <a:defRPr sz="3040"/>
            </a:lvl8pPr>
            <a:lvl9pPr>
              <a:defRPr sz="304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712851" y="4518712"/>
            <a:ext cx="6094333" cy="358981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4443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069162" indent="0">
              <a:buNone/>
              <a:defRPr sz="4443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712851" y="8524278"/>
            <a:ext cx="6094333" cy="17761458"/>
          </a:xfrm>
        </p:spPr>
        <p:txBody>
          <a:bodyPr/>
          <a:lstStyle>
            <a:lvl1pPr>
              <a:defRPr sz="4443"/>
            </a:lvl1pPr>
            <a:lvl2pPr>
              <a:defRPr sz="3975"/>
            </a:lvl2pPr>
            <a:lvl3pPr>
              <a:defRPr sz="3508"/>
            </a:lvl3pPr>
            <a:lvl4pPr>
              <a:defRPr sz="3040"/>
            </a:lvl4pPr>
            <a:lvl5pPr>
              <a:defRPr sz="3040"/>
            </a:lvl5pPr>
            <a:lvl6pPr>
              <a:defRPr sz="3040"/>
            </a:lvl6pPr>
            <a:lvl7pPr>
              <a:defRPr sz="3040"/>
            </a:lvl7pPr>
            <a:lvl8pPr>
              <a:defRPr sz="3040"/>
            </a:lvl8pPr>
            <a:lvl9pPr>
              <a:defRPr sz="304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A777-5D2E-4814-8E51-D586D0D2DC45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148ED-7FC1-47F0-AC5C-F24DAFB714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4591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A777-5D2E-4814-8E51-D586D0D2DC45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148ED-7FC1-47F0-AC5C-F24DAFB714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84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A777-5D2E-4814-8E51-D586D0D2DC45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148ED-7FC1-47F0-AC5C-F24DAFB714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4646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056" y="5045869"/>
            <a:ext cx="4971693" cy="9688068"/>
          </a:xfrm>
        </p:spPr>
        <p:txBody>
          <a:bodyPr anchor="b">
            <a:normAutofit/>
          </a:bodyPr>
          <a:lstStyle>
            <a:lvl1pPr>
              <a:defRPr sz="6548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3955" y="3834861"/>
            <a:ext cx="12830175" cy="22605492"/>
          </a:xfrm>
        </p:spPr>
        <p:txBody>
          <a:bodyPr/>
          <a:lstStyle>
            <a:lvl1pPr>
              <a:defRPr sz="4677"/>
            </a:lvl1pPr>
            <a:lvl2pPr>
              <a:defRPr sz="4209"/>
            </a:lvl2pPr>
            <a:lvl3pPr>
              <a:defRPr sz="3742"/>
            </a:lvl3pPr>
            <a:lvl4pPr>
              <a:defRPr sz="3274"/>
            </a:lvl4pPr>
            <a:lvl5pPr>
              <a:defRPr sz="3274"/>
            </a:lvl5pPr>
            <a:lvl6pPr>
              <a:defRPr sz="3274"/>
            </a:lvl6pPr>
            <a:lvl7pPr>
              <a:defRPr sz="3274"/>
            </a:lvl7pPr>
            <a:lvl8pPr>
              <a:defRPr sz="3274"/>
            </a:lvl8pPr>
            <a:lvl9pPr>
              <a:defRPr sz="3274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56" y="14733937"/>
            <a:ext cx="4971693" cy="1130274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1871"/>
              </a:spcBef>
              <a:buNone/>
              <a:defRPr sz="2923">
                <a:solidFill>
                  <a:srgbClr val="FFFFFF"/>
                </a:solidFill>
              </a:defRPr>
            </a:lvl1pPr>
            <a:lvl2pPr marL="1069162" indent="0">
              <a:buNone/>
              <a:defRPr sz="2806"/>
            </a:lvl2pPr>
            <a:lvl3pPr marL="2138324" indent="0">
              <a:buNone/>
              <a:defRPr sz="2339"/>
            </a:lvl3pPr>
            <a:lvl4pPr marL="3207487" indent="0">
              <a:buNone/>
              <a:defRPr sz="2105"/>
            </a:lvl4pPr>
            <a:lvl5pPr marL="4276649" indent="0">
              <a:buNone/>
              <a:defRPr sz="2105"/>
            </a:lvl5pPr>
            <a:lvl6pPr marL="5345811" indent="0">
              <a:buNone/>
              <a:defRPr sz="2105"/>
            </a:lvl6pPr>
            <a:lvl7pPr marL="6414973" indent="0">
              <a:buNone/>
              <a:defRPr sz="2105"/>
            </a:lvl7pPr>
            <a:lvl8pPr marL="7484135" indent="0">
              <a:buNone/>
              <a:defRPr sz="2105"/>
            </a:lvl8pPr>
            <a:lvl9pPr marL="8553298" indent="0">
              <a:buNone/>
              <a:defRPr sz="210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A777-5D2E-4814-8E51-D586D0D2DC45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148ED-7FC1-47F0-AC5C-F24DAFB714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748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056" y="5045869"/>
            <a:ext cx="4971693" cy="9688068"/>
          </a:xfrm>
        </p:spPr>
        <p:txBody>
          <a:bodyPr anchor="b">
            <a:normAutofit/>
          </a:bodyPr>
          <a:lstStyle>
            <a:lvl1pPr>
              <a:defRPr sz="6548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62576" y="3387835"/>
            <a:ext cx="14233354" cy="2353393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56" y="14747366"/>
            <a:ext cx="4971693" cy="1130274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1871"/>
              </a:spcBef>
              <a:buNone/>
              <a:defRPr sz="2923">
                <a:solidFill>
                  <a:srgbClr val="FFFFFF"/>
                </a:solidFill>
              </a:defRPr>
            </a:lvl1pPr>
            <a:lvl2pPr marL="1069162" indent="0">
              <a:buNone/>
              <a:defRPr sz="2806"/>
            </a:lvl2pPr>
            <a:lvl3pPr marL="2138324" indent="0">
              <a:buNone/>
              <a:defRPr sz="2339"/>
            </a:lvl3pPr>
            <a:lvl4pPr marL="3207487" indent="0">
              <a:buNone/>
              <a:defRPr sz="2105"/>
            </a:lvl4pPr>
            <a:lvl5pPr marL="4276649" indent="0">
              <a:buNone/>
              <a:defRPr sz="2105"/>
            </a:lvl5pPr>
            <a:lvl6pPr marL="5345811" indent="0">
              <a:buNone/>
              <a:defRPr sz="2105"/>
            </a:lvl6pPr>
            <a:lvl7pPr marL="6414973" indent="0">
              <a:buNone/>
              <a:defRPr sz="2105"/>
            </a:lvl7pPr>
            <a:lvl8pPr marL="7484135" indent="0">
              <a:buNone/>
              <a:defRPr sz="2105"/>
            </a:lvl8pPr>
            <a:lvl9pPr marL="8553298" indent="0">
              <a:buNone/>
              <a:defRPr sz="210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A777-5D2E-4814-8E51-D586D0D2DC45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137096" y="28060644"/>
            <a:ext cx="10368247" cy="161187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148ED-7FC1-47F0-AC5C-F24DAFB714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9284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" y="3350457"/>
            <a:ext cx="6039735" cy="235339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3596" y="4961279"/>
            <a:ext cx="5169608" cy="20312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0723918" y="3350457"/>
            <a:ext cx="673584" cy="2353393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86333" y="3814677"/>
            <a:ext cx="12830175" cy="22605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0339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3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CBEA777-5D2E-4814-8E51-D586D0D2DC45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86333" y="28060644"/>
            <a:ext cx="103682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3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651279" y="28060644"/>
            <a:ext cx="2685102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72" b="1">
                <a:solidFill>
                  <a:schemeClr val="accent1"/>
                </a:solidFill>
              </a:defRPr>
            </a:lvl1pPr>
          </a:lstStyle>
          <a:p>
            <a:fld id="{E92148ED-7FC1-47F0-AC5C-F24DAFB714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13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7016" kern="1200" spc="-14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427665" indent="-427665" algn="l" defTabSz="2138324" rtl="0" eaLnBrk="1" latinLnBrk="0" hangingPunct="1">
        <a:lnSpc>
          <a:spcPct val="90000"/>
        </a:lnSpc>
        <a:spcBef>
          <a:spcPts val="2806"/>
        </a:spcBef>
        <a:buClr>
          <a:schemeClr val="accent1"/>
        </a:buClr>
        <a:buFont typeface="Wingdings 2" pitchFamily="18" charset="2"/>
        <a:buChar char=""/>
        <a:defRPr sz="444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1603743" indent="-427665" algn="l" defTabSz="2138324" rtl="0" eaLnBrk="1" latinLnBrk="0" hangingPunct="1">
        <a:lnSpc>
          <a:spcPct val="90000"/>
        </a:lnSpc>
        <a:spcBef>
          <a:spcPts val="585"/>
        </a:spcBef>
        <a:spcAft>
          <a:spcPts val="585"/>
        </a:spcAft>
        <a:buClr>
          <a:schemeClr val="accent1"/>
        </a:buClr>
        <a:buFont typeface="Wingdings 2" pitchFamily="18" charset="2"/>
        <a:buChar char=""/>
        <a:defRPr sz="3975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2672906" indent="-427665" algn="l" defTabSz="2138324" rtl="0" eaLnBrk="1" latinLnBrk="0" hangingPunct="1">
        <a:lnSpc>
          <a:spcPct val="90000"/>
        </a:lnSpc>
        <a:spcBef>
          <a:spcPts val="585"/>
        </a:spcBef>
        <a:spcAft>
          <a:spcPts val="585"/>
        </a:spcAft>
        <a:buClr>
          <a:schemeClr val="accent1"/>
        </a:buClr>
        <a:buFont typeface="Wingdings 2" pitchFamily="18" charset="2"/>
        <a:buChar char=""/>
        <a:defRPr sz="3508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3742068" indent="-427665" algn="l" defTabSz="2138324" rtl="0" eaLnBrk="1" latinLnBrk="0" hangingPunct="1">
        <a:lnSpc>
          <a:spcPct val="90000"/>
        </a:lnSpc>
        <a:spcBef>
          <a:spcPts val="585"/>
        </a:spcBef>
        <a:spcAft>
          <a:spcPts val="585"/>
        </a:spcAft>
        <a:buClr>
          <a:schemeClr val="accent1"/>
        </a:buClr>
        <a:buFont typeface="Wingdings 2" pitchFamily="18" charset="2"/>
        <a:buChar char=""/>
        <a:defRPr sz="304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4811230" indent="-427665" algn="l" defTabSz="2138324" rtl="0" eaLnBrk="1" latinLnBrk="0" hangingPunct="1">
        <a:lnSpc>
          <a:spcPct val="90000"/>
        </a:lnSpc>
        <a:spcBef>
          <a:spcPts val="585"/>
        </a:spcBef>
        <a:spcAft>
          <a:spcPts val="585"/>
        </a:spcAft>
        <a:buClr>
          <a:schemeClr val="accent1"/>
        </a:buClr>
        <a:buFont typeface="Wingdings 2" pitchFamily="18" charset="2"/>
        <a:buChar char=""/>
        <a:defRPr sz="304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585"/>
        </a:spcBef>
        <a:spcAft>
          <a:spcPts val="585"/>
        </a:spcAft>
        <a:buClr>
          <a:schemeClr val="accent1"/>
        </a:buClr>
        <a:buFont typeface="Wingdings 2" pitchFamily="18" charset="2"/>
        <a:buChar char=""/>
        <a:defRPr sz="304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585"/>
        </a:spcBef>
        <a:spcAft>
          <a:spcPts val="585"/>
        </a:spcAft>
        <a:buClr>
          <a:schemeClr val="accent1"/>
        </a:buClr>
        <a:buFont typeface="Wingdings 2" pitchFamily="18" charset="2"/>
        <a:buChar char=""/>
        <a:defRPr sz="304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585"/>
        </a:spcBef>
        <a:spcAft>
          <a:spcPts val="585"/>
        </a:spcAft>
        <a:buClr>
          <a:schemeClr val="accent1"/>
        </a:buClr>
        <a:buFont typeface="Wingdings 2" pitchFamily="18" charset="2"/>
        <a:buChar char=""/>
        <a:defRPr sz="304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585"/>
        </a:spcBef>
        <a:spcAft>
          <a:spcPts val="585"/>
        </a:spcAft>
        <a:buClr>
          <a:schemeClr val="accent1"/>
        </a:buClr>
        <a:buFont typeface="Wingdings 2" pitchFamily="18" charset="2"/>
        <a:buChar char=""/>
        <a:defRPr sz="304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3">
            <a:extLst>
              <a:ext uri="{FF2B5EF4-FFF2-40B4-BE49-F238E27FC236}">
                <a16:creationId xmlns:a16="http://schemas.microsoft.com/office/drawing/2014/main" id="{415B56AB-2AE9-438A-B6A7-6BCA69418E87}"/>
              </a:ext>
            </a:extLst>
          </p:cNvPr>
          <p:cNvSpPr txBox="1">
            <a:spLocks/>
          </p:cNvSpPr>
          <p:nvPr/>
        </p:nvSpPr>
        <p:spPr>
          <a:xfrm>
            <a:off x="408008" y="1421989"/>
            <a:ext cx="15113315" cy="33198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50" kern="1200" spc="-45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4031" b="1" dirty="0">
                <a:solidFill>
                  <a:schemeClr val="accent1">
                    <a:lumMod val="75000"/>
                  </a:schemeClr>
                </a:solidFill>
                <a:latin typeface="+mj-ea"/>
              </a:rPr>
              <a:t>KEYPRO</a:t>
            </a:r>
            <a:endParaRPr lang="zh-TW" altLang="en-US" sz="14031" b="1" dirty="0">
              <a:solidFill>
                <a:schemeClr val="accent1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4" name="副標題 4">
            <a:extLst>
              <a:ext uri="{FF2B5EF4-FFF2-40B4-BE49-F238E27FC236}">
                <a16:creationId xmlns:a16="http://schemas.microsoft.com/office/drawing/2014/main" id="{445E356A-1987-438A-95E8-DBB33124732E}"/>
              </a:ext>
            </a:extLst>
          </p:cNvPr>
          <p:cNvSpPr txBox="1">
            <a:spLocks/>
          </p:cNvSpPr>
          <p:nvPr/>
        </p:nvSpPr>
        <p:spPr>
          <a:xfrm>
            <a:off x="15113323" y="1636793"/>
            <a:ext cx="5942948" cy="2306937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137160" indent="-137160" algn="l" defTabSz="685800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Wingdings 2" pitchFamily="18" charset="2"/>
              <a:buChar char=""/>
              <a:defRPr sz="1425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275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125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975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975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975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975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975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975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3742" b="1" u="sng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專題學生</a:t>
            </a:r>
            <a:r>
              <a:rPr lang="en-US" altLang="zh-TW" sz="3742" u="sng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:</a:t>
            </a:r>
            <a:r>
              <a:rPr lang="zh-TW" altLang="en-US" sz="3742" u="sng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zh-TW" sz="3742" u="sng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00857035</a:t>
            </a:r>
            <a:r>
              <a:rPr lang="zh-TW" altLang="en-US" sz="3742" u="sng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戴芷柔</a:t>
            </a:r>
            <a:endParaRPr lang="en-US" altLang="zh-TW" sz="3742" u="sng">
              <a:solidFill>
                <a:schemeClr val="tx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TW" altLang="en-US" sz="3742" u="sng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                 </a:t>
            </a:r>
            <a:r>
              <a:rPr lang="en-US" altLang="zh-TW" sz="3742" u="sng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00857047</a:t>
            </a:r>
            <a:r>
              <a:rPr lang="zh-TW" altLang="en-US" sz="3742" u="sng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邱莘瑜</a:t>
            </a:r>
            <a:endParaRPr lang="en-US" altLang="zh-TW" sz="3742" u="sng">
              <a:solidFill>
                <a:schemeClr val="tx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TW" altLang="en-US" sz="3742" b="1" u="sng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指導教授</a:t>
            </a:r>
            <a:r>
              <a:rPr lang="en-US" altLang="zh-TW" sz="3742" u="sng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:</a:t>
            </a:r>
            <a:r>
              <a:rPr lang="zh-TW" altLang="en-US" sz="3742" u="sng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          嚴茂旭 教授</a:t>
            </a:r>
            <a:r>
              <a:rPr lang="zh-TW" altLang="en-US" sz="3742" u="sng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                 </a:t>
            </a:r>
            <a:r>
              <a:rPr lang="zh-TW" altLang="en-US" sz="3742" u="sng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  </a:t>
            </a:r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7C50A9D0-087E-432E-82C0-9073C50F295D}"/>
              </a:ext>
            </a:extLst>
          </p:cNvPr>
          <p:cNvGrpSpPr/>
          <p:nvPr/>
        </p:nvGrpSpPr>
        <p:grpSpPr>
          <a:xfrm>
            <a:off x="345858" y="3943730"/>
            <a:ext cx="8012200" cy="4459359"/>
            <a:chOff x="2734415" y="1154970"/>
            <a:chExt cx="2500875" cy="991683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F32AD439-7F49-4A6A-94CB-FD9F84FC6B69}"/>
                </a:ext>
              </a:extLst>
            </p:cNvPr>
            <p:cNvGrpSpPr/>
            <p:nvPr/>
          </p:nvGrpSpPr>
          <p:grpSpPr>
            <a:xfrm>
              <a:off x="2734415" y="1154970"/>
              <a:ext cx="2500875" cy="991683"/>
              <a:chOff x="4236722" y="2065693"/>
              <a:chExt cx="1602070" cy="1064245"/>
            </a:xfrm>
          </p:grpSpPr>
          <p:sp>
            <p:nvSpPr>
              <p:cNvPr id="14" name="矩形: 圓角 13">
                <a:extLst>
                  <a:ext uri="{FF2B5EF4-FFF2-40B4-BE49-F238E27FC236}">
                    <a16:creationId xmlns:a16="http://schemas.microsoft.com/office/drawing/2014/main" id="{CE41801D-7C3A-4FC1-883B-489D8CABBC2F}"/>
                  </a:ext>
                </a:extLst>
              </p:cNvPr>
              <p:cNvSpPr/>
              <p:nvPr/>
            </p:nvSpPr>
            <p:spPr>
              <a:xfrm>
                <a:off x="4236722" y="2179320"/>
                <a:ext cx="1602070" cy="950618"/>
              </a:xfrm>
              <a:prstGeom prst="roundRect">
                <a:avLst/>
              </a:prstGeom>
              <a:noFill/>
              <a:ln>
                <a:solidFill>
                  <a:srgbClr val="40BA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8119"/>
              </a:p>
            </p:txBody>
          </p:sp>
          <p:grpSp>
            <p:nvGrpSpPr>
              <p:cNvPr id="15" name="群組 14">
                <a:extLst>
                  <a:ext uri="{FF2B5EF4-FFF2-40B4-BE49-F238E27FC236}">
                    <a16:creationId xmlns:a16="http://schemas.microsoft.com/office/drawing/2014/main" id="{9AEAF9A4-76D5-487F-AFB3-AA8975D3C75C}"/>
                  </a:ext>
                </a:extLst>
              </p:cNvPr>
              <p:cNvGrpSpPr/>
              <p:nvPr/>
            </p:nvGrpSpPr>
            <p:grpSpPr>
              <a:xfrm>
                <a:off x="4305924" y="2065693"/>
                <a:ext cx="1414281" cy="569013"/>
                <a:chOff x="4305924" y="2065693"/>
                <a:chExt cx="1414281" cy="569013"/>
              </a:xfrm>
            </p:grpSpPr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20858F42-82AF-4AF8-823B-6393F7204CFA}"/>
                    </a:ext>
                  </a:extLst>
                </p:cNvPr>
                <p:cNvSpPr txBox="1"/>
                <p:nvPr/>
              </p:nvSpPr>
              <p:spPr>
                <a:xfrm>
                  <a:off x="4385823" y="2065693"/>
                  <a:ext cx="772838" cy="206961"/>
                </a:xfrm>
                <a:prstGeom prst="rect">
                  <a:avLst/>
                </a:prstGeom>
                <a:solidFill>
                  <a:srgbClr val="D9F1F6"/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4500">
                      <a:solidFill>
                        <a:schemeClr val="accent1">
                          <a:lumMod val="75000"/>
                        </a:schemeClr>
                      </a:solidFill>
                    </a:rPr>
                    <a:t>動機與摘要</a:t>
                  </a:r>
                </a:p>
              </p:txBody>
            </p:sp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04E25A00-C532-43DB-AEB3-43A80040D3E4}"/>
                    </a:ext>
                  </a:extLst>
                </p:cNvPr>
                <p:cNvSpPr txBox="1"/>
                <p:nvPr/>
              </p:nvSpPr>
              <p:spPr>
                <a:xfrm>
                  <a:off x="4305924" y="2392314"/>
                  <a:ext cx="1414281" cy="2423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2000" dirty="0">
                      <a:latin typeface="+mn-ea"/>
                    </a:rPr>
                    <a:t>由於資訊科技愈發進步，資訊傳送的安全也愈發重 要。本專題以 </a:t>
                  </a:r>
                  <a:r>
                    <a:rPr lang="en-US" altLang="zh-TW" sz="2000" dirty="0">
                      <a:latin typeface="+mn-ea"/>
                    </a:rPr>
                    <a:t>Verilog </a:t>
                  </a:r>
                  <a:r>
                    <a:rPr lang="zh-TW" altLang="en-US" sz="2000" dirty="0">
                      <a:latin typeface="+mn-ea"/>
                    </a:rPr>
                    <a:t>撰寫程式，配合</a:t>
                  </a:r>
                  <a:r>
                    <a:rPr lang="en-US" altLang="zh-TW" sz="2000" dirty="0">
                      <a:latin typeface="+mn-ea"/>
                    </a:rPr>
                    <a:t>RS-232 </a:t>
                  </a:r>
                  <a:r>
                    <a:rPr lang="zh-TW" altLang="en-US" sz="2000" dirty="0">
                      <a:latin typeface="+mn-ea"/>
                    </a:rPr>
                    <a:t>通訊裝置從電腦 端取得資料，經過 </a:t>
                  </a:r>
                  <a:r>
                    <a:rPr lang="en-US" altLang="zh-TW" sz="2000" dirty="0">
                      <a:latin typeface="+mn-ea"/>
                    </a:rPr>
                    <a:t>FPGA </a:t>
                  </a:r>
                  <a:r>
                    <a:rPr lang="zh-TW" altLang="en-US" sz="2000" dirty="0">
                      <a:latin typeface="+mn-ea"/>
                    </a:rPr>
                    <a:t>及 </a:t>
                  </a:r>
                  <a:r>
                    <a:rPr lang="en-US" altLang="zh-TW" sz="2000" dirty="0">
                      <a:latin typeface="+mn-ea"/>
                    </a:rPr>
                    <a:t>AES </a:t>
                  </a:r>
                  <a:r>
                    <a:rPr lang="zh-TW" altLang="en-US" sz="2000" dirty="0">
                      <a:latin typeface="+mn-ea"/>
                    </a:rPr>
                    <a:t>加密處理後回傳資訊。</a:t>
                  </a:r>
                </a:p>
              </p:txBody>
            </p:sp>
          </p:grpSp>
        </p:grpSp>
        <p:pic>
          <p:nvPicPr>
            <p:cNvPr id="32" name="圖片 31">
              <a:extLst>
                <a:ext uri="{FF2B5EF4-FFF2-40B4-BE49-F238E27FC236}">
                  <a16:creationId xmlns:a16="http://schemas.microsoft.com/office/drawing/2014/main" id="{333D4240-3DF6-4C59-95DF-EC5DCF8978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5946" r="1643" b="6944"/>
            <a:stretch/>
          </p:blipFill>
          <p:spPr>
            <a:xfrm>
              <a:off x="2816740" y="1733700"/>
              <a:ext cx="2259136" cy="300395"/>
            </a:xfrm>
            <a:prstGeom prst="rect">
              <a:avLst/>
            </a:prstGeom>
          </p:spPr>
        </p:pic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08DE7261-7330-47AD-B323-BAE1229A8D14}"/>
              </a:ext>
            </a:extLst>
          </p:cNvPr>
          <p:cNvGrpSpPr/>
          <p:nvPr/>
        </p:nvGrpSpPr>
        <p:grpSpPr>
          <a:xfrm>
            <a:off x="400816" y="20897058"/>
            <a:ext cx="20655455" cy="9071313"/>
            <a:chOff x="4236720" y="2124306"/>
            <a:chExt cx="2225040" cy="1617114"/>
          </a:xfrm>
        </p:grpSpPr>
        <p:sp>
          <p:nvSpPr>
            <p:cNvPr id="63" name="矩形: 圓角 62">
              <a:extLst>
                <a:ext uri="{FF2B5EF4-FFF2-40B4-BE49-F238E27FC236}">
                  <a16:creationId xmlns:a16="http://schemas.microsoft.com/office/drawing/2014/main" id="{41EE1CB4-4CE8-4E07-B1F1-B076E8C1A408}"/>
                </a:ext>
              </a:extLst>
            </p:cNvPr>
            <p:cNvSpPr/>
            <p:nvPr/>
          </p:nvSpPr>
          <p:spPr>
            <a:xfrm>
              <a:off x="4236720" y="2183710"/>
              <a:ext cx="2225040" cy="1557710"/>
            </a:xfrm>
            <a:prstGeom prst="roundRect">
              <a:avLst/>
            </a:prstGeom>
            <a:noFill/>
            <a:ln>
              <a:solidFill>
                <a:srgbClr val="40BA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119"/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1D72C9C2-3DA7-4306-9102-D55403BF649F}"/>
                </a:ext>
              </a:extLst>
            </p:cNvPr>
            <p:cNvSpPr txBox="1"/>
            <p:nvPr/>
          </p:nvSpPr>
          <p:spPr>
            <a:xfrm>
              <a:off x="4355052" y="2124306"/>
              <a:ext cx="624711" cy="13990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500" dirty="0">
                  <a:solidFill>
                    <a:schemeClr val="accent1">
                      <a:lumMod val="75000"/>
                    </a:schemeClr>
                  </a:solidFill>
                </a:rPr>
                <a:t>模擬結果與實作成果</a:t>
              </a:r>
            </a:p>
          </p:txBody>
        </p: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CCF1AA8A-90E1-4FCB-9A45-0B05770F92AE}"/>
              </a:ext>
            </a:extLst>
          </p:cNvPr>
          <p:cNvGrpSpPr/>
          <p:nvPr/>
        </p:nvGrpSpPr>
        <p:grpSpPr>
          <a:xfrm>
            <a:off x="10526485" y="14964689"/>
            <a:ext cx="10234599" cy="5826341"/>
            <a:chOff x="128547" y="5029007"/>
            <a:chExt cx="2943582" cy="1532374"/>
          </a:xfrm>
        </p:grpSpPr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2B77EF51-3A22-46D1-AA8F-1D7FF894C877}"/>
                </a:ext>
              </a:extLst>
            </p:cNvPr>
            <p:cNvGrpSpPr/>
            <p:nvPr/>
          </p:nvGrpSpPr>
          <p:grpSpPr>
            <a:xfrm>
              <a:off x="128547" y="5029007"/>
              <a:ext cx="2943582" cy="1532374"/>
              <a:chOff x="4202692" y="2096922"/>
              <a:chExt cx="1017273" cy="1644498"/>
            </a:xfrm>
          </p:grpSpPr>
          <p:sp>
            <p:nvSpPr>
              <p:cNvPr id="44" name="矩形: 圓角 43">
                <a:extLst>
                  <a:ext uri="{FF2B5EF4-FFF2-40B4-BE49-F238E27FC236}">
                    <a16:creationId xmlns:a16="http://schemas.microsoft.com/office/drawing/2014/main" id="{DA2FDD94-C11E-43A8-9A33-3CC661656FA6}"/>
                  </a:ext>
                </a:extLst>
              </p:cNvPr>
              <p:cNvSpPr/>
              <p:nvPr/>
            </p:nvSpPr>
            <p:spPr>
              <a:xfrm>
                <a:off x="4202692" y="2096922"/>
                <a:ext cx="1017273" cy="1644498"/>
              </a:xfrm>
              <a:prstGeom prst="roundRect">
                <a:avLst/>
              </a:prstGeom>
              <a:noFill/>
              <a:ln>
                <a:solidFill>
                  <a:srgbClr val="40BA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8119"/>
              </a:p>
            </p:txBody>
          </p:sp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AA7526CF-170E-4510-8670-D5CFECA96262}"/>
                  </a:ext>
                </a:extLst>
              </p:cNvPr>
              <p:cNvSpPr txBox="1"/>
              <p:nvPr/>
            </p:nvSpPr>
            <p:spPr>
              <a:xfrm>
                <a:off x="4265833" y="2339901"/>
                <a:ext cx="924582" cy="234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>
                    <a:latin typeface="+mj-ea"/>
                    <a:ea typeface="+mj-ea"/>
                  </a:rPr>
                  <a:t>AES </a:t>
                </a:r>
                <a:r>
                  <a:rPr lang="zh-TW" altLang="en-US" sz="2000" dirty="0">
                    <a:latin typeface="+mj-ea"/>
                    <a:ea typeface="+mj-ea"/>
                  </a:rPr>
                  <a:t>部分主要參照理論以位元組代換</a:t>
                </a:r>
                <a:r>
                  <a:rPr lang="en-US" altLang="zh-TW" sz="2000" dirty="0">
                    <a:latin typeface="+mj-ea"/>
                    <a:ea typeface="+mj-ea"/>
                  </a:rPr>
                  <a:t>(</a:t>
                </a:r>
                <a:r>
                  <a:rPr lang="en-US" altLang="zh-TW" sz="2000" dirty="0" err="1">
                    <a:latin typeface="+mj-ea"/>
                    <a:ea typeface="+mj-ea"/>
                  </a:rPr>
                  <a:t>SubByte</a:t>
                </a:r>
                <a:r>
                  <a:rPr lang="en-US" altLang="zh-TW" sz="2000" dirty="0">
                    <a:latin typeface="+mj-ea"/>
                    <a:ea typeface="+mj-ea"/>
                  </a:rPr>
                  <a:t>) </a:t>
                </a:r>
                <a:r>
                  <a:rPr lang="zh-TW" altLang="en-US" sz="2000" dirty="0">
                    <a:latin typeface="+mj-ea"/>
                    <a:ea typeface="+mj-ea"/>
                  </a:rPr>
                  <a:t>、行移位</a:t>
                </a:r>
                <a:r>
                  <a:rPr lang="en-US" altLang="zh-TW" sz="2000" dirty="0">
                    <a:latin typeface="+mj-ea"/>
                    <a:ea typeface="+mj-ea"/>
                  </a:rPr>
                  <a:t>(</a:t>
                </a:r>
                <a:r>
                  <a:rPr lang="en-US" altLang="zh-TW" sz="2000" dirty="0" err="1">
                    <a:latin typeface="+mj-ea"/>
                    <a:ea typeface="+mj-ea"/>
                  </a:rPr>
                  <a:t>ShiftRow</a:t>
                </a:r>
                <a:r>
                  <a:rPr lang="en-US" altLang="zh-TW" sz="2000" dirty="0">
                    <a:latin typeface="+mj-ea"/>
                    <a:ea typeface="+mj-ea"/>
                  </a:rPr>
                  <a:t>) </a:t>
                </a:r>
                <a:r>
                  <a:rPr lang="zh-TW" altLang="en-US" sz="2000" dirty="0">
                    <a:latin typeface="+mj-ea"/>
                    <a:ea typeface="+mj-ea"/>
                  </a:rPr>
                  <a:t>、列混合 </a:t>
                </a:r>
                <a:r>
                  <a:rPr lang="en-US" altLang="zh-TW" sz="2000" dirty="0">
                    <a:latin typeface="+mj-ea"/>
                    <a:ea typeface="+mj-ea"/>
                  </a:rPr>
                  <a:t>(</a:t>
                </a:r>
                <a:r>
                  <a:rPr lang="en-US" altLang="zh-TW" sz="2000" dirty="0" err="1">
                    <a:latin typeface="+mj-ea"/>
                    <a:ea typeface="+mj-ea"/>
                  </a:rPr>
                  <a:t>MixColumn</a:t>
                </a:r>
                <a:r>
                  <a:rPr lang="en-US" altLang="zh-TW" sz="2000" dirty="0">
                    <a:latin typeface="+mj-ea"/>
                    <a:ea typeface="+mj-ea"/>
                  </a:rPr>
                  <a:t>) </a:t>
                </a:r>
                <a:r>
                  <a:rPr lang="zh-TW" altLang="en-US" sz="2000" dirty="0">
                    <a:latin typeface="+mj-ea"/>
                    <a:ea typeface="+mj-ea"/>
                  </a:rPr>
                  <a:t>、輪金鑰加</a:t>
                </a:r>
                <a:r>
                  <a:rPr lang="en-US" altLang="zh-TW" sz="2000" dirty="0">
                    <a:latin typeface="+mj-ea"/>
                    <a:ea typeface="+mj-ea"/>
                  </a:rPr>
                  <a:t>(</a:t>
                </a:r>
                <a:r>
                  <a:rPr lang="en-US" altLang="zh-TW" sz="2000" dirty="0" err="1">
                    <a:latin typeface="+mj-ea"/>
                    <a:ea typeface="+mj-ea"/>
                  </a:rPr>
                  <a:t>AddRoundKey</a:t>
                </a:r>
                <a:r>
                  <a:rPr lang="en-US" altLang="zh-TW" sz="2000" dirty="0">
                    <a:latin typeface="+mj-ea"/>
                    <a:ea typeface="+mj-ea"/>
                  </a:rPr>
                  <a:t>) </a:t>
                </a:r>
                <a:r>
                  <a:rPr lang="zh-TW" altLang="en-US" sz="2000" dirty="0">
                    <a:latin typeface="+mj-ea"/>
                    <a:ea typeface="+mj-ea"/>
                  </a:rPr>
                  <a:t>實現</a:t>
                </a:r>
              </a:p>
            </p:txBody>
          </p:sp>
        </p:grpSp>
        <p:pic>
          <p:nvPicPr>
            <p:cNvPr id="42" name="圖片 41">
              <a:extLst>
                <a:ext uri="{FF2B5EF4-FFF2-40B4-BE49-F238E27FC236}">
                  <a16:creationId xmlns:a16="http://schemas.microsoft.com/office/drawing/2014/main" id="{ADCE80B6-7819-490B-805E-774EA1C0B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6155" y="5556821"/>
              <a:ext cx="970743" cy="891331"/>
            </a:xfrm>
            <a:prstGeom prst="rect">
              <a:avLst/>
            </a:prstGeom>
          </p:spPr>
        </p:pic>
        <p:pic>
          <p:nvPicPr>
            <p:cNvPr id="43" name="圖片 42">
              <a:extLst>
                <a:ext uri="{FF2B5EF4-FFF2-40B4-BE49-F238E27FC236}">
                  <a16:creationId xmlns:a16="http://schemas.microsoft.com/office/drawing/2014/main" id="{C8AFB1E2-6823-44EC-AD26-DFA6110AE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05472" y="5576788"/>
              <a:ext cx="1590307" cy="911593"/>
            </a:xfrm>
            <a:prstGeom prst="rect">
              <a:avLst/>
            </a:prstGeom>
          </p:spPr>
        </p:pic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B1D37A34-7F66-43E1-A226-F6F913BE2CA4}"/>
              </a:ext>
            </a:extLst>
          </p:cNvPr>
          <p:cNvGrpSpPr/>
          <p:nvPr/>
        </p:nvGrpSpPr>
        <p:grpSpPr>
          <a:xfrm>
            <a:off x="8311710" y="9770701"/>
            <a:ext cx="12601120" cy="4410812"/>
            <a:chOff x="10803200" y="16656148"/>
            <a:chExt cx="9785010" cy="5396131"/>
          </a:xfrm>
        </p:grpSpPr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C5FDCBC8-D63E-42B7-AE33-F61CC1E2F81E}"/>
                </a:ext>
              </a:extLst>
            </p:cNvPr>
            <p:cNvGrpSpPr/>
            <p:nvPr/>
          </p:nvGrpSpPr>
          <p:grpSpPr>
            <a:xfrm>
              <a:off x="10803200" y="16656148"/>
              <a:ext cx="9785010" cy="5396131"/>
              <a:chOff x="4202692" y="2032221"/>
              <a:chExt cx="1017273" cy="1709199"/>
            </a:xfrm>
          </p:grpSpPr>
          <p:sp>
            <p:nvSpPr>
              <p:cNvPr id="58" name="矩形: 圓角 57">
                <a:extLst>
                  <a:ext uri="{FF2B5EF4-FFF2-40B4-BE49-F238E27FC236}">
                    <a16:creationId xmlns:a16="http://schemas.microsoft.com/office/drawing/2014/main" id="{AEED33A5-19EE-4C9C-A126-4F2A4C79001F}"/>
                  </a:ext>
                </a:extLst>
              </p:cNvPr>
              <p:cNvSpPr/>
              <p:nvPr/>
            </p:nvSpPr>
            <p:spPr>
              <a:xfrm>
                <a:off x="4202692" y="2172119"/>
                <a:ext cx="1017273" cy="1569301"/>
              </a:xfrm>
              <a:prstGeom prst="roundRect">
                <a:avLst/>
              </a:prstGeom>
              <a:noFill/>
              <a:ln>
                <a:solidFill>
                  <a:srgbClr val="40BA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8119"/>
              </a:p>
            </p:txBody>
          </p:sp>
          <p:grpSp>
            <p:nvGrpSpPr>
              <p:cNvPr id="59" name="群組 58">
                <a:extLst>
                  <a:ext uri="{FF2B5EF4-FFF2-40B4-BE49-F238E27FC236}">
                    <a16:creationId xmlns:a16="http://schemas.microsoft.com/office/drawing/2014/main" id="{96073A1B-A9C8-40BF-AC81-BB114671F1B8}"/>
                  </a:ext>
                </a:extLst>
              </p:cNvPr>
              <p:cNvGrpSpPr/>
              <p:nvPr/>
            </p:nvGrpSpPr>
            <p:grpSpPr>
              <a:xfrm>
                <a:off x="4291178" y="2032221"/>
                <a:ext cx="861051" cy="666470"/>
                <a:chOff x="4291178" y="2032221"/>
                <a:chExt cx="861051" cy="666470"/>
              </a:xfrm>
            </p:grpSpPr>
            <p:sp>
              <p:nvSpPr>
                <p:cNvPr id="60" name="文字方塊 59">
                  <a:extLst>
                    <a:ext uri="{FF2B5EF4-FFF2-40B4-BE49-F238E27FC236}">
                      <a16:creationId xmlns:a16="http://schemas.microsoft.com/office/drawing/2014/main" id="{FF5A077C-6905-4D33-9F73-CD48C0926111}"/>
                    </a:ext>
                  </a:extLst>
                </p:cNvPr>
                <p:cNvSpPr txBox="1"/>
                <p:nvPr/>
              </p:nvSpPr>
              <p:spPr>
                <a:xfrm>
                  <a:off x="4314790" y="2032221"/>
                  <a:ext cx="716520" cy="27012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4500" dirty="0" err="1">
                      <a:solidFill>
                        <a:schemeClr val="bg1"/>
                      </a:solidFill>
                    </a:rPr>
                    <a:t>Aes</a:t>
                  </a:r>
                  <a:r>
                    <a:rPr lang="zh-TW" altLang="en-US" sz="4500" dirty="0">
                      <a:solidFill>
                        <a:schemeClr val="bg1"/>
                      </a:solidFill>
                    </a:rPr>
                    <a:t>實作加密資料規格</a:t>
                  </a:r>
                </a:p>
              </p:txBody>
            </p:sp>
            <p:sp>
              <p:nvSpPr>
                <p:cNvPr id="61" name="文字方塊 60">
                  <a:extLst>
                    <a:ext uri="{FF2B5EF4-FFF2-40B4-BE49-F238E27FC236}">
                      <a16:creationId xmlns:a16="http://schemas.microsoft.com/office/drawing/2014/main" id="{DDDF5D0D-A5CE-4AB5-8D5B-90847941011D}"/>
                    </a:ext>
                  </a:extLst>
                </p:cNvPr>
                <p:cNvSpPr txBox="1"/>
                <p:nvPr/>
              </p:nvSpPr>
              <p:spPr>
                <a:xfrm>
                  <a:off x="4291178" y="2376984"/>
                  <a:ext cx="861051" cy="3217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2000" dirty="0">
                      <a:latin typeface="+mj-ea"/>
                      <a:ea typeface="+mj-ea"/>
                    </a:rPr>
                    <a:t>加密資料寬度為</a:t>
                  </a:r>
                  <a:r>
                    <a:rPr lang="en-US" altLang="zh-TW" sz="2000" dirty="0">
                      <a:latin typeface="+mj-ea"/>
                      <a:ea typeface="+mj-ea"/>
                    </a:rPr>
                    <a:t>128</a:t>
                  </a:r>
                  <a:r>
                    <a:rPr lang="zh-TW" altLang="en-US" sz="2000" dirty="0">
                      <a:latin typeface="+mj-ea"/>
                      <a:ea typeface="+mj-ea"/>
                    </a:rPr>
                    <a:t>，每筆</a:t>
                  </a:r>
                  <a:r>
                    <a:rPr lang="en-US" altLang="zh-TW" sz="2000" dirty="0">
                      <a:latin typeface="+mj-ea"/>
                      <a:ea typeface="+mj-ea"/>
                    </a:rPr>
                    <a:t>RAM</a:t>
                  </a:r>
                  <a:r>
                    <a:rPr lang="zh-TW" altLang="en-US" sz="2000" dirty="0">
                      <a:latin typeface="+mj-ea"/>
                      <a:ea typeface="+mj-ea"/>
                    </a:rPr>
                    <a:t>資料為</a:t>
                  </a:r>
                  <a:r>
                    <a:rPr lang="en-US" altLang="zh-TW" sz="2000" dirty="0">
                      <a:latin typeface="+mj-ea"/>
                      <a:ea typeface="+mj-ea"/>
                    </a:rPr>
                    <a:t>4</a:t>
                  </a:r>
                  <a:r>
                    <a:rPr lang="zh-TW" altLang="en-US" sz="2000" dirty="0">
                      <a:latin typeface="+mj-ea"/>
                      <a:ea typeface="+mj-ea"/>
                    </a:rPr>
                    <a:t>組</a:t>
                  </a:r>
                  <a:r>
                    <a:rPr lang="en-US" altLang="zh-TW" sz="2000" dirty="0">
                      <a:latin typeface="+mj-ea"/>
                      <a:ea typeface="+mj-ea"/>
                    </a:rPr>
                    <a:t>bytes</a:t>
                  </a:r>
                  <a:r>
                    <a:rPr lang="zh-TW" altLang="en-US" sz="2000" dirty="0">
                      <a:latin typeface="+mj-ea"/>
                      <a:ea typeface="+mj-ea"/>
                    </a:rPr>
                    <a:t>，但每組</a:t>
                  </a:r>
                  <a:r>
                    <a:rPr lang="en-US" altLang="zh-TW" sz="2000" dirty="0">
                      <a:latin typeface="+mj-ea"/>
                      <a:ea typeface="+mj-ea"/>
                    </a:rPr>
                    <a:t>byte</a:t>
                  </a:r>
                  <a:r>
                    <a:rPr lang="zh-TW" altLang="en-US" sz="2000" dirty="0">
                      <a:latin typeface="+mj-ea"/>
                      <a:ea typeface="+mj-ea"/>
                    </a:rPr>
                    <a:t>的第</a:t>
                  </a:r>
                  <a:r>
                    <a:rPr lang="en-US" altLang="zh-TW" sz="2000" dirty="0">
                      <a:latin typeface="+mj-ea"/>
                      <a:ea typeface="+mj-ea"/>
                    </a:rPr>
                    <a:t>1</a:t>
                  </a:r>
                  <a:r>
                    <a:rPr lang="zh-TW" altLang="en-US" sz="2000" dirty="0">
                      <a:latin typeface="+mj-ea"/>
                      <a:ea typeface="+mj-ea"/>
                    </a:rPr>
                    <a:t>個</a:t>
                  </a:r>
                  <a:r>
                    <a:rPr lang="en-US" altLang="zh-TW" sz="2000" dirty="0">
                      <a:latin typeface="+mj-ea"/>
                      <a:ea typeface="+mj-ea"/>
                    </a:rPr>
                    <a:t>bit</a:t>
                  </a:r>
                  <a:r>
                    <a:rPr lang="zh-TW" altLang="en-US" sz="2000" dirty="0">
                      <a:latin typeface="+mj-ea"/>
                      <a:ea typeface="+mj-ea"/>
                    </a:rPr>
                    <a:t>不使用，因此每筆</a:t>
                  </a:r>
                  <a:r>
                    <a:rPr lang="en-US" altLang="zh-TW" sz="2000" dirty="0">
                      <a:latin typeface="+mj-ea"/>
                      <a:ea typeface="+mj-ea"/>
                    </a:rPr>
                    <a:t>RAM</a:t>
                  </a:r>
                  <a:r>
                    <a:rPr lang="zh-TW" altLang="en-US" sz="2000" dirty="0">
                      <a:latin typeface="+mj-ea"/>
                      <a:ea typeface="+mj-ea"/>
                    </a:rPr>
                    <a:t>的可用資料為</a:t>
                  </a:r>
                  <a:r>
                    <a:rPr lang="en-US" altLang="zh-TW" sz="2000" dirty="0">
                      <a:latin typeface="+mj-ea"/>
                      <a:ea typeface="+mj-ea"/>
                    </a:rPr>
                    <a:t>28bits</a:t>
                  </a:r>
                  <a:r>
                    <a:rPr lang="zh-TW" altLang="en-US" sz="2000" dirty="0">
                      <a:latin typeface="+mj-ea"/>
                      <a:ea typeface="+mj-ea"/>
                    </a:rPr>
                    <a:t>，因此每筆</a:t>
                  </a:r>
                  <a:r>
                    <a:rPr lang="en-US" altLang="zh-TW" sz="2000" dirty="0">
                      <a:latin typeface="+mj-ea"/>
                      <a:ea typeface="+mj-ea"/>
                    </a:rPr>
                    <a:t>AES</a:t>
                  </a:r>
                  <a:r>
                    <a:rPr lang="zh-TW" altLang="en-US" sz="2000" dirty="0">
                      <a:latin typeface="+mj-ea"/>
                      <a:ea typeface="+mj-ea"/>
                    </a:rPr>
                    <a:t>資料須使用</a:t>
                  </a:r>
                  <a:r>
                    <a:rPr lang="en-US" altLang="zh-TW" sz="2000" dirty="0">
                      <a:latin typeface="+mj-ea"/>
                      <a:ea typeface="+mj-ea"/>
                    </a:rPr>
                    <a:t>5</a:t>
                  </a:r>
                  <a:r>
                    <a:rPr lang="zh-TW" altLang="en-US" sz="2000" dirty="0">
                      <a:latin typeface="+mj-ea"/>
                      <a:ea typeface="+mj-ea"/>
                    </a:rPr>
                    <a:t>筆</a:t>
                  </a:r>
                  <a:r>
                    <a:rPr lang="en-US" altLang="zh-TW" sz="2000" dirty="0">
                      <a:latin typeface="+mj-ea"/>
                      <a:ea typeface="+mj-ea"/>
                    </a:rPr>
                    <a:t>RAM</a:t>
                  </a:r>
                  <a:r>
                    <a:rPr lang="zh-TW" altLang="en-US" sz="2000" dirty="0">
                      <a:latin typeface="+mj-ea"/>
                      <a:ea typeface="+mj-ea"/>
                    </a:rPr>
                    <a:t>，第</a:t>
                  </a:r>
                  <a:r>
                    <a:rPr lang="en-US" altLang="zh-TW" sz="2000" dirty="0">
                      <a:latin typeface="+mj-ea"/>
                      <a:ea typeface="+mj-ea"/>
                    </a:rPr>
                    <a:t>5</a:t>
                  </a:r>
                  <a:r>
                    <a:rPr lang="zh-TW" altLang="en-US" sz="2000" dirty="0">
                      <a:latin typeface="+mj-ea"/>
                      <a:ea typeface="+mj-ea"/>
                    </a:rPr>
                    <a:t>筆僅使用</a:t>
                  </a:r>
                  <a:r>
                    <a:rPr lang="en-US" altLang="zh-TW" sz="2000" dirty="0">
                      <a:latin typeface="+mj-ea"/>
                      <a:ea typeface="+mj-ea"/>
                    </a:rPr>
                    <a:t>16bits</a:t>
                  </a:r>
                  <a:r>
                    <a:rPr lang="zh-TW" altLang="en-US" sz="2000" dirty="0">
                      <a:latin typeface="+mj-ea"/>
                      <a:ea typeface="+mj-ea"/>
                    </a:rPr>
                    <a:t>。</a:t>
                  </a:r>
                  <a:endParaRPr lang="en-US" altLang="zh-TW" sz="2000" dirty="0">
                    <a:latin typeface="+mj-ea"/>
                    <a:ea typeface="+mj-ea"/>
                  </a:endParaRPr>
                </a:p>
              </p:txBody>
            </p:sp>
          </p:grpSp>
        </p:grpSp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0E7E170B-5212-42E8-921A-AF07425486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839190" y="18617373"/>
              <a:ext cx="9704732" cy="1815647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8D21A543-71A2-40A2-B834-9170498A2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666324" y="20470428"/>
              <a:ext cx="4050463" cy="1489955"/>
            </a:xfrm>
            <a:prstGeom prst="rect">
              <a:avLst/>
            </a:prstGeom>
            <a:ln w="19050">
              <a:solidFill>
                <a:srgbClr val="00B050"/>
              </a:solidFill>
            </a:ln>
          </p:spPr>
        </p:pic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657044B7-278E-4C67-8634-D41922F7B5E1}"/>
              </a:ext>
            </a:extLst>
          </p:cNvPr>
          <p:cNvGrpSpPr/>
          <p:nvPr/>
        </p:nvGrpSpPr>
        <p:grpSpPr>
          <a:xfrm>
            <a:off x="8615370" y="3966067"/>
            <a:ext cx="12297460" cy="5566239"/>
            <a:chOff x="8602266" y="4397756"/>
            <a:chExt cx="12297460" cy="5652878"/>
          </a:xfrm>
        </p:grpSpPr>
        <p:grpSp>
          <p:nvGrpSpPr>
            <p:cNvPr id="76" name="群組 75">
              <a:extLst>
                <a:ext uri="{FF2B5EF4-FFF2-40B4-BE49-F238E27FC236}">
                  <a16:creationId xmlns:a16="http://schemas.microsoft.com/office/drawing/2014/main" id="{C269A3F4-5C06-468C-9AC5-7DE4AA13FCAD}"/>
                </a:ext>
              </a:extLst>
            </p:cNvPr>
            <p:cNvGrpSpPr/>
            <p:nvPr/>
          </p:nvGrpSpPr>
          <p:grpSpPr>
            <a:xfrm>
              <a:off x="8602266" y="4397756"/>
              <a:ext cx="12297460" cy="5652878"/>
              <a:chOff x="139387" y="6670711"/>
              <a:chExt cx="3943951" cy="1812950"/>
            </a:xfrm>
          </p:grpSpPr>
          <p:pic>
            <p:nvPicPr>
              <p:cNvPr id="70" name="圖片 69">
                <a:extLst>
                  <a:ext uri="{FF2B5EF4-FFF2-40B4-BE49-F238E27FC236}">
                    <a16:creationId xmlns:a16="http://schemas.microsoft.com/office/drawing/2014/main" id="{B1FBA83E-A505-4152-BDA1-A504BFC575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3136" y="7242660"/>
                <a:ext cx="1876642" cy="958745"/>
              </a:xfrm>
              <a:prstGeom prst="rect">
                <a:avLst/>
              </a:prstGeom>
            </p:spPr>
          </p:pic>
          <p:grpSp>
            <p:nvGrpSpPr>
              <p:cNvPr id="46" name="群組 45">
                <a:extLst>
                  <a:ext uri="{FF2B5EF4-FFF2-40B4-BE49-F238E27FC236}">
                    <a16:creationId xmlns:a16="http://schemas.microsoft.com/office/drawing/2014/main" id="{FBCC2C7F-73CF-411E-B805-8A44A46479EA}"/>
                  </a:ext>
                </a:extLst>
              </p:cNvPr>
              <p:cNvGrpSpPr/>
              <p:nvPr/>
            </p:nvGrpSpPr>
            <p:grpSpPr>
              <a:xfrm>
                <a:off x="139387" y="6670711"/>
                <a:ext cx="3943951" cy="1812950"/>
                <a:chOff x="4244170" y="2123563"/>
                <a:chExt cx="2711493" cy="1293009"/>
              </a:xfrm>
            </p:grpSpPr>
            <p:sp>
              <p:nvSpPr>
                <p:cNvPr id="47" name="矩形: 圓角 46">
                  <a:extLst>
                    <a:ext uri="{FF2B5EF4-FFF2-40B4-BE49-F238E27FC236}">
                      <a16:creationId xmlns:a16="http://schemas.microsoft.com/office/drawing/2014/main" id="{AA1BAF79-0CBF-4D66-9E81-A6E484080ADE}"/>
                    </a:ext>
                  </a:extLst>
                </p:cNvPr>
                <p:cNvSpPr/>
                <p:nvPr/>
              </p:nvSpPr>
              <p:spPr>
                <a:xfrm>
                  <a:off x="4244170" y="2222111"/>
                  <a:ext cx="2711493" cy="1194461"/>
                </a:xfrm>
                <a:prstGeom prst="roundRect">
                  <a:avLst/>
                </a:prstGeom>
                <a:noFill/>
                <a:ln>
                  <a:solidFill>
                    <a:srgbClr val="40BAD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8119"/>
                </a:p>
              </p:txBody>
            </p:sp>
            <p:grpSp>
              <p:nvGrpSpPr>
                <p:cNvPr id="48" name="群組 47">
                  <a:extLst>
                    <a:ext uri="{FF2B5EF4-FFF2-40B4-BE49-F238E27FC236}">
                      <a16:creationId xmlns:a16="http://schemas.microsoft.com/office/drawing/2014/main" id="{717929E2-17FA-4D6F-8189-D278A054E9B3}"/>
                    </a:ext>
                  </a:extLst>
                </p:cNvPr>
                <p:cNvGrpSpPr/>
                <p:nvPr/>
              </p:nvGrpSpPr>
              <p:grpSpPr>
                <a:xfrm>
                  <a:off x="4328375" y="2123563"/>
                  <a:ext cx="2594863" cy="350585"/>
                  <a:chOff x="4328375" y="2123563"/>
                  <a:chExt cx="2594863" cy="350585"/>
                </a:xfrm>
              </p:grpSpPr>
              <p:sp>
                <p:nvSpPr>
                  <p:cNvPr id="49" name="文字方塊 48">
                    <a:extLst>
                      <a:ext uri="{FF2B5EF4-FFF2-40B4-BE49-F238E27FC236}">
                        <a16:creationId xmlns:a16="http://schemas.microsoft.com/office/drawing/2014/main" id="{E6FD3B8B-6C94-403F-83E5-0FD57CC84F98}"/>
                      </a:ext>
                    </a:extLst>
                  </p:cNvPr>
                  <p:cNvSpPr txBox="1"/>
                  <p:nvPr/>
                </p:nvSpPr>
                <p:spPr>
                  <a:xfrm>
                    <a:off x="4514861" y="2123563"/>
                    <a:ext cx="1050400" cy="179518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TW" altLang="en-US" sz="4500">
                        <a:solidFill>
                          <a:schemeClr val="bg1"/>
                        </a:solidFill>
                      </a:rPr>
                      <a:t>資料輸入</a:t>
                    </a:r>
                    <a:r>
                      <a:rPr lang="en-US" altLang="zh-TW" sz="4500">
                        <a:solidFill>
                          <a:schemeClr val="bg1"/>
                        </a:solidFill>
                      </a:rPr>
                      <a:t>/</a:t>
                    </a:r>
                    <a:r>
                      <a:rPr lang="zh-TW" altLang="en-US" sz="4500">
                        <a:solidFill>
                          <a:schemeClr val="bg1"/>
                        </a:solidFill>
                      </a:rPr>
                      <a:t>輸出</a:t>
                    </a:r>
                    <a:endParaRPr lang="en-US" altLang="zh-TW" sz="450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50" name="文字方塊 49">
                    <a:extLst>
                      <a:ext uri="{FF2B5EF4-FFF2-40B4-BE49-F238E27FC236}">
                        <a16:creationId xmlns:a16="http://schemas.microsoft.com/office/drawing/2014/main" id="{21E5C8E5-5EF8-485A-9464-09EEE05F63C7}"/>
                      </a:ext>
                    </a:extLst>
                  </p:cNvPr>
                  <p:cNvSpPr txBox="1"/>
                  <p:nvPr/>
                </p:nvSpPr>
                <p:spPr>
                  <a:xfrm>
                    <a:off x="4328375" y="2382629"/>
                    <a:ext cx="2594863" cy="9151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sz="2000">
                        <a:latin typeface="+mj-ea"/>
                        <a:ea typeface="+mj-ea"/>
                      </a:rPr>
                      <a:t>以</a:t>
                    </a:r>
                    <a:r>
                      <a:rPr lang="en-US" altLang="zh-TW" sz="2000">
                        <a:latin typeface="+mj-ea"/>
                        <a:ea typeface="+mj-ea"/>
                      </a:rPr>
                      <a:t>fsm</a:t>
                    </a:r>
                    <a:r>
                      <a:rPr lang="zh-TW" altLang="en-US" sz="2000">
                        <a:latin typeface="+mj-ea"/>
                        <a:ea typeface="+mj-ea"/>
                      </a:rPr>
                      <a:t>控制判斷資料輸入</a:t>
                    </a:r>
                    <a:r>
                      <a:rPr lang="en-US" altLang="zh-TW" sz="2000">
                        <a:latin typeface="+mj-ea"/>
                        <a:ea typeface="+mj-ea"/>
                      </a:rPr>
                      <a:t>/</a:t>
                    </a:r>
                    <a:r>
                      <a:rPr lang="zh-TW" altLang="en-US" sz="2000">
                        <a:latin typeface="+mj-ea"/>
                        <a:ea typeface="+mj-ea"/>
                      </a:rPr>
                      <a:t>輸出是否符合接收格式開頭</a:t>
                    </a:r>
                    <a:r>
                      <a:rPr lang="en-US" altLang="zh-TW" sz="2000">
                        <a:latin typeface="+mj-ea"/>
                        <a:ea typeface="+mj-ea"/>
                      </a:rPr>
                      <a:t>02/</a:t>
                    </a:r>
                    <a:r>
                      <a:rPr lang="zh-TW" altLang="en-US" sz="2000">
                        <a:latin typeface="+mj-ea"/>
                        <a:ea typeface="+mj-ea"/>
                      </a:rPr>
                      <a:t>結尾</a:t>
                    </a:r>
                    <a:r>
                      <a:rPr lang="en-US" altLang="zh-TW" sz="2000">
                        <a:latin typeface="+mj-ea"/>
                        <a:ea typeface="+mj-ea"/>
                      </a:rPr>
                      <a:t>03</a:t>
                    </a:r>
                    <a:r>
                      <a:rPr lang="zh-TW" altLang="en-US" sz="2000">
                        <a:latin typeface="+mj-ea"/>
                        <a:ea typeface="+mj-ea"/>
                      </a:rPr>
                      <a:t>，以及實作</a:t>
                    </a:r>
                    <a:r>
                      <a:rPr lang="en-US" altLang="zh-TW" sz="2000">
                        <a:latin typeface="+mj-ea"/>
                        <a:ea typeface="+mj-ea"/>
                      </a:rPr>
                      <a:t>watchdog</a:t>
                    </a:r>
                    <a:r>
                      <a:rPr lang="zh-TW" altLang="en-US" sz="2000">
                        <a:latin typeface="+mj-ea"/>
                        <a:ea typeface="+mj-ea"/>
                      </a:rPr>
                      <a:t>判斷是否超時。</a:t>
                    </a:r>
                    <a:endParaRPr lang="en-US" altLang="zh-TW" sz="2000">
                      <a:latin typeface="+mj-ea"/>
                      <a:ea typeface="+mj-ea"/>
                    </a:endParaRPr>
                  </a:p>
                </p:txBody>
              </p:sp>
            </p:grpSp>
          </p:grpSp>
        </p:grp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CBC43156-1A6E-480A-8B38-C8185CF46501}"/>
                </a:ext>
              </a:extLst>
            </p:cNvPr>
            <p:cNvSpPr txBox="1"/>
            <p:nvPr/>
          </p:nvSpPr>
          <p:spPr>
            <a:xfrm>
              <a:off x="10853812" y="9386474"/>
              <a:ext cx="34948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sz="2000"/>
                <a:t>輸入</a:t>
              </a:r>
              <a:r>
                <a:rPr lang="en-US" altLang="zh-TW" sz="2000"/>
                <a:t>FSM</a:t>
              </a:r>
              <a:endParaRPr lang="zh-TW" altLang="en-US" sz="2000"/>
            </a:p>
          </p:txBody>
        </p:sp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BAFC4EA3-2B28-48D6-AA30-63B1C39E4C4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868417" y="6248352"/>
              <a:ext cx="5727164" cy="2989420"/>
            </a:xfrm>
            <a:prstGeom prst="rect">
              <a:avLst/>
            </a:prstGeom>
          </p:spPr>
        </p:pic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75AE9C96-7484-4773-9184-CB05FAE35304}"/>
                </a:ext>
              </a:extLst>
            </p:cNvPr>
            <p:cNvSpPr txBox="1"/>
            <p:nvPr/>
          </p:nvSpPr>
          <p:spPr>
            <a:xfrm>
              <a:off x="17050322" y="9386474"/>
              <a:ext cx="34948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sz="2000"/>
                <a:t>輸出</a:t>
              </a:r>
              <a:r>
                <a:rPr lang="en-US" altLang="zh-TW" sz="2000"/>
                <a:t>FSM</a:t>
              </a:r>
              <a:endParaRPr lang="zh-TW" altLang="en-US" sz="2000"/>
            </a:p>
          </p:txBody>
        </p:sp>
      </p:grp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80176060-FDD0-42F0-9AD2-59B682C159C9}"/>
              </a:ext>
            </a:extLst>
          </p:cNvPr>
          <p:cNvGrpSpPr/>
          <p:nvPr/>
        </p:nvGrpSpPr>
        <p:grpSpPr>
          <a:xfrm>
            <a:off x="328512" y="8661708"/>
            <a:ext cx="7777952" cy="5796976"/>
            <a:chOff x="4062289" y="2056619"/>
            <a:chExt cx="1537735" cy="1956439"/>
          </a:xfrm>
        </p:grpSpPr>
        <p:sp>
          <p:nvSpPr>
            <p:cNvPr id="80" name="矩形: 圓角 79">
              <a:extLst>
                <a:ext uri="{FF2B5EF4-FFF2-40B4-BE49-F238E27FC236}">
                  <a16:creationId xmlns:a16="http://schemas.microsoft.com/office/drawing/2014/main" id="{50B3BE4F-3696-43C6-848F-D2A41D065A8F}"/>
                </a:ext>
              </a:extLst>
            </p:cNvPr>
            <p:cNvSpPr/>
            <p:nvPr/>
          </p:nvSpPr>
          <p:spPr>
            <a:xfrm>
              <a:off x="4062289" y="2179320"/>
              <a:ext cx="1537735" cy="1738147"/>
            </a:xfrm>
            <a:prstGeom prst="roundRect">
              <a:avLst/>
            </a:prstGeom>
            <a:noFill/>
            <a:ln>
              <a:solidFill>
                <a:srgbClr val="40BA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119"/>
            </a:p>
          </p:txBody>
        </p:sp>
        <p:grpSp>
          <p:nvGrpSpPr>
            <p:cNvPr id="81" name="群組 80">
              <a:extLst>
                <a:ext uri="{FF2B5EF4-FFF2-40B4-BE49-F238E27FC236}">
                  <a16:creationId xmlns:a16="http://schemas.microsoft.com/office/drawing/2014/main" id="{5CB4550D-4ECF-400F-9C05-AB26F95AD207}"/>
                </a:ext>
              </a:extLst>
            </p:cNvPr>
            <p:cNvGrpSpPr/>
            <p:nvPr/>
          </p:nvGrpSpPr>
          <p:grpSpPr>
            <a:xfrm>
              <a:off x="4213263" y="2056619"/>
              <a:ext cx="1276365" cy="1956439"/>
              <a:chOff x="4213263" y="2056619"/>
              <a:chExt cx="1276365" cy="1956439"/>
            </a:xfrm>
          </p:grpSpPr>
          <p:sp>
            <p:nvSpPr>
              <p:cNvPr id="82" name="文字方塊 81">
                <a:extLst>
                  <a:ext uri="{FF2B5EF4-FFF2-40B4-BE49-F238E27FC236}">
                    <a16:creationId xmlns:a16="http://schemas.microsoft.com/office/drawing/2014/main" id="{1D082642-CCF8-4E7B-BC71-7D5F39787A71}"/>
                  </a:ext>
                </a:extLst>
              </p:cNvPr>
              <p:cNvSpPr txBox="1"/>
              <p:nvPr/>
            </p:nvSpPr>
            <p:spPr>
              <a:xfrm>
                <a:off x="4295566" y="2056619"/>
                <a:ext cx="673807" cy="242721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4500">
                    <a:solidFill>
                      <a:schemeClr val="bg1"/>
                    </a:solidFill>
                  </a:rPr>
                  <a:t>封包格式</a:t>
                </a:r>
              </a:p>
            </p:txBody>
          </p:sp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ED28BFA2-F0D0-405B-A74C-63CC342E9642}"/>
                  </a:ext>
                </a:extLst>
              </p:cNvPr>
              <p:cNvSpPr txBox="1"/>
              <p:nvPr/>
            </p:nvSpPr>
            <p:spPr>
              <a:xfrm>
                <a:off x="4213263" y="2403035"/>
                <a:ext cx="1276365" cy="1610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sz="2000" b="1" dirty="0">
                    <a:latin typeface="+mj-ea"/>
                    <a:ea typeface="+mj-ea"/>
                  </a:rPr>
                  <a:t>RX</a:t>
                </a:r>
                <a:r>
                  <a:rPr lang="zh-TW" altLang="en-US" sz="2000" b="1" dirty="0">
                    <a:latin typeface="+mj-ea"/>
                    <a:ea typeface="+mj-ea"/>
                  </a:rPr>
                  <a:t>接收格式</a:t>
                </a:r>
                <a:endParaRPr lang="en-US" altLang="zh-TW" sz="2000" b="1" dirty="0">
                  <a:latin typeface="+mj-ea"/>
                  <a:ea typeface="+mj-ea"/>
                </a:endParaRPr>
              </a:p>
              <a:p>
                <a:r>
                  <a:rPr lang="zh-TW" altLang="en-US" sz="2000" u="sng" dirty="0">
                    <a:latin typeface="+mj-ea"/>
                    <a:ea typeface="+mj-ea"/>
                  </a:rPr>
                  <a:t>一次接收</a:t>
                </a:r>
                <a:r>
                  <a:rPr lang="en-US" altLang="zh-TW" sz="2000" u="sng" dirty="0">
                    <a:latin typeface="+mj-ea"/>
                    <a:ea typeface="+mj-ea"/>
                  </a:rPr>
                  <a:t>8</a:t>
                </a:r>
                <a:r>
                  <a:rPr lang="zh-TW" altLang="en-US" sz="2000" u="sng" dirty="0">
                    <a:latin typeface="+mj-ea"/>
                    <a:ea typeface="+mj-ea"/>
                  </a:rPr>
                  <a:t>組</a:t>
                </a:r>
                <a:r>
                  <a:rPr lang="en-US" altLang="zh-TW" sz="2000" u="sng" dirty="0">
                    <a:latin typeface="+mj-ea"/>
                    <a:ea typeface="+mj-ea"/>
                  </a:rPr>
                  <a:t>bytes</a:t>
                </a:r>
                <a:r>
                  <a:rPr lang="zh-TW" altLang="en-US" sz="2000" u="sng" dirty="0">
                    <a:latin typeface="+mj-ea"/>
                    <a:ea typeface="+mj-ea"/>
                  </a:rPr>
                  <a:t>，以下為每組</a:t>
                </a:r>
                <a:r>
                  <a:rPr lang="en-US" altLang="zh-TW" sz="2000" u="sng" dirty="0">
                    <a:latin typeface="+mj-ea"/>
                    <a:ea typeface="+mj-ea"/>
                  </a:rPr>
                  <a:t>bits</a:t>
                </a:r>
                <a:r>
                  <a:rPr lang="zh-TW" altLang="en-US" sz="2000" u="sng" dirty="0">
                    <a:latin typeface="+mj-ea"/>
                    <a:ea typeface="+mj-ea"/>
                  </a:rPr>
                  <a:t>的功能</a:t>
                </a:r>
                <a:endParaRPr lang="en-US" altLang="zh-TW" sz="2000" u="sng" dirty="0">
                  <a:latin typeface="+mj-ea"/>
                  <a:ea typeface="+mj-ea"/>
                </a:endParaRPr>
              </a:p>
              <a:p>
                <a:r>
                  <a:rPr lang="zh-TW" altLang="en-US" sz="2000" dirty="0">
                    <a:latin typeface="+mj-ea"/>
                    <a:ea typeface="+mj-ea"/>
                  </a:rPr>
                  <a:t>第</a:t>
                </a:r>
                <a:r>
                  <a:rPr lang="en-US" altLang="zh-TW" sz="2000" dirty="0">
                    <a:latin typeface="+mj-ea"/>
                    <a:ea typeface="+mj-ea"/>
                  </a:rPr>
                  <a:t>1</a:t>
                </a:r>
                <a:r>
                  <a:rPr lang="zh-TW" altLang="en-US" sz="2000" dirty="0">
                    <a:latin typeface="+mj-ea"/>
                    <a:ea typeface="+mj-ea"/>
                  </a:rPr>
                  <a:t>組：輸入</a:t>
                </a:r>
                <a:r>
                  <a:rPr lang="en-US" altLang="zh-TW" sz="2000" dirty="0">
                    <a:latin typeface="+mj-ea"/>
                    <a:ea typeface="+mj-ea"/>
                  </a:rPr>
                  <a:t>02</a:t>
                </a:r>
                <a:r>
                  <a:rPr lang="zh-TW" altLang="en-US" sz="2000" dirty="0">
                    <a:latin typeface="+mj-ea"/>
                    <a:ea typeface="+mj-ea"/>
                  </a:rPr>
                  <a:t>以表示開始接收資料。</a:t>
                </a:r>
                <a:endParaRPr lang="en-US" altLang="zh-TW" sz="2000" dirty="0">
                  <a:latin typeface="+mj-ea"/>
                  <a:ea typeface="+mj-ea"/>
                </a:endParaRPr>
              </a:p>
              <a:p>
                <a:r>
                  <a:rPr lang="zh-TW" altLang="en-US" sz="2000" dirty="0">
                    <a:latin typeface="+mj-ea"/>
                    <a:ea typeface="+mj-ea"/>
                  </a:rPr>
                  <a:t>第</a:t>
                </a:r>
                <a:r>
                  <a:rPr lang="en-US" altLang="zh-TW" sz="2000" dirty="0">
                    <a:latin typeface="+mj-ea"/>
                    <a:ea typeface="+mj-ea"/>
                  </a:rPr>
                  <a:t>2</a:t>
                </a:r>
                <a:r>
                  <a:rPr lang="zh-TW" altLang="en-US" sz="2000" dirty="0">
                    <a:latin typeface="+mj-ea"/>
                    <a:ea typeface="+mj-ea"/>
                  </a:rPr>
                  <a:t>組：</a:t>
                </a:r>
                <a:r>
                  <a:rPr lang="en-US" altLang="zh-TW" sz="2000" dirty="0">
                    <a:latin typeface="+mj-ea"/>
                    <a:ea typeface="+mj-ea"/>
                  </a:rPr>
                  <a:t>1~7</a:t>
                </a:r>
                <a:r>
                  <a:rPr lang="zh-TW" altLang="en-US" sz="2000" dirty="0">
                    <a:latin typeface="+mj-ea"/>
                    <a:ea typeface="+mj-ea"/>
                  </a:rPr>
                  <a:t>個</a:t>
                </a:r>
                <a:r>
                  <a:rPr lang="en-US" altLang="zh-TW" sz="2000" dirty="0">
                    <a:latin typeface="+mj-ea"/>
                    <a:ea typeface="+mj-ea"/>
                  </a:rPr>
                  <a:t>bits</a:t>
                </a:r>
                <a:r>
                  <a:rPr lang="zh-TW" altLang="en-US" sz="2000" dirty="0">
                    <a:latin typeface="+mj-ea"/>
                    <a:ea typeface="+mj-ea"/>
                  </a:rPr>
                  <a:t>控制資料</a:t>
                </a:r>
                <a:r>
                  <a:rPr lang="en-US" altLang="zh-TW" sz="2000" dirty="0">
                    <a:latin typeface="+mj-ea"/>
                    <a:ea typeface="+mj-ea"/>
                  </a:rPr>
                  <a:t>ram</a:t>
                </a:r>
                <a:r>
                  <a:rPr lang="zh-TW" altLang="en-US" sz="2000" dirty="0">
                    <a:latin typeface="+mj-ea"/>
                    <a:ea typeface="+mj-ea"/>
                  </a:rPr>
                  <a:t>位置，第</a:t>
                </a:r>
                <a:r>
                  <a:rPr lang="en-US" altLang="zh-TW" sz="2000" dirty="0">
                    <a:latin typeface="+mj-ea"/>
                    <a:ea typeface="+mj-ea"/>
                  </a:rPr>
                  <a:t>8</a:t>
                </a:r>
                <a:r>
                  <a:rPr lang="zh-TW" altLang="en-US" sz="2000" dirty="0">
                    <a:latin typeface="+mj-ea"/>
                    <a:ea typeface="+mj-ea"/>
                  </a:rPr>
                  <a:t>個</a:t>
                </a:r>
                <a:r>
                  <a:rPr lang="en-US" altLang="zh-TW" sz="2000" dirty="0">
                    <a:latin typeface="+mj-ea"/>
                    <a:ea typeface="+mj-ea"/>
                  </a:rPr>
                  <a:t>bit</a:t>
                </a:r>
                <a:r>
                  <a:rPr lang="zh-TW" altLang="en-US" sz="2000" dirty="0">
                    <a:latin typeface="+mj-ea"/>
                    <a:ea typeface="+mj-ea"/>
                  </a:rPr>
                  <a:t>為</a:t>
                </a:r>
                <a:r>
                  <a:rPr lang="en-US" altLang="zh-TW" sz="2000" dirty="0">
                    <a:latin typeface="+mj-ea"/>
                    <a:ea typeface="+mj-ea"/>
                  </a:rPr>
                  <a:t>1</a:t>
                </a:r>
                <a:r>
                  <a:rPr lang="zh-TW" altLang="en-US" sz="2000" dirty="0">
                    <a:latin typeface="+mj-ea"/>
                    <a:ea typeface="+mj-ea"/>
                  </a:rPr>
                  <a:t>則為寫入，</a:t>
                </a:r>
                <a:r>
                  <a:rPr lang="en-US" altLang="zh-TW" sz="2000" dirty="0">
                    <a:latin typeface="+mj-ea"/>
                    <a:ea typeface="+mj-ea"/>
                  </a:rPr>
                  <a:t>0</a:t>
                </a:r>
                <a:r>
                  <a:rPr lang="zh-TW" altLang="en-US" sz="2000" dirty="0">
                    <a:latin typeface="+mj-ea"/>
                    <a:ea typeface="+mj-ea"/>
                  </a:rPr>
                  <a:t>則為輸出。</a:t>
                </a:r>
                <a:endParaRPr lang="en-US" altLang="zh-TW" sz="2000" dirty="0">
                  <a:latin typeface="+mj-ea"/>
                  <a:ea typeface="+mj-ea"/>
                </a:endParaRPr>
              </a:p>
              <a:p>
                <a:r>
                  <a:rPr lang="zh-TW" altLang="en-US" sz="2000" dirty="0">
                    <a:latin typeface="+mj-ea"/>
                    <a:ea typeface="+mj-ea"/>
                  </a:rPr>
                  <a:t>第</a:t>
                </a:r>
                <a:r>
                  <a:rPr lang="en-US" altLang="zh-TW" sz="2000" dirty="0">
                    <a:latin typeface="+mj-ea"/>
                    <a:ea typeface="+mj-ea"/>
                  </a:rPr>
                  <a:t>3~6</a:t>
                </a:r>
                <a:r>
                  <a:rPr lang="zh-TW" altLang="en-US" sz="2000" dirty="0">
                    <a:latin typeface="+mj-ea"/>
                    <a:ea typeface="+mj-ea"/>
                  </a:rPr>
                  <a:t>組：需要存放的資料。</a:t>
                </a:r>
                <a:endParaRPr lang="en-US" altLang="zh-TW" sz="2000" dirty="0">
                  <a:latin typeface="+mj-ea"/>
                  <a:ea typeface="+mj-ea"/>
                </a:endParaRPr>
              </a:p>
              <a:p>
                <a:r>
                  <a:rPr lang="zh-TW" altLang="en-US" sz="2000" dirty="0">
                    <a:latin typeface="+mj-ea"/>
                    <a:ea typeface="+mj-ea"/>
                  </a:rPr>
                  <a:t>第</a:t>
                </a:r>
                <a:r>
                  <a:rPr lang="en-US" altLang="zh-TW" sz="2000" dirty="0">
                    <a:latin typeface="+mj-ea"/>
                    <a:ea typeface="+mj-ea"/>
                  </a:rPr>
                  <a:t>7</a:t>
                </a:r>
                <a:r>
                  <a:rPr lang="zh-TW" altLang="en-US" sz="2000" dirty="0">
                    <a:latin typeface="+mj-ea"/>
                    <a:ea typeface="+mj-ea"/>
                  </a:rPr>
                  <a:t>組：</a:t>
                </a:r>
                <a:r>
                  <a:rPr lang="en-US" altLang="zh-TW" sz="2000" dirty="0">
                    <a:latin typeface="+mj-ea"/>
                    <a:ea typeface="+mj-ea"/>
                  </a:rPr>
                  <a:t>check</a:t>
                </a:r>
                <a:r>
                  <a:rPr lang="zh-TW" altLang="en-US" sz="2000" dirty="0">
                    <a:latin typeface="+mj-ea"/>
                    <a:ea typeface="+mj-ea"/>
                  </a:rPr>
                  <a:t> </a:t>
                </a:r>
                <a:r>
                  <a:rPr lang="en-US" altLang="zh-TW" sz="2000" dirty="0">
                    <a:latin typeface="+mj-ea"/>
                    <a:ea typeface="+mj-ea"/>
                  </a:rPr>
                  <a:t>bit(</a:t>
                </a:r>
                <a:r>
                  <a:rPr lang="zh-TW" altLang="en-US" sz="2000" dirty="0">
                    <a:latin typeface="+mj-ea"/>
                    <a:ea typeface="+mj-ea"/>
                  </a:rPr>
                  <a:t>未使用</a:t>
                </a:r>
                <a:r>
                  <a:rPr lang="en-US" altLang="zh-TW" sz="2000" dirty="0">
                    <a:latin typeface="+mj-ea"/>
                    <a:ea typeface="+mj-ea"/>
                  </a:rPr>
                  <a:t>)</a:t>
                </a:r>
                <a:r>
                  <a:rPr lang="zh-TW" altLang="en-US" sz="2000" dirty="0">
                    <a:latin typeface="+mj-ea"/>
                    <a:ea typeface="+mj-ea"/>
                  </a:rPr>
                  <a:t>。</a:t>
                </a:r>
                <a:endParaRPr lang="en-US" altLang="zh-TW" sz="2000" dirty="0">
                  <a:latin typeface="+mj-ea"/>
                  <a:ea typeface="+mj-ea"/>
                </a:endParaRPr>
              </a:p>
              <a:p>
                <a:r>
                  <a:rPr lang="zh-TW" altLang="en-US" sz="2000" dirty="0">
                    <a:latin typeface="+mj-ea"/>
                    <a:ea typeface="+mj-ea"/>
                  </a:rPr>
                  <a:t>第</a:t>
                </a:r>
                <a:r>
                  <a:rPr lang="en-US" altLang="zh-TW" sz="2000" dirty="0">
                    <a:latin typeface="+mj-ea"/>
                    <a:ea typeface="+mj-ea"/>
                  </a:rPr>
                  <a:t>8</a:t>
                </a:r>
                <a:r>
                  <a:rPr lang="zh-TW" altLang="en-US" sz="2000" dirty="0">
                    <a:latin typeface="+mj-ea"/>
                    <a:ea typeface="+mj-ea"/>
                  </a:rPr>
                  <a:t>組：輸入</a:t>
                </a:r>
                <a:r>
                  <a:rPr lang="en-US" altLang="zh-TW" sz="2000" dirty="0">
                    <a:latin typeface="+mj-ea"/>
                    <a:ea typeface="+mj-ea"/>
                  </a:rPr>
                  <a:t>03</a:t>
                </a:r>
                <a:r>
                  <a:rPr lang="zh-TW" altLang="en-US" sz="2000" dirty="0">
                    <a:latin typeface="+mj-ea"/>
                    <a:ea typeface="+mj-ea"/>
                  </a:rPr>
                  <a:t>已表示資料接收完畢。</a:t>
                </a:r>
                <a:endParaRPr lang="en-US" altLang="zh-TW" sz="2000" dirty="0">
                  <a:latin typeface="+mj-ea"/>
                  <a:ea typeface="+mj-ea"/>
                </a:endParaRPr>
              </a:p>
              <a:p>
                <a:endParaRPr lang="en-US" altLang="zh-TW" sz="2000" dirty="0">
                  <a:latin typeface="+mj-ea"/>
                  <a:ea typeface="+mj-ea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sz="2000" b="1" dirty="0">
                    <a:latin typeface="+mj-ea"/>
                    <a:ea typeface="+mj-ea"/>
                  </a:rPr>
                  <a:t>TX</a:t>
                </a:r>
                <a:r>
                  <a:rPr lang="zh-TW" altLang="en-US" sz="2000" b="1" dirty="0">
                    <a:latin typeface="+mj-ea"/>
                    <a:ea typeface="+mj-ea"/>
                  </a:rPr>
                  <a:t>傳送格式</a:t>
                </a:r>
                <a:endParaRPr lang="en-US" altLang="zh-TW" sz="2000" b="1" dirty="0">
                  <a:latin typeface="+mj-ea"/>
                  <a:ea typeface="+mj-ea"/>
                </a:endParaRPr>
              </a:p>
              <a:p>
                <a:r>
                  <a:rPr lang="zh-TW" altLang="en-US" sz="2000" u="sng" dirty="0">
                    <a:latin typeface="+mj-ea"/>
                    <a:ea typeface="+mj-ea"/>
                  </a:rPr>
                  <a:t>一次傳送</a:t>
                </a:r>
                <a:r>
                  <a:rPr lang="en-US" altLang="zh-TW" sz="2000" u="sng" dirty="0">
                    <a:latin typeface="+mj-ea"/>
                    <a:ea typeface="+mj-ea"/>
                  </a:rPr>
                  <a:t>4</a:t>
                </a:r>
                <a:r>
                  <a:rPr lang="zh-TW" altLang="en-US" sz="2000" u="sng" dirty="0">
                    <a:latin typeface="+mj-ea"/>
                    <a:ea typeface="+mj-ea"/>
                  </a:rPr>
                  <a:t>組</a:t>
                </a:r>
                <a:r>
                  <a:rPr lang="en-US" altLang="zh-TW" sz="2000" u="sng" dirty="0">
                    <a:latin typeface="+mj-ea"/>
                    <a:ea typeface="+mj-ea"/>
                  </a:rPr>
                  <a:t>bytes</a:t>
                </a:r>
              </a:p>
              <a:p>
                <a:r>
                  <a:rPr lang="zh-TW" altLang="en-US" sz="2000" dirty="0">
                    <a:latin typeface="+mj-ea"/>
                    <a:ea typeface="+mj-ea"/>
                  </a:rPr>
                  <a:t>上述</a:t>
                </a:r>
                <a:r>
                  <a:rPr lang="en-US" altLang="zh-TW" sz="2000" dirty="0">
                    <a:latin typeface="+mj-ea"/>
                    <a:ea typeface="+mj-ea"/>
                  </a:rPr>
                  <a:t>RX</a:t>
                </a:r>
                <a:r>
                  <a:rPr lang="zh-TW" altLang="en-US" sz="2000" dirty="0">
                    <a:latin typeface="+mj-ea"/>
                    <a:ea typeface="+mj-ea"/>
                  </a:rPr>
                  <a:t>存取的第</a:t>
                </a:r>
                <a:r>
                  <a:rPr lang="en-US" altLang="zh-TW" sz="2000" dirty="0">
                    <a:latin typeface="+mj-ea"/>
                    <a:ea typeface="+mj-ea"/>
                  </a:rPr>
                  <a:t>3~6</a:t>
                </a:r>
                <a:r>
                  <a:rPr lang="zh-TW" altLang="en-US" sz="2000" dirty="0">
                    <a:latin typeface="+mj-ea"/>
                    <a:ea typeface="+mj-ea"/>
                  </a:rPr>
                  <a:t>組</a:t>
                </a:r>
                <a:r>
                  <a:rPr lang="en-US" altLang="zh-TW" sz="2000" dirty="0">
                    <a:latin typeface="+mj-ea"/>
                    <a:ea typeface="+mj-ea"/>
                  </a:rPr>
                  <a:t>bytes(4bytes)</a:t>
                </a:r>
                <a:r>
                  <a:rPr lang="zh-TW" altLang="en-US" sz="2000" dirty="0">
                    <a:latin typeface="+mj-ea"/>
                    <a:ea typeface="+mj-ea"/>
                  </a:rPr>
                  <a:t>會存入</a:t>
                </a:r>
                <a:r>
                  <a:rPr lang="en-US" altLang="zh-TW" sz="2000" dirty="0">
                    <a:latin typeface="+mj-ea"/>
                    <a:ea typeface="+mj-ea"/>
                  </a:rPr>
                  <a:t>32bits</a:t>
                </a:r>
                <a:r>
                  <a:rPr lang="zh-TW" altLang="en-US" sz="2000" dirty="0">
                    <a:latin typeface="+mj-ea"/>
                    <a:ea typeface="+mj-ea"/>
                  </a:rPr>
                  <a:t>的</a:t>
                </a:r>
                <a:r>
                  <a:rPr lang="en-US" altLang="zh-TW" sz="2000" dirty="0">
                    <a:latin typeface="+mj-ea"/>
                    <a:ea typeface="+mj-ea"/>
                  </a:rPr>
                  <a:t>ram</a:t>
                </a:r>
                <a:r>
                  <a:rPr lang="zh-TW" altLang="en-US" sz="2000" dirty="0">
                    <a:latin typeface="+mj-ea"/>
                    <a:ea typeface="+mj-ea"/>
                  </a:rPr>
                  <a:t>，判斷</a:t>
                </a:r>
                <a:r>
                  <a:rPr lang="en-US" altLang="zh-TW" sz="2000" dirty="0">
                    <a:latin typeface="+mj-ea"/>
                    <a:ea typeface="+mj-ea"/>
                  </a:rPr>
                  <a:t>address</a:t>
                </a:r>
                <a:r>
                  <a:rPr lang="zh-TW" altLang="en-US" sz="2000" dirty="0">
                    <a:latin typeface="+mj-ea"/>
                    <a:ea typeface="+mj-ea"/>
                  </a:rPr>
                  <a:t>後將對應</a:t>
                </a:r>
                <a:r>
                  <a:rPr lang="en-US" altLang="zh-TW" sz="2000" dirty="0">
                    <a:latin typeface="+mj-ea"/>
                    <a:ea typeface="+mj-ea"/>
                  </a:rPr>
                  <a:t>ram</a:t>
                </a:r>
                <a:r>
                  <a:rPr lang="zh-TW" altLang="en-US" sz="2000" dirty="0">
                    <a:latin typeface="+mj-ea"/>
                    <a:ea typeface="+mj-ea"/>
                  </a:rPr>
                  <a:t>位置的</a:t>
                </a:r>
                <a:r>
                  <a:rPr lang="en-US" altLang="zh-TW" sz="2000" dirty="0">
                    <a:latin typeface="+mj-ea"/>
                    <a:ea typeface="+mj-ea"/>
                  </a:rPr>
                  <a:t>32bits</a:t>
                </a:r>
                <a:r>
                  <a:rPr lang="zh-TW" altLang="en-US" sz="2000" dirty="0">
                    <a:latin typeface="+mj-ea"/>
                    <a:ea typeface="+mj-ea"/>
                  </a:rPr>
                  <a:t>全部讀出。</a:t>
                </a:r>
                <a:endParaRPr lang="en-US" altLang="zh-TW" sz="2000" dirty="0">
                  <a:latin typeface="+mj-ea"/>
                  <a:ea typeface="+mj-ea"/>
                </a:endParaRPr>
              </a:p>
              <a:p>
                <a:endParaRPr lang="en-US" altLang="zh-TW" sz="2400" dirty="0"/>
              </a:p>
              <a:p>
                <a:pPr marL="457200" indent="-457200">
                  <a:buFont typeface="+mj-lt"/>
                  <a:buAutoNum type="arabicPeriod"/>
                </a:pPr>
                <a:endParaRPr lang="zh-TW" altLang="en-US" sz="2000" dirty="0"/>
              </a:p>
            </p:txBody>
          </p:sp>
        </p:grp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5C64BD20-84A8-49E4-A34B-CAD0F169E7EC}"/>
              </a:ext>
            </a:extLst>
          </p:cNvPr>
          <p:cNvGrpSpPr/>
          <p:nvPr/>
        </p:nvGrpSpPr>
        <p:grpSpPr>
          <a:xfrm>
            <a:off x="328511" y="14615711"/>
            <a:ext cx="9958622" cy="6122031"/>
            <a:chOff x="9875139" y="9875236"/>
            <a:chExt cx="10510634" cy="5999619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68AA466A-0CF0-4A31-B95B-08461740B07E}"/>
                </a:ext>
              </a:extLst>
            </p:cNvPr>
            <p:cNvGrpSpPr/>
            <p:nvPr/>
          </p:nvGrpSpPr>
          <p:grpSpPr>
            <a:xfrm>
              <a:off x="9875139" y="9875236"/>
              <a:ext cx="10510634" cy="5999619"/>
              <a:chOff x="4252825" y="2061991"/>
              <a:chExt cx="2239398" cy="1855476"/>
            </a:xfrm>
          </p:grpSpPr>
          <p:sp>
            <p:nvSpPr>
              <p:cNvPr id="7" name="矩形: 圓角 6">
                <a:extLst>
                  <a:ext uri="{FF2B5EF4-FFF2-40B4-BE49-F238E27FC236}">
                    <a16:creationId xmlns:a16="http://schemas.microsoft.com/office/drawing/2014/main" id="{4F3D5814-61B5-4FAD-A722-09019C4031E0}"/>
                  </a:ext>
                </a:extLst>
              </p:cNvPr>
              <p:cNvSpPr/>
              <p:nvPr/>
            </p:nvSpPr>
            <p:spPr>
              <a:xfrm>
                <a:off x="4252825" y="2179320"/>
                <a:ext cx="2239398" cy="1738147"/>
              </a:xfrm>
              <a:prstGeom prst="roundRect">
                <a:avLst/>
              </a:prstGeom>
              <a:noFill/>
              <a:ln>
                <a:solidFill>
                  <a:srgbClr val="40BA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8119"/>
              </a:p>
            </p:txBody>
          </p:sp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E8C585DB-56D5-40C6-AABA-01A2736092E9}"/>
                  </a:ext>
                </a:extLst>
              </p:cNvPr>
              <p:cNvGrpSpPr/>
              <p:nvPr/>
            </p:nvGrpSpPr>
            <p:grpSpPr>
              <a:xfrm>
                <a:off x="4357441" y="2061991"/>
                <a:ext cx="981981" cy="835808"/>
                <a:chOff x="4357441" y="2061991"/>
                <a:chExt cx="981981" cy="835808"/>
              </a:xfrm>
            </p:grpSpPr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26023735-56E9-4532-B2BC-DE04A8C3AE0D}"/>
                    </a:ext>
                  </a:extLst>
                </p:cNvPr>
                <p:cNvSpPr txBox="1"/>
                <p:nvPr/>
              </p:nvSpPr>
              <p:spPr>
                <a:xfrm>
                  <a:off x="4366827" y="2061991"/>
                  <a:ext cx="972595" cy="24272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4500">
                      <a:solidFill>
                        <a:schemeClr val="bg1"/>
                      </a:solidFill>
                    </a:rPr>
                    <a:t>RAM</a:t>
                  </a:r>
                  <a:r>
                    <a:rPr lang="zh-TW" altLang="en-US" sz="4500">
                      <a:solidFill>
                        <a:schemeClr val="bg1"/>
                      </a:solidFill>
                    </a:rPr>
                    <a:t>存放格式</a:t>
                  </a:r>
                </a:p>
              </p:txBody>
            </p:sp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6AA9D18B-594A-4D71-BF68-F95BFFA9F8C3}"/>
                    </a:ext>
                  </a:extLst>
                </p:cNvPr>
                <p:cNvSpPr txBox="1"/>
                <p:nvPr/>
              </p:nvSpPr>
              <p:spPr>
                <a:xfrm>
                  <a:off x="4357441" y="2393320"/>
                  <a:ext cx="962761" cy="5044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2000" u="sng" dirty="0">
                      <a:latin typeface="+mj-ea"/>
                      <a:ea typeface="+mj-ea"/>
                    </a:rPr>
                    <a:t>使用</a:t>
                  </a:r>
                  <a:r>
                    <a:rPr lang="en-US" altLang="zh-TW" sz="2000" u="sng" dirty="0">
                      <a:latin typeface="+mj-ea"/>
                    </a:rPr>
                    <a:t>128</a:t>
                  </a:r>
                  <a:r>
                    <a:rPr lang="zh-TW" altLang="en-US" sz="2000" u="sng" dirty="0">
                      <a:latin typeface="+mj-ea"/>
                    </a:rPr>
                    <a:t>個</a:t>
                  </a:r>
                  <a:r>
                    <a:rPr lang="en-US" altLang="zh-TW" sz="2000" u="sng" dirty="0">
                      <a:latin typeface="+mj-ea"/>
                    </a:rPr>
                    <a:t>address</a:t>
                  </a:r>
                  <a:r>
                    <a:rPr lang="zh-TW" altLang="en-US" sz="2000" u="sng" dirty="0">
                      <a:latin typeface="+mj-ea"/>
                    </a:rPr>
                    <a:t>紀錄</a:t>
                  </a:r>
                  <a:r>
                    <a:rPr lang="en-US" altLang="zh-TW" sz="2000" u="sng" dirty="0">
                      <a:latin typeface="+mj-ea"/>
                    </a:rPr>
                    <a:t>:</a:t>
                  </a:r>
                  <a:r>
                    <a:rPr lang="zh-TW" altLang="en-US" sz="2000" u="sng" dirty="0">
                      <a:latin typeface="+mj-ea"/>
                    </a:rPr>
                    <a:t>       </a:t>
                  </a:r>
                  <a:endParaRPr lang="en-US" altLang="zh-TW" sz="2000" u="sng" dirty="0">
                    <a:latin typeface="+mj-ea"/>
                  </a:endParaRPr>
                </a:p>
                <a:p>
                  <a:r>
                    <a:rPr lang="en-US" altLang="zh-TW" sz="2000" dirty="0">
                      <a:latin typeface="+mj-ea"/>
                      <a:ea typeface="+mj-ea"/>
                    </a:rPr>
                    <a:t>[4]-[8] : </a:t>
                  </a:r>
                  <a:r>
                    <a:rPr lang="zh-TW" altLang="en-US" sz="2000" dirty="0">
                      <a:latin typeface="+mj-ea"/>
                      <a:ea typeface="+mj-ea"/>
                    </a:rPr>
                    <a:t>使用者輸入資料</a:t>
                  </a:r>
                  <a:r>
                    <a:rPr lang="en-US" altLang="zh-TW" sz="2000" dirty="0">
                      <a:latin typeface="+mj-ea"/>
                      <a:ea typeface="+mj-ea"/>
                    </a:rPr>
                    <a:t>(</a:t>
                  </a:r>
                  <a:r>
                    <a:rPr lang="en-US" altLang="zh-TW" sz="2000" dirty="0">
                      <a:latin typeface="+mj-ea"/>
                    </a:rPr>
                    <a:t>5</a:t>
                  </a:r>
                  <a:r>
                    <a:rPr lang="zh-TW" altLang="en-US" sz="2000" dirty="0">
                      <a:latin typeface="+mj-ea"/>
                    </a:rPr>
                    <a:t>筆</a:t>
                  </a:r>
                  <a:r>
                    <a:rPr lang="en-US" altLang="zh-TW" sz="2000" dirty="0">
                      <a:latin typeface="+mj-ea"/>
                    </a:rPr>
                    <a:t>RAM)</a:t>
                  </a:r>
                  <a:endParaRPr lang="en-US" altLang="zh-TW" sz="2000" dirty="0">
                    <a:latin typeface="+mj-ea"/>
                    <a:ea typeface="+mj-ea"/>
                  </a:endParaRPr>
                </a:p>
                <a:p>
                  <a:r>
                    <a:rPr lang="en-US" altLang="zh-TW" sz="2000" dirty="0">
                      <a:latin typeface="+mj-ea"/>
                      <a:ea typeface="+mj-ea"/>
                    </a:rPr>
                    <a:t>[9]-[10]</a:t>
                  </a:r>
                  <a:r>
                    <a:rPr lang="zh-TW" altLang="en-US" sz="2000" dirty="0">
                      <a:latin typeface="+mj-ea"/>
                      <a:ea typeface="+mj-ea"/>
                    </a:rPr>
                    <a:t> </a:t>
                  </a:r>
                  <a:r>
                    <a:rPr lang="en-US" altLang="zh-TW" sz="2000" dirty="0">
                      <a:latin typeface="+mj-ea"/>
                      <a:ea typeface="+mj-ea"/>
                    </a:rPr>
                    <a:t>:</a:t>
                  </a:r>
                  <a:r>
                    <a:rPr lang="zh-TW" altLang="en-US" sz="2000" dirty="0">
                      <a:latin typeface="+mj-ea"/>
                      <a:ea typeface="+mj-ea"/>
                    </a:rPr>
                    <a:t> 執行的加解密種類</a:t>
                  </a:r>
                  <a:endParaRPr lang="en-US" altLang="zh-TW" sz="2000" dirty="0">
                    <a:latin typeface="+mj-ea"/>
                    <a:ea typeface="+mj-ea"/>
                  </a:endParaRPr>
                </a:p>
                <a:p>
                  <a:r>
                    <a:rPr lang="en-US" altLang="zh-TW" sz="2000" dirty="0">
                      <a:latin typeface="+mj-ea"/>
                      <a:ea typeface="+mj-ea"/>
                    </a:rPr>
                    <a:t>[13]-[16]</a:t>
                  </a:r>
                  <a:r>
                    <a:rPr lang="zh-TW" altLang="en-US" sz="2000" dirty="0">
                      <a:latin typeface="+mj-ea"/>
                      <a:ea typeface="+mj-ea"/>
                    </a:rPr>
                    <a:t> </a:t>
                  </a:r>
                  <a:r>
                    <a:rPr lang="en-US" altLang="zh-TW" sz="2000" dirty="0">
                      <a:latin typeface="+mj-ea"/>
                      <a:ea typeface="+mj-ea"/>
                    </a:rPr>
                    <a:t>:</a:t>
                  </a:r>
                  <a:r>
                    <a:rPr lang="zh-TW" altLang="en-US" sz="2000" dirty="0">
                      <a:latin typeface="+mj-ea"/>
                      <a:ea typeface="+mj-ea"/>
                    </a:rPr>
                    <a:t> </a:t>
                  </a:r>
                  <a:r>
                    <a:rPr lang="zh-TW" altLang="en-US" sz="2000" dirty="0">
                      <a:latin typeface="+mj-ea"/>
                    </a:rPr>
                    <a:t>使用者輸入資料</a:t>
                  </a:r>
                  <a:r>
                    <a:rPr lang="en-US" altLang="zh-TW" sz="2000" dirty="0">
                      <a:latin typeface="+mj-ea"/>
                    </a:rPr>
                    <a:t>(4</a:t>
                  </a:r>
                  <a:r>
                    <a:rPr lang="zh-TW" altLang="en-US" sz="2000" dirty="0">
                      <a:latin typeface="+mj-ea"/>
                    </a:rPr>
                    <a:t>筆</a:t>
                  </a:r>
                  <a:r>
                    <a:rPr lang="en-US" altLang="zh-TW" sz="2000" dirty="0">
                      <a:latin typeface="+mj-ea"/>
                    </a:rPr>
                    <a:t>RAM)</a:t>
                  </a:r>
                </a:p>
                <a:p>
                  <a:r>
                    <a:rPr lang="en-US" altLang="zh-TW" sz="2000" dirty="0">
                      <a:latin typeface="+mj-ea"/>
                    </a:rPr>
                    <a:t>[24]-[33]</a:t>
                  </a:r>
                  <a:r>
                    <a:rPr lang="zh-TW" altLang="en-US" sz="2000" dirty="0">
                      <a:latin typeface="+mj-ea"/>
                    </a:rPr>
                    <a:t> </a:t>
                  </a:r>
                  <a:r>
                    <a:rPr lang="en-US" altLang="zh-TW" sz="2000" dirty="0">
                      <a:latin typeface="+mj-ea"/>
                    </a:rPr>
                    <a:t>:</a:t>
                  </a:r>
                  <a:r>
                    <a:rPr lang="zh-TW" altLang="en-US" sz="2000" dirty="0">
                      <a:latin typeface="+mj-ea"/>
                    </a:rPr>
                    <a:t> 使用者輸入金鑰</a:t>
                  </a:r>
                  <a:endParaRPr lang="en-US" altLang="zh-TW" sz="2000" dirty="0">
                    <a:latin typeface="+mj-ea"/>
                    <a:ea typeface="+mj-ea"/>
                  </a:endParaRPr>
                </a:p>
              </p:txBody>
            </p:sp>
          </p:grpSp>
        </p:grpSp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26731AE6-7DD5-403D-92A7-05ECDCFE9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769985" y="12681701"/>
              <a:ext cx="8410212" cy="2939706"/>
            </a:xfrm>
            <a:prstGeom prst="rect">
              <a:avLst/>
            </a:prstGeom>
          </p:spPr>
        </p:pic>
      </p:grp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F242FF74-6100-47D2-BFCD-B252D3690E2F}"/>
              </a:ext>
            </a:extLst>
          </p:cNvPr>
          <p:cNvSpPr txBox="1"/>
          <p:nvPr/>
        </p:nvSpPr>
        <p:spPr>
          <a:xfrm>
            <a:off x="5075145" y="15980802"/>
            <a:ext cx="45187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+mj-ea"/>
                <a:ea typeface="+mj-ea"/>
              </a:rPr>
              <a:t>[60]</a:t>
            </a:r>
            <a:r>
              <a:rPr lang="zh-TW" altLang="en-US" sz="2000" dirty="0">
                <a:latin typeface="+mj-ea"/>
                <a:ea typeface="+mj-ea"/>
              </a:rPr>
              <a:t> </a:t>
            </a:r>
            <a:r>
              <a:rPr lang="en-US" altLang="zh-TW" sz="2000" dirty="0">
                <a:latin typeface="+mj-ea"/>
                <a:ea typeface="+mj-ea"/>
              </a:rPr>
              <a:t>:</a:t>
            </a:r>
            <a:r>
              <a:rPr lang="zh-TW" altLang="en-US" sz="2000" dirty="0">
                <a:latin typeface="+mj-ea"/>
                <a:ea typeface="+mj-ea"/>
              </a:rPr>
              <a:t> </a:t>
            </a:r>
            <a:r>
              <a:rPr lang="en-US" altLang="zh-TW" sz="2000" dirty="0">
                <a:latin typeface="+mj-ea"/>
                <a:ea typeface="+mj-ea"/>
              </a:rPr>
              <a:t>AES</a:t>
            </a:r>
            <a:r>
              <a:rPr lang="zh-TW" altLang="en-US" sz="2000" dirty="0">
                <a:latin typeface="+mj-ea"/>
                <a:ea typeface="+mj-ea"/>
              </a:rPr>
              <a:t>解密後資料種類</a:t>
            </a:r>
            <a:endParaRPr lang="en-US" altLang="zh-TW" sz="2000" dirty="0">
              <a:latin typeface="+mj-ea"/>
              <a:ea typeface="+mj-ea"/>
            </a:endParaRPr>
          </a:p>
          <a:p>
            <a:r>
              <a:rPr lang="en-US" altLang="zh-TW" sz="2000" dirty="0">
                <a:latin typeface="+mj-ea"/>
              </a:rPr>
              <a:t>[64]-[68]</a:t>
            </a:r>
            <a:r>
              <a:rPr lang="zh-TW" altLang="en-US" sz="2000" dirty="0">
                <a:latin typeface="+mj-ea"/>
              </a:rPr>
              <a:t> </a:t>
            </a:r>
            <a:r>
              <a:rPr lang="en-US" altLang="zh-TW" sz="2000" dirty="0">
                <a:latin typeface="+mj-ea"/>
              </a:rPr>
              <a:t>:</a:t>
            </a:r>
            <a:r>
              <a:rPr lang="zh-TW" altLang="en-US" sz="2000" dirty="0">
                <a:latin typeface="+mj-ea"/>
              </a:rPr>
              <a:t> </a:t>
            </a:r>
            <a:r>
              <a:rPr lang="en-US" altLang="zh-TW" sz="2000" dirty="0">
                <a:latin typeface="+mj-ea"/>
              </a:rPr>
              <a:t>AES</a:t>
            </a:r>
            <a:r>
              <a:rPr lang="zh-TW" altLang="en-US" sz="2000" dirty="0">
                <a:latin typeface="+mj-ea"/>
              </a:rPr>
              <a:t>解密後資料</a:t>
            </a:r>
            <a:r>
              <a:rPr lang="en-US" altLang="zh-TW" sz="2000" dirty="0">
                <a:latin typeface="+mj-ea"/>
              </a:rPr>
              <a:t>(5</a:t>
            </a:r>
            <a:r>
              <a:rPr lang="zh-TW" altLang="en-US" sz="2000" dirty="0">
                <a:latin typeface="+mj-ea"/>
              </a:rPr>
              <a:t>筆</a:t>
            </a:r>
            <a:r>
              <a:rPr lang="en-US" altLang="zh-TW" sz="2000" dirty="0">
                <a:latin typeface="+mj-ea"/>
              </a:rPr>
              <a:t>RAM)</a:t>
            </a:r>
          </a:p>
          <a:p>
            <a:r>
              <a:rPr lang="en-US" altLang="zh-TW" sz="2000" dirty="0">
                <a:latin typeface="+mj-ea"/>
              </a:rPr>
              <a:t>[73]-[76]</a:t>
            </a:r>
            <a:r>
              <a:rPr lang="zh-TW" altLang="en-US" sz="2000" dirty="0">
                <a:latin typeface="+mj-ea"/>
              </a:rPr>
              <a:t> </a:t>
            </a:r>
            <a:r>
              <a:rPr lang="en-US" altLang="zh-TW" sz="2000" dirty="0">
                <a:latin typeface="+mj-ea"/>
              </a:rPr>
              <a:t>:</a:t>
            </a:r>
            <a:r>
              <a:rPr lang="zh-TW" altLang="en-US" sz="2000" dirty="0">
                <a:latin typeface="+mj-ea"/>
              </a:rPr>
              <a:t> </a:t>
            </a:r>
            <a:r>
              <a:rPr lang="en-US" altLang="zh-TW" sz="2000" dirty="0">
                <a:latin typeface="+mj-ea"/>
              </a:rPr>
              <a:t>AES</a:t>
            </a:r>
            <a:r>
              <a:rPr lang="zh-TW" altLang="en-US" sz="2000" dirty="0">
                <a:latin typeface="+mj-ea"/>
              </a:rPr>
              <a:t>解密後資料</a:t>
            </a:r>
            <a:r>
              <a:rPr lang="en-US" altLang="zh-TW" sz="2000" dirty="0">
                <a:latin typeface="+mj-ea"/>
              </a:rPr>
              <a:t>(4</a:t>
            </a:r>
            <a:r>
              <a:rPr lang="zh-TW" altLang="en-US" sz="2000" dirty="0">
                <a:latin typeface="+mj-ea"/>
              </a:rPr>
              <a:t>筆</a:t>
            </a:r>
            <a:r>
              <a:rPr lang="en-US" altLang="zh-TW" sz="2000" dirty="0">
                <a:latin typeface="+mj-ea"/>
              </a:rPr>
              <a:t>RAM)</a:t>
            </a: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A961D424-42A6-4A9C-A287-49DA62A74FF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7388" y="21855545"/>
            <a:ext cx="10317099" cy="5774228"/>
          </a:xfrm>
          <a:prstGeom prst="rect">
            <a:avLst/>
          </a:prstGeom>
        </p:spPr>
      </p:pic>
      <p:sp>
        <p:nvSpPr>
          <p:cNvPr id="39" name="文字方塊 38">
            <a:extLst>
              <a:ext uri="{FF2B5EF4-FFF2-40B4-BE49-F238E27FC236}">
                <a16:creationId xmlns:a16="http://schemas.microsoft.com/office/drawing/2014/main" id="{F4FFAE36-119E-BD9C-D914-D36B07171C13}"/>
              </a:ext>
            </a:extLst>
          </p:cNvPr>
          <p:cNvSpPr txBox="1"/>
          <p:nvPr/>
        </p:nvSpPr>
        <p:spPr>
          <a:xfrm>
            <a:off x="11487623" y="14616417"/>
            <a:ext cx="3766232" cy="80084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4500" dirty="0" err="1">
                <a:solidFill>
                  <a:schemeClr val="bg1"/>
                </a:solidFill>
              </a:rPr>
              <a:t>Aes</a:t>
            </a:r>
            <a:r>
              <a:rPr lang="zh-TW" altLang="en-US" sz="4500" dirty="0">
                <a:solidFill>
                  <a:schemeClr val="bg1"/>
                </a:solidFill>
              </a:rPr>
              <a:t>原理</a:t>
            </a: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B63AC31B-9071-2482-0308-886DF5033962}"/>
              </a:ext>
            </a:extLst>
          </p:cNvPr>
          <p:cNvSpPr txBox="1"/>
          <p:nvPr/>
        </p:nvSpPr>
        <p:spPr>
          <a:xfrm>
            <a:off x="12318468" y="23188597"/>
            <a:ext cx="6405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使用</a:t>
            </a:r>
            <a:r>
              <a:rPr lang="en-US" altLang="zh-TW" sz="2000" dirty="0">
                <a:latin typeface="+mn-ea"/>
              </a:rPr>
              <a:t>RS232</a:t>
            </a:r>
            <a:r>
              <a:rPr lang="zh-TW" altLang="en-US" sz="2000" dirty="0"/>
              <a:t>測試軟體實作，令使用者輸入</a:t>
            </a:r>
            <a:r>
              <a:rPr lang="en-US" altLang="zh-TW" sz="2000" dirty="0"/>
              <a:t>key</a:t>
            </a:r>
            <a:r>
              <a:rPr lang="zh-TW" altLang="en-US" sz="2000" dirty="0"/>
              <a:t>及</a:t>
            </a:r>
            <a:r>
              <a:rPr lang="en-US" altLang="zh-TW" sz="2000" dirty="0"/>
              <a:t>data</a:t>
            </a:r>
            <a:r>
              <a:rPr lang="zh-TW" altLang="en-US" sz="2000" dirty="0"/>
              <a:t>後，若與程式內建</a:t>
            </a:r>
            <a:r>
              <a:rPr lang="en-US" altLang="zh-TW" sz="2000" dirty="0"/>
              <a:t>key</a:t>
            </a:r>
            <a:r>
              <a:rPr lang="zh-TW" altLang="en-US" sz="2000" dirty="0"/>
              <a:t>比對符合，可對</a:t>
            </a:r>
            <a:r>
              <a:rPr lang="en-US" altLang="zh-TW" sz="2000" dirty="0"/>
              <a:t>data</a:t>
            </a:r>
            <a:r>
              <a:rPr lang="zh-TW" altLang="en-US" sz="2000" dirty="0"/>
              <a:t>進行加解密。</a:t>
            </a:r>
          </a:p>
        </p:txBody>
      </p:sp>
      <p:pic>
        <p:nvPicPr>
          <p:cNvPr id="67" name="圖片 66">
            <a:extLst>
              <a:ext uri="{FF2B5EF4-FFF2-40B4-BE49-F238E27FC236}">
                <a16:creationId xmlns:a16="http://schemas.microsoft.com/office/drawing/2014/main" id="{E32DB260-E87E-1E0F-C634-FE310843EAB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7460" t="27577" r="19213" b="16499"/>
          <a:stretch/>
        </p:blipFill>
        <p:spPr>
          <a:xfrm>
            <a:off x="10451769" y="23979810"/>
            <a:ext cx="10384030" cy="515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871968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框架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框架</Template>
  <TotalTime>10160</TotalTime>
  <Words>463</Words>
  <Application>Microsoft Office PowerPoint</Application>
  <PresentationFormat>自訂</PresentationFormat>
  <Paragraphs>37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微軟正黑體</vt:lpstr>
      <vt:lpstr>Arial</vt:lpstr>
      <vt:lpstr>Corbel</vt:lpstr>
      <vt:lpstr>Wingdings 2</vt:lpstr>
      <vt:lpstr>框架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Sheena Chiu</dc:creator>
  <cp:lastModifiedBy>芷柔 戴</cp:lastModifiedBy>
  <cp:revision>51</cp:revision>
  <dcterms:created xsi:type="dcterms:W3CDTF">2022-10-18T12:43:57Z</dcterms:created>
  <dcterms:modified xsi:type="dcterms:W3CDTF">2022-11-23T06:03:43Z</dcterms:modified>
</cp:coreProperties>
</file>