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70359E-4545-4A31-977D-61181EBEF4D7}">
  <a:tblStyle styleId="{7A70359E-4545-4A31-977D-61181EBEF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9dff7d41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9dff7d41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9dff7d41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9dff7d41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dff7d4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dff7d4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9dff7d4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9dff7d4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Sistemas de Inteligencia Artificial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33450"/>
            <a:ext cx="46629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Trabajo </a:t>
            </a:r>
            <a:r>
              <a:rPr b="1" lang="es" sz="1700"/>
              <a:t>Práctico</a:t>
            </a:r>
            <a:r>
              <a:rPr b="1" lang="es" sz="1700"/>
              <a:t> N°1: Métodos de Búsqueda</a:t>
            </a:r>
            <a:endParaRPr b="1" sz="1700"/>
          </a:p>
        </p:txBody>
      </p:sp>
      <p:sp>
        <p:nvSpPr>
          <p:cNvPr id="66" name="Google Shape;66;p13"/>
          <p:cNvSpPr txBox="1"/>
          <p:nvPr/>
        </p:nvSpPr>
        <p:spPr>
          <a:xfrm>
            <a:off x="6100075" y="3823075"/>
            <a:ext cx="409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Ian Mejalelaty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Josefina Assaff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Justina Vacas Castro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50" y="40125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6800"/>
              <a:t>Problema</a:t>
            </a:r>
            <a:endParaRPr sz="6800"/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311750" y="1645950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200">
                <a:solidFill>
                  <a:schemeClr val="lt1"/>
                </a:solidFill>
              </a:rPr>
              <a:t>Rompecabezas de números</a:t>
            </a:r>
            <a:endParaRPr sz="2200">
              <a:solidFill>
                <a:schemeClr val="lt1"/>
              </a:solidFill>
            </a:endParaRPr>
          </a:p>
        </p:txBody>
      </p:sp>
      <p:graphicFrame>
        <p:nvGraphicFramePr>
          <p:cNvPr id="73" name="Google Shape;73;p14"/>
          <p:cNvGraphicFramePr/>
          <p:nvPr/>
        </p:nvGraphicFramePr>
        <p:xfrm>
          <a:off x="1454000" y="267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{7A70359E-4545-4A31-977D-61181EBEF4D7}</a:tableStyleId>
              </a:tblPr>
              <a:tblGrid>
                <a:gridCol w="473300"/>
                <a:gridCol w="473300"/>
                <a:gridCol w="47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7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8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6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377800" y="22492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1"/>
                </a:solidFill>
              </a:rPr>
              <a:t>Estado inicial: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75" name="Google Shape;75;p14"/>
          <p:cNvGraphicFramePr/>
          <p:nvPr/>
        </p:nvGraphicFramePr>
        <p:xfrm>
          <a:off x="4572000" y="26604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{7A70359E-4545-4A31-977D-61181EBEF4D7}</a:tableStyleId>
              </a:tblPr>
              <a:tblGrid>
                <a:gridCol w="473300"/>
                <a:gridCol w="473300"/>
                <a:gridCol w="47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1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2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3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4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5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6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7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accent1"/>
                          </a:solidFill>
                        </a:rPr>
                        <a:t>8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6" name="Google Shape;76;p14"/>
          <p:cNvSpPr txBox="1"/>
          <p:nvPr/>
        </p:nvSpPr>
        <p:spPr>
          <a:xfrm>
            <a:off x="4468200" y="2249225"/>
            <a:ext cx="176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objetivo: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224275" y="3131025"/>
            <a:ext cx="1013100" cy="27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25" y="500925"/>
            <a:ext cx="40179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Métodos</a:t>
            </a:r>
            <a:r>
              <a:rPr lang="es" sz="3500"/>
              <a:t> de </a:t>
            </a:r>
            <a:r>
              <a:rPr lang="es" sz="3500"/>
              <a:t>búsqueda</a:t>
            </a:r>
            <a:r>
              <a:rPr lang="es" sz="3500"/>
              <a:t> no informados</a:t>
            </a:r>
            <a:endParaRPr sz="3500"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406525" y="500925"/>
            <a:ext cx="4404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Búsqueda</a:t>
            </a:r>
            <a:r>
              <a:rPr lang="es"/>
              <a:t> Primero a lo Ancho - </a:t>
            </a:r>
            <a:r>
              <a:rPr b="1" lang="es"/>
              <a:t>BPA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Búsqueda Primero en Profundidad - </a:t>
            </a:r>
            <a:r>
              <a:rPr b="1" lang="es"/>
              <a:t>BPP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Búsqueda Primero en Profundidad Variable - </a:t>
            </a:r>
            <a:r>
              <a:rPr b="1" lang="es"/>
              <a:t>BPPV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96375" y="5224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Métodos</a:t>
            </a:r>
            <a:r>
              <a:rPr lang="es" sz="3500"/>
              <a:t> de </a:t>
            </a:r>
            <a:r>
              <a:rPr lang="es" sz="3500"/>
              <a:t>búsqueda</a:t>
            </a:r>
            <a:r>
              <a:rPr lang="es" sz="3500"/>
              <a:t> informados</a:t>
            </a:r>
            <a:endParaRPr sz="35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907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Heurística</a:t>
            </a:r>
            <a:r>
              <a:rPr lang="es"/>
              <a:t>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Heurística</a:t>
            </a:r>
            <a:r>
              <a:rPr lang="es"/>
              <a:t> global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Método</a:t>
            </a:r>
            <a:r>
              <a:rPr lang="es"/>
              <a:t> A*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Heurísticas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Manhattan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Hamming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Hamming Editada</a:t>
            </a:r>
            <a:endParaRPr sz="23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Manhattan</a:t>
            </a:r>
            <a:r>
              <a:rPr lang="es"/>
              <a:t>:</a:t>
            </a:r>
            <a:r>
              <a:rPr lang="es"/>
              <a:t> admisible ya que cada pieza debe moverse como </a:t>
            </a:r>
            <a:r>
              <a:rPr lang="es"/>
              <a:t>mínimo</a:t>
            </a:r>
            <a:r>
              <a:rPr lang="es"/>
              <a:t> la cantidad lugares que la separan de su </a:t>
            </a:r>
            <a:r>
              <a:rPr lang="es"/>
              <a:t>posición</a:t>
            </a:r>
            <a:r>
              <a:rPr lang="es"/>
              <a:t> correcta.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Hamming</a:t>
            </a:r>
            <a:r>
              <a:rPr lang="es"/>
              <a:t>:</a:t>
            </a:r>
            <a:r>
              <a:rPr lang="es"/>
              <a:t> admisible ya que la cantidad de movimientos para llegar a la </a:t>
            </a:r>
            <a:r>
              <a:rPr lang="es"/>
              <a:t>solución</a:t>
            </a:r>
            <a:r>
              <a:rPr lang="es"/>
              <a:t> es por lo menos el </a:t>
            </a:r>
            <a:r>
              <a:rPr lang="es"/>
              <a:t>número</a:t>
            </a:r>
            <a:r>
              <a:rPr lang="es"/>
              <a:t> de piezas incorrectas.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s"/>
              <a:t>Hamming editada: </a:t>
            </a:r>
            <a:r>
              <a:rPr lang="es"/>
              <a:t>no admisible. Cada número que no se encuentre en la posición correcta suma 1 y dicho número.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