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0" r:id="rId2"/>
    <p:sldId id="301" r:id="rId3"/>
    <p:sldId id="319" r:id="rId4"/>
    <p:sldId id="325" r:id="rId5"/>
    <p:sldId id="302" r:id="rId6"/>
    <p:sldId id="303" r:id="rId7"/>
    <p:sldId id="304" r:id="rId8"/>
    <p:sldId id="305" r:id="rId9"/>
    <p:sldId id="306" r:id="rId10"/>
    <p:sldId id="307" r:id="rId11"/>
    <p:sldId id="320" r:id="rId12"/>
    <p:sldId id="309" r:id="rId13"/>
    <p:sldId id="316" r:id="rId14"/>
    <p:sldId id="322" r:id="rId15"/>
    <p:sldId id="323" r:id="rId16"/>
    <p:sldId id="318" r:id="rId17"/>
    <p:sldId id="327" r:id="rId18"/>
    <p:sldId id="313" r:id="rId19"/>
    <p:sldId id="329" r:id="rId20"/>
    <p:sldId id="315" r:id="rId21"/>
    <p:sldId id="314" r:id="rId22"/>
    <p:sldId id="308" r:id="rId23"/>
    <p:sldId id="328" r:id="rId24"/>
    <p:sldId id="324" r:id="rId25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orient="horz" pos="213" userDrawn="1">
          <p15:clr>
            <a:srgbClr val="A4A3A4"/>
          </p15:clr>
        </p15:guide>
        <p15:guide id="3" orient="horz" pos="271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5542" userDrawn="1">
          <p15:clr>
            <a:srgbClr val="A4A3A4"/>
          </p15:clr>
        </p15:guide>
        <p15:guide id="7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C91"/>
    <a:srgbClr val="BFBCB7"/>
    <a:srgbClr val="FF7053"/>
    <a:srgbClr val="757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59651" autoAdjust="0"/>
  </p:normalViewPr>
  <p:slideViewPr>
    <p:cSldViewPr snapToGrid="0" snapToObjects="1">
      <p:cViewPr>
        <p:scale>
          <a:sx n="66" d="100"/>
          <a:sy n="66" d="100"/>
        </p:scale>
        <p:origin x="1824" y="86"/>
      </p:cViewPr>
      <p:guideLst>
        <p:guide orient="horz" pos="3025"/>
        <p:guide orient="horz" pos="213"/>
        <p:guide orient="horz" pos="2718"/>
        <p:guide orient="horz" pos="864"/>
        <p:guide pos="213"/>
        <p:guide pos="554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-69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3177-940D-4B97-A051-92805C7C3152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AA83-81CB-4FDD-B80E-7E3127469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8B54E-4A02-452E-ADC8-FC4AE631CF37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4343400"/>
            <a:ext cx="61722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31E2-5917-44CD-8A06-5F2829B1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512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547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indent="-184150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Installatie</a:t>
            </a:r>
            <a:r>
              <a:rPr lang="nl-NL" baseline="0" dirty="0"/>
              <a:t> allemaal af?</a:t>
            </a:r>
            <a:endParaRPr lang="nl-NL" dirty="0"/>
          </a:p>
          <a:p>
            <a:r>
              <a:rPr lang="nl-NL" dirty="0"/>
              <a:t>Voorstellen + wat weet je</a:t>
            </a:r>
          </a:p>
          <a:p>
            <a:r>
              <a:rPr lang="nl-NL" dirty="0"/>
              <a:t>Onderbreek vooral als je vragen hebt.</a:t>
            </a:r>
            <a:r>
              <a:rPr lang="nl-NL" baseline="0" dirty="0"/>
              <a:t> </a:t>
            </a:r>
          </a:p>
          <a:p>
            <a:r>
              <a:rPr lang="nl-NL" baseline="0" dirty="0"/>
              <a:t>Agenda vertellen</a:t>
            </a:r>
          </a:p>
          <a:p>
            <a:endParaRPr lang="nl-NL" baseline="0" dirty="0"/>
          </a:p>
          <a:p>
            <a:pPr>
              <a:buFontTx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endParaRPr lang="nl-NL" sz="1200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Opdracht 2</a:t>
            </a:r>
          </a:p>
          <a:p>
            <a:pPr marL="0" indent="0" eaLnBrk="1" hangingPunct="1">
              <a:buFont typeface="Arial" pitchFamily="34" charset="0"/>
              <a:buNone/>
            </a:pPr>
            <a:endParaRPr lang="nl-NL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Gebruik int x om in een if-else te bepalen of deze groter of kleiner is dan 25 en dan wat uit te printen.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6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Opdracht 3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Maak een while loop die een getal keer twee doet, dit opslaat en nog 9 keer doet.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Maak een while loop die het getal twee tot de macht 8  doet</a:t>
            </a:r>
          </a:p>
          <a:p>
            <a:pPr marL="0" indent="0" eaLnBrk="1" hangingPunct="1">
              <a:buFont typeface="Arial" pitchFamily="34" charset="0"/>
              <a:buNone/>
            </a:pPr>
            <a:endParaRPr lang="nl-NL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Opdracht 4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Maak een for loop, die elke iteratie een berekening uitvoert met een double x i. Dit uitprint en wanneer het hoger is dan 20 roept: Eureka!, dit koste me … aantal interaties.</a:t>
            </a:r>
          </a:p>
          <a:p>
            <a:pPr marL="0" indent="0" eaLnBrk="1" hangingPunct="1">
              <a:buFont typeface="Arial" pitchFamily="34" charset="0"/>
              <a:buNone/>
            </a:pPr>
            <a:endParaRPr lang="nl-NL" sz="1200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6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Scanner </a:t>
            </a:r>
          </a:p>
          <a:p>
            <a:pPr lvl="1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Theorie</a:t>
            </a:r>
          </a:p>
          <a:p>
            <a:pPr lvl="2"/>
            <a:r>
              <a:rPr lang="nl-NL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(Java.util.Scanner)</a:t>
            </a:r>
          </a:p>
          <a:p>
            <a:pPr lvl="2"/>
            <a:r>
              <a:rPr lang="nl-NL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Opslaan van input in variabele</a:t>
            </a:r>
          </a:p>
          <a:p>
            <a:pPr lvl="2"/>
            <a:endParaRPr lang="nl-NL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Opdracht</a:t>
            </a:r>
          </a:p>
          <a:p>
            <a:pPr lvl="0"/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een nieuwe class genaamd Scanner met een </a:t>
            </a:r>
            <a:r>
              <a:rPr lang="nl-NL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Vraag de gebruiker met behulp van de scanner om de volgende gegevens en sla deze op in de best mogelijk passende variabele: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Naam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tussenvoegsel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Achternaam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 u een man?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Leeftijd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Bruto Salaris (per maand) (fictief uiteraard ;) )</a:t>
            </a:r>
          </a:p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Geef de gegevens aan het einde terug aan de gebruikers, maar met een bruto jaarsalaris i.p.v. maand salaris</a:t>
            </a:r>
          </a:p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0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Scanner </a:t>
            </a:r>
          </a:p>
          <a:p>
            <a:pPr lvl="1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Theorie</a:t>
            </a:r>
          </a:p>
          <a:p>
            <a:pPr lvl="2"/>
            <a:r>
              <a:rPr lang="nl-NL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(Java.util.Scanner)</a:t>
            </a:r>
          </a:p>
          <a:p>
            <a:pPr lvl="2"/>
            <a:r>
              <a:rPr lang="nl-NL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Opslaan van input in variabele</a:t>
            </a:r>
          </a:p>
          <a:p>
            <a:pPr lvl="2"/>
            <a:endParaRPr lang="nl-NL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Opdracht</a:t>
            </a:r>
          </a:p>
          <a:p>
            <a:pPr lvl="0"/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een nieuwe class genaamd Scanner met een </a:t>
            </a:r>
            <a:r>
              <a:rPr lang="nl-NL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Vraag de gebruiker met behulp van de scanner om de volgende gegevens en sla deze op in de best mogelijk passende variabele: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Naam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tussenvoegsel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Achternaam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 u een man?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Leeftijd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Bruto Salaris (per maand) (fictief uiteraard ;) )</a:t>
            </a:r>
          </a:p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Geef de gegevens aan het einde terug aan de gebruikers, maar met een bruto jaarsalaris i.p.v. maand salaris</a:t>
            </a:r>
          </a:p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Scanner </a:t>
            </a:r>
          </a:p>
          <a:p>
            <a:pPr lvl="1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Theorie</a:t>
            </a:r>
          </a:p>
          <a:p>
            <a:pPr lvl="2"/>
            <a:r>
              <a:rPr lang="nl-NL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(Java.util.Scanner)</a:t>
            </a:r>
          </a:p>
          <a:p>
            <a:pPr lvl="2"/>
            <a:r>
              <a:rPr lang="nl-NL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Opslaan van input in variabele</a:t>
            </a:r>
          </a:p>
          <a:p>
            <a:pPr lvl="2"/>
            <a:endParaRPr lang="nl-NL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Opdracht</a:t>
            </a:r>
          </a:p>
          <a:p>
            <a:pPr lvl="0"/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een nieuwe class genaamd Scanner met een </a:t>
            </a:r>
            <a:r>
              <a:rPr lang="nl-NL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Vraag de gebruiker met behulp van de scanner om de volgende gegevens en sla deze op in de best mogelijk passende variabele: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Naam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tussenvoegsel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Achternaam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 u een man?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Leeftijd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Bruto Salaris (per maand) (fictief uiteraard ;) )</a:t>
            </a:r>
          </a:p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Geef de gegevens aan het einde terug aan de gebruikers, maar met een bruto jaarsalaris i.p.v. maand salaris</a:t>
            </a:r>
          </a:p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8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Slides van vorige avond doorlopen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3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82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z="1200" b="1" i="0" u="sng" baseline="0" dirty="0">
                <a:sym typeface="Wingdings" panose="05000000000000000000" pitchFamily="2" charset="2"/>
              </a:rPr>
              <a:t>Class :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>
                <a:sym typeface="Wingdings" panose="05000000000000000000" pitchFamily="2" charset="2"/>
              </a:rPr>
              <a:t>Public – access modifier </a:t>
            </a:r>
            <a:r>
              <a:rPr lang="en-US" sz="1200" baseline="0" dirty="0" err="1">
                <a:sym typeface="Wingdings" panose="05000000000000000000" pitchFamily="2" charset="2"/>
              </a:rPr>
              <a:t>uitleggen</a:t>
            </a: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>
                <a:sym typeface="Wingdings" panose="05000000000000000000" pitchFamily="2" charset="2"/>
              </a:rPr>
              <a:t>Class – want is </a:t>
            </a:r>
            <a:r>
              <a:rPr lang="en-US" sz="1200" baseline="0" dirty="0" err="1">
                <a:sym typeface="Wingdings" panose="05000000000000000000" pitchFamily="2" charset="2"/>
              </a:rPr>
              <a:t>een</a:t>
            </a:r>
            <a:r>
              <a:rPr lang="en-US" sz="1200" baseline="0" dirty="0">
                <a:sym typeface="Wingdings" panose="05000000000000000000" pitchFamily="2" charset="2"/>
              </a:rPr>
              <a:t> class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 err="1">
                <a:sym typeface="Wingdings" panose="05000000000000000000" pitchFamily="2" charset="2"/>
              </a:rPr>
              <a:t>Naam</a:t>
            </a:r>
            <a:r>
              <a:rPr lang="en-US" sz="1200" baseline="0" dirty="0">
                <a:sym typeface="Wingdings" panose="05000000000000000000" pitchFamily="2" charset="2"/>
              </a:rPr>
              <a:t> – </a:t>
            </a:r>
            <a:r>
              <a:rPr lang="en-US" sz="1200" baseline="0" dirty="0" err="1">
                <a:sym typeface="Wingdings" panose="05000000000000000000" pitchFamily="2" charset="2"/>
              </a:rPr>
              <a:t>Naamgeving</a:t>
            </a:r>
            <a:r>
              <a:rPr lang="en-US" sz="1200" baseline="0" dirty="0">
                <a:sym typeface="Wingdings" panose="05000000000000000000" pitchFamily="2" charset="2"/>
              </a:rPr>
              <a:t> van de class, </a:t>
            </a:r>
            <a:r>
              <a:rPr lang="en-US" sz="1200" baseline="0" dirty="0" err="1">
                <a:sym typeface="Wingdings" panose="05000000000000000000" pitchFamily="2" charset="2"/>
              </a:rPr>
              <a:t>moet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hezelfde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zijn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als</a:t>
            </a:r>
            <a:r>
              <a:rPr lang="en-US" sz="1200" baseline="0" dirty="0">
                <a:sym typeface="Wingdings" panose="05000000000000000000" pitchFamily="2" charset="2"/>
              </a:rPr>
              <a:t> de </a:t>
            </a:r>
            <a:r>
              <a:rPr lang="en-US" sz="1200" baseline="0" dirty="0" err="1">
                <a:sym typeface="Wingdings" panose="05000000000000000000" pitchFamily="2" charset="2"/>
              </a:rPr>
              <a:t>naam</a:t>
            </a:r>
            <a:r>
              <a:rPr lang="en-US" sz="1200" baseline="0" dirty="0">
                <a:sym typeface="Wingdings" panose="05000000000000000000" pitchFamily="2" charset="2"/>
              </a:rPr>
              <a:t> van het </a:t>
            </a:r>
            <a:r>
              <a:rPr lang="en-US" sz="1200" baseline="0" dirty="0" err="1">
                <a:sym typeface="Wingdings" panose="05000000000000000000" pitchFamily="2" charset="2"/>
              </a:rPr>
              <a:t>bestand</a:t>
            </a:r>
            <a:r>
              <a:rPr lang="en-US" sz="1200" baseline="0" dirty="0">
                <a:sym typeface="Wingdings" panose="05000000000000000000" pitchFamily="2" charset="2"/>
              </a:rPr>
              <a:t> (</a:t>
            </a:r>
            <a:r>
              <a:rPr lang="en-US" sz="1200" baseline="0" dirty="0" err="1">
                <a:sym typeface="Wingdings" panose="05000000000000000000" pitchFamily="2" charset="2"/>
              </a:rPr>
              <a:t>bij</a:t>
            </a:r>
            <a:r>
              <a:rPr lang="en-US" sz="1200" baseline="0" dirty="0">
                <a:sym typeface="Wingdings" panose="05000000000000000000" pitchFamily="2" charset="2"/>
              </a:rPr>
              <a:t> public).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1" i="0" u="sng" baseline="0" dirty="0">
                <a:sym typeface="Wingdings" panose="05000000000000000000" pitchFamily="2" charset="2"/>
              </a:rPr>
              <a:t>Constructor :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>
                <a:sym typeface="Wingdings" panose="05000000000000000000" pitchFamily="2" charset="2"/>
              </a:rPr>
              <a:t>Public – access modifier </a:t>
            </a:r>
            <a:r>
              <a:rPr lang="en-US" sz="1200" baseline="0" dirty="0" err="1">
                <a:sym typeface="Wingdings" panose="05000000000000000000" pitchFamily="2" charset="2"/>
              </a:rPr>
              <a:t>uitleggen</a:t>
            </a: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1" u="sng" baseline="0" dirty="0">
                <a:sym typeface="Wingdings" panose="05000000000000000000" pitchFamily="2" charset="2"/>
              </a:rPr>
              <a:t>Method: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>
                <a:sym typeface="Wingdings" panose="05000000000000000000" pitchFamily="2" charset="2"/>
              </a:rPr>
              <a:t>Public – </a:t>
            </a:r>
            <a:r>
              <a:rPr lang="en-US" sz="1200" baseline="0" dirty="0" err="1">
                <a:sym typeface="Wingdings" panose="05000000000000000000" pitchFamily="2" charset="2"/>
              </a:rPr>
              <a:t>wederom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acces</a:t>
            </a:r>
            <a:r>
              <a:rPr lang="en-US" sz="1200" baseline="0" dirty="0">
                <a:sym typeface="Wingdings" panose="05000000000000000000" pitchFamily="2" charset="2"/>
              </a:rPr>
              <a:t> modifier 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>
                <a:sym typeface="Wingdings" panose="05000000000000000000" pitchFamily="2" charset="2"/>
              </a:rPr>
              <a:t>Void / </a:t>
            </a:r>
            <a:r>
              <a:rPr lang="en-US" sz="1200" baseline="0" dirty="0" err="1">
                <a:sym typeface="Wingdings" panose="05000000000000000000" pitchFamily="2" charset="2"/>
              </a:rPr>
              <a:t>int</a:t>
            </a:r>
            <a:r>
              <a:rPr lang="en-US" sz="1200" baseline="0" dirty="0">
                <a:sym typeface="Wingdings" panose="05000000000000000000" pitchFamily="2" charset="2"/>
              </a:rPr>
              <a:t> – return type, </a:t>
            </a:r>
            <a:r>
              <a:rPr lang="en-US" sz="1200" baseline="0" dirty="0" err="1">
                <a:sym typeface="Wingdings" panose="05000000000000000000" pitchFamily="2" charset="2"/>
              </a:rPr>
              <a:t>uitleggen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dat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dit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hetgene</a:t>
            </a:r>
            <a:r>
              <a:rPr lang="en-US" sz="1200" baseline="0" dirty="0">
                <a:sym typeface="Wingdings" panose="05000000000000000000" pitchFamily="2" charset="2"/>
              </a:rPr>
              <a:t> is </a:t>
            </a:r>
            <a:r>
              <a:rPr lang="en-US" sz="1200" baseline="0" dirty="0" err="1">
                <a:sym typeface="Wingdings" panose="05000000000000000000" pitchFamily="2" charset="2"/>
              </a:rPr>
              <a:t>dat</a:t>
            </a:r>
            <a:r>
              <a:rPr lang="en-US" sz="1200" baseline="0" dirty="0">
                <a:sym typeface="Wingdings" panose="05000000000000000000" pitchFamily="2" charset="2"/>
              </a:rPr>
              <a:t> de </a:t>
            </a:r>
            <a:r>
              <a:rPr lang="en-US" sz="1200" baseline="0" dirty="0" err="1">
                <a:sym typeface="Wingdings" panose="05000000000000000000" pitchFamily="2" charset="2"/>
              </a:rPr>
              <a:t>methode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terug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geeft</a:t>
            </a:r>
            <a:r>
              <a:rPr lang="en-US" sz="1200" baseline="0" dirty="0">
                <a:sym typeface="Wingdings" panose="05000000000000000000" pitchFamily="2" charset="2"/>
              </a:rPr>
              <a:t>.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baseline="0" dirty="0">
                <a:sym typeface="Wingdings" panose="05000000000000000000" pitchFamily="2" charset="2"/>
              </a:rPr>
              <a:t>Return type age</a:t>
            </a: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 err="1">
                <a:sym typeface="Wingdings" panose="05000000000000000000" pitchFamily="2" charset="2"/>
              </a:rPr>
              <a:t>Naam</a:t>
            </a:r>
            <a:r>
              <a:rPr lang="en-US" sz="1200" baseline="0" dirty="0">
                <a:sym typeface="Wingdings" panose="05000000000000000000" pitchFamily="2" charset="2"/>
              </a:rPr>
              <a:t> – </a:t>
            </a:r>
            <a:r>
              <a:rPr lang="en-US" sz="1200" baseline="0" dirty="0" err="1">
                <a:sym typeface="Wingdings" panose="05000000000000000000" pitchFamily="2" charset="2"/>
              </a:rPr>
              <a:t>Naamgeving</a:t>
            </a:r>
            <a:r>
              <a:rPr lang="en-US" sz="1200" baseline="0" dirty="0">
                <a:sym typeface="Wingdings" panose="05000000000000000000" pitchFamily="2" charset="2"/>
              </a:rPr>
              <a:t> method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>
                <a:sym typeface="Wingdings" panose="05000000000000000000" pitchFamily="2" charset="2"/>
              </a:rPr>
              <a:t>(</a:t>
            </a:r>
            <a:r>
              <a:rPr lang="en-US" sz="1200" baseline="0" dirty="0" err="1">
                <a:sym typeface="Wingdings" panose="05000000000000000000" pitchFamily="2" charset="2"/>
              </a:rPr>
              <a:t>int</a:t>
            </a:r>
            <a:r>
              <a:rPr lang="en-US" sz="1200" baseline="0" dirty="0">
                <a:sym typeface="Wingdings" panose="05000000000000000000" pitchFamily="2" charset="2"/>
              </a:rPr>
              <a:t> years) – parameters van de method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1" u="sng" baseline="0" dirty="0" err="1">
                <a:sym typeface="Wingdings" panose="05000000000000000000" pitchFamily="2" charset="2"/>
              </a:rPr>
              <a:t>Overig</a:t>
            </a:r>
            <a:r>
              <a:rPr lang="en-US" sz="1200" b="1" u="sng" baseline="0" dirty="0">
                <a:sym typeface="Wingdings" panose="05000000000000000000" pitchFamily="2" charset="2"/>
              </a:rPr>
              <a:t>: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>
                <a:sym typeface="Wingdings" panose="05000000000000000000" pitchFamily="2" charset="2"/>
              </a:rPr>
              <a:t>Code blocks (curly brackets)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baseline="0" dirty="0">
                <a:sym typeface="Wingdings" panose="05000000000000000000" pitchFamily="2" charset="2"/>
              </a:rPr>
              <a:t>Method scope van age 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baseline="0" dirty="0">
                <a:sym typeface="Wingdings" panose="05000000000000000000" pitchFamily="2" charset="2"/>
              </a:rPr>
              <a:t>Method scope van height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="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1" u="sng" baseline="0" dirty="0" err="1">
                <a:sym typeface="Wingdings" panose="05000000000000000000" pitchFamily="2" charset="2"/>
              </a:rPr>
              <a:t>Plaatje</a:t>
            </a:r>
            <a:r>
              <a:rPr lang="en-US" sz="1200" b="1" u="sng" baseline="0" dirty="0">
                <a:sym typeface="Wingdings" panose="05000000000000000000" pitchFamily="2" charset="2"/>
              </a:rPr>
              <a:t> 2: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 err="1">
                <a:sym typeface="Wingdings" panose="05000000000000000000" pitchFamily="2" charset="2"/>
              </a:rPr>
              <a:t>Instantieren</a:t>
            </a:r>
            <a:r>
              <a:rPr lang="en-US" sz="1200" b="0" u="none" baseline="0" dirty="0">
                <a:sym typeface="Wingdings" panose="05000000000000000000" pitchFamily="2" charset="2"/>
              </a:rPr>
              <a:t> class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uitleggen</a:t>
            </a:r>
            <a:endParaRPr lang="en-US" sz="1200" b="0" u="none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 err="1">
                <a:sym typeface="Wingdings" panose="05000000000000000000" pitchFamily="2" charset="2"/>
              </a:rPr>
              <a:t>Aanroepen</a:t>
            </a:r>
            <a:r>
              <a:rPr lang="en-US" sz="1200" b="0" u="none" baseline="0" dirty="0">
                <a:sym typeface="Wingdings" panose="05000000000000000000" pitchFamily="2" charset="2"/>
              </a:rPr>
              <a:t> van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methodes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binnen</a:t>
            </a:r>
            <a:r>
              <a:rPr lang="en-US" sz="1200" b="0" u="none" baseline="0" dirty="0">
                <a:sym typeface="Wingdings" panose="05000000000000000000" pitchFamily="2" charset="2"/>
              </a:rPr>
              <a:t> main class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uitleggen</a:t>
            </a:r>
            <a:r>
              <a:rPr lang="en-US" sz="1200" b="0" u="none" baseline="0" dirty="0">
                <a:sym typeface="Wingdings" panose="05000000000000000000" pitchFamily="2" charset="2"/>
              </a:rPr>
              <a:t>.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nl-NL" sz="1200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0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z="1200" b="1" i="0" u="sng" baseline="0" dirty="0">
                <a:sym typeface="Wingdings" panose="05000000000000000000" pitchFamily="2" charset="2"/>
              </a:rPr>
              <a:t>Class :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>
                <a:sym typeface="Wingdings" panose="05000000000000000000" pitchFamily="2" charset="2"/>
              </a:rPr>
              <a:t>Public – access modifier </a:t>
            </a:r>
            <a:r>
              <a:rPr lang="en-US" sz="1200" baseline="0" dirty="0" err="1">
                <a:sym typeface="Wingdings" panose="05000000000000000000" pitchFamily="2" charset="2"/>
              </a:rPr>
              <a:t>uitleggen</a:t>
            </a: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>
                <a:sym typeface="Wingdings" panose="05000000000000000000" pitchFamily="2" charset="2"/>
              </a:rPr>
              <a:t>Class – want is </a:t>
            </a:r>
            <a:r>
              <a:rPr lang="en-US" sz="1200" baseline="0" dirty="0" err="1">
                <a:sym typeface="Wingdings" panose="05000000000000000000" pitchFamily="2" charset="2"/>
              </a:rPr>
              <a:t>een</a:t>
            </a:r>
            <a:r>
              <a:rPr lang="en-US" sz="1200" baseline="0" dirty="0">
                <a:sym typeface="Wingdings" panose="05000000000000000000" pitchFamily="2" charset="2"/>
              </a:rPr>
              <a:t> class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 err="1">
                <a:sym typeface="Wingdings" panose="05000000000000000000" pitchFamily="2" charset="2"/>
              </a:rPr>
              <a:t>Naam</a:t>
            </a:r>
            <a:r>
              <a:rPr lang="en-US" sz="1200" baseline="0" dirty="0">
                <a:sym typeface="Wingdings" panose="05000000000000000000" pitchFamily="2" charset="2"/>
              </a:rPr>
              <a:t> – </a:t>
            </a:r>
            <a:r>
              <a:rPr lang="en-US" sz="1200" baseline="0" dirty="0" err="1">
                <a:sym typeface="Wingdings" panose="05000000000000000000" pitchFamily="2" charset="2"/>
              </a:rPr>
              <a:t>Naamgeving</a:t>
            </a:r>
            <a:r>
              <a:rPr lang="en-US" sz="1200" baseline="0" dirty="0">
                <a:sym typeface="Wingdings" panose="05000000000000000000" pitchFamily="2" charset="2"/>
              </a:rPr>
              <a:t> van de class, </a:t>
            </a:r>
            <a:r>
              <a:rPr lang="en-US" sz="1200" baseline="0" dirty="0" err="1">
                <a:sym typeface="Wingdings" panose="05000000000000000000" pitchFamily="2" charset="2"/>
              </a:rPr>
              <a:t>moet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hezelfde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zijn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als</a:t>
            </a:r>
            <a:r>
              <a:rPr lang="en-US" sz="1200" baseline="0" dirty="0">
                <a:sym typeface="Wingdings" panose="05000000000000000000" pitchFamily="2" charset="2"/>
              </a:rPr>
              <a:t> de </a:t>
            </a:r>
            <a:r>
              <a:rPr lang="en-US" sz="1200" baseline="0" dirty="0" err="1">
                <a:sym typeface="Wingdings" panose="05000000000000000000" pitchFamily="2" charset="2"/>
              </a:rPr>
              <a:t>naam</a:t>
            </a:r>
            <a:r>
              <a:rPr lang="en-US" sz="1200" baseline="0" dirty="0">
                <a:sym typeface="Wingdings" panose="05000000000000000000" pitchFamily="2" charset="2"/>
              </a:rPr>
              <a:t> van het </a:t>
            </a:r>
            <a:r>
              <a:rPr lang="en-US" sz="1200" baseline="0" dirty="0" err="1">
                <a:sym typeface="Wingdings" panose="05000000000000000000" pitchFamily="2" charset="2"/>
              </a:rPr>
              <a:t>bestand</a:t>
            </a:r>
            <a:r>
              <a:rPr lang="en-US" sz="1200" baseline="0" dirty="0">
                <a:sym typeface="Wingdings" panose="05000000000000000000" pitchFamily="2" charset="2"/>
              </a:rPr>
              <a:t> (</a:t>
            </a:r>
            <a:r>
              <a:rPr lang="en-US" sz="1200" baseline="0" dirty="0" err="1">
                <a:sym typeface="Wingdings" panose="05000000000000000000" pitchFamily="2" charset="2"/>
              </a:rPr>
              <a:t>bij</a:t>
            </a:r>
            <a:r>
              <a:rPr lang="en-US" sz="1200" baseline="0" dirty="0">
                <a:sym typeface="Wingdings" panose="05000000000000000000" pitchFamily="2" charset="2"/>
              </a:rPr>
              <a:t> public).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1" i="0" u="sng" baseline="0" dirty="0">
                <a:sym typeface="Wingdings" panose="05000000000000000000" pitchFamily="2" charset="2"/>
              </a:rPr>
              <a:t>Constructor :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>
                <a:sym typeface="Wingdings" panose="05000000000000000000" pitchFamily="2" charset="2"/>
              </a:rPr>
              <a:t>Public – access modifier </a:t>
            </a:r>
            <a:r>
              <a:rPr lang="en-US" sz="1200" baseline="0" dirty="0" err="1">
                <a:sym typeface="Wingdings" panose="05000000000000000000" pitchFamily="2" charset="2"/>
              </a:rPr>
              <a:t>uitleggen</a:t>
            </a: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1" u="sng" baseline="0" dirty="0">
                <a:sym typeface="Wingdings" panose="05000000000000000000" pitchFamily="2" charset="2"/>
              </a:rPr>
              <a:t>Method: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>
                <a:sym typeface="Wingdings" panose="05000000000000000000" pitchFamily="2" charset="2"/>
              </a:rPr>
              <a:t>Public – </a:t>
            </a:r>
            <a:r>
              <a:rPr lang="en-US" sz="1200" baseline="0" dirty="0" err="1">
                <a:sym typeface="Wingdings" panose="05000000000000000000" pitchFamily="2" charset="2"/>
              </a:rPr>
              <a:t>wederom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acces</a:t>
            </a:r>
            <a:r>
              <a:rPr lang="en-US" sz="1200" baseline="0" dirty="0">
                <a:sym typeface="Wingdings" panose="05000000000000000000" pitchFamily="2" charset="2"/>
              </a:rPr>
              <a:t> modifier 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>
                <a:sym typeface="Wingdings" panose="05000000000000000000" pitchFamily="2" charset="2"/>
              </a:rPr>
              <a:t>Void / </a:t>
            </a:r>
            <a:r>
              <a:rPr lang="en-US" sz="1200" baseline="0" dirty="0" err="1">
                <a:sym typeface="Wingdings" panose="05000000000000000000" pitchFamily="2" charset="2"/>
              </a:rPr>
              <a:t>int</a:t>
            </a:r>
            <a:r>
              <a:rPr lang="en-US" sz="1200" baseline="0" dirty="0">
                <a:sym typeface="Wingdings" panose="05000000000000000000" pitchFamily="2" charset="2"/>
              </a:rPr>
              <a:t> – return type, </a:t>
            </a:r>
            <a:r>
              <a:rPr lang="en-US" sz="1200" baseline="0" dirty="0" err="1">
                <a:sym typeface="Wingdings" panose="05000000000000000000" pitchFamily="2" charset="2"/>
              </a:rPr>
              <a:t>uitleggen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dat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dit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hetgene</a:t>
            </a:r>
            <a:r>
              <a:rPr lang="en-US" sz="1200" baseline="0" dirty="0">
                <a:sym typeface="Wingdings" panose="05000000000000000000" pitchFamily="2" charset="2"/>
              </a:rPr>
              <a:t> is </a:t>
            </a:r>
            <a:r>
              <a:rPr lang="en-US" sz="1200" baseline="0" dirty="0" err="1">
                <a:sym typeface="Wingdings" panose="05000000000000000000" pitchFamily="2" charset="2"/>
              </a:rPr>
              <a:t>dat</a:t>
            </a:r>
            <a:r>
              <a:rPr lang="en-US" sz="1200" baseline="0" dirty="0">
                <a:sym typeface="Wingdings" panose="05000000000000000000" pitchFamily="2" charset="2"/>
              </a:rPr>
              <a:t> de </a:t>
            </a:r>
            <a:r>
              <a:rPr lang="en-US" sz="1200" baseline="0" dirty="0" err="1">
                <a:sym typeface="Wingdings" panose="05000000000000000000" pitchFamily="2" charset="2"/>
              </a:rPr>
              <a:t>methode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terug</a:t>
            </a:r>
            <a:r>
              <a:rPr lang="en-US" sz="1200" baseline="0" dirty="0">
                <a:sym typeface="Wingdings" panose="05000000000000000000" pitchFamily="2" charset="2"/>
              </a:rPr>
              <a:t> </a:t>
            </a:r>
            <a:r>
              <a:rPr lang="en-US" sz="1200" baseline="0" dirty="0" err="1">
                <a:sym typeface="Wingdings" panose="05000000000000000000" pitchFamily="2" charset="2"/>
              </a:rPr>
              <a:t>geeft</a:t>
            </a:r>
            <a:r>
              <a:rPr lang="en-US" sz="1200" baseline="0" dirty="0">
                <a:sym typeface="Wingdings" panose="05000000000000000000" pitchFamily="2" charset="2"/>
              </a:rPr>
              <a:t>.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baseline="0" dirty="0">
                <a:sym typeface="Wingdings" panose="05000000000000000000" pitchFamily="2" charset="2"/>
              </a:rPr>
              <a:t>Return type age</a:t>
            </a: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 err="1">
                <a:sym typeface="Wingdings" panose="05000000000000000000" pitchFamily="2" charset="2"/>
              </a:rPr>
              <a:t>Naam</a:t>
            </a:r>
            <a:r>
              <a:rPr lang="en-US" sz="1200" baseline="0" dirty="0">
                <a:sym typeface="Wingdings" panose="05000000000000000000" pitchFamily="2" charset="2"/>
              </a:rPr>
              <a:t> – </a:t>
            </a:r>
            <a:r>
              <a:rPr lang="en-US" sz="1200" baseline="0" dirty="0" err="1">
                <a:sym typeface="Wingdings" panose="05000000000000000000" pitchFamily="2" charset="2"/>
              </a:rPr>
              <a:t>Naamgeving</a:t>
            </a:r>
            <a:r>
              <a:rPr lang="en-US" sz="1200" baseline="0" dirty="0">
                <a:sym typeface="Wingdings" panose="05000000000000000000" pitchFamily="2" charset="2"/>
              </a:rPr>
              <a:t> method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aseline="0" dirty="0">
                <a:sym typeface="Wingdings" panose="05000000000000000000" pitchFamily="2" charset="2"/>
              </a:rPr>
              <a:t>(</a:t>
            </a:r>
            <a:r>
              <a:rPr lang="en-US" sz="1200" baseline="0" dirty="0" err="1">
                <a:sym typeface="Wingdings" panose="05000000000000000000" pitchFamily="2" charset="2"/>
              </a:rPr>
              <a:t>int</a:t>
            </a:r>
            <a:r>
              <a:rPr lang="en-US" sz="1200" baseline="0" dirty="0">
                <a:sym typeface="Wingdings" panose="05000000000000000000" pitchFamily="2" charset="2"/>
              </a:rPr>
              <a:t> years) – parameters van de method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1" u="sng" baseline="0" dirty="0" err="1">
                <a:sym typeface="Wingdings" panose="05000000000000000000" pitchFamily="2" charset="2"/>
              </a:rPr>
              <a:t>Overig</a:t>
            </a:r>
            <a:r>
              <a:rPr lang="en-US" sz="1200" b="1" u="sng" baseline="0" dirty="0">
                <a:sym typeface="Wingdings" panose="05000000000000000000" pitchFamily="2" charset="2"/>
              </a:rPr>
              <a:t>: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>
                <a:sym typeface="Wingdings" panose="05000000000000000000" pitchFamily="2" charset="2"/>
              </a:rPr>
              <a:t>Code blocks (curly brackets)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baseline="0" dirty="0">
                <a:sym typeface="Wingdings" panose="05000000000000000000" pitchFamily="2" charset="2"/>
              </a:rPr>
              <a:t>Method scope van age 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baseline="0" dirty="0">
                <a:sym typeface="Wingdings" panose="05000000000000000000" pitchFamily="2" charset="2"/>
              </a:rPr>
              <a:t>Method scope van height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="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1" u="sng" baseline="0" dirty="0" err="1">
                <a:sym typeface="Wingdings" panose="05000000000000000000" pitchFamily="2" charset="2"/>
              </a:rPr>
              <a:t>Plaatje</a:t>
            </a:r>
            <a:r>
              <a:rPr lang="en-US" sz="1200" b="1" u="sng" baseline="0" dirty="0">
                <a:sym typeface="Wingdings" panose="05000000000000000000" pitchFamily="2" charset="2"/>
              </a:rPr>
              <a:t> 2: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 err="1">
                <a:sym typeface="Wingdings" panose="05000000000000000000" pitchFamily="2" charset="2"/>
              </a:rPr>
              <a:t>Instantieren</a:t>
            </a:r>
            <a:r>
              <a:rPr lang="en-US" sz="1200" b="0" u="none" baseline="0" dirty="0">
                <a:sym typeface="Wingdings" panose="05000000000000000000" pitchFamily="2" charset="2"/>
              </a:rPr>
              <a:t> class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uitleggen</a:t>
            </a:r>
            <a:endParaRPr lang="en-US" sz="1200" b="0" u="none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 err="1">
                <a:sym typeface="Wingdings" panose="05000000000000000000" pitchFamily="2" charset="2"/>
              </a:rPr>
              <a:t>Aanroepen</a:t>
            </a:r>
            <a:r>
              <a:rPr lang="en-US" sz="1200" b="0" u="none" baseline="0" dirty="0">
                <a:sym typeface="Wingdings" panose="05000000000000000000" pitchFamily="2" charset="2"/>
              </a:rPr>
              <a:t> van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methodes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binnen</a:t>
            </a:r>
            <a:r>
              <a:rPr lang="en-US" sz="1200" b="0" u="none" baseline="0" dirty="0">
                <a:sym typeface="Wingdings" panose="05000000000000000000" pitchFamily="2" charset="2"/>
              </a:rPr>
              <a:t> main class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uitleggen</a:t>
            </a:r>
            <a:r>
              <a:rPr lang="en-US" sz="1200" b="0" u="none" baseline="0" dirty="0">
                <a:sym typeface="Wingdings" panose="05000000000000000000" pitchFamily="2" charset="2"/>
              </a:rPr>
              <a:t>.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en-US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nl-NL" sz="1200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		</a:t>
            </a:r>
          </a:p>
          <a:p>
            <a:pPr>
              <a:buFontTx/>
              <a:buChar char="-"/>
            </a:pPr>
            <a:r>
              <a:rPr lang="en-US" b="0" dirty="0"/>
              <a:t>Kun je nog </a:t>
            </a:r>
            <a:r>
              <a:rPr lang="en-US" b="0" dirty="0" err="1"/>
              <a:t>zonder</a:t>
            </a:r>
            <a:r>
              <a:rPr lang="en-US" b="0" dirty="0"/>
              <a:t>? </a:t>
            </a:r>
            <a:r>
              <a:rPr lang="en-US" b="0" dirty="0">
                <a:sym typeface="Wingdings" panose="05000000000000000000" pitchFamily="2" charset="2"/>
              </a:rPr>
              <a:t> Ja </a:t>
            </a:r>
            <a:r>
              <a:rPr lang="en-US" b="0" dirty="0" err="1">
                <a:sym typeface="Wingdings" panose="05000000000000000000" pitchFamily="2" charset="2"/>
              </a:rPr>
              <a:t>daar</a:t>
            </a:r>
            <a:r>
              <a:rPr lang="en-US" b="0" dirty="0">
                <a:sym typeface="Wingdings" panose="05000000000000000000" pitchFamily="2" charset="2"/>
              </a:rPr>
              <a:t> is nog </a:t>
            </a:r>
            <a:r>
              <a:rPr lang="en-US" b="0" dirty="0" err="1">
                <a:sym typeface="Wingdings" panose="05000000000000000000" pitchFamily="2" charset="2"/>
              </a:rPr>
              <a:t>wel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vraag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naar</a:t>
            </a:r>
            <a:r>
              <a:rPr lang="en-US" b="0" dirty="0">
                <a:sym typeface="Wingdings" panose="05000000000000000000" pitchFamily="2" charset="2"/>
              </a:rPr>
              <a:t>, maar </a:t>
            </a:r>
            <a:r>
              <a:rPr lang="en-US" b="0" dirty="0" err="1">
                <a:sym typeface="Wingdings" panose="05000000000000000000" pitchFamily="2" charset="2"/>
              </a:rPr>
              <a:t>daar</a:t>
            </a:r>
            <a:r>
              <a:rPr lang="en-US" b="0" dirty="0">
                <a:sym typeface="Wingdings" panose="05000000000000000000" pitchFamily="2" charset="2"/>
              </a:rPr>
              <a:t> is </a:t>
            </a:r>
            <a:r>
              <a:rPr lang="en-US" b="0" dirty="0" err="1">
                <a:sym typeface="Wingdings" panose="05000000000000000000" pitchFamily="2" charset="2"/>
              </a:rPr>
              <a:t>vaak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specifieke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domein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kennis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voor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vereist</a:t>
            </a:r>
            <a:r>
              <a:rPr lang="en-US" b="0" dirty="0">
                <a:sym typeface="Wingdings" panose="05000000000000000000" pitchFamily="2" charset="2"/>
              </a:rPr>
              <a:t>. </a:t>
            </a:r>
          </a:p>
          <a:p>
            <a:pPr>
              <a:buNone/>
            </a:pPr>
            <a:endParaRPr lang="en-US" dirty="0"/>
          </a:p>
          <a:p>
            <a:pPr marL="0" indent="0" eaLnBrk="1" hangingPunct="1">
              <a:buFont typeface="Arial" pitchFamily="34" charset="0"/>
              <a:buNone/>
            </a:pPr>
            <a:endParaRPr lang="nl-NL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nl-NL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Substring</a:t>
            </a:r>
          </a:p>
          <a:p>
            <a:pPr lvl="2"/>
            <a:r>
              <a:rPr lang="nl-NL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Equals</a:t>
            </a:r>
          </a:p>
          <a:p>
            <a:pPr lvl="2"/>
            <a:r>
              <a:rPr lang="nl-NL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</a:p>
          <a:p>
            <a:pPr lvl="2"/>
            <a:r>
              <a:rPr lang="nl-NL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endParaRPr lang="nl-NL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nl-NL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-182563">
              <a:buNone/>
            </a:pP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Opdracht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lvl="0" indent="-182563">
              <a:buNone/>
            </a:pP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 een nieuwe class voor deze opdracht</a:t>
            </a:r>
          </a:p>
          <a:p>
            <a:pPr marL="0" lvl="0" indent="-182563">
              <a:buNone/>
            </a:pP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 in die class een String variabele naam, bv. “Justin van der Zee”</a:t>
            </a:r>
          </a:p>
          <a:p>
            <a:pPr marL="46037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Vertel de gebruiker wat de totale lengte is van de hele naam</a:t>
            </a:r>
          </a:p>
          <a:p>
            <a:pPr marL="46037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Controleer of de leeftijd groter of gelijk is dan de lengte van de totale naam en communiceer daar iets over richting de gebruiker.</a:t>
            </a:r>
          </a:p>
          <a:p>
            <a:pPr marL="46037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Vertel de gebruiker de totale naam, maar in volledig hoofdletters en sla dit op in een nieuwe variabele</a:t>
            </a:r>
          </a:p>
          <a:p>
            <a:pPr marL="46037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Controleer of er een letter “e” in de totale naam voorkomt en als dit zo is, communiceer dan niets daarover richting de gebruiker. (denk aan hoofdletters)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0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z="1200" b="1" u="sng" baseline="0" dirty="0" err="1">
                <a:sym typeface="Wingdings" panose="05000000000000000000" pitchFamily="2" charset="2"/>
              </a:rPr>
              <a:t>Instantieren</a:t>
            </a:r>
            <a:r>
              <a:rPr lang="en-US" sz="1200" b="1" u="sng" baseline="0" dirty="0">
                <a:sym typeface="Wingdings" panose="05000000000000000000" pitchFamily="2" charset="2"/>
              </a:rPr>
              <a:t> array: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>
                <a:sym typeface="Wingdings" panose="05000000000000000000" pitchFamily="2" charset="2"/>
              </a:rPr>
              <a:t>String [] – Type van de array,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waarbij</a:t>
            </a:r>
            <a:r>
              <a:rPr lang="en-US" sz="1200" b="0" u="none" baseline="0" dirty="0">
                <a:sym typeface="Wingdings" panose="05000000000000000000" pitchFamily="2" charset="2"/>
              </a:rPr>
              <a:t> brackets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aangeven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dat</a:t>
            </a:r>
            <a:r>
              <a:rPr lang="en-US" sz="1200" b="0" u="none" baseline="0" dirty="0">
                <a:sym typeface="Wingdings" panose="05000000000000000000" pitchFamily="2" charset="2"/>
              </a:rPr>
              <a:t> het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om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een</a:t>
            </a:r>
            <a:r>
              <a:rPr lang="en-US" sz="1200" b="0" u="none" baseline="0" dirty="0">
                <a:sym typeface="Wingdings" panose="05000000000000000000" pitchFamily="2" charset="2"/>
              </a:rPr>
              <a:t> array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gaat</a:t>
            </a:r>
            <a:r>
              <a:rPr lang="en-US" sz="1200" b="0" u="none" baseline="0" dirty="0">
                <a:sym typeface="Wingdings" panose="05000000000000000000" pitchFamily="2" charset="2"/>
              </a:rPr>
              <a:t> (lees het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ook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zo</a:t>
            </a:r>
            <a:r>
              <a:rPr lang="en-US" sz="1200" b="0" u="none" baseline="0" dirty="0">
                <a:sym typeface="Wingdings" panose="05000000000000000000" pitchFamily="2" charset="2"/>
              </a:rPr>
              <a:t>)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 err="1">
                <a:sym typeface="Wingdings" panose="05000000000000000000" pitchFamily="2" charset="2"/>
              </a:rPr>
              <a:t>Naam</a:t>
            </a:r>
            <a:r>
              <a:rPr lang="en-US" sz="1200" b="0" u="none" baseline="0" dirty="0">
                <a:sym typeface="Wingdings" panose="05000000000000000000" pitchFamily="2" charset="2"/>
              </a:rPr>
              <a:t> –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Naam</a:t>
            </a:r>
            <a:r>
              <a:rPr lang="en-US" sz="1200" b="0" u="none" baseline="0" dirty="0">
                <a:sym typeface="Wingdings" panose="05000000000000000000" pitchFamily="2" charset="2"/>
              </a:rPr>
              <a:t> van de array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>
                <a:sym typeface="Wingdings" panose="05000000000000000000" pitchFamily="2" charset="2"/>
              </a:rPr>
              <a:t>New String[8] –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Wederom</a:t>
            </a:r>
            <a:r>
              <a:rPr lang="en-US" sz="1200" b="0" u="none" baseline="0" dirty="0">
                <a:sym typeface="Wingdings" panose="05000000000000000000" pitchFamily="2" charset="2"/>
              </a:rPr>
              <a:t> het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aanroepen</a:t>
            </a:r>
            <a:r>
              <a:rPr lang="en-US" sz="1200" b="0" u="none" baseline="0" dirty="0">
                <a:sym typeface="Wingdings" panose="05000000000000000000" pitchFamily="2" charset="2"/>
              </a:rPr>
              <a:t> met new maar let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vooral</a:t>
            </a:r>
            <a:r>
              <a:rPr lang="en-US" sz="1200" b="0" u="none" baseline="0" dirty="0">
                <a:sym typeface="Wingdings" panose="05000000000000000000" pitchFamily="2" charset="2"/>
              </a:rPr>
              <a:t> op de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acht</a:t>
            </a:r>
            <a:r>
              <a:rPr lang="en-US" sz="1200" b="0" u="none" baseline="0" dirty="0">
                <a:sym typeface="Wingdings" panose="05000000000000000000" pitchFamily="2" charset="2"/>
              </a:rPr>
              <a:t> die de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grote</a:t>
            </a:r>
            <a:r>
              <a:rPr lang="en-US" sz="1200" b="0" u="none" baseline="0" dirty="0">
                <a:sym typeface="Wingdings" panose="05000000000000000000" pitchFamily="2" charset="2"/>
              </a:rPr>
              <a:t> van de array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aangeeft</a:t>
            </a:r>
            <a:r>
              <a:rPr lang="en-US" sz="1200" b="0" u="none" baseline="0" dirty="0">
                <a:sym typeface="Wingdings" panose="05000000000000000000" pitchFamily="2" charset="2"/>
              </a:rPr>
              <a:t>.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="0" u="none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 err="1">
                <a:sym typeface="Wingdings" panose="05000000000000000000" pitchFamily="2" charset="2"/>
              </a:rPr>
              <a:t>Daarna</a:t>
            </a:r>
            <a:r>
              <a:rPr lang="en-US" sz="1200" b="0" u="none" baseline="0" dirty="0">
                <a:sym typeface="Wingdings" panose="05000000000000000000" pitchFamily="2" charset="2"/>
              </a:rPr>
              <a:t> het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vullen</a:t>
            </a:r>
            <a:r>
              <a:rPr lang="en-US" sz="1200" b="0" u="none" baseline="0" dirty="0">
                <a:sym typeface="Wingdings" panose="05000000000000000000" pitchFamily="2" charset="2"/>
              </a:rPr>
              <a:t> and de array.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="0" u="none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1" u="sng" baseline="0" dirty="0">
                <a:sym typeface="Wingdings" panose="05000000000000000000" pitchFamily="2" charset="2"/>
              </a:rPr>
              <a:t>Array 2: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 err="1">
                <a:sym typeface="Wingdings" panose="05000000000000000000" pitchFamily="2" charset="2"/>
              </a:rPr>
              <a:t>Een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iets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slimmere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manier</a:t>
            </a:r>
            <a:r>
              <a:rPr lang="en-US" sz="1200" b="0" u="none" baseline="0" dirty="0">
                <a:sym typeface="Wingdings" panose="05000000000000000000" pitchFamily="2" charset="2"/>
              </a:rPr>
              <a:t> van het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meegeven</a:t>
            </a:r>
            <a:r>
              <a:rPr lang="en-US" sz="1200" b="0" u="none" baseline="0" dirty="0">
                <a:sym typeface="Wingdings" panose="05000000000000000000" pitchFamily="2" charset="2"/>
              </a:rPr>
              <a:t> van de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waardes</a:t>
            </a:r>
            <a:r>
              <a:rPr lang="en-US" sz="1200" b="0" u="none" baseline="0" dirty="0">
                <a:sym typeface="Wingdings" panose="05000000000000000000" pitchFamily="2" charset="2"/>
              </a:rPr>
              <a:t> van de array,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zo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wordt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ook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gelijk</a:t>
            </a:r>
            <a:r>
              <a:rPr lang="en-US" sz="1200" b="0" u="none" baseline="0" dirty="0">
                <a:sym typeface="Wingdings" panose="05000000000000000000" pitchFamily="2" charset="2"/>
              </a:rPr>
              <a:t> de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meest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effieciente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grote</a:t>
            </a:r>
            <a:r>
              <a:rPr lang="en-US" sz="1200" b="0" u="none" baseline="0" dirty="0">
                <a:sym typeface="Wingdings" panose="05000000000000000000" pitchFamily="2" charset="2"/>
              </a:rPr>
              <a:t> van de array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bepaald</a:t>
            </a:r>
            <a:r>
              <a:rPr lang="en-US" sz="1200" b="0" u="none" baseline="0" dirty="0">
                <a:sym typeface="Wingdings" panose="05000000000000000000" pitchFamily="2" charset="2"/>
              </a:rPr>
              <a:t>.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="0" u="none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1" u="sng" baseline="0" dirty="0" err="1">
                <a:sym typeface="Wingdings" panose="05000000000000000000" pitchFamily="2" charset="2"/>
              </a:rPr>
              <a:t>Opdracht</a:t>
            </a:r>
            <a:r>
              <a:rPr lang="en-US" sz="1200" b="1" u="sng" baseline="0" dirty="0">
                <a:sym typeface="Wingdings" panose="05000000000000000000" pitchFamily="2" charset="2"/>
              </a:rPr>
              <a:t>: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 err="1">
                <a:sym typeface="Wingdings" panose="05000000000000000000" pitchFamily="2" charset="2"/>
              </a:rPr>
              <a:t>Maak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een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nieuwe</a:t>
            </a:r>
            <a:r>
              <a:rPr lang="en-US" sz="1200" b="0" u="none" baseline="0" dirty="0">
                <a:sym typeface="Wingdings" panose="05000000000000000000" pitchFamily="2" charset="2"/>
              </a:rPr>
              <a:t> class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genaamd</a:t>
            </a:r>
            <a:r>
              <a:rPr lang="en-US" sz="1200" b="0" u="none" baseline="0" dirty="0">
                <a:sym typeface="Wingdings" panose="05000000000000000000" pitchFamily="2" charset="2"/>
              </a:rPr>
              <a:t> Bank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>
                <a:sym typeface="Wingdings" panose="05000000000000000000" pitchFamily="2" charset="2"/>
              </a:rPr>
              <a:t>	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Deze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heeft</a:t>
            </a:r>
            <a:r>
              <a:rPr lang="en-US" sz="1200" b="0" u="none" baseline="0" dirty="0">
                <a:sym typeface="Wingdings" panose="05000000000000000000" pitchFamily="2" charset="2"/>
              </a:rPr>
              <a:t> maar 1 method,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namelijk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doeStortingen</a:t>
            </a:r>
            <a:r>
              <a:rPr lang="en-US" sz="1200" b="0" u="none" baseline="0" dirty="0">
                <a:sym typeface="Wingdings" panose="05000000000000000000" pitchFamily="2" charset="2"/>
              </a:rPr>
              <a:t>(Array). 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>
                <a:sym typeface="Wingdings" panose="05000000000000000000" pitchFamily="2" charset="2"/>
              </a:rPr>
              <a:t>	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bij</a:t>
            </a:r>
            <a:r>
              <a:rPr lang="en-US" sz="1200" b="0" u="none" baseline="0" dirty="0">
                <a:sym typeface="Wingdings" panose="05000000000000000000" pitchFamily="2" charset="2"/>
              </a:rPr>
              <a:t> het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aanroepen</a:t>
            </a:r>
            <a:r>
              <a:rPr lang="en-US" sz="1200" b="0" u="none" baseline="0" dirty="0">
                <a:sym typeface="Wingdings" panose="05000000000000000000" pitchFamily="2" charset="2"/>
              </a:rPr>
              <a:t> van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deze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methode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geeft</a:t>
            </a:r>
            <a:r>
              <a:rPr lang="en-US" sz="1200" b="0" u="none" baseline="0" dirty="0">
                <a:sym typeface="Wingdings" panose="05000000000000000000" pitchFamily="2" charset="2"/>
              </a:rPr>
              <a:t> je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dus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een</a:t>
            </a:r>
            <a:r>
              <a:rPr lang="en-US" sz="1200" b="0" u="none" baseline="0" dirty="0">
                <a:sym typeface="Wingdings" panose="05000000000000000000" pitchFamily="2" charset="2"/>
              </a:rPr>
              <a:t> array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mee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als</a:t>
            </a:r>
            <a:r>
              <a:rPr lang="en-US" sz="1200" b="0" u="none" baseline="0" dirty="0">
                <a:sym typeface="Wingdings" panose="05000000000000000000" pitchFamily="2" charset="2"/>
              </a:rPr>
              <a:t> parameter. 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>
                <a:sym typeface="Wingdings" panose="05000000000000000000" pitchFamily="2" charset="2"/>
              </a:rPr>
              <a:t>	De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methode</a:t>
            </a:r>
            <a:r>
              <a:rPr lang="en-US" sz="1200" b="0" u="none" baseline="0" dirty="0">
                <a:sym typeface="Wingdings" panose="05000000000000000000" pitchFamily="2" charset="2"/>
              </a:rPr>
              <a:t> print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bij</a:t>
            </a:r>
            <a:r>
              <a:rPr lang="en-US" sz="1200" b="0" u="none" baseline="0" dirty="0">
                <a:sym typeface="Wingdings" panose="05000000000000000000" pitchFamily="2" charset="2"/>
              </a:rPr>
              <a:t> het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aanroepen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elke</a:t>
            </a:r>
            <a:r>
              <a:rPr lang="en-US" sz="1200" b="0" u="none" baseline="0" dirty="0">
                <a:sym typeface="Wingdings" panose="05000000000000000000" pitchFamily="2" charset="2"/>
              </a:rPr>
              <a:t> regel van de array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uit</a:t>
            </a:r>
            <a:r>
              <a:rPr lang="en-US" sz="1200" b="0" u="none" baseline="0" dirty="0">
                <a:sym typeface="Wingdings" panose="05000000000000000000" pitchFamily="2" charset="2"/>
              </a:rPr>
              <a:t>, 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="0" u="none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0" u="none" baseline="0" dirty="0" err="1">
                <a:sym typeface="Wingdings" panose="05000000000000000000" pitchFamily="2" charset="2"/>
              </a:rPr>
              <a:t>Maak</a:t>
            </a:r>
            <a:r>
              <a:rPr lang="en-US" sz="1200" b="0" u="none" baseline="0" dirty="0">
                <a:sym typeface="Wingdings" panose="05000000000000000000" pitchFamily="2" charset="2"/>
              </a:rPr>
              <a:t> in de main method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een</a:t>
            </a:r>
            <a:r>
              <a:rPr lang="en-US" sz="1200" b="0" u="none" baseline="0" dirty="0">
                <a:sym typeface="Wingdings" panose="05000000000000000000" pitchFamily="2" charset="2"/>
              </a:rPr>
              <a:t> array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aan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waarmee</a:t>
            </a:r>
            <a:r>
              <a:rPr lang="en-US" sz="1200" b="0" u="none" baseline="0" dirty="0">
                <a:sym typeface="Wingdings" panose="05000000000000000000" pitchFamily="2" charset="2"/>
              </a:rPr>
              <a:t> je de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nieuwe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doeStortingen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methode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aanroept</a:t>
            </a:r>
            <a:r>
              <a:rPr lang="en-US" sz="1200" b="0" u="none" baseline="0" dirty="0">
                <a:sym typeface="Wingdings" panose="05000000000000000000" pitchFamily="2" charset="2"/>
              </a:rPr>
              <a:t>. 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200" b="0" u="none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200" b="1" u="sng" baseline="0" dirty="0" err="1">
                <a:sym typeface="Wingdings" panose="05000000000000000000" pitchFamily="2" charset="2"/>
              </a:rPr>
              <a:t>Optioneel</a:t>
            </a:r>
            <a:r>
              <a:rPr lang="en-US" sz="1200" b="1" u="sng" baseline="0" dirty="0">
                <a:sym typeface="Wingdings" panose="05000000000000000000" pitchFamily="2" charset="2"/>
              </a:rPr>
              <a:t>: </a:t>
            </a:r>
          </a:p>
          <a:p>
            <a:pPr marL="171450" indent="-171450" eaLnBrk="1" hangingPunct="1">
              <a:buFontTx/>
              <a:buChar char="-"/>
            </a:pPr>
            <a:r>
              <a:rPr lang="en-US" sz="1200" b="0" u="none" baseline="0" dirty="0">
                <a:sym typeface="Wingdings" panose="05000000000000000000" pitchFamily="2" charset="2"/>
              </a:rPr>
              <a:t>je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weet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niet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hoeveel</a:t>
            </a:r>
            <a:r>
              <a:rPr lang="en-US" sz="1200" b="0" u="none" baseline="0" dirty="0">
                <a:sym typeface="Wingdings" panose="05000000000000000000" pitchFamily="2" charset="2"/>
              </a:rPr>
              <a:t> entry’s de array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zal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hebben</a:t>
            </a:r>
            <a:r>
              <a:rPr lang="en-US" sz="1200" b="0" u="none" baseline="0" dirty="0">
                <a:sym typeface="Wingdings" panose="05000000000000000000" pitchFamily="2" charset="2"/>
              </a:rPr>
              <a:t> in de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methode</a:t>
            </a:r>
            <a:r>
              <a:rPr lang="en-US" sz="1200" b="0" u="none" baseline="0" dirty="0">
                <a:sym typeface="Wingdings" panose="05000000000000000000" pitchFamily="2" charset="2"/>
              </a:rPr>
              <a:t>,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dus</a:t>
            </a:r>
            <a:r>
              <a:rPr lang="en-US" sz="1200" b="0" u="none" baseline="0" dirty="0">
                <a:sym typeface="Wingdings" panose="05000000000000000000" pitchFamily="2" charset="2"/>
              </a:rPr>
              <a:t> je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moet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loopen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om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ze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allemaal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uit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te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printen</a:t>
            </a:r>
            <a:r>
              <a:rPr lang="en-US" sz="1200" b="0" u="none" baseline="0" dirty="0">
                <a:sym typeface="Wingdings" panose="05000000000000000000" pitchFamily="2" charset="2"/>
              </a:rPr>
              <a:t>.</a:t>
            </a:r>
          </a:p>
          <a:p>
            <a:pPr marL="171450" indent="-171450" eaLnBrk="1" hangingPunct="1">
              <a:buFontTx/>
              <a:buChar char="-"/>
            </a:pPr>
            <a:r>
              <a:rPr lang="en-US" sz="1200" b="0" u="none" baseline="0" dirty="0" err="1">
                <a:sym typeface="Wingdings" panose="05000000000000000000" pitchFamily="2" charset="2"/>
              </a:rPr>
              <a:t>Maak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een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wachtrij</a:t>
            </a:r>
            <a:r>
              <a:rPr lang="en-US" sz="1200" b="0" u="none" baseline="0" dirty="0">
                <a:sym typeface="Wingdings" panose="05000000000000000000" pitchFamily="2" charset="2"/>
              </a:rPr>
              <a:t> array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aan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waar</a:t>
            </a:r>
            <a:r>
              <a:rPr lang="en-US" sz="1200" b="0" u="none" baseline="0" dirty="0">
                <a:sym typeface="Wingdings" panose="05000000000000000000" pitchFamily="2" charset="2"/>
              </a:rPr>
              <a:t> je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drie</a:t>
            </a:r>
            <a:r>
              <a:rPr lang="en-US" sz="1200" b="0" u="none" baseline="0" dirty="0">
                <a:sym typeface="Wingdings" panose="05000000000000000000" pitchFamily="2" charset="2"/>
              </a:rPr>
              <a:t>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mensen</a:t>
            </a:r>
            <a:r>
              <a:rPr lang="en-US" sz="1200" b="0" u="none" baseline="0" dirty="0">
                <a:sym typeface="Wingdings" panose="05000000000000000000" pitchFamily="2" charset="2"/>
              </a:rPr>
              <a:t> in </a:t>
            </a:r>
            <a:r>
              <a:rPr lang="en-US" sz="1200" b="0" u="none" baseline="0" dirty="0" err="1">
                <a:sym typeface="Wingdings" panose="05000000000000000000" pitchFamily="2" charset="2"/>
              </a:rPr>
              <a:t>stopt</a:t>
            </a:r>
            <a:r>
              <a:rPr lang="en-US" sz="1200" b="0" u="none" baseline="0" dirty="0">
                <a:sym typeface="Wingdings" panose="05000000000000000000" pitchFamily="2" charset="2"/>
              </a:rPr>
              <a:t>.</a:t>
            </a:r>
          </a:p>
          <a:p>
            <a:pPr marL="171450" indent="-171450" eaLnBrk="1" hangingPunct="1">
              <a:buFontTx/>
              <a:buChar char="-"/>
            </a:pPr>
            <a:endParaRPr lang="en-US" sz="1200" b="0" u="none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0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Opdracht 2</a:t>
            </a:r>
          </a:p>
          <a:p>
            <a:pPr marL="0" indent="0" eaLnBrk="1" hangingPunct="1">
              <a:buFont typeface="Arial" pitchFamily="34" charset="0"/>
              <a:buNone/>
            </a:pPr>
            <a:endParaRPr lang="nl-NL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Maak een switch met een String, deze zet afhankelijk van de case een waarde voor int x;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3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6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Scanner </a:t>
            </a:r>
          </a:p>
          <a:p>
            <a:pPr lvl="1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Theorie</a:t>
            </a:r>
          </a:p>
          <a:p>
            <a:pPr lvl="2"/>
            <a:r>
              <a:rPr lang="nl-NL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(Java.util.Scanner)</a:t>
            </a:r>
          </a:p>
          <a:p>
            <a:pPr lvl="2"/>
            <a:r>
              <a:rPr lang="nl-NL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Opslaan van input in variabele</a:t>
            </a:r>
          </a:p>
          <a:p>
            <a:pPr lvl="2"/>
            <a:endParaRPr lang="nl-NL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Opdracht</a:t>
            </a:r>
          </a:p>
          <a:p>
            <a:pPr lvl="0"/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een nieuwe class genaamd Scanner met een </a:t>
            </a:r>
            <a:r>
              <a:rPr lang="nl-NL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Vraag de gebruiker met behulp van de scanner om de volgende gegevens en sla deze op in de best mogelijk passende variabele: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Naam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tussenvoegsel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Achternaam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 u een man?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Leeftijd</a:t>
            </a: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Bruto Salaris (per maand) (fictief uiteraard ;) )</a:t>
            </a:r>
          </a:p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Geef de gegevens aan het einde terug aan de gebruikers, maar met een bruto jaarsalaris i.p.v. maand salaris</a:t>
            </a:r>
          </a:p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nl-NL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04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0" dirty="0" err="1"/>
              <a:t>Stel</a:t>
            </a:r>
            <a:r>
              <a:rPr lang="en-US" b="0" dirty="0"/>
              <a:t> je </a:t>
            </a:r>
            <a:r>
              <a:rPr lang="en-US" b="0" dirty="0" err="1"/>
              <a:t>voor</a:t>
            </a:r>
            <a:r>
              <a:rPr lang="en-US" b="0" dirty="0"/>
              <a:t> </a:t>
            </a:r>
            <a:r>
              <a:rPr lang="en-US" b="0" dirty="0" err="1"/>
              <a:t>dat</a:t>
            </a:r>
            <a:r>
              <a:rPr lang="en-US" b="0" dirty="0"/>
              <a:t> je regressive</a:t>
            </a:r>
            <a:r>
              <a:rPr lang="en-US" b="0" baseline="0" dirty="0"/>
              <a:t> set nog </a:t>
            </a:r>
            <a:r>
              <a:rPr lang="en-US" b="0" baseline="0" dirty="0" err="1"/>
              <a:t>niet</a:t>
            </a:r>
            <a:r>
              <a:rPr lang="en-US" b="0" baseline="0" dirty="0"/>
              <a:t> </a:t>
            </a:r>
            <a:r>
              <a:rPr lang="en-US" b="0" baseline="0" dirty="0" err="1"/>
              <a:t>geautomatiseerd</a:t>
            </a:r>
            <a:r>
              <a:rPr lang="en-US" b="0" baseline="0" dirty="0"/>
              <a:t> is </a:t>
            </a:r>
            <a:r>
              <a:rPr lang="en-US" b="0" baseline="0" dirty="0">
                <a:sym typeface="Wingdings" panose="05000000000000000000" pitchFamily="2" charset="2"/>
              </a:rPr>
              <a:t> (</a:t>
            </a:r>
            <a:r>
              <a:rPr lang="en-US" b="0" baseline="0" dirty="0" err="1">
                <a:sym typeface="Wingdings" panose="05000000000000000000" pitchFamily="2" charset="2"/>
              </a:rPr>
              <a:t>Ik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geef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hier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zelf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een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voorbeeld</a:t>
            </a:r>
            <a:r>
              <a:rPr lang="en-US" b="0" baseline="0" dirty="0">
                <a:sym typeface="Wingdings" panose="05000000000000000000" pitchFamily="2" charset="2"/>
              </a:rPr>
              <a:t> over </a:t>
            </a:r>
            <a:r>
              <a:rPr lang="en-US" b="0" baseline="0" dirty="0" err="1">
                <a:sym typeface="Wingdings" panose="05000000000000000000" pitchFamily="2" charset="2"/>
              </a:rPr>
              <a:t>mijn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tijd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bij</a:t>
            </a:r>
            <a:r>
              <a:rPr lang="en-US" b="0" baseline="0" dirty="0">
                <a:sym typeface="Wingdings" panose="05000000000000000000" pitchFamily="2" charset="2"/>
              </a:rPr>
              <a:t> KPN </a:t>
            </a:r>
            <a:r>
              <a:rPr lang="en-US" b="0" baseline="0" dirty="0" err="1">
                <a:sym typeface="Wingdings" panose="05000000000000000000" pitchFamily="2" charset="2"/>
              </a:rPr>
              <a:t>en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een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niet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geautomatiseerde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regressieset</a:t>
            </a:r>
            <a:r>
              <a:rPr lang="en-US" b="0" baseline="0" dirty="0">
                <a:sym typeface="Wingdings" panose="05000000000000000000" pitchFamily="2" charset="2"/>
              </a:rPr>
              <a:t>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0" dirty="0" err="1"/>
              <a:t>Stel</a:t>
            </a:r>
            <a:r>
              <a:rPr lang="en-US" b="0" dirty="0"/>
              <a:t> je </a:t>
            </a:r>
            <a:r>
              <a:rPr lang="en-US" b="0" dirty="0" err="1"/>
              <a:t>voor</a:t>
            </a:r>
            <a:r>
              <a:rPr lang="en-US" b="0" dirty="0"/>
              <a:t> </a:t>
            </a:r>
            <a:r>
              <a:rPr lang="en-US" b="0" dirty="0" err="1"/>
              <a:t>dat</a:t>
            </a:r>
            <a:r>
              <a:rPr lang="en-US" b="0" dirty="0"/>
              <a:t> je regressive</a:t>
            </a:r>
            <a:r>
              <a:rPr lang="en-US" b="0" baseline="0" dirty="0"/>
              <a:t> set nog </a:t>
            </a:r>
            <a:r>
              <a:rPr lang="en-US" b="0" baseline="0" dirty="0" err="1"/>
              <a:t>niet</a:t>
            </a:r>
            <a:r>
              <a:rPr lang="en-US" b="0" baseline="0" dirty="0"/>
              <a:t> </a:t>
            </a:r>
            <a:r>
              <a:rPr lang="en-US" b="0" baseline="0" dirty="0" err="1"/>
              <a:t>geautomatiseerd</a:t>
            </a:r>
            <a:r>
              <a:rPr lang="en-US" b="0" baseline="0" dirty="0"/>
              <a:t> is </a:t>
            </a:r>
            <a:r>
              <a:rPr lang="en-US" b="0" baseline="0" dirty="0">
                <a:sym typeface="Wingdings" panose="05000000000000000000" pitchFamily="2" charset="2"/>
              </a:rPr>
              <a:t> (</a:t>
            </a:r>
            <a:r>
              <a:rPr lang="en-US" b="0" baseline="0" dirty="0" err="1">
                <a:sym typeface="Wingdings" panose="05000000000000000000" pitchFamily="2" charset="2"/>
              </a:rPr>
              <a:t>Ik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geef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hier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zelf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een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voorbeeld</a:t>
            </a:r>
            <a:r>
              <a:rPr lang="en-US" b="0" baseline="0" dirty="0">
                <a:sym typeface="Wingdings" panose="05000000000000000000" pitchFamily="2" charset="2"/>
              </a:rPr>
              <a:t> over </a:t>
            </a:r>
            <a:r>
              <a:rPr lang="en-US" b="0" baseline="0" dirty="0" err="1">
                <a:sym typeface="Wingdings" panose="05000000000000000000" pitchFamily="2" charset="2"/>
              </a:rPr>
              <a:t>mijn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tijd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bij</a:t>
            </a:r>
            <a:r>
              <a:rPr lang="en-US" b="0" baseline="0" dirty="0">
                <a:sym typeface="Wingdings" panose="05000000000000000000" pitchFamily="2" charset="2"/>
              </a:rPr>
              <a:t> KPN </a:t>
            </a:r>
            <a:r>
              <a:rPr lang="en-US" b="0" baseline="0" dirty="0" err="1">
                <a:sym typeface="Wingdings" panose="05000000000000000000" pitchFamily="2" charset="2"/>
              </a:rPr>
              <a:t>en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een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niet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geautomatiseerde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regressieset</a:t>
            </a:r>
            <a:r>
              <a:rPr lang="en-US" b="0" baseline="0" dirty="0">
                <a:sym typeface="Wingdings" panose="05000000000000000000" pitchFamily="2" charset="2"/>
              </a:rPr>
              <a:t>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3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/>
              <a:t>Wat is intelliJ </a:t>
            </a:r>
            <a:r>
              <a:rPr lang="nl-NL" sz="1200" baseline="0" dirty="0">
                <a:sym typeface="Wingdings" panose="05000000000000000000" pitchFamily="2" charset="2"/>
              </a:rPr>
              <a:t> Helpt je bij het coderen, herkent fouten en maakt woorden voor je af.</a:t>
            </a:r>
            <a:endParaRPr lang="nl-NL" sz="1200" baseline="0" dirty="0"/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/>
              <a:t>Wat is JDK  </a:t>
            </a:r>
            <a:r>
              <a:rPr lang="nl-NL" sz="1200" baseline="0" dirty="0">
                <a:sym typeface="Wingdings" panose="05000000000000000000" pitchFamily="2" charset="2"/>
              </a:rPr>
              <a:t> begrijpt JAVA en vertaalt dit naar machine code (kan ook een tv, telefoon o.i.d. zijn)</a:t>
            </a:r>
          </a:p>
          <a:p>
            <a:pPr marL="0" indent="0" eaLnBrk="1" hangingPunct="1">
              <a:buFont typeface="Arial" pitchFamily="34" charset="0"/>
              <a:buNone/>
            </a:pPr>
            <a:endParaRPr lang="nl-NL" sz="1200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6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Traditie benoemen.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Live :Project aanmaken  </a:t>
            </a:r>
            <a:r>
              <a:rPr lang="nl-NL" sz="1200" b="1" baseline="0" dirty="0">
                <a:sym typeface="Wingdings" panose="05000000000000000000" pitchFamily="2" charset="2"/>
              </a:rPr>
              <a:t>MET TEMPLATE  </a:t>
            </a:r>
            <a:r>
              <a:rPr lang="nl-NL" sz="1200" b="0" baseline="0" dirty="0">
                <a:sym typeface="Wingdings" panose="05000000000000000000" pitchFamily="2" charset="2"/>
              </a:rPr>
              <a:t>Hello world voor doen en runnen.</a:t>
            </a:r>
          </a:p>
          <a:p>
            <a:pPr marL="0" indent="0" eaLnBrk="1" hangingPunct="1">
              <a:buFont typeface="Arial" pitchFamily="34" charset="0"/>
              <a:buNone/>
            </a:pPr>
            <a:endParaRPr lang="nl-NL" sz="1200" b="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="0" baseline="0" dirty="0">
                <a:sym typeface="Wingdings" panose="05000000000000000000" pitchFamily="2" charset="2"/>
              </a:rPr>
              <a:t>Zeggen dat we dit project voor avond 2 ook weer nodig hebben</a:t>
            </a:r>
            <a:endParaRPr lang="nl-NL" sz="1200" b="1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68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Live voordoen.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Bedoeld om voor jezelf aan te maken en het nut in de praktijk.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34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Live voordoen van een int en een comment, meer niet.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Benoemen ;</a:t>
            </a:r>
          </a:p>
          <a:p>
            <a:pPr marL="0" indent="0" eaLnBrk="1" hangingPunct="1">
              <a:buFont typeface="Arial" pitchFamily="34" charset="0"/>
              <a:buNone/>
            </a:pPr>
            <a:endParaRPr lang="nl-NL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OPDRACHT 1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Declareer alle types variabelen en print ze uit in de command line.</a:t>
            </a:r>
          </a:p>
          <a:p>
            <a:pPr marL="0" indent="0" eaLnBrk="1" hangingPunct="1">
              <a:buFont typeface="Arial" pitchFamily="34" charset="0"/>
              <a:buNone/>
            </a:pPr>
            <a:endParaRPr lang="nl-NL" sz="1200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41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Live een calculatie  + met int doen en uitprinten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       een vergelijking doen tussen twee cijfers met een &gt;  levert boolean op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       een logical vergelijking doen, twee booleans met elkaar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       een cijfer ophogen met increment</a:t>
            </a:r>
          </a:p>
          <a:p>
            <a:pPr marL="0" indent="0" eaLnBrk="1" hangingPunct="1">
              <a:buFont typeface="Arial" pitchFamily="34" charset="0"/>
              <a:buNone/>
            </a:pPr>
            <a:endParaRPr lang="nl-NL" sz="1200" baseline="0" dirty="0">
              <a:sym typeface="Wingdings" panose="05000000000000000000" pitchFamily="2" charset="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nl-NL" sz="1200" baseline="0" dirty="0">
                <a:sym typeface="Wingdings" panose="05000000000000000000" pitchFamily="2" charset="2"/>
              </a:rPr>
              <a:t>Geen opdracht, maar KAHOOT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4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17" name="Rectangle 16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9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20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2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9000"/>
              </a:lnSpc>
              <a:defRPr sz="8000"/>
            </a:lvl1pPr>
          </a:lstStyle>
          <a:p>
            <a:r>
              <a:rPr lang="en-US" noProof="0" dirty="0"/>
              <a:t>Click to edit Master title style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3112"/>
            <a:ext cx="8460000" cy="128240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 baseline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342000" y="1588017"/>
            <a:ext cx="8460000" cy="2608839"/>
          </a:xfrm>
        </p:spPr>
        <p:txBody>
          <a:bodyPr/>
          <a:lstStyle>
            <a:lvl1pPr>
              <a:lnSpc>
                <a:spcPts val="1400"/>
              </a:lnSpc>
              <a:defRPr sz="1200"/>
            </a:lvl1pPr>
          </a:lstStyle>
          <a:p>
            <a:r>
              <a:rPr lang="en-US" noProof="0"/>
              <a:t>Click icon to add chart</a:t>
            </a:r>
            <a:endParaRPr lang="nl-NL" noProof="0"/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42000" y="1285625"/>
            <a:ext cx="8460000" cy="266675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ct val="0"/>
              </a:spcBef>
              <a:buNone/>
              <a:defRPr lang="en-US" sz="1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om een grafiektitel te maken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l-NL" noProof="0"/>
              <a:t>JAVA basics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JAVA basics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6"/>
            <a:ext cx="8460000" cy="3700483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 noProof="0"/>
              <a:t>JAVA basics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84600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8460000" cy="141064"/>
          </a:xfrm>
        </p:spPr>
        <p:txBody>
          <a:bodyPr vert="horz" lIns="0" tIns="0" rIns="0" bIns="0" rtlCol="0" anchor="t" anchorCtr="0">
            <a:noAutofit/>
          </a:bodyPr>
          <a:lstStyle>
            <a:lvl1pPr marL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53" name="Picture Placeholder 2"/>
          <p:cNvSpPr>
            <a:spLocks noGrp="1"/>
          </p:cNvSpPr>
          <p:nvPr>
            <p:ph type="pic" idx="13"/>
          </p:nvPr>
        </p:nvSpPr>
        <p:spPr>
          <a:xfrm>
            <a:off x="46584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 noProof="0"/>
              <a:t>JAVA basics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9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  <p:sp>
        <p:nvSpPr>
          <p:cNvPr id="10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46584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w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7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3600"/>
              </a:lnSpc>
              <a:defRPr sz="3000"/>
            </a:lvl1pPr>
          </a:lstStyle>
          <a:p>
            <a:r>
              <a:rPr lang="en-US" noProof="0" dirty="0"/>
              <a:t>Click to edit Master title style</a:t>
            </a:r>
            <a:endParaRPr lang="nl-NL" noProof="0" dirty="0"/>
          </a:p>
        </p:txBody>
      </p:sp>
      <p:grpSp>
        <p:nvGrpSpPr>
          <p:cNvPr id="29" name="Group 28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30" name="Rectangle 29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2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3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412" y="531734"/>
            <a:ext cx="7840326" cy="1923604"/>
          </a:xfrm>
          <a:noFill/>
        </p:spPr>
        <p:txBody>
          <a:bodyPr lIns="0" rIns="0" anchor="t" anchorCtr="0">
            <a:noAutofit/>
          </a:bodyPr>
          <a:lstStyle>
            <a:lvl1pPr>
              <a:lnSpc>
                <a:spcPts val="5000"/>
              </a:lnSpc>
              <a:defRPr sz="4500"/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80391" y="2873354"/>
            <a:ext cx="7841273" cy="538609"/>
          </a:xfr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subtitle style</a:t>
            </a:r>
            <a:endParaRPr lang="nl-NL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 bwMode="white">
          <a:xfrm>
            <a:off x="680412" y="3632897"/>
            <a:ext cx="7840325" cy="17953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Type </a:t>
            </a:r>
            <a:r>
              <a:rPr lang="nl-NL" noProof="0" dirty="0" err="1"/>
              <a:t>your</a:t>
            </a:r>
            <a:r>
              <a:rPr lang="nl-NL" noProof="0" dirty="0"/>
              <a:t> </a:t>
            </a:r>
            <a:r>
              <a:rPr lang="nl-NL" noProof="0" dirty="0" err="1"/>
              <a:t>Location</a:t>
            </a:r>
            <a:r>
              <a:rPr lang="nl-NL" noProof="0" dirty="0"/>
              <a:t> </a:t>
            </a:r>
            <a:r>
              <a:rPr lang="nl-NL" noProof="0" dirty="0" err="1"/>
              <a:t>and</a:t>
            </a:r>
            <a:r>
              <a:rPr lang="nl-NL" noProof="0" dirty="0"/>
              <a:t>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JAVA basics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JAVA basics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JAVA basics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JAVA basics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4"/>
            <a:ext cx="4143285" cy="3026851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4"/>
            <a:ext cx="4143600" cy="3026851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/>
              <a:t>JAVA basics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/>
              <a:t>JAVA basics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JAVA basics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342000" y="1285625"/>
            <a:ext cx="8460000" cy="2911231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r>
              <a:rPr lang="en-US" noProof="0" dirty="0"/>
              <a:t>Click icon to add table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JAVA basics</a:t>
            </a:r>
            <a:endParaRPr lang="nl-NL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0155"/>
            <a:ext cx="8460000" cy="12824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000" y="342900"/>
            <a:ext cx="8460000" cy="685800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0" rIns="180000" bIns="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  <a:endParaRPr lang="nl-N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856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624" y="4608027"/>
            <a:ext cx="6621144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JAVA basics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6000" y="4608027"/>
            <a:ext cx="216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ACBA47-91FC-4F0F-98EF-AF8B449ABA1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8505768" y="4608027"/>
            <a:ext cx="162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nl-NL" sz="900" noProof="0" dirty="0"/>
              <a:t>|</a:t>
            </a:r>
          </a:p>
        </p:txBody>
      </p:sp>
      <p:grpSp>
        <p:nvGrpSpPr>
          <p:cNvPr id="100" name="Group 99"/>
          <p:cNvGrpSpPr/>
          <p:nvPr userDrawn="1"/>
        </p:nvGrpSpPr>
        <p:grpSpPr bwMode="gray">
          <a:xfrm>
            <a:off x="342000" y="4559215"/>
            <a:ext cx="1109903" cy="241172"/>
            <a:chOff x="2749538" y="2279310"/>
            <a:chExt cx="1479870" cy="321562"/>
          </a:xfrm>
        </p:grpSpPr>
        <p:sp>
          <p:nvSpPr>
            <p:cNvPr id="101" name="Rectangle 100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2" name="Rectangle 101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03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105" name="Freeform 104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104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61" r:id="rId3"/>
    <p:sldLayoutId id="2147483650" r:id="rId4"/>
    <p:sldLayoutId id="2147483671" r:id="rId5"/>
    <p:sldLayoutId id="2147483652" r:id="rId6"/>
    <p:sldLayoutId id="2147483670" r:id="rId7"/>
    <p:sldLayoutId id="2147483654" r:id="rId8"/>
    <p:sldLayoutId id="2147483666" r:id="rId9"/>
    <p:sldLayoutId id="2147483667" r:id="rId10"/>
    <p:sldLayoutId id="2147483655" r:id="rId11"/>
    <p:sldLayoutId id="2147483668" r:id="rId12"/>
    <p:sldLayoutId id="2147483664" r:id="rId13"/>
    <p:sldLayoutId id="2147483660" r:id="rId14"/>
  </p:sldLayoutIdLst>
  <p:hf hdr="0" dt="0"/>
  <p:txStyles>
    <p:titleStyle>
      <a:lvl1pPr algn="l" defTabSz="685800" rtl="0" eaLnBrk="1" latinLnBrk="0" hangingPunct="1">
        <a:lnSpc>
          <a:spcPts val="32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1000" indent="-351000" algn="l" defTabSz="685800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75000" indent="-350044" algn="l" defTabSz="740569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10841" indent="-350044" algn="l" defTabSz="740569" rtl="0" eaLnBrk="1" latinLnBrk="0" hangingPunct="1">
        <a:lnSpc>
          <a:spcPts val="2000"/>
        </a:lnSpc>
        <a:spcBef>
          <a:spcPts val="0"/>
        </a:spcBef>
        <a:buFont typeface="Century Gothic" pitchFamily="34" charset="0"/>
        <a:buChar char="•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5406" indent="-350044" algn="l" defTabSz="685800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7116" indent="-350044" algn="l" defTabSz="501254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2" y="1147008"/>
            <a:ext cx="7840326" cy="1268390"/>
          </a:xfrm>
        </p:spPr>
        <p:txBody>
          <a:bodyPr/>
          <a:lstStyle/>
          <a:p>
            <a:pPr algn="ctr"/>
            <a:r>
              <a:rPr lang="nl-NL" dirty="0"/>
              <a:t>JAVA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578" y="3440033"/>
            <a:ext cx="8462929" cy="10156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Robert Jadoenandansing (+2669)</a:t>
            </a:r>
          </a:p>
          <a:p>
            <a:r>
              <a:rPr lang="en-US" dirty="0">
                <a:solidFill>
                  <a:schemeClr val="bg1"/>
                </a:solidFill>
              </a:rPr>
              <a:t>	Justin van der Zee (+2477)</a:t>
            </a:r>
          </a:p>
          <a:p>
            <a:r>
              <a:rPr lang="en-US" dirty="0">
                <a:solidFill>
                  <a:schemeClr val="bg1"/>
                </a:solidFill>
              </a:rPr>
              <a:t>	Calvin Richardson (+4799)</a:t>
            </a:r>
          </a:p>
          <a:p>
            <a:r>
              <a:rPr lang="nl-NL" sz="1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90327" y="4143700"/>
            <a:ext cx="7840325" cy="179536"/>
          </a:xfrm>
          <a:prstGeom prst="rect">
            <a:avLst/>
          </a:prstGeom>
        </p:spPr>
        <p:txBody>
          <a:bodyPr/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400" b="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578" y="2976530"/>
            <a:ext cx="8462929" cy="4635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5602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395" y="243314"/>
            <a:ext cx="10849529" cy="46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If-else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60" y="1627310"/>
            <a:ext cx="300079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8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While / for-loop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50" y="2321718"/>
            <a:ext cx="2686425" cy="733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915" y="2107375"/>
            <a:ext cx="206721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5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053" y="1113335"/>
            <a:ext cx="6193894" cy="3784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61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55" y="1645016"/>
            <a:ext cx="2971876" cy="24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7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Vooruitblik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00" y="14380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en</a:t>
            </a:r>
            <a:r>
              <a:rPr lang="en-US" dirty="0"/>
              <a:t> methods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manipulatie</a:t>
            </a:r>
            <a:r>
              <a:rPr lang="en-US" dirty="0"/>
              <a:t>				</a:t>
            </a:r>
          </a:p>
          <a:p>
            <a:endParaRPr lang="en-US" dirty="0"/>
          </a:p>
          <a:p>
            <a:r>
              <a:rPr lang="en-US" dirty="0"/>
              <a:t>Array</a:t>
            </a:r>
          </a:p>
          <a:p>
            <a:pPr>
              <a:buFont typeface="Wingdings 3" pitchFamily="18" charset="2"/>
              <a:buNone/>
            </a:pPr>
            <a:endParaRPr lang="en-US" dirty="0"/>
          </a:p>
          <a:p>
            <a:pPr>
              <a:buFont typeface="Wingdings 3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6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2" y="513408"/>
            <a:ext cx="7840326" cy="1268390"/>
          </a:xfrm>
        </p:spPr>
        <p:txBody>
          <a:bodyPr/>
          <a:lstStyle/>
          <a:p>
            <a:pPr algn="ctr"/>
            <a:r>
              <a:rPr lang="nl-NL" dirty="0"/>
              <a:t>JAVA BASICS</a:t>
            </a:r>
            <a:br>
              <a:rPr lang="nl-NL" dirty="0"/>
            </a:br>
            <a:r>
              <a:rPr lang="nl-NL" dirty="0"/>
              <a:t>(avond 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578" y="3440033"/>
            <a:ext cx="8462929" cy="10156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Robert Jadoenandansing (+2669)</a:t>
            </a:r>
          </a:p>
          <a:p>
            <a:r>
              <a:rPr lang="en-US" dirty="0">
                <a:solidFill>
                  <a:schemeClr val="bg1"/>
                </a:solidFill>
              </a:rPr>
              <a:t>	Justin van der Zee (+2477)</a:t>
            </a:r>
          </a:p>
          <a:p>
            <a:r>
              <a:rPr lang="nl-NL" sz="1400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Calvin Richardson (+4799)</a:t>
            </a:r>
          </a:p>
          <a:p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90327" y="4143700"/>
            <a:ext cx="7840325" cy="179536"/>
          </a:xfrm>
          <a:prstGeom prst="rect">
            <a:avLst/>
          </a:prstGeom>
        </p:spPr>
        <p:txBody>
          <a:bodyPr/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400" b="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578" y="2976530"/>
            <a:ext cx="8462929" cy="4635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42697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Herhaling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00" y="14380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(“Hello world!”);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Datatypes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en-US" dirty="0" err="1"/>
              <a:t>boolean</a:t>
            </a:r>
            <a:r>
              <a:rPr lang="en-US" dirty="0"/>
              <a:t>, String)</a:t>
            </a:r>
          </a:p>
          <a:p>
            <a:r>
              <a:rPr lang="en-US" dirty="0"/>
              <a:t>Operators (&lt;, &gt;, &lt;=, &gt;=, &amp;&amp;, ||, </a:t>
            </a:r>
            <a:r>
              <a:rPr lang="en-US" dirty="0" err="1"/>
              <a:t>etc</a:t>
            </a:r>
            <a:r>
              <a:rPr lang="en-US" dirty="0"/>
              <a:t>…) </a:t>
            </a:r>
          </a:p>
          <a:p>
            <a:r>
              <a:rPr lang="en-US" dirty="0"/>
              <a:t>If else</a:t>
            </a:r>
          </a:p>
          <a:p>
            <a:r>
              <a:rPr lang="en-US" dirty="0"/>
              <a:t>While loop</a:t>
            </a:r>
          </a:p>
          <a:p>
            <a:r>
              <a:rPr lang="en-US" dirty="0"/>
              <a:t>Scanner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>
              <a:buFont typeface="Wingdings 3" pitchFamily="18" charset="2"/>
              <a:buNone/>
            </a:pPr>
            <a:endParaRPr lang="en-US" dirty="0"/>
          </a:p>
          <a:p>
            <a:pPr>
              <a:buFont typeface="Wingdings 3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0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en method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626400" y="1144800"/>
            <a:ext cx="1656000" cy="446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endParaRPr lang="nl-NL" dirty="0" err="1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75" y="2104738"/>
            <a:ext cx="3400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F538E-1309-4741-8027-8621EABA8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59" y="1324252"/>
            <a:ext cx="3657917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3600" dirty="0"/>
              <a:t>Nu </a:t>
            </a:r>
            <a:r>
              <a:rPr lang="en-US" sz="3600" dirty="0" err="1"/>
              <a:t>samen</a:t>
            </a:r>
            <a:r>
              <a:rPr lang="en-US" sz="3600" dirty="0"/>
              <a:t> </a:t>
            </a:r>
            <a:r>
              <a:rPr lang="en-US" sz="3600" dirty="0" err="1"/>
              <a:t>een</a:t>
            </a:r>
            <a:r>
              <a:rPr lang="en-US" sz="3600" dirty="0"/>
              <a:t> </a:t>
            </a:r>
            <a:r>
              <a:rPr lang="en-US" sz="3600" dirty="0" err="1"/>
              <a:t>kat</a:t>
            </a:r>
            <a:endParaRPr lang="en-US" sz="3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626400" y="1144800"/>
            <a:ext cx="1656000" cy="446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64422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JAVA als tester?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JAVA basics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7" y="1739493"/>
            <a:ext cx="1836254" cy="1836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90428">
            <a:off x="2957722" y="2918507"/>
            <a:ext cx="2671968" cy="1669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274" y="2031133"/>
            <a:ext cx="2875726" cy="157446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98692" y="3557322"/>
            <a:ext cx="1542624" cy="347870"/>
          </a:xfrm>
        </p:spPr>
        <p:txBody>
          <a:bodyPr/>
          <a:lstStyle/>
          <a:p>
            <a:r>
              <a:rPr lang="en-US" dirty="0"/>
              <a:t>Tooling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3385" y="4452517"/>
            <a:ext cx="2271986" cy="3478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3 </a:t>
            </a:r>
            <a:r>
              <a:rPr lang="en-US" dirty="0" err="1"/>
              <a:t>klantvraag</a:t>
            </a:r>
            <a:endParaRPr lang="en-US" dirty="0"/>
          </a:p>
          <a:p>
            <a:pPr>
              <a:buFont typeface="Wingdings 3" pitchFamily="18" charset="2"/>
              <a:buNone/>
            </a:pPr>
            <a:endParaRPr lang="en-US" dirty="0"/>
          </a:p>
          <a:p>
            <a:pPr>
              <a:buFont typeface="Wingdings 3" pitchFamily="18" charset="2"/>
              <a:buNone/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314014" y="3564000"/>
            <a:ext cx="2271986" cy="3478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gebruikt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b="19408"/>
          <a:stretch/>
        </p:blipFill>
        <p:spPr>
          <a:xfrm>
            <a:off x="2752613" y="1173284"/>
            <a:ext cx="3021422" cy="1370182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515541" y="2543466"/>
            <a:ext cx="1542624" cy="3478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T-shaped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>
              <a:buFont typeface="Wingdings 3" pitchFamily="18" charset="2"/>
              <a:buNone/>
            </a:pPr>
            <a:endParaRPr lang="en-US" dirty="0"/>
          </a:p>
          <a:p>
            <a:pPr>
              <a:buFont typeface="Wingdings 3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4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manipulatie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DB64A-3ACA-45D1-BDCA-D7BB3F2A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74" y="1611547"/>
            <a:ext cx="6584251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3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63812-F5A6-4241-848C-270862F24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51" y="1739507"/>
            <a:ext cx="7117697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74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25" y="1189908"/>
            <a:ext cx="4477375" cy="3610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03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Mogelijk</a:t>
            </a:r>
            <a:r>
              <a:rPr lang="en-US" dirty="0"/>
              <a:t> </a:t>
            </a:r>
            <a:r>
              <a:rPr lang="en-US" dirty="0" err="1"/>
              <a:t>sogeti</a:t>
            </a:r>
            <a:r>
              <a:rPr lang="en-US" dirty="0"/>
              <a:t> JAVA pad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00" y="14380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>
              <a:buFont typeface="Wingdings 3" pitchFamily="18" charset="2"/>
              <a:buNone/>
            </a:pP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A869D1B-C9FB-4671-857C-38E4137468D5}"/>
              </a:ext>
            </a:extLst>
          </p:cNvPr>
          <p:cNvSpPr/>
          <p:nvPr/>
        </p:nvSpPr>
        <p:spPr>
          <a:xfrm rot="16200000">
            <a:off x="812490" y="2258291"/>
            <a:ext cx="369049" cy="360218"/>
          </a:xfrm>
          <a:prstGeom prst="flowChartConnector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82713A9-7C30-4BE0-9146-9BB1E0DD0424}"/>
              </a:ext>
            </a:extLst>
          </p:cNvPr>
          <p:cNvSpPr/>
          <p:nvPr/>
        </p:nvSpPr>
        <p:spPr>
          <a:xfrm rot="16200000">
            <a:off x="1614360" y="2258291"/>
            <a:ext cx="369049" cy="360218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145537B-3BB0-4EA2-81F6-364F262A0C5F}"/>
              </a:ext>
            </a:extLst>
          </p:cNvPr>
          <p:cNvSpPr/>
          <p:nvPr/>
        </p:nvSpPr>
        <p:spPr>
          <a:xfrm rot="16200000">
            <a:off x="2868297" y="2258291"/>
            <a:ext cx="369049" cy="360218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BCE07-91D6-4DF1-8695-02B3AD0887DE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1177124" y="2438400"/>
            <a:ext cx="44165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0B4BD4-CFEB-4999-95FD-1C11491E5256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978994" y="2438400"/>
            <a:ext cx="893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9DEDAC-F891-4B75-ADB5-44A7A5076929}"/>
              </a:ext>
            </a:extLst>
          </p:cNvPr>
          <p:cNvSpPr txBox="1"/>
          <p:nvPr/>
        </p:nvSpPr>
        <p:spPr>
          <a:xfrm>
            <a:off x="544743" y="1426287"/>
            <a:ext cx="785294" cy="701964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dirty="0"/>
              <a:t>JAVA basics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AC4368-17A2-404E-A3C5-3A148DCE532B}"/>
              </a:ext>
            </a:extLst>
          </p:cNvPr>
          <p:cNvSpPr txBox="1"/>
          <p:nvPr/>
        </p:nvSpPr>
        <p:spPr>
          <a:xfrm>
            <a:off x="1540271" y="2725161"/>
            <a:ext cx="1424601" cy="89814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dirty="0"/>
              <a:t>TAKT 1 (deels overlap)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A7D3E9-C185-4AA9-B9C5-5855E09BBC74}"/>
              </a:ext>
            </a:extLst>
          </p:cNvPr>
          <p:cNvSpPr txBox="1"/>
          <p:nvPr/>
        </p:nvSpPr>
        <p:spPr>
          <a:xfrm>
            <a:off x="1798884" y="1426287"/>
            <a:ext cx="2893133" cy="662761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dirty="0"/>
              <a:t>PluralSight/  programming by doing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1BE35EBE-3053-4B61-A435-5FE79F2058FF}"/>
              </a:ext>
            </a:extLst>
          </p:cNvPr>
          <p:cNvSpPr/>
          <p:nvPr/>
        </p:nvSpPr>
        <p:spPr>
          <a:xfrm rot="16200000">
            <a:off x="4563228" y="2259750"/>
            <a:ext cx="369049" cy="360218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15D319-2EC9-4311-89EA-BB13A93E7F2E}"/>
              </a:ext>
            </a:extLst>
          </p:cNvPr>
          <p:cNvCxnSpPr>
            <a:cxnSpLocks/>
            <a:stCxn id="11" idx="4"/>
            <a:endCxn id="26" idx="0"/>
          </p:cNvCxnSpPr>
          <p:nvPr/>
        </p:nvCxnSpPr>
        <p:spPr>
          <a:xfrm>
            <a:off x="3232931" y="2438400"/>
            <a:ext cx="1334713" cy="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AF361E-C64D-4CBC-8B06-10D352C356F3}"/>
              </a:ext>
            </a:extLst>
          </p:cNvPr>
          <p:cNvSpPr txBox="1"/>
          <p:nvPr/>
        </p:nvSpPr>
        <p:spPr>
          <a:xfrm>
            <a:off x="6850867" y="1742578"/>
            <a:ext cx="849742" cy="34647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dirty="0"/>
              <a:t>OCA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80CFE7E-1B73-4075-860B-1D290DEF1993}"/>
              </a:ext>
            </a:extLst>
          </p:cNvPr>
          <p:cNvSpPr/>
          <p:nvPr/>
        </p:nvSpPr>
        <p:spPr>
          <a:xfrm rot="16200000">
            <a:off x="6969352" y="2262216"/>
            <a:ext cx="369049" cy="360218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036A57-71FA-4856-8260-91F3A276EF32}"/>
              </a:ext>
            </a:extLst>
          </p:cNvPr>
          <p:cNvCxnSpPr>
            <a:cxnSpLocks/>
            <a:stCxn id="26" idx="4"/>
            <a:endCxn id="31" idx="0"/>
          </p:cNvCxnSpPr>
          <p:nvPr/>
        </p:nvCxnSpPr>
        <p:spPr>
          <a:xfrm>
            <a:off x="4927862" y="2439859"/>
            <a:ext cx="2045906" cy="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3063A2-F07E-464D-ADE3-818AEBD21FC6}"/>
              </a:ext>
            </a:extLst>
          </p:cNvPr>
          <p:cNvSpPr txBox="1"/>
          <p:nvPr/>
        </p:nvSpPr>
        <p:spPr>
          <a:xfrm>
            <a:off x="4321133" y="2719002"/>
            <a:ext cx="1231925" cy="956911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dirty="0"/>
              <a:t>Head first JAVA</a:t>
            </a:r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2DD0AE8B-8EC4-4E75-81FB-35054B19FA56}"/>
              </a:ext>
            </a:extLst>
          </p:cNvPr>
          <p:cNvSpPr/>
          <p:nvPr/>
        </p:nvSpPr>
        <p:spPr>
          <a:xfrm>
            <a:off x="7857836" y="2091131"/>
            <a:ext cx="1006764" cy="628073"/>
          </a:xfrm>
          <a:prstGeom prst="cloudCallou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048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Vooruitblik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24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00" y="14380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endParaRPr lang="en-US" dirty="0"/>
          </a:p>
          <a:p>
            <a:r>
              <a:rPr lang="en-US" dirty="0"/>
              <a:t>Cucumber / Auto IT</a:t>
            </a:r>
          </a:p>
          <a:p>
            <a:endParaRPr lang="en-US" dirty="0"/>
          </a:p>
          <a:p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testtooling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>
              <a:buFont typeface="Wingdings 3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6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JAVA als tester?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" y="-190500"/>
            <a:ext cx="90773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deze workshop?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4400" y="14380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kennen</a:t>
            </a:r>
            <a:r>
              <a:rPr lang="en-US" dirty="0"/>
              <a:t> al wat basis </a:t>
            </a:r>
            <a:r>
              <a:rPr lang="en-US" dirty="0" err="1"/>
              <a:t>vaardigheden</a:t>
            </a:r>
            <a:r>
              <a:rPr lang="en-US" dirty="0"/>
              <a:t> van JAVA (</a:t>
            </a:r>
            <a:r>
              <a:rPr lang="en-US" dirty="0" err="1"/>
              <a:t>Duuuh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b="0" dirty="0" err="1"/>
              <a:t>Jullie</a:t>
            </a:r>
            <a:r>
              <a:rPr lang="en-US" b="0" dirty="0"/>
              <a:t> </a:t>
            </a:r>
            <a:r>
              <a:rPr lang="en-US" b="0" dirty="0" err="1"/>
              <a:t>zijn</a:t>
            </a:r>
            <a:r>
              <a:rPr lang="en-US" b="0" dirty="0"/>
              <a:t> zo </a:t>
            </a:r>
            <a:r>
              <a:rPr lang="en-US" b="0" dirty="0" err="1"/>
              <a:t>enthausiast</a:t>
            </a:r>
            <a:r>
              <a:rPr lang="en-US" b="0" dirty="0"/>
              <a:t> </a:t>
            </a:r>
            <a:r>
              <a:rPr lang="en-US" b="0" dirty="0" err="1"/>
              <a:t>mogelijk</a:t>
            </a:r>
            <a:r>
              <a:rPr lang="en-US" b="0" dirty="0"/>
              <a:t> over JAVA</a:t>
            </a:r>
          </a:p>
          <a:p>
            <a:pPr lvl="1"/>
            <a:r>
              <a:rPr lang="en-US" b="0" dirty="0" err="1"/>
              <a:t>Jullie</a:t>
            </a:r>
            <a:r>
              <a:rPr lang="en-US" b="0" dirty="0"/>
              <a:t> </a:t>
            </a:r>
            <a:r>
              <a:rPr lang="en-US" b="0" dirty="0" err="1"/>
              <a:t>vallen</a:t>
            </a:r>
            <a:r>
              <a:rPr lang="en-US" b="0" dirty="0"/>
              <a:t> in </a:t>
            </a:r>
            <a:r>
              <a:rPr lang="en-US" b="0" dirty="0" err="1"/>
              <a:t>een</a:t>
            </a:r>
            <a:r>
              <a:rPr lang="en-US" b="0" dirty="0"/>
              <a:t> </a:t>
            </a:r>
            <a:r>
              <a:rPr lang="en-US" b="0" dirty="0" err="1"/>
              <a:t>gesprek</a:t>
            </a:r>
            <a:r>
              <a:rPr lang="en-US" b="0" dirty="0"/>
              <a:t> over JAVA </a:t>
            </a:r>
            <a:r>
              <a:rPr lang="en-US" b="0" dirty="0" err="1"/>
              <a:t>niet</a:t>
            </a:r>
            <a:r>
              <a:rPr lang="en-US" b="0" dirty="0"/>
              <a:t> </a:t>
            </a:r>
            <a:r>
              <a:rPr lang="en-US" b="0" dirty="0" err="1"/>
              <a:t>gelijk</a:t>
            </a:r>
            <a:r>
              <a:rPr lang="en-US" b="0" dirty="0"/>
              <a:t> door de </a:t>
            </a:r>
            <a:r>
              <a:rPr lang="en-US" b="0" dirty="0" err="1"/>
              <a:t>mand</a:t>
            </a:r>
            <a:endParaRPr lang="en-US" b="0" dirty="0"/>
          </a:p>
          <a:p>
            <a:pPr lvl="1"/>
            <a:r>
              <a:rPr lang="en-US" b="0" dirty="0" err="1"/>
              <a:t>Jullie</a:t>
            </a:r>
            <a:r>
              <a:rPr lang="en-US" b="0" dirty="0"/>
              <a:t> </a:t>
            </a:r>
            <a:r>
              <a:rPr lang="en-US" b="0" dirty="0" err="1"/>
              <a:t>hebben</a:t>
            </a:r>
            <a:r>
              <a:rPr lang="en-US" b="0" dirty="0"/>
              <a:t> wat </a:t>
            </a:r>
            <a:r>
              <a:rPr lang="en-US" b="0" dirty="0" err="1"/>
              <a:t>handvatten</a:t>
            </a:r>
            <a:r>
              <a:rPr lang="en-US" b="0" dirty="0"/>
              <a:t> om </a:t>
            </a:r>
            <a:r>
              <a:rPr lang="en-US" b="0" dirty="0" err="1"/>
              <a:t>mee</a:t>
            </a:r>
            <a:r>
              <a:rPr lang="en-US" b="0" dirty="0"/>
              <a:t> </a:t>
            </a:r>
            <a:r>
              <a:rPr lang="en-US" b="0" dirty="0" err="1"/>
              <a:t>verder</a:t>
            </a:r>
            <a:r>
              <a:rPr lang="en-US" b="0" dirty="0"/>
              <a:t> </a:t>
            </a:r>
            <a:r>
              <a:rPr lang="en-US" b="0" dirty="0" err="1"/>
              <a:t>te</a:t>
            </a:r>
            <a:r>
              <a:rPr lang="en-US" b="0" dirty="0"/>
              <a:t> </a:t>
            </a:r>
            <a:r>
              <a:rPr lang="en-US" b="0" dirty="0" err="1"/>
              <a:t>gaan</a:t>
            </a:r>
            <a:r>
              <a:rPr lang="en-US" b="0" dirty="0"/>
              <a:t> </a:t>
            </a:r>
            <a:r>
              <a:rPr lang="en-US" b="0" dirty="0" err="1"/>
              <a:t>als</a:t>
            </a:r>
            <a:r>
              <a:rPr lang="en-US" b="0" dirty="0"/>
              <a:t> je wilt.</a:t>
            </a:r>
          </a:p>
          <a:p>
            <a:pPr lvl="1"/>
            <a:r>
              <a:rPr lang="en-US" b="0" dirty="0" err="1"/>
              <a:t>Jullie</a:t>
            </a:r>
            <a:r>
              <a:rPr lang="en-US" b="0" dirty="0"/>
              <a:t> </a:t>
            </a:r>
            <a:r>
              <a:rPr lang="en-US" b="0" dirty="0" err="1"/>
              <a:t>rollen</a:t>
            </a:r>
            <a:r>
              <a:rPr lang="en-US" b="0" dirty="0"/>
              <a:t> </a:t>
            </a:r>
            <a:r>
              <a:rPr lang="en-US" b="0" dirty="0" err="1"/>
              <a:t>makkelijker</a:t>
            </a:r>
            <a:r>
              <a:rPr lang="en-US" b="0" dirty="0"/>
              <a:t> door </a:t>
            </a:r>
            <a:r>
              <a:rPr lang="en-US" b="0" dirty="0" err="1"/>
              <a:t>andere</a:t>
            </a:r>
            <a:r>
              <a:rPr lang="en-US" b="0" dirty="0"/>
              <a:t> workshops </a:t>
            </a:r>
            <a:r>
              <a:rPr lang="en-US" b="0" dirty="0" err="1"/>
              <a:t>heen</a:t>
            </a:r>
            <a:endParaRPr lang="en-US" b="0" dirty="0"/>
          </a:p>
          <a:p>
            <a:pPr>
              <a:buFont typeface="Wingdings 3" pitchFamily="18" charset="2"/>
              <a:buNone/>
            </a:pPr>
            <a:endParaRPr lang="en-US" dirty="0"/>
          </a:p>
          <a:p>
            <a:pPr>
              <a:buFont typeface="Wingdings 3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6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 je </a:t>
            </a:r>
            <a:r>
              <a:rPr lang="nl-NL" dirty="0" err="1"/>
              <a:t>geinstalleerd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02" y="1629623"/>
            <a:ext cx="2153028" cy="2153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025" y="1629623"/>
            <a:ext cx="3454005" cy="197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3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74" y="1206559"/>
            <a:ext cx="4219698" cy="32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6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Single-line comment</a:t>
            </a:r>
          </a:p>
          <a:p>
            <a:endParaRPr lang="en-US" dirty="0"/>
          </a:p>
          <a:p>
            <a:r>
              <a:rPr lang="en-US" dirty="0"/>
              <a:t>Multi-line comment</a:t>
            </a:r>
          </a:p>
          <a:p>
            <a:endParaRPr lang="en-US" dirty="0"/>
          </a:p>
          <a:p>
            <a:r>
              <a:rPr lang="en-US" dirty="0" err="1"/>
              <a:t>Shortkey</a:t>
            </a:r>
            <a:r>
              <a:rPr lang="en-US" dirty="0"/>
              <a:t>	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697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(</a:t>
            </a:r>
            <a:r>
              <a:rPr lang="en-US" b="0" dirty="0" err="1"/>
              <a:t>int</a:t>
            </a:r>
            <a:r>
              <a:rPr lang="en-US" b="0" dirty="0"/>
              <a:t> </a:t>
            </a:r>
            <a:r>
              <a:rPr lang="en-US" b="0" dirty="0" err="1"/>
              <a:t>mijnInt</a:t>
            </a:r>
            <a:r>
              <a:rPr lang="en-US" b="0" dirty="0"/>
              <a:t> = 6;)</a:t>
            </a:r>
          </a:p>
          <a:p>
            <a:endParaRPr lang="en-US" dirty="0"/>
          </a:p>
          <a:p>
            <a:r>
              <a:rPr lang="en-US" dirty="0"/>
              <a:t>Double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(double </a:t>
            </a:r>
            <a:r>
              <a:rPr lang="en-US" b="0" dirty="0" err="1"/>
              <a:t>mijnDouble</a:t>
            </a:r>
            <a:r>
              <a:rPr lang="en-US" b="0" dirty="0"/>
              <a:t> = 4.1;)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(String </a:t>
            </a:r>
            <a:r>
              <a:rPr lang="en-US" b="0" dirty="0" err="1"/>
              <a:t>mijnString</a:t>
            </a:r>
            <a:r>
              <a:rPr lang="en-US" b="0" dirty="0"/>
              <a:t> = “</a:t>
            </a:r>
            <a:r>
              <a:rPr lang="en-US" b="0" dirty="0" err="1"/>
              <a:t>Ik</a:t>
            </a:r>
            <a:r>
              <a:rPr lang="en-US" b="0" dirty="0"/>
              <a:t> ben </a:t>
            </a:r>
            <a:r>
              <a:rPr lang="en-US" b="0" dirty="0" err="1"/>
              <a:t>een</a:t>
            </a:r>
            <a:r>
              <a:rPr lang="en-US" b="0" dirty="0"/>
              <a:t> String”;)</a:t>
            </a:r>
          </a:p>
          <a:p>
            <a:endParaRPr lang="en-US" dirty="0"/>
          </a:p>
          <a:p>
            <a:r>
              <a:rPr lang="en-US" dirty="0"/>
              <a:t>Boolean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(</a:t>
            </a:r>
            <a:r>
              <a:rPr lang="en-US" b="0" dirty="0" err="1"/>
              <a:t>boolean</a:t>
            </a:r>
            <a:r>
              <a:rPr lang="en-US" b="0" dirty="0"/>
              <a:t> </a:t>
            </a:r>
            <a:r>
              <a:rPr lang="en-US" b="0" dirty="0" err="1"/>
              <a:t>mijnBoolean</a:t>
            </a:r>
            <a:r>
              <a:rPr lang="en-US" b="0" dirty="0"/>
              <a:t> = true;)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0" i="1" dirty="0"/>
              <a:t>Naming convention (</a:t>
            </a:r>
            <a:r>
              <a:rPr lang="en-US" b="0" i="1" dirty="0" err="1"/>
              <a:t>CamelCase</a:t>
            </a:r>
            <a:r>
              <a:rPr lang="en-US" b="0" i="1" dirty="0"/>
              <a:t>)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51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Operators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JAVA basics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189744"/>
              </p:ext>
            </p:extLst>
          </p:nvPr>
        </p:nvGraphicFramePr>
        <p:xfrm>
          <a:off x="1424940" y="1512570"/>
          <a:ext cx="6507479" cy="234315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5788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Arithmetic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+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Relational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!=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In-/Decrement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4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ogeti 16x9 Template 2014">
  <a:themeElements>
    <a:clrScheme name="Sogeti 2013">
      <a:dk1>
        <a:srgbClr val="000000"/>
      </a:dk1>
      <a:lt1>
        <a:srgbClr val="FFFFFF"/>
      </a:lt1>
      <a:dk2>
        <a:srgbClr val="FFCFC5"/>
      </a:dk2>
      <a:lt2>
        <a:srgbClr val="D2D2D2"/>
      </a:lt2>
      <a:accent1>
        <a:srgbClr val="FF4019"/>
      </a:accent1>
      <a:accent2>
        <a:srgbClr val="474030"/>
      </a:accent2>
      <a:accent3>
        <a:srgbClr val="FF9F8C"/>
      </a:accent3>
      <a:accent4>
        <a:srgbClr val="A39F97"/>
      </a:accent4>
      <a:accent5>
        <a:srgbClr val="FF7053"/>
      </a:accent5>
      <a:accent6>
        <a:srgbClr val="757064"/>
      </a:accent6>
      <a:hlink>
        <a:srgbClr val="6A2C91"/>
      </a:hlink>
      <a:folHlink>
        <a:srgbClr val="850C7A"/>
      </a:folHlink>
    </a:clrScheme>
    <a:fontScheme name="Sogeti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no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Sogeti_PP_Template_2013</Template>
  <TotalTime>14474</TotalTime>
  <Words>1508</Words>
  <Application>Microsoft Office PowerPoint</Application>
  <PresentationFormat>On-screen Show (16:9)</PresentationFormat>
  <Paragraphs>419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Sogeti 16x9 Template 2014</vt:lpstr>
      <vt:lpstr>JAVA BASICS</vt:lpstr>
      <vt:lpstr>Waarom JAVA als tester?</vt:lpstr>
      <vt:lpstr>Waarom JAVA als tester?</vt:lpstr>
      <vt:lpstr>Doel van deze workshop?</vt:lpstr>
      <vt:lpstr>Wat heb je geinstalleerd?</vt:lpstr>
      <vt:lpstr>Hello world!</vt:lpstr>
      <vt:lpstr>Comments</vt:lpstr>
      <vt:lpstr>Datatypes</vt:lpstr>
      <vt:lpstr>Operators</vt:lpstr>
      <vt:lpstr>PowerPoint Presentation</vt:lpstr>
      <vt:lpstr>If-else</vt:lpstr>
      <vt:lpstr>While / for-loop</vt:lpstr>
      <vt:lpstr>Scanner</vt:lpstr>
      <vt:lpstr>Opdracht</vt:lpstr>
      <vt:lpstr>Vooruitblik</vt:lpstr>
      <vt:lpstr>JAVA BASICS (avond 2)</vt:lpstr>
      <vt:lpstr>Herhaling</vt:lpstr>
      <vt:lpstr>Class en method</vt:lpstr>
      <vt:lpstr>PowerPoint Presentation</vt:lpstr>
      <vt:lpstr>String manipulatie</vt:lpstr>
      <vt:lpstr>Array</vt:lpstr>
      <vt:lpstr>Switch</vt:lpstr>
      <vt:lpstr>Mogelijk sogeti JAVA pad</vt:lpstr>
      <vt:lpstr>Vooruitblik</vt:lpstr>
    </vt:vector>
  </TitlesOfParts>
  <Company>CAV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CAV</dc:creator>
  <cp:lastModifiedBy>Zee, Justin van der</cp:lastModifiedBy>
  <cp:revision>165</cp:revision>
  <dcterms:created xsi:type="dcterms:W3CDTF">2013-08-05T13:16:08Z</dcterms:created>
  <dcterms:modified xsi:type="dcterms:W3CDTF">2018-06-28T18:18:02Z</dcterms:modified>
</cp:coreProperties>
</file>