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Helvetica Neue"/>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7" roundtripDataSignature="AMtx7mgW6o8yH4t9hyO781ZDqBe/4nJF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9AABA0-B249-44C1-9CB3-F2567C1529C0}">
  <a:tblStyle styleId="{199AABA0-B249-44C1-9CB3-F2567C1529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HelveticaNeue-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92ec44009_1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92ec44009_1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92ec44009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92ec44009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92ec44009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92ec44009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d96ac919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d96ac919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92ec44009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92ec44009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92ec440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92ec440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9876c393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9876c393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9876c39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9876c39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93a0273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93a0273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92ec44009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92ec44009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93a027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93a027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Slide A">
    <p:bg>
      <p:bgPr>
        <a:solidFill>
          <a:schemeClr val="lt1"/>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2">
            <a:alphaModFix/>
          </a:blip>
          <a:srcRect b="0" l="0" r="-136" t="0"/>
          <a:stretch/>
        </p:blipFill>
        <p:spPr>
          <a:xfrm>
            <a:off x="-1" y="1"/>
            <a:ext cx="9156560" cy="5143501"/>
          </a:xfrm>
          <a:prstGeom prst="rect">
            <a:avLst/>
          </a:prstGeom>
          <a:noFill/>
          <a:ln>
            <a:noFill/>
          </a:ln>
        </p:spPr>
      </p:pic>
      <p:pic>
        <p:nvPicPr>
          <p:cNvPr id="11" name="Google Shape;11;p19"/>
          <p:cNvPicPr preferRelativeResize="0"/>
          <p:nvPr/>
        </p:nvPicPr>
        <p:blipFill rotWithShape="1">
          <a:blip r:embed="rId3">
            <a:alphaModFix/>
          </a:blip>
          <a:srcRect b="0" l="0" r="0" t="0"/>
          <a:stretch/>
        </p:blipFill>
        <p:spPr>
          <a:xfrm>
            <a:off x="272492" y="278223"/>
            <a:ext cx="4572002" cy="795130"/>
          </a:xfrm>
          <a:prstGeom prst="rect">
            <a:avLst/>
          </a:prstGeom>
          <a:noFill/>
          <a:ln>
            <a:noFill/>
          </a:ln>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p:cSld name="Text + Picture">
    <p:spTree>
      <p:nvGrpSpPr>
        <p:cNvPr id="12" name="Shape 12"/>
        <p:cNvGrpSpPr/>
        <p:nvPr/>
      </p:nvGrpSpPr>
      <p:grpSpPr>
        <a:xfrm>
          <a:off x="0" y="0"/>
          <a:ext cx="0" cy="0"/>
          <a:chOff x="0" y="0"/>
          <a:chExt cx="0" cy="0"/>
        </a:xfrm>
      </p:grpSpPr>
      <p:sp>
        <p:nvSpPr>
          <p:cNvPr id="13" name="Google Shape;13;p18"/>
          <p:cNvSpPr/>
          <p:nvPr/>
        </p:nvSpPr>
        <p:spPr>
          <a:xfrm>
            <a:off x="1" y="5016499"/>
            <a:ext cx="9144000" cy="126900"/>
          </a:xfrm>
          <a:prstGeom prst="rect">
            <a:avLst/>
          </a:prstGeom>
          <a:solidFill>
            <a:srgbClr val="6610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14" name="Google Shape;14;p18"/>
          <p:cNvSpPr txBox="1"/>
          <p:nvPr>
            <p:ph idx="12" type="sldNum"/>
          </p:nvPr>
        </p:nvSpPr>
        <p:spPr>
          <a:xfrm>
            <a:off x="6774061" y="4688375"/>
            <a:ext cx="2133600" cy="274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18"/>
          <p:cNvSpPr/>
          <p:nvPr/>
        </p:nvSpPr>
        <p:spPr>
          <a:xfrm rot="5400000">
            <a:off x="1" y="150"/>
            <a:ext cx="857400" cy="857100"/>
          </a:xfrm>
          <a:prstGeom prst="rtTriangle">
            <a:avLst/>
          </a:prstGeom>
          <a:solidFill>
            <a:srgbClr val="6D12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18"/>
          <p:cNvSpPr txBox="1"/>
          <p:nvPr>
            <p:ph idx="1" type="body"/>
          </p:nvPr>
        </p:nvSpPr>
        <p:spPr>
          <a:xfrm>
            <a:off x="1055824" y="1556728"/>
            <a:ext cx="3829200" cy="2973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900"/>
              </a:spcBef>
              <a:spcAft>
                <a:spcPts val="0"/>
              </a:spcAft>
              <a:buClr>
                <a:schemeClr val="accent5"/>
              </a:buClr>
              <a:buSzPts val="1800"/>
              <a:buFont typeface="Arial"/>
              <a:buChar char="•"/>
              <a:defRPr b="0" i="0" sz="1800" u="none" cap="none" strike="noStrike">
                <a:solidFill>
                  <a:srgbClr val="000000"/>
                </a:solidFill>
                <a:latin typeface="Arial"/>
                <a:ea typeface="Arial"/>
                <a:cs typeface="Arial"/>
                <a:sym typeface="Arial"/>
              </a:defRPr>
            </a:lvl1pPr>
            <a:lvl2pPr indent="-304800" lvl="1" marL="914400" marR="0" rtl="0" algn="l">
              <a:lnSpc>
                <a:spcPct val="100000"/>
              </a:lnSpc>
              <a:spcBef>
                <a:spcPts val="240"/>
              </a:spcBef>
              <a:spcAft>
                <a:spcPts val="0"/>
              </a:spcAft>
              <a:buClr>
                <a:schemeClr val="accent5"/>
              </a:buClr>
              <a:buSzPts val="1200"/>
              <a:buFont typeface="Arial"/>
              <a:buChar char="–"/>
              <a:defRPr b="0" i="0" sz="1200" u="none" cap="none" strike="noStrike">
                <a:solidFill>
                  <a:srgbClr val="000000"/>
                </a:solidFill>
                <a:latin typeface="Arial"/>
                <a:ea typeface="Arial"/>
                <a:cs typeface="Arial"/>
                <a:sym typeface="Arial"/>
              </a:defRPr>
            </a:lvl2pPr>
            <a:lvl3pPr indent="-292100" lvl="2" marL="1371600" marR="0" rtl="0" algn="l">
              <a:lnSpc>
                <a:spcPct val="100000"/>
              </a:lnSpc>
              <a:spcBef>
                <a:spcPts val="200"/>
              </a:spcBef>
              <a:spcAft>
                <a:spcPts val="0"/>
              </a:spcAft>
              <a:buClr>
                <a:schemeClr val="accent5"/>
              </a:buClr>
              <a:buSzPts val="1000"/>
              <a:buFont typeface="Arial"/>
              <a:buChar char="•"/>
              <a:defRPr b="0" i="0" sz="1000" u="none" cap="none" strike="noStrike">
                <a:solidFill>
                  <a:srgbClr val="000000"/>
                </a:solidFill>
                <a:latin typeface="Arial"/>
                <a:ea typeface="Arial"/>
                <a:cs typeface="Arial"/>
                <a:sym typeface="Arial"/>
              </a:defRPr>
            </a:lvl3pPr>
            <a:lvl4pPr indent="-292100" lvl="3" marL="1828800" marR="0" rtl="0" algn="l">
              <a:lnSpc>
                <a:spcPct val="100000"/>
              </a:lnSpc>
              <a:spcBef>
                <a:spcPts val="200"/>
              </a:spcBef>
              <a:spcAft>
                <a:spcPts val="0"/>
              </a:spcAft>
              <a:buClr>
                <a:schemeClr val="accent5"/>
              </a:buClr>
              <a:buSzPts val="1000"/>
              <a:buFont typeface="Arial"/>
              <a:buChar char="–"/>
              <a:defRPr b="0" i="0" sz="1000" u="none" cap="none" strike="noStrike">
                <a:solidFill>
                  <a:srgbClr val="000000"/>
                </a:solidFill>
                <a:latin typeface="Arial"/>
                <a:ea typeface="Arial"/>
                <a:cs typeface="Arial"/>
                <a:sym typeface="Arial"/>
              </a:defRPr>
            </a:lvl4pPr>
            <a:lvl5pPr indent="-292100" lvl="4" marL="2286000" marR="0" rtl="0" algn="l">
              <a:lnSpc>
                <a:spcPct val="100000"/>
              </a:lnSpc>
              <a:spcBef>
                <a:spcPts val="200"/>
              </a:spcBef>
              <a:spcAft>
                <a:spcPts val="0"/>
              </a:spcAft>
              <a:buClr>
                <a:srgbClr val="000000"/>
              </a:buClr>
              <a:buSzPts val="1000"/>
              <a:buFont typeface="Arial"/>
              <a:buChar char="»"/>
              <a:defRPr b="0" i="0" sz="1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18"/>
          <p:cNvSpPr/>
          <p:nvPr>
            <p:ph idx="2" type="pic"/>
          </p:nvPr>
        </p:nvSpPr>
        <p:spPr>
          <a:xfrm>
            <a:off x="5154613" y="1388286"/>
            <a:ext cx="3989400" cy="3246600"/>
          </a:xfrm>
          <a:prstGeom prst="rect">
            <a:avLst/>
          </a:prstGeom>
          <a:noFill/>
          <a:ln>
            <a:noFill/>
          </a:ln>
        </p:spPr>
      </p:sp>
      <p:sp>
        <p:nvSpPr>
          <p:cNvPr id="18" name="Google Shape;18;p18"/>
          <p:cNvSpPr txBox="1"/>
          <p:nvPr>
            <p:ph idx="3" type="body"/>
          </p:nvPr>
        </p:nvSpPr>
        <p:spPr>
          <a:xfrm>
            <a:off x="1055824" y="605793"/>
            <a:ext cx="6259500" cy="676800"/>
          </a:xfrm>
          <a:prstGeom prst="rect">
            <a:avLst/>
          </a:prstGeom>
          <a:noFill/>
          <a:ln>
            <a:noFill/>
          </a:ln>
        </p:spPr>
        <p:txBody>
          <a:bodyPr anchorCtr="0" anchor="b" bIns="0" lIns="0" spcFirstLastPara="1" rIns="0" wrap="square" tIns="0">
            <a:noAutofit/>
          </a:bodyPr>
          <a:lstStyle>
            <a:lvl1pPr indent="-228600" lvl="0" marL="457200" marR="0" rtl="0" algn="l">
              <a:lnSpc>
                <a:spcPct val="100000"/>
              </a:lnSpc>
              <a:spcBef>
                <a:spcPts val="900"/>
              </a:spcBef>
              <a:spcAft>
                <a:spcPts val="0"/>
              </a:spcAft>
              <a:buClr>
                <a:schemeClr val="accent5"/>
              </a:buClr>
              <a:buSzPts val="2800"/>
              <a:buFont typeface="Arial"/>
              <a:buNone/>
              <a:defRPr b="1" i="0" sz="2800" u="none" cap="none" strike="noStrike">
                <a:solidFill>
                  <a:srgbClr val="6D1226"/>
                </a:solidFill>
                <a:latin typeface="Arial"/>
                <a:ea typeface="Arial"/>
                <a:cs typeface="Arial"/>
                <a:sym typeface="Arial"/>
              </a:defRPr>
            </a:lvl1pPr>
            <a:lvl2pPr indent="-342900" lvl="1" marL="914400" marR="0" rtl="0" algn="l">
              <a:lnSpc>
                <a:spcPct val="100000"/>
              </a:lnSpc>
              <a:spcBef>
                <a:spcPts val="360"/>
              </a:spcBef>
              <a:spcAft>
                <a:spcPts val="0"/>
              </a:spcAft>
              <a:buClr>
                <a:schemeClr val="accent5"/>
              </a:buClr>
              <a:buSzPts val="1800"/>
              <a:buFont typeface="Arial"/>
              <a:buChar char="–"/>
              <a:defRPr b="0" i="0" sz="1800" u="none" cap="none" strike="noStrike">
                <a:solidFill>
                  <a:srgbClr val="000000"/>
                </a:solidFill>
                <a:latin typeface="Arial"/>
                <a:ea typeface="Arial"/>
                <a:cs typeface="Arial"/>
                <a:sym typeface="Arial"/>
              </a:defRPr>
            </a:lvl2pPr>
            <a:lvl3pPr indent="-330200" lvl="2" marL="1371600" marR="0" rtl="0" algn="l">
              <a:lnSpc>
                <a:spcPct val="100000"/>
              </a:lnSpc>
              <a:spcBef>
                <a:spcPts val="320"/>
              </a:spcBef>
              <a:spcAft>
                <a:spcPts val="0"/>
              </a:spcAft>
              <a:buClr>
                <a:schemeClr val="accent5"/>
              </a:buClr>
              <a:buSzPts val="1600"/>
              <a:buFont typeface="Arial"/>
              <a:buChar char="•"/>
              <a:defRPr b="0" i="0" sz="1600" u="none" cap="none" strike="noStrike">
                <a:solidFill>
                  <a:srgbClr val="000000"/>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5"/>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lnSpc>
                <a:spcPct val="100000"/>
              </a:lnSpc>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9" name="Google Shape;19;p18"/>
          <p:cNvPicPr preferRelativeResize="0"/>
          <p:nvPr/>
        </p:nvPicPr>
        <p:blipFill rotWithShape="1">
          <a:blip r:embed="rId2">
            <a:alphaModFix/>
          </a:blip>
          <a:srcRect b="0" l="0" r="0" t="0"/>
          <a:stretch/>
        </p:blipFill>
        <p:spPr>
          <a:xfrm>
            <a:off x="5324481" y="269464"/>
            <a:ext cx="3396094" cy="587786"/>
          </a:xfrm>
          <a:prstGeom prst="rect">
            <a:avLst/>
          </a:prstGeom>
          <a:noFill/>
          <a:ln>
            <a:noFill/>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20" name="Shape 20"/>
        <p:cNvGrpSpPr/>
        <p:nvPr/>
      </p:nvGrpSpPr>
      <p:grpSpPr>
        <a:xfrm>
          <a:off x="0" y="0"/>
          <a:ext cx="0" cy="0"/>
          <a:chOff x="0" y="0"/>
          <a:chExt cx="0" cy="0"/>
        </a:xfrm>
      </p:grpSpPr>
      <p:sp>
        <p:nvSpPr>
          <p:cNvPr id="21" name="Google Shape;21;p20"/>
          <p:cNvSpPr/>
          <p:nvPr/>
        </p:nvSpPr>
        <p:spPr>
          <a:xfrm>
            <a:off x="0" y="5006399"/>
            <a:ext cx="9144000" cy="137100"/>
          </a:xfrm>
          <a:prstGeom prst="rect">
            <a:avLst/>
          </a:prstGeom>
          <a:solidFill>
            <a:srgbClr val="6610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22" name="Google Shape;22;p20"/>
          <p:cNvSpPr txBox="1"/>
          <p:nvPr>
            <p:ph idx="1" type="body"/>
          </p:nvPr>
        </p:nvSpPr>
        <p:spPr>
          <a:xfrm>
            <a:off x="0" y="1567675"/>
            <a:ext cx="5669400" cy="34386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900"/>
              </a:spcBef>
              <a:spcAft>
                <a:spcPts val="0"/>
              </a:spcAft>
              <a:buClr>
                <a:schemeClr val="dk1"/>
              </a:buClr>
              <a:buSzPts val="20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23850" lvl="1" marL="914400" marR="0" rtl="0" algn="l">
              <a:lnSpc>
                <a:spcPct val="100000"/>
              </a:lnSpc>
              <a:spcBef>
                <a:spcPts val="240"/>
              </a:spcBef>
              <a:spcAft>
                <a:spcPts val="0"/>
              </a:spcAft>
              <a:buClr>
                <a:schemeClr val="accent5"/>
              </a:buClr>
              <a:buSzPts val="1500"/>
              <a:buFont typeface="Helvetica Neue"/>
              <a:buChar char="–"/>
              <a:defRPr b="0" i="0" sz="1500" u="none" cap="none" strike="noStrike">
                <a:solidFill>
                  <a:srgbClr val="000000"/>
                </a:solidFill>
                <a:latin typeface="Helvetica Neue"/>
                <a:ea typeface="Helvetica Neue"/>
                <a:cs typeface="Helvetica Neue"/>
                <a:sym typeface="Helvetica Neue"/>
              </a:defRPr>
            </a:lvl2pPr>
            <a:lvl3pPr indent="-323850" lvl="2" marL="1371600" marR="0" rtl="0" algn="l">
              <a:lnSpc>
                <a:spcPct val="100000"/>
              </a:lnSpc>
              <a:spcBef>
                <a:spcPts val="220"/>
              </a:spcBef>
              <a:spcAft>
                <a:spcPts val="0"/>
              </a:spcAft>
              <a:buClr>
                <a:schemeClr val="accent5"/>
              </a:buClr>
              <a:buSzPts val="1500"/>
              <a:buFont typeface="Helvetica Neue"/>
              <a:buChar char="•"/>
              <a:defRPr b="0" i="0" sz="1500" u="none" cap="none" strike="noStrike">
                <a:solidFill>
                  <a:srgbClr val="000000"/>
                </a:solidFill>
                <a:latin typeface="Helvetica Neue"/>
                <a:ea typeface="Helvetica Neue"/>
                <a:cs typeface="Helvetica Neue"/>
                <a:sym typeface="Helvetica Neue"/>
              </a:defRPr>
            </a:lvl3pPr>
            <a:lvl4pPr indent="-323850" lvl="3" marL="1828800" marR="0" rtl="0" algn="l">
              <a:lnSpc>
                <a:spcPct val="100000"/>
              </a:lnSpc>
              <a:spcBef>
                <a:spcPts val="220"/>
              </a:spcBef>
              <a:spcAft>
                <a:spcPts val="0"/>
              </a:spcAft>
              <a:buClr>
                <a:schemeClr val="accent5"/>
              </a:buClr>
              <a:buSzPts val="1500"/>
              <a:buFont typeface="Helvetica Neue"/>
              <a:buChar char="–"/>
              <a:defRPr b="0" i="0" sz="1500" u="none" cap="none" strike="noStrike">
                <a:solidFill>
                  <a:srgbClr val="000000"/>
                </a:solidFill>
                <a:latin typeface="Helvetica Neue"/>
                <a:ea typeface="Helvetica Neue"/>
                <a:cs typeface="Helvetica Neue"/>
                <a:sym typeface="Helvetica Neue"/>
              </a:defRPr>
            </a:lvl4pPr>
            <a:lvl5pPr indent="-323850" lvl="4" marL="2286000" marR="0" rtl="0" algn="l">
              <a:lnSpc>
                <a:spcPct val="100000"/>
              </a:lnSpc>
              <a:spcBef>
                <a:spcPts val="210"/>
              </a:spcBef>
              <a:spcAft>
                <a:spcPts val="0"/>
              </a:spcAft>
              <a:buClr>
                <a:srgbClr val="000000"/>
              </a:buClr>
              <a:buSzPts val="1500"/>
              <a:buFont typeface="Helvetica Neue"/>
              <a:buChar char="»"/>
              <a:defRPr b="0" i="0" sz="1500" u="none" cap="none" strike="noStrike">
                <a:solidFill>
                  <a:srgbClr val="000000"/>
                </a:solidFill>
                <a:latin typeface="Helvetica Neue"/>
                <a:ea typeface="Helvetica Neue"/>
                <a:cs typeface="Helvetica Neue"/>
                <a:sym typeface="Helvetica Neue"/>
              </a:defRPr>
            </a:lvl5pPr>
            <a:lvl6pPr indent="-323850" lvl="5" marL="2743200" marR="0" rtl="0" algn="l">
              <a:lnSpc>
                <a:spcPct val="100000"/>
              </a:lnSpc>
              <a:spcBef>
                <a:spcPts val="400"/>
              </a:spcBef>
              <a:spcAft>
                <a:spcPts val="0"/>
              </a:spcAft>
              <a:buClr>
                <a:schemeClr val="dk1"/>
              </a:buClr>
              <a:buSzPts val="1500"/>
              <a:buFont typeface="Helvetica Neue"/>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lnSpc>
                <a:spcPct val="100000"/>
              </a:lnSpc>
              <a:spcBef>
                <a:spcPts val="400"/>
              </a:spcBef>
              <a:spcAft>
                <a:spcPts val="0"/>
              </a:spcAft>
              <a:buClr>
                <a:schemeClr val="dk1"/>
              </a:buClr>
              <a:buSzPts val="1500"/>
              <a:buFont typeface="Helvetica Neue"/>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lnSpc>
                <a:spcPct val="100000"/>
              </a:lnSpc>
              <a:spcBef>
                <a:spcPts val="400"/>
              </a:spcBef>
              <a:spcAft>
                <a:spcPts val="0"/>
              </a:spcAft>
              <a:buClr>
                <a:schemeClr val="dk1"/>
              </a:buClr>
              <a:buSzPts val="1500"/>
              <a:buFont typeface="Helvetica Neue"/>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lnSpc>
                <a:spcPct val="100000"/>
              </a:lnSpc>
              <a:spcBef>
                <a:spcPts val="400"/>
              </a:spcBef>
              <a:spcAft>
                <a:spcPts val="0"/>
              </a:spcAft>
              <a:buClr>
                <a:schemeClr val="dk1"/>
              </a:buClr>
              <a:buSzPts val="1500"/>
              <a:buFont typeface="Helvetica Neue"/>
              <a:buChar char="•"/>
              <a:defRPr b="0" i="0" sz="1500" u="none" cap="none" strike="noStrike">
                <a:solidFill>
                  <a:schemeClr val="dk1"/>
                </a:solidFill>
                <a:latin typeface="Helvetica Neue"/>
                <a:ea typeface="Helvetica Neue"/>
                <a:cs typeface="Helvetica Neue"/>
                <a:sym typeface="Helvetica Neue"/>
              </a:defRPr>
            </a:lvl9pPr>
          </a:lstStyle>
          <a:p/>
        </p:txBody>
      </p:sp>
      <p:sp>
        <p:nvSpPr>
          <p:cNvPr id="23" name="Google Shape;23;p20"/>
          <p:cNvSpPr/>
          <p:nvPr/>
        </p:nvSpPr>
        <p:spPr>
          <a:xfrm rot="5400000">
            <a:off x="1" y="0"/>
            <a:ext cx="914400" cy="914400"/>
          </a:xfrm>
          <a:prstGeom prst="rtTriangle">
            <a:avLst/>
          </a:prstGeom>
          <a:solidFill>
            <a:srgbClr val="6D12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0"/>
          <p:cNvSpPr txBox="1"/>
          <p:nvPr>
            <p:ph type="title"/>
          </p:nvPr>
        </p:nvSpPr>
        <p:spPr>
          <a:xfrm>
            <a:off x="914400" y="0"/>
            <a:ext cx="4755000" cy="914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6D1226"/>
              </a:buClr>
              <a:buSzPts val="2500"/>
              <a:buFont typeface="Helvetica Neue"/>
              <a:buNone/>
              <a:defRPr sz="2500">
                <a:solidFill>
                  <a:srgbClr val="6D1226"/>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20"/>
          <p:cNvPicPr preferRelativeResize="0"/>
          <p:nvPr/>
        </p:nvPicPr>
        <p:blipFill rotWithShape="1">
          <a:blip r:embed="rId2">
            <a:alphaModFix/>
          </a:blip>
          <a:srcRect b="0" l="290" r="-290" t="0"/>
          <a:stretch/>
        </p:blipFill>
        <p:spPr>
          <a:xfrm>
            <a:off x="5760720" y="179832"/>
            <a:ext cx="3200400" cy="554736"/>
          </a:xfrm>
          <a:prstGeom prst="rect">
            <a:avLst/>
          </a:prstGeom>
          <a:noFill/>
          <a:ln>
            <a:noFill/>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21"/>
          <p:cNvSpPr txBox="1"/>
          <p:nvPr>
            <p:ph type="title"/>
          </p:nvPr>
        </p:nvSpPr>
        <p:spPr>
          <a:xfrm>
            <a:off x="311700" y="445025"/>
            <a:ext cx="8520600" cy="572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9" name="Google Shape;29;p2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22"/>
          <p:cNvSpPr txBox="1"/>
          <p:nvPr>
            <p:ph type="ctrTitle"/>
          </p:nvPr>
        </p:nvSpPr>
        <p:spPr>
          <a:xfrm>
            <a:off x="311708" y="744575"/>
            <a:ext cx="8520600" cy="20526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 name="Google Shape;32;p2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34" name="Shape 34"/>
        <p:cNvGrpSpPr/>
        <p:nvPr/>
      </p:nvGrpSpPr>
      <p:grpSpPr>
        <a:xfrm>
          <a:off x="0" y="0"/>
          <a:ext cx="0" cy="0"/>
          <a:chOff x="0" y="0"/>
          <a:chExt cx="0" cy="0"/>
        </a:xfrm>
      </p:grpSpPr>
      <p:sp>
        <p:nvSpPr>
          <p:cNvPr id="35" name="Google Shape;35;p23"/>
          <p:cNvSpPr txBox="1"/>
          <p:nvPr>
            <p:ph type="title"/>
          </p:nvPr>
        </p:nvSpPr>
        <p:spPr>
          <a:xfrm>
            <a:off x="311700" y="445025"/>
            <a:ext cx="8520600" cy="572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8" name="Shape 38"/>
        <p:cNvGrpSpPr/>
        <p:nvPr/>
      </p:nvGrpSpPr>
      <p:grpSpPr>
        <a:xfrm>
          <a:off x="0" y="0"/>
          <a:ext cx="0" cy="0"/>
          <a:chOff x="0" y="0"/>
          <a:chExt cx="0" cy="0"/>
        </a:xfrm>
      </p:grpSpPr>
      <p:sp>
        <p:nvSpPr>
          <p:cNvPr id="39" name="Google Shape;39;p2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342900" lvl="0" marL="457200" marR="0" rtl="0" algn="l">
              <a:lnSpc>
                <a:spcPct val="90000"/>
              </a:lnSpc>
              <a:spcBef>
                <a:spcPts val="10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5"/>
          <p:cNvSpPr txBox="1"/>
          <p:nvPr>
            <p:ph type="title"/>
          </p:nvPr>
        </p:nvSpPr>
        <p:spPr>
          <a:xfrm>
            <a:off x="311700" y="445025"/>
            <a:ext cx="8520600" cy="572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4"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43319" y="327040"/>
            <a:ext cx="77946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6D1226"/>
              </a:buClr>
              <a:buSzPts val="2800"/>
              <a:buFont typeface="Open Sans"/>
              <a:buNone/>
              <a:defRPr b="1" i="0" sz="2800" u="none" cap="none" strike="noStrike">
                <a:solidFill>
                  <a:srgbClr val="6D1226"/>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7"/>
          <p:cNvSpPr txBox="1"/>
          <p:nvPr/>
        </p:nvSpPr>
        <p:spPr>
          <a:xfrm>
            <a:off x="76337" y="150935"/>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 name="Google Shape;8;p17"/>
          <p:cNvSpPr txBox="1"/>
          <p:nvPr>
            <p:ph idx="12" type="sldNum"/>
          </p:nvPr>
        </p:nvSpPr>
        <p:spPr>
          <a:xfrm>
            <a:off x="6774061" y="4688375"/>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p:nvPr/>
        </p:nvSpPr>
        <p:spPr>
          <a:xfrm>
            <a:off x="0" y="1563480"/>
            <a:ext cx="5186100" cy="2199600"/>
          </a:xfrm>
          <a:prstGeom prst="rect">
            <a:avLst/>
          </a:prstGeom>
          <a:solidFill>
            <a:srgbClr val="6D1226">
              <a:alpha val="85490"/>
            </a:srgbClr>
          </a:solidFill>
          <a:ln>
            <a:noFill/>
          </a:ln>
          <a:effectLst>
            <a:outerShdw blurRad="40000" rotWithShape="0" dir="5400000" dist="23040">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181500" y="2025823"/>
            <a:ext cx="4390500" cy="961800"/>
          </a:xfrm>
          <a:prstGeom prst="rect">
            <a:avLst/>
          </a:prstGeom>
          <a:noFill/>
          <a:ln>
            <a:noFill/>
          </a:ln>
        </p:spPr>
        <p:txBody>
          <a:bodyPr anchorCtr="0" anchor="b" bIns="0" lIns="0" spcFirstLastPara="1" rIns="0" wrap="square" tIns="0">
            <a:noAutofit/>
          </a:bodyPr>
          <a:lstStyle/>
          <a:p>
            <a:pPr indent="0" lvl="0" marL="457200" marR="0" rtl="0" algn="l">
              <a:lnSpc>
                <a:spcPct val="100000"/>
              </a:lnSpc>
              <a:spcBef>
                <a:spcPts val="0"/>
              </a:spcBef>
              <a:spcAft>
                <a:spcPts val="0"/>
              </a:spcAft>
              <a:buClr>
                <a:schemeClr val="dk1"/>
              </a:buClr>
              <a:buSzPts val="2000"/>
              <a:buFont typeface="Arial"/>
              <a:buNone/>
            </a:pPr>
            <a:r>
              <a:rPr lang="en" sz="1500">
                <a:solidFill>
                  <a:schemeClr val="lt1"/>
                </a:solidFill>
                <a:latin typeface="Helvetica Neue"/>
                <a:ea typeface="Helvetica Neue"/>
                <a:cs typeface="Helvetica Neue"/>
                <a:sym typeface="Helvetica Neue"/>
              </a:rPr>
              <a:t>CS320: Software Engineering</a:t>
            </a:r>
            <a:br>
              <a:rPr b="1" i="0" lang="en" sz="2000" u="none" cap="none" strike="noStrike">
                <a:solidFill>
                  <a:schemeClr val="lt1"/>
                </a:solidFill>
                <a:latin typeface="Helvetica Neue"/>
                <a:ea typeface="Helvetica Neue"/>
                <a:cs typeface="Helvetica Neue"/>
                <a:sym typeface="Helvetica Neue"/>
              </a:rPr>
            </a:br>
            <a:r>
              <a:rPr b="1" lang="en" sz="2000">
                <a:solidFill>
                  <a:schemeClr val="lt1"/>
                </a:solidFill>
                <a:latin typeface="Helvetica Neue"/>
                <a:ea typeface="Helvetica Neue"/>
                <a:cs typeface="Helvetica Neue"/>
                <a:sym typeface="Helvetica Neue"/>
              </a:rPr>
              <a:t>Edibly</a:t>
            </a:r>
            <a:br>
              <a:rPr b="1" i="0" lang="en" sz="2000" u="none" cap="none" strike="noStrike">
                <a:solidFill>
                  <a:schemeClr val="lt1"/>
                </a:solidFill>
                <a:latin typeface="Helvetica Neue"/>
                <a:ea typeface="Helvetica Neue"/>
                <a:cs typeface="Helvetica Neue"/>
                <a:sym typeface="Helvetica Neue"/>
              </a:rPr>
            </a:br>
            <a:r>
              <a:rPr lang="en" sz="1500">
                <a:solidFill>
                  <a:schemeClr val="lt1"/>
                </a:solidFill>
                <a:latin typeface="Helvetica Neue"/>
                <a:ea typeface="Helvetica Neue"/>
                <a:cs typeface="Helvetica Neue"/>
                <a:sym typeface="Helvetica Neue"/>
              </a:rPr>
              <a:t>Group 5: Omar Osman, Justin Cheng, Ludovic A., Haamed Syed Rahman </a:t>
            </a:r>
            <a:endParaRPr b="0" i="0" sz="2000" u="none" cap="none" strike="noStrike">
              <a:solidFill>
                <a:srgbClr val="000000"/>
              </a:solidFill>
              <a:latin typeface="Arial"/>
              <a:ea typeface="Arial"/>
              <a:cs typeface="Arial"/>
              <a:sym typeface="Arial"/>
            </a:endParaRPr>
          </a:p>
        </p:txBody>
      </p:sp>
      <p:sp>
        <p:nvSpPr>
          <p:cNvPr id="51" name="Google Shape;51;p2"/>
          <p:cNvSpPr txBox="1"/>
          <p:nvPr/>
        </p:nvSpPr>
        <p:spPr>
          <a:xfrm>
            <a:off x="565625" y="29876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lt1"/>
                </a:solidFill>
                <a:latin typeface="Helvetica Neue"/>
                <a:ea typeface="Helvetica Neue"/>
                <a:cs typeface="Helvetica Neue"/>
                <a:sym typeface="Helvetica Neue"/>
              </a:rPr>
              <a:t>Manager: Aditi Bansal</a:t>
            </a:r>
            <a:endParaRPr u="sng"/>
          </a:p>
        </p:txBody>
      </p:sp>
      <p:sp>
        <p:nvSpPr>
          <p:cNvPr id="52" name="Google Shape;52;p2"/>
          <p:cNvSpPr txBox="1"/>
          <p:nvPr/>
        </p:nvSpPr>
        <p:spPr>
          <a:xfrm>
            <a:off x="1437575" y="4125675"/>
            <a:ext cx="62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g2d92ec44009_10_17"/>
          <p:cNvGraphicFramePr/>
          <p:nvPr/>
        </p:nvGraphicFramePr>
        <p:xfrm>
          <a:off x="351750" y="448200"/>
          <a:ext cx="3000000" cy="3000000"/>
        </p:xfrm>
        <a:graphic>
          <a:graphicData uri="http://schemas.openxmlformats.org/drawingml/2006/table">
            <a:tbl>
              <a:tblPr>
                <a:noFill/>
                <a:tableStyleId>{199AABA0-B249-44C1-9CB3-F2567C1529C0}</a:tableStyleId>
              </a:tblPr>
              <a:tblGrid>
                <a:gridCol w="4089075"/>
                <a:gridCol w="4351425"/>
              </a:tblGrid>
              <a:tr h="327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Goal</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 Leaves a review for a meal and/or </a:t>
                      </a:r>
                      <a:r>
                        <a:rPr lang="en" sz="1000">
                          <a:latin typeface="Times New Roman"/>
                          <a:ea typeface="Times New Roman"/>
                          <a:cs typeface="Times New Roman"/>
                          <a:sym typeface="Times New Roman"/>
                        </a:rPr>
                        <a:t>restaurant</a:t>
                      </a:r>
                      <a:endParaRPr sz="1000">
                        <a:latin typeface="Times New Roman"/>
                        <a:ea typeface="Times New Roman"/>
                        <a:cs typeface="Times New Roman"/>
                        <a:sym typeface="Times New Roman"/>
                      </a:endParaRPr>
                    </a:p>
                  </a:txBody>
                  <a:tcPr marT="91425" marB="91425" marR="91425" marL="91425"/>
                </a:tc>
              </a:tr>
              <a:tr h="327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Primary Actor</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a:t>
                      </a:r>
                      <a:endParaRPr sz="1000">
                        <a:latin typeface="Times New Roman"/>
                        <a:ea typeface="Times New Roman"/>
                        <a:cs typeface="Times New Roman"/>
                        <a:sym typeface="Times New Roman"/>
                      </a:endParaRPr>
                    </a:p>
                  </a:txBody>
                  <a:tcPr marT="91425" marB="91425" marR="91425" marL="91425"/>
                </a:tc>
              </a:tr>
              <a:tr h="327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Precondition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The user has logged into the website</a:t>
                      </a:r>
                      <a:endParaRPr sz="1000">
                        <a:latin typeface="Times New Roman"/>
                        <a:ea typeface="Times New Roman"/>
                        <a:cs typeface="Times New Roman"/>
                        <a:sym typeface="Times New Roman"/>
                      </a:endParaRPr>
                    </a:p>
                  </a:txBody>
                  <a:tcPr marT="91425" marB="91425" marR="91425" marL="91425"/>
                </a:tc>
              </a:tr>
              <a:tr h="4760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Success End Condition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The user is able to submit their review, and the statistics on the website are updated accordingly.</a:t>
                      </a:r>
                      <a:endParaRPr sz="1000">
                        <a:latin typeface="Times New Roman"/>
                        <a:ea typeface="Times New Roman"/>
                        <a:cs typeface="Times New Roman"/>
                        <a:sym typeface="Times New Roman"/>
                      </a:endParaRPr>
                    </a:p>
                  </a:txBody>
                  <a:tcPr marT="91425" marB="91425" marR="91425" marL="91425"/>
                </a:tc>
              </a:tr>
              <a:tr h="35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Failure End Condition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The Users review was not updated in the database.</a:t>
                      </a:r>
                      <a:endParaRPr sz="1000">
                        <a:latin typeface="Times New Roman"/>
                        <a:ea typeface="Times New Roman"/>
                        <a:cs typeface="Times New Roman"/>
                        <a:sym typeface="Times New Roman"/>
                      </a:endParaRPr>
                    </a:p>
                  </a:txBody>
                  <a:tcPr marT="91425" marB="91425" marR="91425" marL="91425"/>
                </a:tc>
              </a:tr>
              <a:tr h="35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Triggers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The user finished a meal that they were </a:t>
                      </a:r>
                      <a:r>
                        <a:rPr lang="en" sz="1000">
                          <a:latin typeface="Times New Roman"/>
                          <a:ea typeface="Times New Roman"/>
                          <a:cs typeface="Times New Roman"/>
                          <a:sym typeface="Times New Roman"/>
                        </a:rPr>
                        <a:t>recommended</a:t>
                      </a:r>
                      <a:r>
                        <a:rPr lang="en" sz="1000">
                          <a:latin typeface="Times New Roman"/>
                          <a:ea typeface="Times New Roman"/>
                          <a:cs typeface="Times New Roman"/>
                          <a:sym typeface="Times New Roman"/>
                        </a:rPr>
                        <a:t> to through our website.</a:t>
                      </a:r>
                      <a:endParaRPr sz="1000">
                        <a:latin typeface="Times New Roman"/>
                        <a:ea typeface="Times New Roman"/>
                        <a:cs typeface="Times New Roman"/>
                        <a:sym typeface="Times New Roman"/>
                      </a:endParaRPr>
                    </a:p>
                  </a:txBody>
                  <a:tcPr marT="91425" marB="91425" marR="91425" marL="91425"/>
                </a:tc>
              </a:tr>
              <a:tr h="9672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Main Success Scenario</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1) System presents </a:t>
                      </a:r>
                      <a:r>
                        <a:rPr lang="en" sz="1000">
                          <a:latin typeface="Times New Roman"/>
                          <a:ea typeface="Times New Roman"/>
                          <a:cs typeface="Times New Roman"/>
                          <a:sym typeface="Times New Roman"/>
                        </a:rPr>
                        <a:t>Restaurant</a:t>
                      </a:r>
                      <a:r>
                        <a:rPr lang="en" sz="1000">
                          <a:latin typeface="Times New Roman"/>
                          <a:ea typeface="Times New Roman"/>
                          <a:cs typeface="Times New Roman"/>
                          <a:sym typeface="Times New Roman"/>
                        </a:rPr>
                        <a:t> List with search screen</a:t>
                      </a:r>
                      <a:endParaRPr sz="1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2).User Enters </a:t>
                      </a:r>
                      <a:r>
                        <a:rPr lang="en" sz="1000">
                          <a:latin typeface="Times New Roman"/>
                          <a:ea typeface="Times New Roman"/>
                          <a:cs typeface="Times New Roman"/>
                          <a:sym typeface="Times New Roman"/>
                        </a:rPr>
                        <a:t>Restaurant name</a:t>
                      </a:r>
                      <a:endParaRPr sz="1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3) System finds Restaurant and presents the list of food offered</a:t>
                      </a:r>
                      <a:endParaRPr sz="1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4) User selects the food, selects their rating and leaves review.</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5) System updates ratings and review</a:t>
                      </a:r>
                      <a:endParaRPr sz="1000">
                        <a:latin typeface="Times New Roman"/>
                        <a:ea typeface="Times New Roman"/>
                        <a:cs typeface="Times New Roman"/>
                        <a:sym typeface="Times New Roman"/>
                      </a:endParaRPr>
                    </a:p>
                  </a:txBody>
                  <a:tcPr marT="91425" marB="91425" marR="91425" marL="91425"/>
                </a:tc>
              </a:tr>
              <a:tr h="6247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Variations(error scenarios)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 Password is incorrect, System returns user to login</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2. System cannot find restaurant or meal</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3. System does not allow user to submit review/rating</a:t>
                      </a:r>
                      <a:endParaRPr sz="1000">
                        <a:solidFill>
                          <a:schemeClr val="dk1"/>
                        </a:solidFill>
                        <a:latin typeface="Times New Roman"/>
                        <a:ea typeface="Times New Roman"/>
                        <a:cs typeface="Times New Roman"/>
                        <a:sym typeface="Times New Roman"/>
                      </a:endParaRPr>
                    </a:p>
                  </a:txBody>
                  <a:tcPr marT="91425" marB="91425" marR="91425" marL="91425"/>
                </a:tc>
              </a:tr>
              <a:tr h="6247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Variations(alternative scenarios)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 </a:t>
                      </a:r>
                      <a:r>
                        <a:rPr lang="en" sz="1000">
                          <a:latin typeface="Times New Roman"/>
                          <a:ea typeface="Times New Roman"/>
                          <a:cs typeface="Times New Roman"/>
                          <a:sym typeface="Times New Roman"/>
                        </a:rPr>
                        <a:t>User wants to leave multiple reviews.</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2. User wants to leave only a rating or only a review</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3. User wants to rate a generic meal, not specific to a restaurant(vice versa)</a:t>
                      </a:r>
                      <a:endParaRPr sz="1000">
                        <a:latin typeface="Times New Roman"/>
                        <a:ea typeface="Times New Roman"/>
                        <a:cs typeface="Times New Roman"/>
                        <a:sym typeface="Times New Roman"/>
                      </a:endParaRPr>
                    </a:p>
                  </a:txBody>
                  <a:tcPr marT="91425" marB="91425" marR="91425" marL="91425"/>
                </a:tc>
              </a:tr>
            </a:tbl>
          </a:graphicData>
        </a:graphic>
      </p:graphicFrame>
      <p:sp>
        <p:nvSpPr>
          <p:cNvPr id="106" name="Google Shape;106;g2d92ec44009_10_17"/>
          <p:cNvSpPr txBox="1"/>
          <p:nvPr>
            <p:ph type="title"/>
          </p:nvPr>
        </p:nvSpPr>
        <p:spPr>
          <a:xfrm>
            <a:off x="311700" y="0"/>
            <a:ext cx="8520600" cy="37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900"/>
              <a:t>User Leaves a Review - Formal</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d92ec44009_12_4"/>
          <p:cNvSpPr txBox="1"/>
          <p:nvPr>
            <p:ph type="title"/>
          </p:nvPr>
        </p:nvSpPr>
        <p:spPr>
          <a:xfrm>
            <a:off x="311700" y="445025"/>
            <a:ext cx="9216300" cy="5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600"/>
              <a:t>User R</a:t>
            </a:r>
            <a:r>
              <a:rPr lang="en" sz="2600"/>
              <a:t>eceives</a:t>
            </a:r>
            <a:r>
              <a:rPr lang="en" sz="2600"/>
              <a:t> Notifications For </a:t>
            </a:r>
            <a:r>
              <a:rPr lang="en" sz="2600"/>
              <a:t>Favorite</a:t>
            </a:r>
            <a:r>
              <a:rPr lang="en" sz="2600"/>
              <a:t> Meals - Informal</a:t>
            </a:r>
            <a:endParaRPr sz="2600"/>
          </a:p>
        </p:txBody>
      </p:sp>
      <p:sp>
        <p:nvSpPr>
          <p:cNvPr id="112" name="Google Shape;112;g2d92ec44009_12_4"/>
          <p:cNvSpPr txBox="1"/>
          <p:nvPr>
            <p:ph idx="1" type="body"/>
          </p:nvPr>
        </p:nvSpPr>
        <p:spPr>
          <a:xfrm>
            <a:off x="311700" y="1152475"/>
            <a:ext cx="8520600" cy="218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The</a:t>
            </a:r>
            <a:r>
              <a:rPr lang="en" sz="1700"/>
              <a:t> user really wants to try a meal or just ate and really liked what they had, so they log in and search for the meal that they’re interested in. After they select that meal, they will have the option to favorite it. If they do, the</a:t>
            </a:r>
            <a:r>
              <a:rPr lang="en" sz="1700"/>
              <a:t> system will then associate the meal as favorited with the user’s account</a:t>
            </a:r>
            <a:r>
              <a:rPr lang="en" sz="1700"/>
              <a:t>. When the meal </a:t>
            </a:r>
            <a:r>
              <a:rPr lang="en" sz="1700"/>
              <a:t>appears</a:t>
            </a:r>
            <a:r>
              <a:rPr lang="en" sz="1700"/>
              <a:t> again in a local dining hall, the user will </a:t>
            </a:r>
            <a:r>
              <a:rPr lang="en" sz="1700"/>
              <a:t>receive</a:t>
            </a:r>
            <a:r>
              <a:rPr lang="en" sz="1700"/>
              <a:t> a notification from the system telling them where the meal is available.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d92ec44009_10_5"/>
          <p:cNvSpPr txBox="1"/>
          <p:nvPr>
            <p:ph type="title"/>
          </p:nvPr>
        </p:nvSpPr>
        <p:spPr>
          <a:xfrm>
            <a:off x="1421400" y="0"/>
            <a:ext cx="6301200" cy="4197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100"/>
              <a:t>User Receives Notifications For Favorite Meals</a:t>
            </a:r>
            <a:endParaRPr sz="2300"/>
          </a:p>
        </p:txBody>
      </p:sp>
      <p:graphicFrame>
        <p:nvGraphicFramePr>
          <p:cNvPr id="118" name="Google Shape;118;g2d92ec44009_10_5"/>
          <p:cNvGraphicFramePr/>
          <p:nvPr/>
        </p:nvGraphicFramePr>
        <p:xfrm>
          <a:off x="1421400" y="642600"/>
          <a:ext cx="3000000" cy="3000000"/>
        </p:xfrm>
        <a:graphic>
          <a:graphicData uri="http://schemas.openxmlformats.org/drawingml/2006/table">
            <a:tbl>
              <a:tblPr>
                <a:noFill/>
                <a:tableStyleId>{199AABA0-B249-44C1-9CB3-F2567C1529C0}</a:tableStyleId>
              </a:tblPr>
              <a:tblGrid>
                <a:gridCol w="3132250"/>
                <a:gridCol w="3168950"/>
              </a:tblGrid>
              <a:tr h="410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Goal</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a:t>
                      </a:r>
                      <a:r>
                        <a:rPr lang="en" sz="1100">
                          <a:latin typeface="Times New Roman"/>
                          <a:ea typeface="Times New Roman"/>
                          <a:cs typeface="Times New Roman"/>
                          <a:sym typeface="Times New Roman"/>
                        </a:rPr>
                        <a:t>receives</a:t>
                      </a:r>
                      <a:r>
                        <a:rPr lang="en" sz="1100">
                          <a:latin typeface="Times New Roman"/>
                          <a:ea typeface="Times New Roman"/>
                          <a:cs typeface="Times New Roman"/>
                          <a:sym typeface="Times New Roman"/>
                        </a:rPr>
                        <a:t> alerts when a meal is available in a dining hall</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8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Primary Actor</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9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Precondition</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has logged into an account and favorited a meal</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71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Success End Condition</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a:t>
                      </a:r>
                      <a:r>
                        <a:rPr lang="en" sz="1100">
                          <a:latin typeface="Times New Roman"/>
                          <a:ea typeface="Times New Roman"/>
                          <a:cs typeface="Times New Roman"/>
                          <a:sym typeface="Times New Roman"/>
                        </a:rPr>
                        <a:t>receives</a:t>
                      </a:r>
                      <a:r>
                        <a:rPr lang="en" sz="1100">
                          <a:latin typeface="Times New Roman"/>
                          <a:ea typeface="Times New Roman"/>
                          <a:cs typeface="Times New Roman"/>
                          <a:sym typeface="Times New Roman"/>
                        </a:rPr>
                        <a:t> notification when the meal is available in a nearby dining hall</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88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Failure End Condition</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doesn’t </a:t>
                      </a:r>
                      <a:r>
                        <a:rPr lang="en" sz="1100">
                          <a:latin typeface="Times New Roman"/>
                          <a:ea typeface="Times New Roman"/>
                          <a:cs typeface="Times New Roman"/>
                          <a:sym typeface="Times New Roman"/>
                        </a:rPr>
                        <a:t>receive</a:t>
                      </a:r>
                      <a:r>
                        <a:rPr lang="en" sz="1100">
                          <a:latin typeface="Times New Roman"/>
                          <a:ea typeface="Times New Roman"/>
                          <a:cs typeface="Times New Roman"/>
                          <a:sym typeface="Times New Roman"/>
                        </a:rPr>
                        <a:t> notification/receives incorrect notification</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50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Triggers</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likes a meal and wants to know when it is available in the future</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91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Main Success Scenario</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User logs into account</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2. System presents recommendations based on dietary preferences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3. </a:t>
                      </a:r>
                      <a:r>
                        <a:rPr lang="en" sz="1100">
                          <a:solidFill>
                            <a:schemeClr val="dk1"/>
                          </a:solidFill>
                          <a:latin typeface="Times New Roman"/>
                          <a:ea typeface="Times New Roman"/>
                          <a:cs typeface="Times New Roman"/>
                          <a:sym typeface="Times New Roman"/>
                        </a:rPr>
                        <a:t>User chooses/searches for a meal</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4. User selects to favorite the meal if from a dining hall</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5. User receives notification when the meal is available</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9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Variations(alternative scenarios)</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wants to favorite a meal from a specific dining hall</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User interested in a meal from a </a:t>
                      </a:r>
                      <a:r>
                        <a:rPr lang="en" sz="1100">
                          <a:latin typeface="Times New Roman"/>
                          <a:ea typeface="Times New Roman"/>
                          <a:cs typeface="Times New Roman"/>
                          <a:sym typeface="Times New Roman"/>
                        </a:rPr>
                        <a:t>restaurant</a:t>
                      </a:r>
                      <a:endParaRPr sz="1100">
                        <a:latin typeface="Times New Roman"/>
                        <a:ea typeface="Times New Roman"/>
                        <a:cs typeface="Times New Roman"/>
                        <a:sym typeface="Times New Roman"/>
                      </a:endParaRPr>
                    </a:p>
                  </a:txBody>
                  <a:tcPr marT="45700" marB="0"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2d96ac9198e_1_0"/>
          <p:cNvSpPr txBox="1"/>
          <p:nvPr>
            <p:ph type="title"/>
          </p:nvPr>
        </p:nvSpPr>
        <p:spPr>
          <a:xfrm>
            <a:off x="311700" y="445025"/>
            <a:ext cx="8520600" cy="5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Overview</a:t>
            </a:r>
            <a:endParaRPr/>
          </a:p>
        </p:txBody>
      </p:sp>
      <p:sp>
        <p:nvSpPr>
          <p:cNvPr id="58" name="Google Shape;58;g2d96ac9198e_1_0"/>
          <p:cNvSpPr txBox="1"/>
          <p:nvPr/>
        </p:nvSpPr>
        <p:spPr>
          <a:xfrm>
            <a:off x="311700" y="1330500"/>
            <a:ext cx="8520600" cy="24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Our project is a web-based dietary profiling app that helps users navigate local dining options based on their dietary needs/allergies, and preferences. The platform allows users to create a profile, specify allergies with severity levels, and receive personalized dining recommendations across the Five Colleges.</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d92ec44009_13_1"/>
          <p:cNvSpPr txBox="1"/>
          <p:nvPr>
            <p:ph type="title"/>
          </p:nvPr>
        </p:nvSpPr>
        <p:spPr>
          <a:xfrm>
            <a:off x="311700" y="445025"/>
            <a:ext cx="8520600" cy="5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User Creates a Profile - Informal</a:t>
            </a:r>
            <a:endParaRPr/>
          </a:p>
        </p:txBody>
      </p:sp>
      <p:sp>
        <p:nvSpPr>
          <p:cNvPr id="64" name="Google Shape;64;g2d92ec44009_13_1"/>
          <p:cNvSpPr txBox="1"/>
          <p:nvPr/>
        </p:nvSpPr>
        <p:spPr>
          <a:xfrm>
            <a:off x="311700" y="1330500"/>
            <a:ext cx="8520600" cy="24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The user begins by creating an account with their email and password. The system sends an email with a code for verifying the email used to register the account. After verifying the email, they are prompted to complete a brief survey to specify their dietary preferences, favorite cuisines, and any allergies. Once completed, the system processes this information and directs the user to the main page, displaying dining halls from the Five College Consortium. The listings are automatically sorted by highest-rated options that match their preferences, ensuring a tailored experience. Users can also adjust sorting options, such as viewing lower-rated places first, giving them flexibility in their dining choices.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aphicFrame>
        <p:nvGraphicFramePr>
          <p:cNvPr id="69" name="Google Shape;69;g2d92ec44009_1_0"/>
          <p:cNvGraphicFramePr/>
          <p:nvPr/>
        </p:nvGraphicFramePr>
        <p:xfrm>
          <a:off x="167938" y="239100"/>
          <a:ext cx="3000000" cy="3000000"/>
        </p:xfrm>
        <a:graphic>
          <a:graphicData uri="http://schemas.openxmlformats.org/drawingml/2006/table">
            <a:tbl>
              <a:tblPr>
                <a:noFill/>
                <a:tableStyleId>{199AABA0-B249-44C1-9CB3-F2567C1529C0}</a:tableStyleId>
              </a:tblPr>
              <a:tblGrid>
                <a:gridCol w="3947000"/>
                <a:gridCol w="4703675"/>
              </a:tblGrid>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Goal</a:t>
                      </a:r>
                      <a:endParaRPr sz="1100">
                        <a:latin typeface="Times New Roman"/>
                        <a:ea typeface="Times New Roman"/>
                        <a:cs typeface="Times New Roman"/>
                        <a:sym typeface="Times New Roman"/>
                      </a:endParaRPr>
                    </a:p>
                  </a:txBody>
                  <a:tcPr marT="45700" marB="0" marR="0"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able to see restaurants with satisfied dietary preferences.</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Primary actor</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Precondition</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has opened website. User is making account.</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Success end Condition</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successfully signed up &amp; dietary preferences have been stored.</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Failure</a:t>
                      </a:r>
                      <a:r>
                        <a:rPr lang="en" sz="1100">
                          <a:latin typeface="Times New Roman"/>
                          <a:ea typeface="Times New Roman"/>
                          <a:cs typeface="Times New Roman"/>
                          <a:sym typeface="Times New Roman"/>
                        </a:rPr>
                        <a:t> end Condition</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did not sign up, dietary preferences not available or not stored.</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Secondary actors</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tc>
              </a:tr>
              <a:tr h="464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Trigger</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wants restaurants that satisfy their dietary preferences.</a:t>
                      </a:r>
                      <a:endParaRPr sz="1100">
                        <a:latin typeface="Times New Roman"/>
                        <a:ea typeface="Times New Roman"/>
                        <a:cs typeface="Times New Roman"/>
                        <a:sym typeface="Times New Roman"/>
                      </a:endParaRPr>
                    </a:p>
                  </a:txBody>
                  <a:tcPr marT="91425" marB="91425" marR="91425" marL="91425"/>
                </a:tc>
              </a:tr>
              <a:tr h="8360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Main Success Scenario</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User enters account information (email/password) and it is stored.</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2- System emails user with verification code, user is prompted to input code.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3- System presents questions regarding dietary preferences/present allergies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4- System accepts account, generates dining establishments sorted by rating and dietary preferences.</a:t>
                      </a:r>
                      <a:endParaRPr sz="1100">
                        <a:latin typeface="Times New Roman"/>
                        <a:ea typeface="Times New Roman"/>
                        <a:cs typeface="Times New Roman"/>
                        <a:sym typeface="Times New Roman"/>
                      </a:endParaRPr>
                    </a:p>
                  </a:txBody>
                  <a:tcPr marT="91425" marB="91425" marR="91425" marL="91425"/>
                </a:tc>
              </a:tr>
              <a:tr h="8360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Variations (error scenarios)</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Invalid account information.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2- System fails to email verification code correctly.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3- Target dietary preferences not present.</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4- System fails to generate the correct dining establishments.</a:t>
                      </a:r>
                      <a:endParaRPr sz="1100">
                        <a:latin typeface="Times New Roman"/>
                        <a:ea typeface="Times New Roman"/>
                        <a:cs typeface="Times New Roman"/>
                        <a:sym typeface="Times New Roman"/>
                      </a:endParaRPr>
                    </a:p>
                  </a:txBody>
                  <a:tcPr marT="91425" marB="91425" marR="91425" marL="91425"/>
                </a:tc>
              </a:tr>
              <a:tr h="5047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Variations (alternative scenarios)</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3- User sorts by different preferences (lowest rated first for example).</a:t>
                      </a:r>
                      <a:endParaRPr sz="1100">
                        <a:latin typeface="Times New Roman"/>
                        <a:ea typeface="Times New Roman"/>
                        <a:cs typeface="Times New Roman"/>
                        <a:sym typeface="Times New Roman"/>
                      </a:endParaRPr>
                    </a:p>
                  </a:txBody>
                  <a:tcPr marT="91425" marB="91425" marR="91425" marL="91425"/>
                </a:tc>
              </a:tr>
            </a:tbl>
          </a:graphicData>
        </a:graphic>
      </p:graphicFrame>
      <p:sp>
        <p:nvSpPr>
          <p:cNvPr id="70" name="Google Shape;70;g2d92ec44009_1_0"/>
          <p:cNvSpPr txBox="1"/>
          <p:nvPr/>
        </p:nvSpPr>
        <p:spPr>
          <a:xfrm>
            <a:off x="91813" y="-65275"/>
            <a:ext cx="86124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D1226"/>
                </a:solidFill>
              </a:rPr>
              <a:t>User Creates a Profile - Formal</a:t>
            </a:r>
            <a:endParaRPr b="1" sz="1500">
              <a:solidFill>
                <a:srgbClr val="6D12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d9876c393c_1_5"/>
          <p:cNvSpPr txBox="1"/>
          <p:nvPr>
            <p:ph type="title"/>
          </p:nvPr>
        </p:nvSpPr>
        <p:spPr>
          <a:xfrm>
            <a:off x="311700" y="445025"/>
            <a:ext cx="8520600" cy="5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User Logs into Profile - Informal</a:t>
            </a:r>
            <a:endParaRPr/>
          </a:p>
        </p:txBody>
      </p:sp>
      <p:sp>
        <p:nvSpPr>
          <p:cNvPr id="76" name="Google Shape;76;g2d9876c393c_1_5"/>
          <p:cNvSpPr txBox="1"/>
          <p:nvPr/>
        </p:nvSpPr>
        <p:spPr>
          <a:xfrm>
            <a:off x="311700" y="1330500"/>
            <a:ext cx="8520600" cy="24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The user begins by entering their </a:t>
            </a:r>
            <a:r>
              <a:rPr lang="en" sz="1700">
                <a:solidFill>
                  <a:schemeClr val="dk1"/>
                </a:solidFill>
              </a:rPr>
              <a:t>account’s</a:t>
            </a:r>
            <a:r>
              <a:rPr lang="en" sz="1700">
                <a:solidFill>
                  <a:schemeClr val="dk1"/>
                </a:solidFill>
              </a:rPr>
              <a:t> associated email and password. After entering said information, if the user has enabled two-factor </a:t>
            </a:r>
            <a:r>
              <a:rPr lang="en" sz="1700">
                <a:solidFill>
                  <a:schemeClr val="dk1"/>
                </a:solidFill>
              </a:rPr>
              <a:t>authentication</a:t>
            </a:r>
            <a:r>
              <a:rPr lang="en" sz="1700">
                <a:solidFill>
                  <a:schemeClr val="dk1"/>
                </a:solidFill>
              </a:rPr>
              <a:t>, a new page pops up, asking the user for a code that was emailed to the email associated to the account. Once completed, the system directs the user to the main page, displaying dining halls from the Five College Consortium. The listings are automatically sorted by highest-rated options that match their preferences, ensuring a tailored experience courtesy of the pre-completed survey given on sign-up.</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aphicFrame>
        <p:nvGraphicFramePr>
          <p:cNvPr id="81" name="Google Shape;81;g2d9876c393c_1_0"/>
          <p:cNvGraphicFramePr/>
          <p:nvPr/>
        </p:nvGraphicFramePr>
        <p:xfrm>
          <a:off x="167938" y="239100"/>
          <a:ext cx="3000000" cy="3000000"/>
        </p:xfrm>
        <a:graphic>
          <a:graphicData uri="http://schemas.openxmlformats.org/drawingml/2006/table">
            <a:tbl>
              <a:tblPr>
                <a:noFill/>
                <a:tableStyleId>{199AABA0-B249-44C1-9CB3-F2567C1529C0}</a:tableStyleId>
              </a:tblPr>
              <a:tblGrid>
                <a:gridCol w="3947000"/>
                <a:gridCol w="4703675"/>
              </a:tblGrid>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Goal</a:t>
                      </a:r>
                      <a:endParaRPr sz="1100">
                        <a:latin typeface="Times New Roman"/>
                        <a:ea typeface="Times New Roman"/>
                        <a:cs typeface="Times New Roman"/>
                        <a:sym typeface="Times New Roman"/>
                      </a:endParaRPr>
                    </a:p>
                  </a:txBody>
                  <a:tcPr marT="45700" marB="0" marR="0"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able to see restaurants with satisfied dietary preferences.</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Primary actor</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Precondition</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has opened website. User wants to access his pre-created account.</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Success end Condition</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successfully logs into their account, their </a:t>
                      </a:r>
                      <a:r>
                        <a:rPr lang="en" sz="1100">
                          <a:latin typeface="Times New Roman"/>
                          <a:ea typeface="Times New Roman"/>
                          <a:cs typeface="Times New Roman"/>
                          <a:sym typeface="Times New Roman"/>
                        </a:rPr>
                        <a:t>preferences</a:t>
                      </a:r>
                      <a:r>
                        <a:rPr lang="en" sz="1100">
                          <a:latin typeface="Times New Roman"/>
                          <a:ea typeface="Times New Roman"/>
                          <a:cs typeface="Times New Roman"/>
                          <a:sym typeface="Times New Roman"/>
                        </a:rPr>
                        <a:t> are reloaded.</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Failure end Condition</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did not log in, account does not open/load..</a:t>
                      </a:r>
                      <a:endParaRPr sz="1100">
                        <a:latin typeface="Times New Roman"/>
                        <a:ea typeface="Times New Roman"/>
                        <a:cs typeface="Times New Roman"/>
                        <a:sym typeface="Times New Roman"/>
                      </a:endParaRPr>
                    </a:p>
                  </a:txBody>
                  <a:tcPr marT="91425" marB="91425" marR="91425" marL="91425"/>
                </a:tc>
              </a:tr>
              <a:tr h="343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Secondary actors</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tc>
              </a:tr>
              <a:tr h="4643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Trigger</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wants restaurants that satisfy their dietary preferences.</a:t>
                      </a:r>
                      <a:endParaRPr sz="1100">
                        <a:latin typeface="Times New Roman"/>
                        <a:ea typeface="Times New Roman"/>
                        <a:cs typeface="Times New Roman"/>
                        <a:sym typeface="Times New Roman"/>
                      </a:endParaRPr>
                    </a:p>
                  </a:txBody>
                  <a:tcPr marT="91425" marB="91425" marR="91425" marL="91425"/>
                </a:tc>
              </a:tr>
              <a:tr h="8360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Main Success Scenario</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User enters account information (email/password).</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2- System sends 2FA email to the user.</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3- User inputs the code to the website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4- System verifies to code and allows the user to proceed.</a:t>
                      </a:r>
                      <a:endParaRPr sz="1100">
                        <a:latin typeface="Times New Roman"/>
                        <a:ea typeface="Times New Roman"/>
                        <a:cs typeface="Times New Roman"/>
                        <a:sym typeface="Times New Roman"/>
                      </a:endParaRPr>
                    </a:p>
                  </a:txBody>
                  <a:tcPr marT="91425" marB="91425" marR="91425" marL="91425"/>
                </a:tc>
              </a:tr>
              <a:tr h="8360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Variations (error scenarios)</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 Invalid account information.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2- Invalid code.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3- System fails to generate/authenticate code.</a:t>
                      </a:r>
                      <a:endParaRPr sz="1100">
                        <a:latin typeface="Times New Roman"/>
                        <a:ea typeface="Times New Roman"/>
                        <a:cs typeface="Times New Roman"/>
                        <a:sym typeface="Times New Roman"/>
                      </a:endParaRPr>
                    </a:p>
                  </a:txBody>
                  <a:tcPr marT="91425" marB="91425" marR="91425" marL="91425"/>
                </a:tc>
              </a:tr>
              <a:tr h="5047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Variations (alternative scenarios)</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tc>
              </a:tr>
            </a:tbl>
          </a:graphicData>
        </a:graphic>
      </p:graphicFrame>
      <p:sp>
        <p:nvSpPr>
          <p:cNvPr id="82" name="Google Shape;82;g2d9876c393c_1_0"/>
          <p:cNvSpPr txBox="1"/>
          <p:nvPr/>
        </p:nvSpPr>
        <p:spPr>
          <a:xfrm>
            <a:off x="91813" y="-65275"/>
            <a:ext cx="86124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D1226"/>
                </a:solidFill>
              </a:rPr>
              <a:t>User Logs into Profile - Formal</a:t>
            </a:r>
            <a:endParaRPr b="1" sz="1500">
              <a:solidFill>
                <a:srgbClr val="6D12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d93a0273e5_0_5"/>
          <p:cNvSpPr txBox="1"/>
          <p:nvPr>
            <p:ph type="title"/>
          </p:nvPr>
        </p:nvSpPr>
        <p:spPr>
          <a:xfrm>
            <a:off x="311700" y="445025"/>
            <a:ext cx="8520600" cy="5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User Searches for a Meal/Location - Informal</a:t>
            </a:r>
            <a:endParaRPr/>
          </a:p>
        </p:txBody>
      </p:sp>
      <p:sp>
        <p:nvSpPr>
          <p:cNvPr id="88" name="Google Shape;88;g2d93a0273e5_0_5"/>
          <p:cNvSpPr txBox="1"/>
          <p:nvPr/>
        </p:nvSpPr>
        <p:spPr>
          <a:xfrm>
            <a:off x="311700" y="1330500"/>
            <a:ext cx="8471100" cy="26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The user is interested in a meal in the area so they log into the app where they choose the option to search by dish name or dining location. The user chooses to search by dish name, and is given a list of restaurants (with the name of the equivalent dish(es) under it as a list) that serve an equivalent of said dish.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The user is interested in a dining location in the area so they log into the app where they choose the option to search by dish name or dining location. The user chooses to search by dining location, and is given the menu(of compatible foods) at the location that matches the search.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d92ec44009_10_10"/>
          <p:cNvSpPr txBox="1"/>
          <p:nvPr>
            <p:ph type="title"/>
          </p:nvPr>
        </p:nvSpPr>
        <p:spPr>
          <a:xfrm>
            <a:off x="248625" y="-136600"/>
            <a:ext cx="8520600" cy="5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User Searches for Meal/Location - Formal</a:t>
            </a:r>
            <a:endParaRPr/>
          </a:p>
        </p:txBody>
      </p:sp>
      <p:graphicFrame>
        <p:nvGraphicFramePr>
          <p:cNvPr id="94" name="Google Shape;94;g2d92ec44009_10_10"/>
          <p:cNvGraphicFramePr/>
          <p:nvPr/>
        </p:nvGraphicFramePr>
        <p:xfrm>
          <a:off x="167587" y="402312"/>
          <a:ext cx="3000000" cy="3000000"/>
        </p:xfrm>
        <a:graphic>
          <a:graphicData uri="http://schemas.openxmlformats.org/drawingml/2006/table">
            <a:tbl>
              <a:tblPr>
                <a:noFill/>
                <a:tableStyleId>{199AABA0-B249-44C1-9CB3-F2567C1529C0}</a:tableStyleId>
              </a:tblPr>
              <a:tblGrid>
                <a:gridCol w="4260300"/>
                <a:gridCol w="4260300"/>
              </a:tblGrid>
              <a:tr h="280400">
                <a:tc>
                  <a:txBody>
                    <a:bodyPr/>
                    <a:lstStyle/>
                    <a:p>
                      <a:pPr indent="0" lvl="0" marL="0" rtl="0" algn="l">
                        <a:spcBef>
                          <a:spcPts val="0"/>
                        </a:spcBef>
                        <a:spcAft>
                          <a:spcPts val="0"/>
                        </a:spcAft>
                        <a:buNone/>
                      </a:pPr>
                      <a:r>
                        <a:rPr lang="en" sz="1100"/>
                        <a:t>Goal</a:t>
                      </a:r>
                      <a:endParaRPr sz="1100"/>
                    </a:p>
                  </a:txBody>
                  <a:tcPr marT="91425" marB="91425" marR="91425" marL="91425"/>
                </a:tc>
                <a:tc>
                  <a:txBody>
                    <a:bodyPr/>
                    <a:lstStyle/>
                    <a:p>
                      <a:pPr indent="0" lvl="0" marL="0" rtl="0" algn="l">
                        <a:spcBef>
                          <a:spcPts val="0"/>
                        </a:spcBef>
                        <a:spcAft>
                          <a:spcPts val="0"/>
                        </a:spcAft>
                        <a:buNone/>
                      </a:pPr>
                      <a:r>
                        <a:rPr lang="en" sz="1100"/>
                        <a:t>User searches for a dish and finds where it is available</a:t>
                      </a:r>
                      <a:endParaRPr sz="1100"/>
                    </a:p>
                  </a:txBody>
                  <a:tcPr marT="91425" marB="91425" marR="91425" marL="91425"/>
                </a:tc>
              </a:tr>
              <a:tr h="210325">
                <a:tc>
                  <a:txBody>
                    <a:bodyPr/>
                    <a:lstStyle/>
                    <a:p>
                      <a:pPr indent="0" lvl="0" marL="0" rtl="0" algn="l">
                        <a:spcBef>
                          <a:spcPts val="0"/>
                        </a:spcBef>
                        <a:spcAft>
                          <a:spcPts val="0"/>
                        </a:spcAft>
                        <a:buNone/>
                      </a:pPr>
                      <a:r>
                        <a:rPr lang="en" sz="1100"/>
                        <a:t>Primary Actor</a:t>
                      </a:r>
                      <a:endParaRPr sz="1100"/>
                    </a:p>
                  </a:txBody>
                  <a:tcPr marT="91425" marB="91425" marR="91425" marL="91425"/>
                </a:tc>
                <a:tc>
                  <a:txBody>
                    <a:bodyPr/>
                    <a:lstStyle/>
                    <a:p>
                      <a:pPr indent="0" lvl="0" marL="0" rtl="0" algn="l">
                        <a:spcBef>
                          <a:spcPts val="0"/>
                        </a:spcBef>
                        <a:spcAft>
                          <a:spcPts val="0"/>
                        </a:spcAft>
                        <a:buNone/>
                      </a:pPr>
                      <a:r>
                        <a:rPr lang="en" sz="1100"/>
                        <a:t>User</a:t>
                      </a:r>
                      <a:endParaRPr sz="1100"/>
                    </a:p>
                  </a:txBody>
                  <a:tcPr marT="91425" marB="91425" marR="91425" marL="91425"/>
                </a:tc>
              </a:tr>
              <a:tr h="339700">
                <a:tc>
                  <a:txBody>
                    <a:bodyPr/>
                    <a:lstStyle/>
                    <a:p>
                      <a:pPr indent="0" lvl="0" marL="0" rtl="0" algn="l">
                        <a:spcBef>
                          <a:spcPts val="0"/>
                        </a:spcBef>
                        <a:spcAft>
                          <a:spcPts val="0"/>
                        </a:spcAft>
                        <a:buNone/>
                      </a:pPr>
                      <a:r>
                        <a:rPr lang="en" sz="1100"/>
                        <a:t>Precondition</a:t>
                      </a:r>
                      <a:endParaRPr sz="1100"/>
                    </a:p>
                  </a:txBody>
                  <a:tcPr marT="91425" marB="91425" marR="91425" marL="91425"/>
                </a:tc>
                <a:tc>
                  <a:txBody>
                    <a:bodyPr/>
                    <a:lstStyle/>
                    <a:p>
                      <a:pPr indent="0" lvl="0" marL="0" rtl="0" algn="l">
                        <a:spcBef>
                          <a:spcPts val="0"/>
                        </a:spcBef>
                        <a:spcAft>
                          <a:spcPts val="0"/>
                        </a:spcAft>
                        <a:buNone/>
                      </a:pPr>
                      <a:r>
                        <a:rPr lang="en" sz="1100"/>
                        <a:t>The user has logged into the website</a:t>
                      </a:r>
                      <a:endParaRPr sz="1100"/>
                    </a:p>
                  </a:txBody>
                  <a:tcPr marT="91425" marB="91425" marR="91425" marL="91425"/>
                </a:tc>
              </a:tr>
              <a:tr h="267575">
                <a:tc>
                  <a:txBody>
                    <a:bodyPr/>
                    <a:lstStyle/>
                    <a:p>
                      <a:pPr indent="0" lvl="0" marL="0" rtl="0" algn="l">
                        <a:spcBef>
                          <a:spcPts val="0"/>
                        </a:spcBef>
                        <a:spcAft>
                          <a:spcPts val="0"/>
                        </a:spcAft>
                        <a:buNone/>
                      </a:pPr>
                      <a:r>
                        <a:rPr lang="en" sz="1100"/>
                        <a:t>Success End Condition</a:t>
                      </a:r>
                      <a:endParaRPr sz="1100"/>
                    </a:p>
                  </a:txBody>
                  <a:tcPr marT="91425" marB="91425" marR="91425" marL="91425"/>
                </a:tc>
                <a:tc>
                  <a:txBody>
                    <a:bodyPr/>
                    <a:lstStyle/>
                    <a:p>
                      <a:pPr indent="0" lvl="0" marL="0" rtl="0" algn="l">
                        <a:spcBef>
                          <a:spcPts val="0"/>
                        </a:spcBef>
                        <a:spcAft>
                          <a:spcPts val="0"/>
                        </a:spcAft>
                        <a:buNone/>
                      </a:pPr>
                      <a:r>
                        <a:rPr lang="en" sz="1100"/>
                        <a:t>There are dining locations matching the keywords</a:t>
                      </a:r>
                      <a:endParaRPr sz="1100"/>
                    </a:p>
                  </a:txBody>
                  <a:tcPr marT="91425" marB="91425" marR="91425" marL="91425"/>
                </a:tc>
              </a:tr>
              <a:tr h="448050">
                <a:tc>
                  <a:txBody>
                    <a:bodyPr/>
                    <a:lstStyle/>
                    <a:p>
                      <a:pPr indent="0" lvl="0" marL="0" rtl="0" algn="l">
                        <a:spcBef>
                          <a:spcPts val="0"/>
                        </a:spcBef>
                        <a:spcAft>
                          <a:spcPts val="0"/>
                        </a:spcAft>
                        <a:buNone/>
                      </a:pPr>
                      <a:r>
                        <a:rPr lang="en" sz="1100"/>
                        <a:t>Failure End Condition</a:t>
                      </a:r>
                      <a:endParaRPr sz="1100"/>
                    </a:p>
                  </a:txBody>
                  <a:tcPr marT="91425" marB="91425" marR="91425" marL="91425"/>
                </a:tc>
                <a:tc>
                  <a:txBody>
                    <a:bodyPr/>
                    <a:lstStyle/>
                    <a:p>
                      <a:pPr indent="0" lvl="0" marL="0" rtl="0" algn="l">
                        <a:spcBef>
                          <a:spcPts val="0"/>
                        </a:spcBef>
                        <a:spcAft>
                          <a:spcPts val="0"/>
                        </a:spcAft>
                        <a:buNone/>
                      </a:pPr>
                      <a:r>
                        <a:rPr lang="en" sz="1100"/>
                        <a:t>The dini</a:t>
                      </a:r>
                      <a:r>
                        <a:rPr lang="en" sz="1100"/>
                        <a:t>ng locations aren't showing up properly. The preference list made by the user is not updated after a search.</a:t>
                      </a:r>
                      <a:endParaRPr sz="1100"/>
                    </a:p>
                  </a:txBody>
                  <a:tcPr marT="91425" marB="91425" marR="91425" marL="91425"/>
                </a:tc>
              </a:tr>
              <a:tr h="343000">
                <a:tc>
                  <a:txBody>
                    <a:bodyPr/>
                    <a:lstStyle/>
                    <a:p>
                      <a:pPr indent="0" lvl="0" marL="0" rtl="0" algn="l">
                        <a:spcBef>
                          <a:spcPts val="0"/>
                        </a:spcBef>
                        <a:spcAft>
                          <a:spcPts val="0"/>
                        </a:spcAft>
                        <a:buNone/>
                      </a:pPr>
                      <a:r>
                        <a:rPr lang="en" sz="1100"/>
                        <a:t>Secondary actors</a:t>
                      </a:r>
                      <a:endParaRPr sz="1100"/>
                    </a:p>
                  </a:txBody>
                  <a:tcPr marT="91425" marB="91425" marR="91425" marL="91425"/>
                </a:tc>
                <a:tc>
                  <a:txBody>
                    <a:bodyPr/>
                    <a:lstStyle/>
                    <a:p>
                      <a:pPr indent="0" lvl="0" marL="0" rtl="0" algn="l">
                        <a:spcBef>
                          <a:spcPts val="0"/>
                        </a:spcBef>
                        <a:spcAft>
                          <a:spcPts val="0"/>
                        </a:spcAft>
                        <a:buNone/>
                      </a:pPr>
                      <a:r>
                        <a:t/>
                      </a:r>
                      <a:endParaRPr sz="1100"/>
                    </a:p>
                  </a:txBody>
                  <a:tcPr marT="91425" marB="91425" marR="91425" marL="91425"/>
                </a:tc>
              </a:tr>
              <a:tr h="196300">
                <a:tc>
                  <a:txBody>
                    <a:bodyPr/>
                    <a:lstStyle/>
                    <a:p>
                      <a:pPr indent="0" lvl="0" marL="0" rtl="0" algn="l">
                        <a:spcBef>
                          <a:spcPts val="0"/>
                        </a:spcBef>
                        <a:spcAft>
                          <a:spcPts val="0"/>
                        </a:spcAft>
                        <a:buNone/>
                      </a:pPr>
                      <a:r>
                        <a:rPr lang="en" sz="1100"/>
                        <a:t>Triggers</a:t>
                      </a:r>
                      <a:endParaRPr sz="1100"/>
                    </a:p>
                  </a:txBody>
                  <a:tcPr marT="91425" marB="91425" marR="91425" marL="91425"/>
                </a:tc>
                <a:tc>
                  <a:txBody>
                    <a:bodyPr/>
                    <a:lstStyle/>
                    <a:p>
                      <a:pPr indent="0" lvl="0" marL="0" rtl="0" algn="l">
                        <a:spcBef>
                          <a:spcPts val="0"/>
                        </a:spcBef>
                        <a:spcAft>
                          <a:spcPts val="0"/>
                        </a:spcAft>
                        <a:buNone/>
                      </a:pPr>
                      <a:r>
                        <a:rPr lang="en" sz="1100"/>
                        <a:t>Dedicated</a:t>
                      </a:r>
                      <a:r>
                        <a:rPr lang="en" sz="1100"/>
                        <a:t> time for meal is reached or user wants to change list.</a:t>
                      </a:r>
                      <a:endParaRPr sz="1100"/>
                    </a:p>
                  </a:txBody>
                  <a:tcPr marT="91425" marB="91425" marR="91425" marL="91425"/>
                </a:tc>
              </a:tr>
              <a:tr h="1138025">
                <a:tc>
                  <a:txBody>
                    <a:bodyPr/>
                    <a:lstStyle/>
                    <a:p>
                      <a:pPr indent="0" lvl="0" marL="0" rtl="0" algn="l">
                        <a:spcBef>
                          <a:spcPts val="0"/>
                        </a:spcBef>
                        <a:spcAft>
                          <a:spcPts val="0"/>
                        </a:spcAft>
                        <a:buNone/>
                      </a:pPr>
                      <a:r>
                        <a:rPr lang="en" sz="1100"/>
                        <a:t>Main Success Scenario</a:t>
                      </a:r>
                      <a:endParaRPr sz="1100"/>
                    </a:p>
                  </a:txBody>
                  <a:tcPr marT="91425" marB="91425" marR="91425" marL="91425"/>
                </a:tc>
                <a:tc>
                  <a:txBody>
                    <a:bodyPr/>
                    <a:lstStyle/>
                    <a:p>
                      <a:pPr indent="-298450" lvl="0" marL="457200" rtl="0" algn="l">
                        <a:spcBef>
                          <a:spcPts val="0"/>
                        </a:spcBef>
                        <a:spcAft>
                          <a:spcPts val="0"/>
                        </a:spcAft>
                        <a:buSzPts val="1100"/>
                        <a:buAutoNum type="arabicPeriod"/>
                      </a:pPr>
                      <a:r>
                        <a:rPr lang="en" sz="1100"/>
                        <a:t>User opens search bar and inputs a particular dish of their liking.</a:t>
                      </a:r>
                      <a:endParaRPr sz="1100"/>
                    </a:p>
                    <a:p>
                      <a:pPr indent="-298450" lvl="0" marL="457200" rtl="0" algn="l">
                        <a:spcBef>
                          <a:spcPts val="0"/>
                        </a:spcBef>
                        <a:spcAft>
                          <a:spcPts val="0"/>
                        </a:spcAft>
                        <a:buSzPts val="1100"/>
                        <a:buAutoNum type="arabicPeriod"/>
                      </a:pPr>
                      <a:r>
                        <a:rPr lang="en" sz="1100"/>
                        <a:t>System takes into account previous preferences and showcases a list of establishments (that satisfy pre-existing preferences) that have the dish of their choice.</a:t>
                      </a:r>
                      <a:endParaRPr sz="1100"/>
                    </a:p>
                  </a:txBody>
                  <a:tcPr marT="91425" marB="91425" marR="91425" marL="91425"/>
                </a:tc>
              </a:tr>
              <a:tr h="224350">
                <a:tc>
                  <a:txBody>
                    <a:bodyPr/>
                    <a:lstStyle/>
                    <a:p>
                      <a:pPr indent="0" lvl="0" marL="0" rtl="0" algn="l">
                        <a:spcBef>
                          <a:spcPts val="0"/>
                        </a:spcBef>
                        <a:spcAft>
                          <a:spcPts val="0"/>
                        </a:spcAft>
                        <a:buNone/>
                      </a:pPr>
                      <a:r>
                        <a:rPr lang="en" sz="1100"/>
                        <a:t>Variations(error scenarios)</a:t>
                      </a:r>
                      <a:endParaRPr sz="1100"/>
                    </a:p>
                  </a:txBody>
                  <a:tcPr marT="91425" marB="91425" marR="91425" marL="91425"/>
                </a:tc>
                <a:tc>
                  <a:txBody>
                    <a:bodyPr/>
                    <a:lstStyle/>
                    <a:p>
                      <a:pPr indent="0" lvl="0" marL="0" rtl="0" algn="l">
                        <a:spcBef>
                          <a:spcPts val="0"/>
                        </a:spcBef>
                        <a:spcAft>
                          <a:spcPts val="0"/>
                        </a:spcAft>
                        <a:buNone/>
                      </a:pPr>
                      <a:r>
                        <a:rPr lang="en" sz="1100"/>
                        <a:t>No locations showing. </a:t>
                      </a:r>
                      <a:endParaRPr sz="1100"/>
                    </a:p>
                    <a:p>
                      <a:pPr indent="0" lvl="0" marL="0" rtl="0" algn="l">
                        <a:spcBef>
                          <a:spcPts val="0"/>
                        </a:spcBef>
                        <a:spcAft>
                          <a:spcPts val="0"/>
                        </a:spcAft>
                        <a:buNone/>
                      </a:pPr>
                      <a:r>
                        <a:rPr lang="en" sz="1100"/>
                        <a:t>No matched meal on a listed restaurant.</a:t>
                      </a:r>
                      <a:endParaRPr sz="1100"/>
                    </a:p>
                  </a:txBody>
                  <a:tcPr marT="91425" marB="91425" marR="91425" marL="91425"/>
                </a:tc>
              </a:tr>
              <a:tr h="339700">
                <a:tc>
                  <a:txBody>
                    <a:bodyPr/>
                    <a:lstStyle/>
                    <a:p>
                      <a:pPr indent="0" lvl="0" marL="0" rtl="0" algn="l">
                        <a:spcBef>
                          <a:spcPts val="0"/>
                        </a:spcBef>
                        <a:spcAft>
                          <a:spcPts val="0"/>
                        </a:spcAft>
                        <a:buNone/>
                      </a:pPr>
                      <a:r>
                        <a:rPr lang="en" sz="1100"/>
                        <a:t>Variations(alternative scenarios)</a:t>
                      </a:r>
                      <a:endParaRPr sz="1100"/>
                    </a:p>
                  </a:txBody>
                  <a:tcPr marT="91425" marB="91425" marR="91425" marL="91425"/>
                </a:tc>
                <a:tc>
                  <a:txBody>
                    <a:bodyPr/>
                    <a:lstStyle/>
                    <a:p>
                      <a:pPr indent="0" lvl="0" marL="0" rtl="0" algn="l">
                        <a:spcBef>
                          <a:spcPts val="0"/>
                        </a:spcBef>
                        <a:spcAft>
                          <a:spcPts val="0"/>
                        </a:spcAft>
                        <a:buNone/>
                      </a:pPr>
                      <a:r>
                        <a:rPr lang="en" sz="1100"/>
                        <a:t>User switches order in generated restaurant list. User searches for a different meal choice.</a:t>
                      </a:r>
                      <a:endParaRPr sz="11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d93a0273e5_0_0"/>
          <p:cNvSpPr txBox="1"/>
          <p:nvPr>
            <p:ph type="title"/>
          </p:nvPr>
        </p:nvSpPr>
        <p:spPr>
          <a:xfrm>
            <a:off x="311700" y="445025"/>
            <a:ext cx="8520600" cy="5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User Leaves a Review - Informal</a:t>
            </a:r>
            <a:endParaRPr/>
          </a:p>
        </p:txBody>
      </p:sp>
      <p:sp>
        <p:nvSpPr>
          <p:cNvPr id="100" name="Google Shape;100;g2d93a0273e5_0_0"/>
          <p:cNvSpPr txBox="1"/>
          <p:nvPr/>
        </p:nvSpPr>
        <p:spPr>
          <a:xfrm>
            <a:off x="311700" y="1330500"/>
            <a:ext cx="8520600" cy="24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After finishing a meal at a restaurant, the user logs into the platform to leave a review. If they found their meal through the app, it will pop up automatically. Otherwise, they can search for the restaurant and select their meal manually, The user then gives the meal a star based rating on quality and dietary compatibility, as well as a short review(optional) offering information related to their meal. The updated review is available for others to view, ensuring transparency and improved dining recommendations.</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UMass CICS">
  <a:themeElements>
    <a:clrScheme name="Plaza">
      <a:dk1>
        <a:srgbClr val="000000"/>
      </a:dk1>
      <a:lt1>
        <a:srgbClr val="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