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1"/>
  </p:notesMasterIdLst>
  <p:handoutMasterIdLst>
    <p:handoutMasterId r:id="rId12"/>
  </p:handoutMasterIdLst>
  <p:sldIdLst>
    <p:sldId id="558" r:id="rId2"/>
    <p:sldId id="600" r:id="rId3"/>
    <p:sldId id="602" r:id="rId4"/>
    <p:sldId id="603" r:id="rId5"/>
    <p:sldId id="604" r:id="rId6"/>
    <p:sldId id="607" r:id="rId7"/>
    <p:sldId id="605" r:id="rId8"/>
    <p:sldId id="606" r:id="rId9"/>
    <p:sldId id="608" r:id="rId10"/>
  </p:sldIdLst>
  <p:sldSz cx="12192000" cy="6858000"/>
  <p:notesSz cx="6794500" cy="9906000"/>
  <p:defaultTextStyle>
    <a:defPPr>
      <a:defRPr lang="sv-SE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 Svensson (HV)" initials="BS(" lastIdx="1" clrIdx="0">
    <p:extLst>
      <p:ext uri="{19B8F6BF-5375-455C-9EA6-DF929625EA0E}">
        <p15:presenceInfo xmlns:p15="http://schemas.microsoft.com/office/powerpoint/2012/main" userId="S::tbsv@hv.se::47238593-df9c-43e6-9de3-ae0ac8fc03a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C0C0C0"/>
    <a:srgbClr val="FFFFFF"/>
    <a:srgbClr val="FFFF00"/>
    <a:srgbClr val="00CCFF"/>
    <a:srgbClr val="000000"/>
    <a:srgbClr val="FFCCCC"/>
    <a:srgbClr val="FFFFCC"/>
    <a:srgbClr val="96E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4349" autoAdjust="0"/>
  </p:normalViewPr>
  <p:slideViewPr>
    <p:cSldViewPr>
      <p:cViewPr varScale="1">
        <p:scale>
          <a:sx n="73" d="100"/>
          <a:sy n="73" d="100"/>
        </p:scale>
        <p:origin x="931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2184" y="12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6" tIns="46829" rIns="93656" bIns="46829" numCol="1" anchor="t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32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6" tIns="46829" rIns="93656" bIns="46829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5938"/>
            <a:ext cx="29432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6" tIns="46829" rIns="93656" bIns="46829" numCol="1" anchor="b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sv-SE"/>
              <a:t>University West / BoS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05938"/>
            <a:ext cx="29432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6" tIns="46829" rIns="93656" bIns="46829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A434B02-4067-4251-9FEB-90A2938683C4}" type="slidenum">
              <a:rPr lang="sv-SE"/>
              <a:pPr>
                <a:defRPr/>
              </a:pPr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3332186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32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6" tIns="46829" rIns="93656" bIns="46829" numCol="1" anchor="t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3225" cy="500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6" tIns="46829" rIns="93656" bIns="46829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sv-SE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5250" y="742950"/>
            <a:ext cx="6604000" cy="3714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06938"/>
            <a:ext cx="4981575" cy="44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6" tIns="46829" rIns="93656" bIns="468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5938"/>
            <a:ext cx="29432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6" tIns="46829" rIns="93656" bIns="46829" numCol="1" anchor="b" anchorCtr="0" compatLnSpc="1">
            <a:prstTxWarp prst="textNoShape">
              <a:avLst/>
            </a:prstTxWarp>
          </a:bodyPr>
          <a:lstStyle>
            <a:lvl1pPr defTabSz="9382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sv-SE"/>
              <a:t>University West / BoS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05938"/>
            <a:ext cx="2943225" cy="500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656" tIns="46829" rIns="93656" bIns="46829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97899B4-DE93-4D6C-A087-B8BA4D51C16C}" type="slidenum">
              <a:rPr lang="sv-SE"/>
              <a:pPr>
                <a:defRPr/>
              </a:pPr>
              <a:t>‹N°›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12665608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5250" y="742950"/>
            <a:ext cx="6604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Do not change this slide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090925 ETFA2009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University West / BoS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7899B4-DE93-4D6C-A087-B8BA4D51C16C}" type="slidenum">
              <a:rPr lang="sv-SE" smtClean="0"/>
              <a:pPr>
                <a:defRPr/>
              </a:pPr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7183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/>
              <a:t>All red text shall be replaced  AND changed to BLACK colour</a:t>
            </a:r>
          </a:p>
          <a:p>
            <a:endParaRPr lang="en-GB" noProof="0" dirty="0"/>
          </a:p>
          <a:p>
            <a:endParaRPr lang="en-GB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University West / BoS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899B4-DE93-4D6C-A087-B8BA4D51C16C}" type="slidenum">
              <a:rPr lang="sv-SE" smtClean="0"/>
              <a:pPr>
                <a:defRPr/>
              </a:pPr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7418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University West / BoS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899B4-DE93-4D6C-A087-B8BA4D51C16C}" type="slidenum">
              <a:rPr lang="sv-SE" smtClean="0"/>
              <a:pPr>
                <a:defRPr/>
              </a:pPr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0213795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University West / BoS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899B4-DE93-4D6C-A087-B8BA4D51C16C}" type="slidenum">
              <a:rPr lang="sv-SE" smtClean="0"/>
              <a:pPr>
                <a:defRPr/>
              </a:pPr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12341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University West / BoS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899B4-DE93-4D6C-A087-B8BA4D51C16C}" type="slidenum">
              <a:rPr lang="sv-SE" smtClean="0"/>
              <a:pPr>
                <a:defRPr/>
              </a:pPr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6562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University West / BoS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899B4-DE93-4D6C-A087-B8BA4D51C16C}" type="slidenum">
              <a:rPr lang="sv-SE" smtClean="0"/>
              <a:pPr>
                <a:defRPr/>
              </a:pPr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87338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University West / BoS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899B4-DE93-4D6C-A087-B8BA4D51C16C}" type="slidenum">
              <a:rPr lang="sv-SE" smtClean="0"/>
              <a:pPr>
                <a:defRPr/>
              </a:pPr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664137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4" name="Platshållare för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University West / BoS</a:t>
            </a:r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7899B4-DE93-4D6C-A087-B8BA4D51C16C}" type="slidenum">
              <a:rPr lang="sv-SE" smtClean="0"/>
              <a:pPr>
                <a:defRPr/>
              </a:pPr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22336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9" name="Rectangle 5"/>
          <p:cNvSpPr>
            <a:spLocks noGrp="1" noChangeArrowheads="1"/>
          </p:cNvSpPr>
          <p:nvPr>
            <p:ph type="ctrTitle"/>
          </p:nvPr>
        </p:nvSpPr>
        <p:spPr>
          <a:xfrm>
            <a:off x="423987" y="1052513"/>
            <a:ext cx="11344031" cy="309721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251910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423987" y="4149728"/>
            <a:ext cx="11344031" cy="187166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pic>
        <p:nvPicPr>
          <p:cNvPr id="6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589" y="5949280"/>
            <a:ext cx="1891067" cy="79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15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sv-S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/>
              <a:t>3 Apr 2018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www.hv.se   -   Bo Svensson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572FD5-7352-4B41-AE9B-C0AED098AC31}" type="slidenum">
              <a:rPr lang="sv-SE" smtClean="0"/>
              <a:pPr/>
              <a:t>‹N°›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27197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511909" y="188916"/>
            <a:ext cx="11387015" cy="72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1924" y="1090613"/>
            <a:ext cx="1015609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9024816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3 Apr 2018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/>
              <a:t>www.hv.se   -   Bo Svensson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263352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DA426-9653-4B0C-B703-BA86BA0E38AE}" type="slidenum">
              <a:rPr lang="sv-SE" smtClean="0"/>
              <a:pPr/>
              <a:t>‹N°›</a:t>
            </a:fld>
            <a:endParaRPr lang="sv-SE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589" y="5949280"/>
            <a:ext cx="1891067" cy="792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  <p:sldLayoutId id="2147484059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5pPr>
      <a:lvl6pPr marL="457212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6pPr>
      <a:lvl7pPr marL="914423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7pPr>
      <a:lvl8pPr marL="1371634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8pPr>
      <a:lvl9pPr marL="1828846" algn="ctr" rtl="0" fontAlgn="base">
        <a:spcBef>
          <a:spcPct val="0"/>
        </a:spcBef>
        <a:spcAft>
          <a:spcPct val="0"/>
        </a:spcAft>
        <a:defRPr sz="3200" b="1">
          <a:solidFill>
            <a:schemeClr val="accent2"/>
          </a:solidFill>
          <a:latin typeface="Arial" charset="0"/>
        </a:defRPr>
      </a:lvl9pPr>
    </p:titleStyle>
    <p:bodyStyle>
      <a:lvl1pPr marL="342908" indent="-342908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Clr>
          <a:srgbClr val="3CA7D8"/>
        </a:buClr>
        <a:buSzPct val="130000"/>
        <a:buFont typeface="Arial" charset="0"/>
        <a:buChar char="•"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69" indent="-285757" algn="l" rtl="0" eaLnBrk="0" fontAlgn="base" hangingPunct="0">
        <a:spcBef>
          <a:spcPct val="20000"/>
        </a:spcBef>
        <a:spcAft>
          <a:spcPct val="0"/>
        </a:spcAft>
        <a:buClr>
          <a:srgbClr val="3CA7D8"/>
        </a:buClr>
        <a:buFont typeface="Arial" charset="0"/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2pPr>
      <a:lvl3pPr marL="1143028" indent="-228606" algn="l" rtl="0" eaLnBrk="0" fontAlgn="base" hangingPunct="0">
        <a:spcBef>
          <a:spcPct val="20000"/>
        </a:spcBef>
        <a:spcAft>
          <a:spcPct val="0"/>
        </a:spcAft>
        <a:buClr>
          <a:srgbClr val="3CA7D8"/>
        </a:buClr>
        <a:buFont typeface="Arial" charset="0"/>
        <a:buChar char="–"/>
        <a:defRPr sz="1600">
          <a:solidFill>
            <a:schemeClr val="tx1"/>
          </a:solidFill>
          <a:latin typeface="Calibri" panose="020F0502020204030204" pitchFamily="34" charset="0"/>
        </a:defRPr>
      </a:lvl3pPr>
      <a:lvl4pPr marL="1600240" indent="-228606" algn="l" rtl="0" eaLnBrk="0" fontAlgn="base" hangingPunct="0">
        <a:spcBef>
          <a:spcPct val="20000"/>
        </a:spcBef>
        <a:spcAft>
          <a:spcPct val="0"/>
        </a:spcAft>
        <a:buClr>
          <a:srgbClr val="3CA7D8"/>
        </a:buClr>
        <a:buFont typeface="Arial" charset="0"/>
        <a:buChar char="–"/>
        <a:defRPr sz="1600">
          <a:solidFill>
            <a:schemeClr val="tx1"/>
          </a:solidFill>
          <a:latin typeface="Calibri" panose="020F0502020204030204" pitchFamily="34" charset="0"/>
        </a:defRPr>
      </a:lvl4pPr>
      <a:lvl5pPr marL="2057452" indent="-228606" algn="l" rtl="0" eaLnBrk="0" fontAlgn="base" hangingPunct="0">
        <a:spcBef>
          <a:spcPct val="20000"/>
        </a:spcBef>
        <a:spcAft>
          <a:spcPct val="0"/>
        </a:spcAft>
        <a:buClr>
          <a:srgbClr val="3CA7D8"/>
        </a:buClr>
        <a:buFont typeface="Arial" charset="0"/>
        <a:buChar char="–"/>
        <a:defRPr sz="1600">
          <a:solidFill>
            <a:schemeClr val="tx1"/>
          </a:solidFill>
          <a:latin typeface="Calibri" panose="020F0502020204030204" pitchFamily="34" charset="0"/>
        </a:defRPr>
      </a:lvl5pPr>
      <a:lvl6pPr marL="2514663" indent="-228606" algn="l" rtl="0" fontAlgn="base">
        <a:spcBef>
          <a:spcPct val="20000"/>
        </a:spcBef>
        <a:spcAft>
          <a:spcPct val="0"/>
        </a:spcAft>
        <a:buClr>
          <a:srgbClr val="3CA7D8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fontAlgn="base">
        <a:spcBef>
          <a:spcPct val="20000"/>
        </a:spcBef>
        <a:spcAft>
          <a:spcPct val="0"/>
        </a:spcAft>
        <a:buClr>
          <a:srgbClr val="3CA7D8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fontAlgn="base">
        <a:spcBef>
          <a:spcPct val="20000"/>
        </a:spcBef>
        <a:spcAft>
          <a:spcPct val="0"/>
        </a:spcAft>
        <a:buClr>
          <a:srgbClr val="3CA7D8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fontAlgn="base">
        <a:spcBef>
          <a:spcPct val="20000"/>
        </a:spcBef>
        <a:spcAft>
          <a:spcPct val="0"/>
        </a:spcAft>
        <a:buClr>
          <a:srgbClr val="3CA7D8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dvanced.onlinelibrary.wiley.com/doi/10.1002/aisy.202000204" TargetMode="External"/><Relationship Id="rId2" Type="http://schemas.openxmlformats.org/officeDocument/2006/relationships/hyperlink" Target="https://www.sciencedirect.com/science/article/abs/pii/S0278612519301207?via%3Dihu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722602" y="1052512"/>
            <a:ext cx="5990021" cy="4680744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Degree project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mid time</a:t>
            </a:r>
            <a:br>
              <a:rPr lang="en-US" sz="4800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 presentation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3600" b="0" dirty="0">
                <a:solidFill>
                  <a:schemeClr val="tx1"/>
                </a:solidFill>
              </a:rPr>
              <a:t/>
            </a:r>
            <a:br>
              <a:rPr lang="en-US" sz="3600" b="0" dirty="0">
                <a:solidFill>
                  <a:schemeClr val="tx1"/>
                </a:solidFill>
              </a:rPr>
            </a:br>
            <a:r>
              <a:rPr lang="en-US" sz="3600" b="0" dirty="0">
                <a:solidFill>
                  <a:schemeClr val="tx1"/>
                </a:solidFill>
              </a:rPr>
              <a:t/>
            </a:r>
            <a:br>
              <a:rPr lang="en-US" sz="3600" b="0" dirty="0">
                <a:solidFill>
                  <a:schemeClr val="tx1"/>
                </a:solidFill>
              </a:rPr>
            </a:br>
            <a:r>
              <a:rPr lang="en-US" sz="3600" b="0" dirty="0">
                <a:solidFill>
                  <a:schemeClr val="tx1"/>
                </a:solidFill>
              </a:rPr>
              <a:t/>
            </a:r>
            <a:br>
              <a:rPr lang="en-US" sz="3600" b="0" dirty="0">
                <a:solidFill>
                  <a:schemeClr val="tx1"/>
                </a:solidFill>
              </a:rPr>
            </a:br>
            <a:r>
              <a:rPr lang="en-US" sz="2000" b="0" dirty="0">
                <a:solidFill>
                  <a:schemeClr val="tx1"/>
                </a:solidFill>
              </a:rPr>
              <a:t>www.hv.se/en </a:t>
            </a:r>
            <a:endParaRPr lang="en-GB" sz="2000" b="0" dirty="0">
              <a:solidFill>
                <a:schemeClr val="tx1"/>
              </a:solidFill>
            </a:endParaRPr>
          </a:p>
        </p:txBody>
      </p:sp>
      <p:pic>
        <p:nvPicPr>
          <p:cNvPr id="6" name="Picture Placeholder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" r="3681"/>
          <a:stretch>
            <a:fillRect/>
          </a:stretch>
        </p:blipFill>
        <p:spPr>
          <a:xfrm>
            <a:off x="695400" y="0"/>
            <a:ext cx="45387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6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D6654A8-51D3-4184-AC0F-14ACB528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1BCB3CC-60A3-4C7F-912B-F79CD1BF2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/>
              <a:t>Enhancing Efficiency in Metal 3D Printing Through AI and Simulation </a:t>
            </a:r>
            <a:endParaRPr lang="en-US" sz="4400" dirty="0" smtClean="0"/>
          </a:p>
          <a:p>
            <a:pPr marL="0" indent="0">
              <a:buNone/>
            </a:pPr>
            <a:r>
              <a:rPr lang="en-GB" dirty="0" smtClean="0"/>
              <a:t>JUSTINE Jean</a:t>
            </a:r>
            <a:endParaRPr lang="en-GB" dirty="0"/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rgbClr val="FF0000"/>
              </a:solidFill>
            </a:endParaRP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910A9FC-6BBC-4DB0-BA1A-CA62F6AAF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2FD5-7352-4B41-AE9B-C0AED098AC31}" type="slidenum">
              <a:rPr lang="sv-SE" smtClean="0"/>
              <a:pPr/>
              <a:t>2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33176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D0EA78D-6541-450A-86FC-F22E1BA1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ECF2AC0-8ED3-46B6-8695-DA1D6FF7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Metal 3D printing allow complex and customized parts</a:t>
            </a:r>
          </a:p>
          <a:p>
            <a:r>
              <a:rPr lang="en-GB" noProof="0" dirty="0" smtClean="0"/>
              <a:t>However, there is room to improve, as there is still some inefficiencies because of suboptimal build sequence, material waste, and no accuracy for the pieces printed.</a:t>
            </a:r>
            <a:endParaRPr lang="en-GB" dirty="0"/>
          </a:p>
          <a:p>
            <a:r>
              <a:rPr lang="en-GB" dirty="0" smtClean="0"/>
              <a:t>This project focus on integrating AI and simulation to address those issues</a:t>
            </a:r>
          </a:p>
          <a:p>
            <a:r>
              <a:rPr lang="en-GB" noProof="0" dirty="0" smtClean="0"/>
              <a:t>This projects fits within the bigger context </a:t>
            </a:r>
            <a:r>
              <a:rPr lang="en-GB" dirty="0"/>
              <a:t>of </a:t>
            </a:r>
            <a:r>
              <a:rPr lang="en-GB" dirty="0" smtClean="0"/>
              <a:t>Industrial Automation </a:t>
            </a:r>
            <a:r>
              <a:rPr lang="en-GB" noProof="0" dirty="0" smtClean="0"/>
              <a:t>and digital manufacturing</a:t>
            </a:r>
            <a:endParaRPr lang="en-GB" noProof="0" dirty="0"/>
          </a:p>
          <a:p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7D36B75-D247-4EEA-84F2-FF96A4C7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2FD5-7352-4B41-AE9B-C0AED098AC31}" type="slidenum">
              <a:rPr lang="sv-SE" smtClean="0"/>
              <a:pPr/>
              <a:t>3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63487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D39276-E4A4-4113-8E6C-2FE402A26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C417C8A-DEF3-4C1E-9B5A-4B9BBCBE4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Develop and validate a simulation model for 3D metal printing</a:t>
            </a:r>
          </a:p>
          <a:p>
            <a:r>
              <a:rPr lang="en-GB" noProof="0" dirty="0" smtClean="0"/>
              <a:t>Implement Learning Algorithms, to optimize printing sequence</a:t>
            </a:r>
          </a:p>
          <a:p>
            <a:r>
              <a:rPr lang="en-GB" dirty="0" smtClean="0"/>
              <a:t>Test and Refine the model with Real equipment</a:t>
            </a:r>
            <a:endParaRPr lang="en-GB" noProof="0" dirty="0"/>
          </a:p>
          <a:p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468C339A-8341-4706-89B8-05015028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2FD5-7352-4B41-AE9B-C0AED098AC31}" type="slidenum">
              <a:rPr lang="sv-SE" smtClean="0"/>
              <a:pPr/>
              <a:t>4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9367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2285A90-51A9-4CC4-848F-C5A6D115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study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9DF001E-FC6C-4A28-84F7-70E6C025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045371"/>
            <a:ext cx="10156092" cy="5181600"/>
          </a:xfrm>
        </p:spPr>
        <p:txBody>
          <a:bodyPr/>
          <a:lstStyle/>
          <a:p>
            <a:r>
              <a:rPr lang="en-GB" noProof="0" dirty="0" smtClean="0"/>
              <a:t>The </a:t>
            </a:r>
            <a:r>
              <a:rPr lang="en-GB" b="1" noProof="0" dirty="0" smtClean="0"/>
              <a:t>results </a:t>
            </a:r>
            <a:r>
              <a:rPr lang="en-GB" noProof="0" dirty="0" smtClean="0"/>
              <a:t>for the literature study are not </a:t>
            </a:r>
            <a:r>
              <a:rPr lang="en-GB" noProof="0" dirty="0" err="1" smtClean="0"/>
              <a:t>fructiful</a:t>
            </a:r>
            <a:r>
              <a:rPr lang="en-GB" noProof="0" dirty="0" smtClean="0"/>
              <a:t>, very few article, most of it is about selective laser melting, but sometimes they can apply to our case such as:</a:t>
            </a:r>
          </a:p>
          <a:p>
            <a:pPr lvl="1"/>
            <a:r>
              <a:rPr lang="en-GB" dirty="0" smtClean="0"/>
              <a:t>Reinforcement learning is widely used to reduce the cost, trial and error and has been explore for process optimization. [1]</a:t>
            </a:r>
          </a:p>
          <a:p>
            <a:r>
              <a:rPr lang="en-US" b="1" dirty="0"/>
              <a:t>Theories Used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Reinforcement Learning for decision making</a:t>
            </a:r>
          </a:p>
          <a:p>
            <a:pPr lvl="1"/>
            <a:r>
              <a:rPr lang="en-US" dirty="0"/>
              <a:t>Thermal modeling of printed parts</a:t>
            </a:r>
          </a:p>
          <a:p>
            <a:pPr lvl="1"/>
            <a:r>
              <a:rPr lang="en-US" dirty="0" smtClean="0"/>
              <a:t>Voxel method for pieces reconstruction [2]</a:t>
            </a:r>
            <a:endParaRPr lang="en-US" dirty="0"/>
          </a:p>
          <a:p>
            <a:endParaRPr lang="en-GB" noProof="0" dirty="0">
              <a:solidFill>
                <a:srgbClr val="FF0000"/>
              </a:solidFill>
            </a:endParaRP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23D17EF-69BB-474E-B13E-F6546F45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2FD5-7352-4B41-AE9B-C0AED098AC31}" type="slidenum">
              <a:rPr lang="sv-SE" smtClean="0"/>
              <a:pPr/>
              <a:t>5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83724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2285A90-51A9-4CC4-848F-C5A6D115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study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9DF001E-FC6C-4A28-84F7-70E6C0259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015829"/>
            <a:ext cx="10156092" cy="5181600"/>
          </a:xfrm>
        </p:spPr>
        <p:txBody>
          <a:bodyPr/>
          <a:lstStyle/>
          <a:p>
            <a:r>
              <a:rPr lang="en-US" b="1" dirty="0" smtClean="0"/>
              <a:t>Objectives </a:t>
            </a:r>
            <a:r>
              <a:rPr lang="en-US" b="1" dirty="0"/>
              <a:t>of the Study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Identify current gaps in 3D printing optimization</a:t>
            </a:r>
          </a:p>
          <a:p>
            <a:pPr lvl="1"/>
            <a:r>
              <a:rPr lang="en-US" dirty="0"/>
              <a:t>Apply AI to improve efficiency and reduce waste</a:t>
            </a:r>
          </a:p>
          <a:p>
            <a:r>
              <a:rPr lang="en-US" b="1" dirty="0"/>
              <a:t>Academic Skills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Critical analysis of recent research</a:t>
            </a:r>
          </a:p>
          <a:p>
            <a:pPr lvl="1"/>
            <a:r>
              <a:rPr lang="en-US" dirty="0"/>
              <a:t>Identified lack of AI use in build sequence optimization</a:t>
            </a:r>
          </a:p>
          <a:p>
            <a:pPr lvl="1"/>
            <a:r>
              <a:rPr lang="en-US" dirty="0"/>
              <a:t>Built literature base combining AI, robotics, and additive manufacturing</a:t>
            </a:r>
          </a:p>
          <a:p>
            <a:endParaRPr lang="en-GB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23D17EF-69BB-474E-B13E-F6546F45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2FD5-7352-4B41-AE9B-C0AED098AC31}" type="slidenum">
              <a:rPr lang="sv-SE" smtClean="0"/>
              <a:pPr/>
              <a:t>6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26195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7B490F2-56C5-47B1-9DE5-FDECCCE0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1F5A3A0-CE93-4013-A5F0-BB554CFCB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>
                <a:solidFill>
                  <a:srgbClr val="FF0000"/>
                </a:solidFill>
              </a:rPr>
              <a:t>Present </a:t>
            </a:r>
            <a:r>
              <a:rPr lang="en-GB" dirty="0">
                <a:solidFill>
                  <a:srgbClr val="FF0000"/>
                </a:solidFill>
              </a:rPr>
              <a:t>t</a:t>
            </a:r>
            <a:r>
              <a:rPr lang="en-GB" noProof="0" dirty="0">
                <a:solidFill>
                  <a:srgbClr val="FF0000"/>
                </a:solidFill>
              </a:rPr>
              <a:t>he methods that you have chose and why to answer on your aims</a:t>
            </a:r>
          </a:p>
          <a:p>
            <a:r>
              <a:rPr lang="en-US" b="1" dirty="0"/>
              <a:t>Tools</a:t>
            </a:r>
            <a:r>
              <a:rPr lang="en-US" dirty="0"/>
              <a:t>: Python for </a:t>
            </a:r>
            <a:r>
              <a:rPr lang="en-US" dirty="0" smtClean="0"/>
              <a:t>AI and reproduction of the heat, </a:t>
            </a:r>
            <a:r>
              <a:rPr lang="en-US" dirty="0" err="1"/>
              <a:t>RobotStudio</a:t>
            </a:r>
            <a:r>
              <a:rPr lang="en-US" dirty="0"/>
              <a:t> for </a:t>
            </a:r>
            <a:r>
              <a:rPr lang="en-US" dirty="0" smtClean="0"/>
              <a:t>simulation of the printing.</a:t>
            </a:r>
          </a:p>
          <a:p>
            <a:r>
              <a:rPr lang="en-US" b="1" dirty="0"/>
              <a:t>Process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Develop a 3D printing simulation environment.</a:t>
            </a:r>
          </a:p>
          <a:p>
            <a:pPr lvl="1"/>
            <a:r>
              <a:rPr lang="en-US" dirty="0"/>
              <a:t>Integrate ML algorithms for optimization.</a:t>
            </a:r>
          </a:p>
          <a:p>
            <a:pPr lvl="1"/>
            <a:r>
              <a:rPr lang="en-US" dirty="0"/>
              <a:t>Run multiple test scenarios to evaluate </a:t>
            </a:r>
            <a:r>
              <a:rPr lang="en-US" dirty="0" smtClean="0"/>
              <a:t>outcomes.</a:t>
            </a:r>
          </a:p>
          <a:p>
            <a:pPr marL="514351" indent="-457200"/>
            <a:endParaRPr lang="en-US" dirty="0"/>
          </a:p>
          <a:p>
            <a:pPr marL="457212" lvl="1" indent="0">
              <a:buNone/>
            </a:pPr>
            <a:endParaRPr lang="en-US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25F6B68B-E64C-4D38-A8BC-63EB83F7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2FD5-7352-4B41-AE9B-C0AED098AC31}" type="slidenum">
              <a:rPr lang="sv-SE" smtClean="0"/>
              <a:pPr/>
              <a:t>7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798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52C15D4-7938-4585-B82A-0EB6C362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Approach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955EC5E-9B51-4B9E-94FD-AE29D4C0B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Step-by-step</a:t>
            </a:r>
            <a:r>
              <a:rPr lang="en-US" dirty="0" smtClean="0"/>
              <a:t>:</a:t>
            </a:r>
            <a:endParaRPr lang="en-US" dirty="0"/>
          </a:p>
          <a:p>
            <a:pPr lvl="1"/>
            <a:r>
              <a:rPr lang="en-US" dirty="0"/>
              <a:t>Literature and data gathering.</a:t>
            </a:r>
          </a:p>
          <a:p>
            <a:pPr lvl="1"/>
            <a:r>
              <a:rPr lang="en-US" dirty="0"/>
              <a:t>Simulation model </a:t>
            </a:r>
            <a:r>
              <a:rPr lang="en-US" dirty="0" smtClean="0"/>
              <a:t>development </a:t>
            </a:r>
            <a:r>
              <a:rPr lang="en-US" dirty="0"/>
              <a:t>using Voxel method and first-order ordinary differential equations (</a:t>
            </a:r>
            <a:r>
              <a:rPr lang="en-US" dirty="0" smtClean="0"/>
              <a:t>ODEs) for the heat propagation.</a:t>
            </a:r>
            <a:endParaRPr lang="en-US" dirty="0"/>
          </a:p>
          <a:p>
            <a:pPr lvl="1"/>
            <a:r>
              <a:rPr lang="en-US" dirty="0"/>
              <a:t>Integration of ML algorithms (training, testing</a:t>
            </a:r>
            <a:r>
              <a:rPr lang="en-US" dirty="0" smtClean="0"/>
              <a:t>), using reinforcement learning or Random Forest.</a:t>
            </a:r>
            <a:endParaRPr lang="en-US" dirty="0"/>
          </a:p>
          <a:p>
            <a:pPr lvl="1"/>
            <a:r>
              <a:rPr lang="en-US" dirty="0"/>
              <a:t>Evaluation and tuning with real ABB robot system.</a:t>
            </a:r>
          </a:p>
          <a:p>
            <a:r>
              <a:rPr lang="en-GB" dirty="0" smtClean="0"/>
              <a:t>Timeline: </a:t>
            </a:r>
          </a:p>
          <a:p>
            <a:pPr lvl="1"/>
            <a:r>
              <a:rPr lang="en-GB" dirty="0" smtClean="0"/>
              <a:t>April: End of development of the simulation and start of the training</a:t>
            </a:r>
          </a:p>
          <a:p>
            <a:pPr lvl="1"/>
            <a:r>
              <a:rPr lang="en-GB" dirty="0" smtClean="0"/>
              <a:t>May: Refinement and real world test</a:t>
            </a:r>
          </a:p>
          <a:p>
            <a:pPr lvl="1"/>
            <a:r>
              <a:rPr lang="en-GB" dirty="0" smtClean="0"/>
              <a:t>June: Report and evaluation</a:t>
            </a:r>
          </a:p>
          <a:p>
            <a:pPr lvl="1"/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B66966A-220A-4591-AF8D-3EF1F537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2FD5-7352-4B41-AE9B-C0AED098AC31}" type="slidenum">
              <a:rPr lang="sv-SE" smtClean="0"/>
              <a:pPr/>
              <a:t>8</a:t>
            </a:fld>
            <a:endParaRPr lang="sv-SE" dirty="0"/>
          </a:p>
        </p:txBody>
      </p:sp>
      <p:pic>
        <p:nvPicPr>
          <p:cNvPr id="1028" name="Picture 4" descr="Image chargé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18" t="38539" b="34806"/>
          <a:stretch/>
        </p:blipFill>
        <p:spPr bwMode="auto">
          <a:xfrm>
            <a:off x="8472264" y="915991"/>
            <a:ext cx="3026444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307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References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1800" dirty="0"/>
              <a:t>[1] </a:t>
            </a:r>
            <a:r>
              <a:rPr lang="fr-FR" sz="1800" dirty="0">
                <a:hlinkClick r:id="rId2"/>
              </a:rPr>
              <a:t>https://www.sciencedirect.com/science/article/abs/pii/S0278612519301207?via%3Dihub</a:t>
            </a:r>
            <a:r>
              <a:rPr lang="fr-FR" sz="1800" dirty="0"/>
              <a:t> , </a:t>
            </a:r>
            <a:r>
              <a:rPr lang="fr-FR" sz="1800" dirty="0" err="1"/>
              <a:t>Fangwei</a:t>
            </a:r>
            <a:r>
              <a:rPr lang="fr-FR" sz="1800" dirty="0"/>
              <a:t> </a:t>
            </a:r>
            <a:r>
              <a:rPr lang="fr-FR" sz="1800" dirty="0" err="1"/>
              <a:t>Ning</a:t>
            </a:r>
            <a:r>
              <a:rPr lang="fr-FR" sz="1800" dirty="0"/>
              <a:t>, </a:t>
            </a:r>
            <a:r>
              <a:rPr lang="en-US" sz="1800" dirty="0"/>
              <a:t>Manufacturing cost estimation based on a deep-learning </a:t>
            </a:r>
            <a:r>
              <a:rPr lang="en-US" sz="1800" dirty="0"/>
              <a:t>method</a:t>
            </a:r>
            <a:r>
              <a:rPr lang="fr-FR" sz="1800" dirty="0"/>
              <a:t> 2020</a:t>
            </a:r>
          </a:p>
          <a:p>
            <a:r>
              <a:rPr lang="en-US" sz="2000" dirty="0" smtClean="0"/>
              <a:t>[2]https</a:t>
            </a:r>
            <a:r>
              <a:rPr lang="en-US" sz="2000" dirty="0"/>
              <a:t>://www.analyticsinsight.net/latest-news/everything-that-you-need-to-know-about-voxel-based-modelling#:~:text=Voxel-based%20modeling%20is%20a,using%20a%203D%20model%20maker. Everything That you Need to Know About Voxel-based Modelling, </a:t>
            </a:r>
            <a:r>
              <a:rPr lang="fr-FR" sz="2000" dirty="0"/>
              <a:t>21 </a:t>
            </a:r>
            <a:r>
              <a:rPr lang="fr-FR" sz="2000" dirty="0" err="1"/>
              <a:t>Aug</a:t>
            </a:r>
            <a:r>
              <a:rPr lang="fr-FR" sz="2000" dirty="0"/>
              <a:t> 2023</a:t>
            </a:r>
            <a:endParaRPr lang="en-US" sz="2000" dirty="0"/>
          </a:p>
          <a:p>
            <a:r>
              <a:rPr lang="fr-FR" sz="2000" dirty="0" smtClean="0"/>
              <a:t>[</a:t>
            </a:r>
            <a:r>
              <a:rPr lang="fr-FR" sz="2000" dirty="0"/>
              <a:t>3</a:t>
            </a:r>
            <a:r>
              <a:rPr lang="fr-FR" sz="2000" dirty="0" smtClean="0"/>
              <a:t>] </a:t>
            </a:r>
            <a:r>
              <a:rPr lang="fr-FR" sz="2000" dirty="0"/>
              <a:t>https://www.hubs.com/knowledge-base/introduction-metal-3d-printing, </a:t>
            </a:r>
            <a:r>
              <a:rPr lang="en-US" sz="2000" dirty="0"/>
              <a:t>What is metal 3D printing and how does it work?</a:t>
            </a:r>
          </a:p>
          <a:p>
            <a:r>
              <a:rPr lang="en-US" sz="1800" dirty="0" smtClean="0"/>
              <a:t>[4] </a:t>
            </a:r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advanced.onlinelibrary.wiley.com/doi/10.1002/aisy.202000204</a:t>
            </a:r>
            <a:r>
              <a:rPr lang="en-US" sz="1800" dirty="0" smtClean="0"/>
              <a:t>, Joshua </a:t>
            </a:r>
            <a:r>
              <a:rPr lang="en-US" sz="1800" dirty="0" err="1" smtClean="0"/>
              <a:t>Giltinan</a:t>
            </a:r>
            <a:r>
              <a:rPr lang="fr-FR" sz="1800" dirty="0" smtClean="0"/>
              <a:t>, </a:t>
            </a:r>
            <a:r>
              <a:rPr lang="fr-FR" sz="1800" dirty="0"/>
              <a:t>3D </a:t>
            </a:r>
            <a:r>
              <a:rPr lang="fr-FR" sz="1800" dirty="0" err="1"/>
              <a:t>Microprinting</a:t>
            </a:r>
            <a:r>
              <a:rPr lang="fr-FR" sz="1800" dirty="0"/>
              <a:t> of </a:t>
            </a:r>
            <a:r>
              <a:rPr lang="fr-FR" sz="1800" dirty="0" err="1"/>
              <a:t>Iron</a:t>
            </a:r>
            <a:r>
              <a:rPr lang="fr-FR" sz="1800" dirty="0"/>
              <a:t> Platinum </a:t>
            </a:r>
            <a:r>
              <a:rPr lang="fr-FR" sz="1800" dirty="0" err="1"/>
              <a:t>Nanoparticle-Based</a:t>
            </a:r>
            <a:r>
              <a:rPr lang="fr-FR" sz="1800" dirty="0"/>
              <a:t> </a:t>
            </a:r>
            <a:r>
              <a:rPr lang="fr-FR" sz="1800" dirty="0" err="1"/>
              <a:t>Magnetic</a:t>
            </a:r>
            <a:r>
              <a:rPr lang="fr-FR" sz="1800" dirty="0"/>
              <a:t> Mobile </a:t>
            </a:r>
            <a:r>
              <a:rPr lang="fr-FR" sz="1800" dirty="0" err="1"/>
              <a:t>Microrobots</a:t>
            </a:r>
            <a:r>
              <a:rPr lang="fr-FR" sz="1800" dirty="0"/>
              <a:t>, </a:t>
            </a:r>
            <a:r>
              <a:rPr lang="fr-FR" sz="1800" dirty="0"/>
              <a:t>13 </a:t>
            </a:r>
            <a:r>
              <a:rPr lang="fr-FR" sz="1800" dirty="0" err="1"/>
              <a:t>November</a:t>
            </a:r>
            <a:r>
              <a:rPr lang="fr-FR" sz="1800" dirty="0"/>
              <a:t> </a:t>
            </a:r>
            <a:r>
              <a:rPr lang="fr-FR" sz="1800" dirty="0" smtClean="0"/>
              <a:t>2020</a:t>
            </a:r>
          </a:p>
          <a:p>
            <a:r>
              <a:rPr lang="en-US" sz="1800" dirty="0"/>
              <a:t/>
            </a:r>
            <a:br>
              <a:rPr lang="en-US" sz="1800" dirty="0"/>
            </a:b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2FD5-7352-4B41-AE9B-C0AED098AC31}" type="slidenum">
              <a:rPr lang="sv-SE" smtClean="0"/>
              <a:pPr/>
              <a:t>9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67212163"/>
      </p:ext>
    </p:extLst>
  </p:cSld>
  <p:clrMapOvr>
    <a:masterClrMapping/>
  </p:clrMapOvr>
</p:sld>
</file>

<file path=ppt/theme/theme1.xml><?xml version="1.0" encoding="utf-8"?>
<a:theme xmlns:a="http://schemas.openxmlformats.org/drawingml/2006/main" name="Hogskolan_Vast_ OH-mall_engelsk">
  <a:themeElements>
    <a:clrScheme name="Hogskolan_Vast_ OH-mall_engelsk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Hogskolan_Vast_ OH-mall_engels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Hogskolan_Vast_ OH-mall_engelsk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ogskolan_Vast_ OH-mall_engelsk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gskolan_Vast_ OH-mall_engelsk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gskolan_Vast_ OH-mall_engelsk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gskolan_Vast_ OH-mall_engels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gskolan_Vast_ OH-mall_engels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ogskolan_Vast_ OH-mall_engels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50080</TotalTime>
  <Words>448</Words>
  <Application>Microsoft Office PowerPoint</Application>
  <PresentationFormat>Grand écran</PresentationFormat>
  <Paragraphs>78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Hogskolan_Vast_ OH-mall_engelsk</vt:lpstr>
      <vt:lpstr>Degree project mid time  presentation    www.hv.se/en </vt:lpstr>
      <vt:lpstr>Title</vt:lpstr>
      <vt:lpstr>Introduction</vt:lpstr>
      <vt:lpstr>Aims</vt:lpstr>
      <vt:lpstr>Literature study</vt:lpstr>
      <vt:lpstr>Literature study</vt:lpstr>
      <vt:lpstr>Methodology</vt:lpstr>
      <vt:lpstr>Approach</vt:lpstr>
      <vt:lpstr>References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Bo.Svensson@hv.se</dc:creator>
  <cp:lastModifiedBy>Jean</cp:lastModifiedBy>
  <cp:revision>1726</cp:revision>
  <dcterms:created xsi:type="dcterms:W3CDTF">2003-03-06T09:41:01Z</dcterms:created>
  <dcterms:modified xsi:type="dcterms:W3CDTF">2025-04-09T17:11:19Z</dcterms:modified>
</cp:coreProperties>
</file>