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Garamon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5sKg7bTMwCKWu8/u/JcbUqoCB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CBFF86-53E4-4E2B-BBF6-A598F464E343}">
  <a:tblStyle styleId="{20CBFF86-53E4-4E2B-BBF6-A598F464E3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regular.fntdata"/><Relationship Id="rId25" Type="http://schemas.openxmlformats.org/officeDocument/2006/relationships/slide" Target="slides/slide20.xml"/><Relationship Id="rId28" Type="http://schemas.openxmlformats.org/officeDocument/2006/relationships/font" Target="fonts/Garamond-italic.fntdata"/><Relationship Id="rId27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data : 測試(沒看過的)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 : 訓練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data : 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驗證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 map</a:t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Flatten : 將矩陣攤開</a:t>
            </a:r>
            <a:endParaRPr/>
          </a:p>
        </p:txBody>
      </p:sp>
      <p:sp>
        <p:nvSpPr>
          <p:cNvPr id="316" name="Google Shape;31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Softmax : 將數值設為百分比的形式</a:t>
            </a:r>
            <a:endParaRPr/>
          </a:p>
        </p:txBody>
      </p:sp>
      <p:sp>
        <p:nvSpPr>
          <p:cNvPr id="326" name="Google Shape;32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曲線往下=overfitting-&gt;訓練資料過少</a:t>
            </a:r>
            <a:endParaRPr/>
          </a:p>
        </p:txBody>
      </p:sp>
      <p:sp>
        <p:nvSpPr>
          <p:cNvPr id="374" name="Google Shape;37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https://www.wpgdadatong.com/tw/blog/detail?BID=B5203</a:t>
            </a:r>
            <a:endParaRPr/>
          </a:p>
        </p:txBody>
      </p:sp>
      <p:sp>
        <p:nvSpPr>
          <p:cNvPr id="381" name="Google Shape;3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使用的顯卡</a:t>
            </a:r>
            <a:endParaRPr/>
          </a:p>
        </p:txBody>
      </p:sp>
      <p:sp>
        <p:nvSpPr>
          <p:cNvPr id="191" name="Google Shape;19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圖像特徵提取-&gt;判斷圖像</a:t>
            </a:r>
            <a:endParaRPr/>
          </a:p>
        </p:txBody>
      </p:sp>
      <p:sp>
        <p:nvSpPr>
          <p:cNvPr id="224" name="Google Shape;224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22" name="Google Shape;22;p4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41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4" name="Google Shape;24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5" name="Google Shape;25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4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4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0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0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50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93" name="Google Shape;93;p5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1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1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5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5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2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2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6" name="Google Shape;106;p52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5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5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1" name="Google Shape;111;p5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112" name="Google Shape;112;p5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3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3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5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4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4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54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5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5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5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128" name="Google Shape;128;p5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5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5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55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5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5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6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0" name="Google Shape;140;p5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5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7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7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7" name="Google Shape;147;p5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p5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4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4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4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4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3" name="Google Shape;63;p4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4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4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8" name="Google Shape;78;p4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4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9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49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6" name="Google Shape;86;p4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11" name="Google Shape;11;p4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4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3" name="Google Shape;13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4" name="Google Shape;1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4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Google Shape;17;p4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22.jpg"/><Relationship Id="rId5" Type="http://schemas.openxmlformats.org/officeDocument/2006/relationships/image" Target="../media/image2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524000" y="2453054"/>
            <a:ext cx="9144000" cy="1056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7/19 教育訓練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402774" y="209035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資料輸入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364792" y="2547259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517192" y="2699659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669592" y="2852059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821992" y="3004459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974392" y="3156859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1126792" y="3309259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1279192" y="3461659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1431592" y="3614059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1583992" y="3766459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34"/>
          <p:cNvCxnSpPr/>
          <p:nvPr/>
        </p:nvCxnSpPr>
        <p:spPr>
          <a:xfrm flipH="1" rot="10800000">
            <a:off x="2735353" y="2132370"/>
            <a:ext cx="1204547" cy="149469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34"/>
          <p:cNvCxnSpPr/>
          <p:nvPr/>
        </p:nvCxnSpPr>
        <p:spPr>
          <a:xfrm>
            <a:off x="2735353" y="3591893"/>
            <a:ext cx="1160585" cy="145952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4" name="Google Shape;264;p34"/>
          <p:cNvSpPr txBox="1"/>
          <p:nvPr/>
        </p:nvSpPr>
        <p:spPr>
          <a:xfrm>
            <a:off x="4133330" y="1938939"/>
            <a:ext cx="2637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4133329" y="4901919"/>
            <a:ext cx="2637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34"/>
          <p:cNvCxnSpPr>
            <a:stCxn id="261" idx="2"/>
          </p:cNvCxnSpPr>
          <p:nvPr/>
        </p:nvCxnSpPr>
        <p:spPr>
          <a:xfrm>
            <a:off x="2093946" y="4610520"/>
            <a:ext cx="0" cy="855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34"/>
          <p:cNvSpPr txBox="1"/>
          <p:nvPr/>
        </p:nvSpPr>
        <p:spPr>
          <a:xfrm>
            <a:off x="1331947" y="5510633"/>
            <a:ext cx="1490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5742322" y="1539075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5894722" y="1691475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6047122" y="1843875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6199522" y="1996275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351922" y="2148675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6504322" y="2301075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6656722" y="2453475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6047122" y="4696820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6199522" y="4849220"/>
            <a:ext cx="1019908" cy="84406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8186597" y="1593539"/>
            <a:ext cx="358375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我們會將data以4:1的方式來做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交叉驗證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取得客觀的準確率。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8157705" y="2481503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11066534" y="2446333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10372512" y="2456776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9634243" y="2481503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8895974" y="2493234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8069785" y="1335572"/>
            <a:ext cx="3719144" cy="493669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8149483" y="3236810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11058312" y="3201640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10364290" y="3212083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9626021" y="3236810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8887752" y="3248541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8148911" y="4076468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11057740" y="4041298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10363718" y="4051741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9625449" y="4076468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8887180" y="4088199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8148911" y="4869225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11057740" y="4834055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4"/>
          <p:cNvSpPr/>
          <p:nvPr/>
        </p:nvSpPr>
        <p:spPr>
          <a:xfrm>
            <a:off x="10363718" y="4844498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9625449" y="4869225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8887180" y="4880956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8164705" y="5615081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11073534" y="5579911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10379512" y="5590354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9641243" y="5615081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8902974" y="5626812"/>
            <a:ext cx="585869" cy="48485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0" y="6488668"/>
            <a:ext cx="196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來自google圖片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378248" y="235683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Convolution layer (2D)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nvolutional Layer - an overview | ScienceDirect Topics" id="311" name="Google Shape;31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195" y="1456594"/>
            <a:ext cx="7983236" cy="4223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/>
        </p:nvSpPr>
        <p:spPr>
          <a:xfrm>
            <a:off x="0" y="6488668"/>
            <a:ext cx="196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來自google圖片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miro.medium.com/max/1052/1*ZCjPUFrB6eHPRi4eyP6aaA.gif" id="313" name="Google Shape;31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0798" y="2210968"/>
            <a:ext cx="3718286" cy="271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/>
        </p:nvSpPr>
        <p:spPr>
          <a:xfrm>
            <a:off x="0" y="6488668"/>
            <a:ext cx="196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來自google圖片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6"/>
          <p:cNvSpPr txBox="1"/>
          <p:nvPr/>
        </p:nvSpPr>
        <p:spPr>
          <a:xfrm>
            <a:off x="552392" y="28803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Pooling layer + flatten layer</a:t>
            </a:r>
            <a:endParaRPr/>
          </a:p>
        </p:txBody>
      </p:sp>
      <p:pic>
        <p:nvPicPr>
          <p:cNvPr descr="Illustration of Max Pooling and Average Pooling Figure 2 above shows an...  | Download Scientific Diagram" id="320" name="Google Shape;320;p3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92" y="1591904"/>
            <a:ext cx="492442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NN: Step 3— Flattening. Today, we&amp;#39;re talking about flattening. | by  Panadda Kongsilp | Medium" id="322" name="Google Shape;32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9987" y="2015765"/>
            <a:ext cx="6267450" cy="344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6"/>
          <p:cNvCxnSpPr/>
          <p:nvPr/>
        </p:nvCxnSpPr>
        <p:spPr>
          <a:xfrm flipH="1">
            <a:off x="5694006" y="1303438"/>
            <a:ext cx="8792" cy="487270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/>
        </p:nvSpPr>
        <p:spPr>
          <a:xfrm>
            <a:off x="0" y="6488668"/>
            <a:ext cx="196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來自google圖片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 txBox="1"/>
          <p:nvPr>
            <p:ph type="title"/>
          </p:nvPr>
        </p:nvSpPr>
        <p:spPr>
          <a:xfrm>
            <a:off x="527540" y="32698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Fully connected + Softmax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xample of fully-connected neural network. | Download Scientific Diagram" id="330" name="Google Shape;330;p3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6294" y="1630849"/>
            <a:ext cx="7578968" cy="424448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986872" y="1749056"/>
            <a:ext cx="879231" cy="369069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527540" y="3132756"/>
            <a:ext cx="2338754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可以把這裡的input 想像成convolution之後的結果 (flatten)</a:t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38"/>
          <p:cNvSpPr txBox="1"/>
          <p:nvPr/>
        </p:nvSpPr>
        <p:spPr>
          <a:xfrm>
            <a:off x="935286" y="551309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935286" y="1570696"/>
            <a:ext cx="7028156" cy="25852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__future__ 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print_function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keras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tensorflow 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tf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 from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tensorflow.keras.utils 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to_categorical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keras.datasets 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mnist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keras.models 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Sequential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keras.layers 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Dense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Dropout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Flatten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keras.layers 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Conv2D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MaxPooling2D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keras 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backend </a:t>
            </a: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K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5472116" y="3940076"/>
            <a:ext cx="6096000" cy="23083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定義梯度下降批量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batch_size =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定義分類數量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num_classes =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定義訓練週期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epochs =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b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定義圖像寬、高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img_rows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img_cols =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"/>
          <p:cNvSpPr/>
          <p:nvPr/>
        </p:nvSpPr>
        <p:spPr>
          <a:xfrm>
            <a:off x="864092" y="1131705"/>
            <a:ext cx="6096000" cy="9233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載入 MNIST 訓練資料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y_train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y_test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= mnist.load_data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1242161" y="2847285"/>
            <a:ext cx="9800977" cy="2862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channels_first: 色彩通道(R/G/B)資料(深度)放在第2維度，第3、4維度放置寬與高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K.image_data_format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== 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'channels_first'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x_train = x_train.reshape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x_train.shape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img_rows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img_cols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x_test = x_test.reshape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x_test.shape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img_rows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img_cols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input_shape = 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img_rows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img_cols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channels_last: 色彩通道(R/G/B)資料(深度)放在第4維度，第2、3維度放置寬與高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x_train = x_train.reshape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x_train.shape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img_rows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img_cols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x_test = x_test.reshape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x_test.shape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img_rows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img_cols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input_shape = 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img_rows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img_cols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48" name="Google Shape;348;p10"/>
          <p:cNvGraphicFramePr/>
          <p:nvPr/>
        </p:nvGraphicFramePr>
        <p:xfrm>
          <a:off x="7073719" y="1238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{20CBFF86-53E4-4E2B-BBF6-A598F464E343}</a:tableStyleId>
              </a:tblPr>
              <a:tblGrid>
                <a:gridCol w="371525"/>
                <a:gridCol w="361725"/>
                <a:gridCol w="361725"/>
                <a:gridCol w="361725"/>
                <a:gridCol w="833375"/>
                <a:gridCol w="415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……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……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9" name="Google Shape;349;p10"/>
          <p:cNvSpPr txBox="1"/>
          <p:nvPr/>
        </p:nvSpPr>
        <p:spPr>
          <a:xfrm>
            <a:off x="9893071" y="1222520"/>
            <a:ext cx="1633492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手寫數字data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0" name="Google Shape;350;p10"/>
          <p:cNvSpPr txBox="1"/>
          <p:nvPr/>
        </p:nvSpPr>
        <p:spPr>
          <a:xfrm>
            <a:off x="9893071" y="1630380"/>
            <a:ext cx="1633492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 data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1" name="Google Shape;351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/>
          <p:nvPr/>
        </p:nvSpPr>
        <p:spPr>
          <a:xfrm>
            <a:off x="941817" y="1885886"/>
            <a:ext cx="10401670" cy="25853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轉換色彩 0~255 資料為 0~1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x_train = x_train.astype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'float32'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x_test = x_test.astype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'float32'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x_train /=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x_test /= 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y 值轉成 one-hot encoding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y_train = keras.utils.np_utils.to_categorical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num_classes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y_test = keras.utils.np_utils.to_categorical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num_classes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"/>
          <p:cNvSpPr/>
          <p:nvPr/>
        </p:nvSpPr>
        <p:spPr>
          <a:xfrm>
            <a:off x="961748" y="425464"/>
            <a:ext cx="10268505" cy="600160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建立簡單的線性執行的模型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 = Sequential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建立卷積層，filter=32,即 output space 的深度, Kernal Size: 3x3, activation function 採用 relu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model.add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Conv2D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kernel_size=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activation=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  input_shape=input_shape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建立卷積層，filter=64,即 output size, Kernal Size: 3x3, activation function 採用 relu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model.add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Conv2D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activation=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建立池化層，池化大小=2x2，取最大值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model.add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MaxPooling2D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pool_size=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Dropout層隨機斷開輸入神經元，用於防止過度擬合，斷開比例:0.25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model.add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Flatten層把多維的輸入一維化，常用在從卷積層到全連接層的過渡。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model.add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Flatten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全連接層: 128個output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model.add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activation=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Dropout層隨機斷開輸入神經元，用於防止過度擬合，斷開比例:0.5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model.add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Dropout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使用 softmax activation function，將結果分類</a:t>
            </a:r>
            <a:endParaRPr b="0" i="0" sz="1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model.add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num_classes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activation=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'softmax'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查看模型結構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model.summary()</a:t>
            </a:r>
            <a:endParaRPr/>
          </a:p>
        </p:txBody>
      </p:sp>
      <p:sp>
        <p:nvSpPr>
          <p:cNvPr id="363" name="Google Shape;363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"/>
          <p:cNvSpPr/>
          <p:nvPr/>
        </p:nvSpPr>
        <p:spPr>
          <a:xfrm>
            <a:off x="1608362" y="869054"/>
            <a:ext cx="8972365" cy="3693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編譯: 選擇損失函數、優化方法及成效衡量方式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model.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compile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loss=keras.losses.categorical_crossentropy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optimizer=tf.keras.optimizers.Adam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metrics=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進行訓練, 訓練過程會存在 train_history 變數中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train_history = model.fit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y_train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batch_size=batch_size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epochs=epochs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verbose=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validation_data=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y_test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 模型儲存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model.save('my_model.h5')</a:t>
            </a:r>
            <a:endParaRPr b="0" i="0" sz="18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1608361" y="4665501"/>
            <a:ext cx="8972365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顯示損失函數、訓練成果(分數)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score = model.evaluate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y_test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verbose=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'Test loss:'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score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'Test accuracy:'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score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/>
          <p:nvPr/>
        </p:nvSpPr>
        <p:spPr>
          <a:xfrm>
            <a:off x="454270" y="316214"/>
            <a:ext cx="6992815" cy="39703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#Plot Loss and Accuracy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matplotlib.pyplot 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plt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plt.figure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figsize = 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plt.subplot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plt.plot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train_history.history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plt.plot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train_history.history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'val_accuracy'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plt.title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 accuracy'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plt.ylabel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'accuracy'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plt.xlabel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'epoch'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plt.legend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loc=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'upper left'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plt.subplot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plt.plot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train_history.history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'loss'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plt.plot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train_history.history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'val_loss'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plt.title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'model loss'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plt.ylabel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'loss'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plt.xlabel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'epoch'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plt.legend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'train'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loc=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'upper left'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plt.show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7" name="Google Shape;3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910" y="4080689"/>
            <a:ext cx="7188160" cy="262784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課程內容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介紹基本環境(colab)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基本CNN模型介紹 + MNIST 手寫數字辨識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YOLOv4 object detection 物件偵測</a:t>
            </a:r>
            <a:endParaRPr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本次重點 + Homework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理解基礎CNN架構、對CNN code略知一二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自己寫個數字丟進去model辨識看看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1289541" y="712499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如何開啟colab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271" y="773180"/>
            <a:ext cx="5715798" cy="248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7176" y="2523978"/>
            <a:ext cx="3029373" cy="2972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2725938" y="4908109"/>
            <a:ext cx="2680611" cy="62425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4066243" y="5653454"/>
            <a:ext cx="2382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連結更多應用程式</a:t>
            </a:r>
            <a:endParaRPr b="0" i="0" sz="1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6712928" y="3411443"/>
            <a:ext cx="3408484" cy="24266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Colab 優點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不必進行任何設定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免費使用 GPU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輕鬆共用</a:t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Python語法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descr="工作和家用雲端儲存空間- Google 雲端硬碟" id="175" name="Google Shape;175;p28"/>
          <p:cNvSpPr/>
          <p:nvPr/>
        </p:nvSpPr>
        <p:spPr>
          <a:xfrm>
            <a:off x="155575" y="-822325"/>
            <a:ext cx="1714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工作和家用雲端儲存空間- Google 雲端硬碟" id="176" name="Google Shape;17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7712" y="1849156"/>
            <a:ext cx="1228237" cy="122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838200" y="420144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Colab – 切換使用GPU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008" y="1467773"/>
            <a:ext cx="5715798" cy="248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0744" y="2105662"/>
            <a:ext cx="2600688" cy="382005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1604076" y="5123864"/>
            <a:ext cx="3174023" cy="42203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890744" y="1602765"/>
            <a:ext cx="615462" cy="59531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14" y="2891959"/>
            <a:ext cx="3696216" cy="212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534" y="1263472"/>
            <a:ext cx="7138933" cy="445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3557623" y="3418010"/>
            <a:ext cx="826477" cy="29893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2947693" y="1263472"/>
            <a:ext cx="1219861" cy="45102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5952392" y="1068510"/>
            <a:ext cx="296300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colab之中每個cell是分開撰寫，執行時會互相影響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02" name="Google Shape;202;p31"/>
          <p:cNvCxnSpPr>
            <a:endCxn id="201" idx="1"/>
          </p:cNvCxnSpPr>
          <p:nvPr/>
        </p:nvCxnSpPr>
        <p:spPr>
          <a:xfrm flipH="1" rot="10800000">
            <a:off x="5468792" y="1391676"/>
            <a:ext cx="483600" cy="91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31"/>
          <p:cNvCxnSpPr>
            <a:endCxn id="201" idx="1"/>
          </p:cNvCxnSpPr>
          <p:nvPr/>
        </p:nvCxnSpPr>
        <p:spPr>
          <a:xfrm flipH="1" rot="10800000">
            <a:off x="5536892" y="1391676"/>
            <a:ext cx="415500" cy="150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098" y="971794"/>
            <a:ext cx="4105848" cy="3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1907931" y="1995854"/>
            <a:ext cx="597877" cy="10272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2334737" y="1662964"/>
            <a:ext cx="1557646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代表執行順序</a:t>
            </a:r>
            <a:endParaRPr b="0" i="0" sz="1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1907930" y="3389659"/>
            <a:ext cx="597877" cy="77208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2048606" y="4161743"/>
            <a:ext cx="2198077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接下來要執行的cell</a:t>
            </a:r>
            <a:endParaRPr b="0" i="0" sz="18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3162" y="3050711"/>
            <a:ext cx="2086266" cy="2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7252455" y="3002743"/>
            <a:ext cx="158381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Cell的功能表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1793" y="3565158"/>
            <a:ext cx="4410691" cy="227679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1269025" y="3868752"/>
            <a:ext cx="3294183" cy="1200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i </a:t>
            </a:r>
            <a:r>
              <a:rPr b="0" i="0" lang="en-US" sz="1800" u="none" cap="none" strike="noStrike">
                <a:solidFill>
                  <a:srgbClr val="82C6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b="0" i="0" lang="en-US" sz="18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 x=x+</a:t>
            </a:r>
            <a:r>
              <a:rPr b="0" i="0" lang="en-US" sz="18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sz="18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269025" y="758343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 – </a:t>
            </a:r>
            <a:r>
              <a:rPr b="0" i="0" lang="en-US" sz="4400" u="none" cap="none" strike="noStrik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4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ython語法</a:t>
            </a:r>
            <a:endParaRPr b="0" i="0" sz="4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1269025" y="2062210"/>
            <a:ext cx="7641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在python語法之中，大部分參數是不用預先宣告的。</a:t>
            </a:r>
            <a:endParaRPr b="0" i="0" sz="2400" u="none" cap="none" strike="noStrike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在python語法中排版代表一切。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在python語法之中，不用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</a:t>
            </a:r>
            <a:r>
              <a:rPr b="0" i="0" lang="en-US" sz="2400" u="none" cap="none" strike="noStrik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作為coding結語。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5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Python有很多好用的library可以import。</a:t>
            </a:r>
            <a:endParaRPr b="0" i="0" sz="2400" u="none" cap="none" strike="noStrike">
              <a:solidFill>
                <a:srgbClr val="15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835270" y="782516"/>
            <a:ext cx="8238392" cy="593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2132"/>
              <a:buFont typeface="Arial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卷積神經網絡(Convolutional Neural Network</a:t>
            </a:r>
            <a:r>
              <a:rPr b="0" i="0" lang="en-US" sz="4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descr="https://miro.medium.com/max/1400/1*irWQaiIjHS27ZAPaVDoj6w.png"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348" y="2814132"/>
            <a:ext cx="7977309" cy="217096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835270" y="1376411"/>
            <a:ext cx="102574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簡稱CNN，是所有深度學習課程必教的模型(Model)，CNN在影像識別方面的威力非常強大，許多影樣辨識的模型也都是以CNN的架構為基礎去做延伸。另外值得一提的是CNN模型也是少數參考人的大腦視覺組織來建立的深度學習模型，學會CNN之後，對於學習其他深度學習的模型也會很有幫助，CNN的概念圖如下：</a:t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835268" y="4985100"/>
            <a:ext cx="10257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簡單來說，圖片經過各兩次的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Convolution, Pooling, Fully Connected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就是CNN的架構了，因此只要搞懂Convolution, Pooling, Fully Connected三個部分的內容就可以完全掌握CNN!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 txBox="1"/>
          <p:nvPr>
            <p:ph type="title"/>
          </p:nvPr>
        </p:nvSpPr>
        <p:spPr>
          <a:xfrm>
            <a:off x="404091" y="86906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CNN架構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初探卷積神經網路– CH.Tseng" id="237" name="Google Shape;2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684" y="1610747"/>
            <a:ext cx="1071098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"/>
          <p:cNvSpPr/>
          <p:nvPr/>
        </p:nvSpPr>
        <p:spPr>
          <a:xfrm>
            <a:off x="2611314" y="1610747"/>
            <a:ext cx="7183317" cy="44221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717684" y="2720578"/>
            <a:ext cx="1798502" cy="292408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9504485" y="1610747"/>
            <a:ext cx="2081713" cy="44221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10620752" y="2412681"/>
            <a:ext cx="965446" cy="219807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"/>
          <p:cNvSpPr txBox="1"/>
          <p:nvPr/>
        </p:nvSpPr>
        <p:spPr>
          <a:xfrm>
            <a:off x="1054227" y="2344331"/>
            <a:ext cx="11254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資料輸入</a:t>
            </a:r>
            <a:endParaRPr b="0" i="0" sz="18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10525622" y="1823806"/>
            <a:ext cx="115570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分類輸出</a:t>
            </a:r>
            <a:endParaRPr b="0" i="0" sz="18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(Softmax)</a:t>
            </a:r>
            <a:endParaRPr b="0" i="0" sz="18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"/>
          <p:cNvSpPr txBox="1"/>
          <p:nvPr/>
        </p:nvSpPr>
        <p:spPr>
          <a:xfrm>
            <a:off x="9159521" y="957542"/>
            <a:ext cx="243253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connected layer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全連接層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5023406" y="957501"/>
            <a:ext cx="2194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layer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卷積層</a:t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0" y="6488668"/>
            <a:ext cx="19694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來自google圖片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2021-07-13T02:03:32Z</dcterms:created>
  <dc:creator>User</dc:creator>
</cp:coreProperties>
</file>