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vZQoAqh/PznoQ7ESGQc1xH8v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predefined_classes.txt : 設定要辨識的類別 -&gt; python labelImg.py</a:t>
            </a:r>
            <a:endParaRPr/>
          </a:p>
        </p:txBody>
      </p:sp>
      <p:sp>
        <p:nvSpPr>
          <p:cNvPr id="234" name="Google Shape;23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os, shutil模組資料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https://jennaweng0621.pixnet.net/blog/post/403501712-%E4%BD%BF%E7%94%A8shutil%E6%A8%A1%E7%B5%84%E5%8D%94%E5%8A%A9%E8%A4%87%E8%A3%BD%E3%80%81%E7%A7%BB%E5%8B%95%E3%80%81%E5%88%AA%E9%99%A4%E7%9B%AE%E9%8C%84%E6%88%96%E6%AA%94</a:t>
            </a:r>
            <a:endParaRPr/>
          </a:p>
        </p:txBody>
      </p:sp>
      <p:sp>
        <p:nvSpPr>
          <p:cNvPr id="243" name="Google Shape;24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batch、subdivisions : </a:t>
            </a:r>
            <a:r>
              <a:rPr lang="en-US"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一批訓練樣本的樣本數量，測試時batch和subdivisions以上面部分為準</a:t>
            </a:r>
            <a:endParaRPr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max_batches : </a:t>
            </a:r>
            <a:r>
              <a:rPr lang="en-US"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最大訓練次數</a:t>
            </a:r>
            <a:endParaRPr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steps : </a:t>
            </a:r>
            <a:r>
              <a:rPr lang="en-US"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steps和scale是設定學習率的變化，迭代400000次和450000次後學習率分別衰減十倍</a:t>
            </a:r>
            <a:endParaRPr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filter : </a:t>
            </a: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卷積核個數，輸出通道數</a:t>
            </a:r>
            <a:endParaRPr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3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2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2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5.jp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zutalin/labelImg" TargetMode="External"/><Relationship Id="rId4" Type="http://schemas.openxmlformats.org/officeDocument/2006/relationships/hyperlink" Target="https://jason-chen-1992.weebly.com/home/-labelimg" TargetMode="External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lexeyAB/darknet/releases/download/darknet_yolo_v3_optimal/yolov4.conv.13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YOLOv4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2021.08.04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/>
        </p:nvSpPr>
        <p:spPr>
          <a:xfrm>
            <a:off x="507129" y="444891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八、使用YOLOv4偵測與辨識物件</a:t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507128" y="1044507"/>
            <a:ext cx="7988477" cy="36933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!./darknet detector test ./cfg/coco.data ./cfg/yolov4.cfg ./yolov4.weights data/dog.jpg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507128" y="1480341"/>
            <a:ext cx="1126369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說明: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coco.data 存放資料集的資訊像是圖片大小、類別等等。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yolov4.cfg 則是存放yolov4神經網路模型的資訊。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yolov4.weights 為剛剛下載的訓練好的權重。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data/dog.jpg 為輸入的資料。</a:t>
            </a: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507129" y="3244561"/>
            <a:ext cx="17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九、察看結果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07128" y="3746444"/>
            <a:ext cx="5453095" cy="286232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cv2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matplotlib.pyplot as plt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%matplotlib inline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= 'predictions.jpg'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img = cv2.imread(path)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= plt.gcf()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fig.set_size_inches(18, 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plt.axis('off')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plt.imshow(cv2.cvtColor(img, cv2.COLOR_BGR2RGB))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plt.show()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/>
        </p:nvSpPr>
        <p:spPr>
          <a:xfrm>
            <a:off x="3107601" y="2822331"/>
            <a:ext cx="59767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訓練自己的YOLOv4模型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/>
        </p:nvSpPr>
        <p:spPr>
          <a:xfrm>
            <a:off x="507130" y="444891"/>
            <a:ext cx="10057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資料集</a:t>
            </a:r>
            <a:endParaRPr/>
          </a:p>
        </p:txBody>
      </p:sp>
      <p:sp>
        <p:nvSpPr>
          <p:cNvPr id="226" name="Google Shape;226;p12"/>
          <p:cNvSpPr/>
          <p:nvPr/>
        </p:nvSpPr>
        <p:spPr>
          <a:xfrm>
            <a:off x="507129" y="919815"/>
            <a:ext cx="1126369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為了客製化訓練一個自己專用的物件偵測器(Object Detector)，首先要準備一個自己的資料集(dataset)，資料集準備的方法可以透過參考LabelImg標註自己的影像資料集，或者也可以從公開資料集如：Pascal VOC、MS COCO Dataset 中抽取出自己要的資料來製作資料集。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訓練的 label bndBox 格式是 txt 檔，是由class id、歸一化後的 x, y 中心座標及歸一化後的w, h 所組成，資料如下圖這個樣子。</a:t>
            </a:r>
            <a:endParaRPr/>
          </a:p>
        </p:txBody>
      </p:sp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29" y="2742620"/>
            <a:ext cx="4018651" cy="11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363" y="2742620"/>
            <a:ext cx="2729443" cy="11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5806" y="3566160"/>
            <a:ext cx="4112030" cy="308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129" y="4534253"/>
            <a:ext cx="6849635" cy="115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/>
        </p:nvSpPr>
        <p:spPr>
          <a:xfrm>
            <a:off x="507129" y="444891"/>
            <a:ext cx="12052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LabelImg</a:t>
            </a:r>
            <a:endParaRPr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507129" y="919815"/>
            <a:ext cx="1126369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LabelImg是個免費的影像標註工具，可以用來標示照片中的物體，並將其製作成用於訓練深度學習引擎的資料集。目前支援 Window、Linux 和 Mac OS X 等作業系統，可以到 Github 上下載它的專案：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Github：</a:t>
            </a: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https://github.com/tzutalin/labelImg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https://jason-chen-1992.weebly.com/home/-labelimg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507129" y="2318068"/>
            <a:ext cx="73661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首先記得修改data資料夾內名為 predefined_classes.txt 的文字檔。</a:t>
            </a:r>
            <a:endParaRPr/>
          </a:p>
        </p:txBody>
      </p:sp>
      <p:pic>
        <p:nvPicPr>
          <p:cNvPr descr="圖片" id="239" name="Google Shape;23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1776" y="2792992"/>
            <a:ext cx="6254398" cy="362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507129" y="444891"/>
            <a:ext cx="29426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訓練自己的YOLOv4模型</a:t>
            </a:r>
            <a:endParaRPr/>
          </a:p>
        </p:txBody>
      </p:sp>
      <p:sp>
        <p:nvSpPr>
          <p:cNvPr id="246" name="Google Shape;246;p14"/>
          <p:cNvSpPr txBox="1"/>
          <p:nvPr/>
        </p:nvSpPr>
        <p:spPr>
          <a:xfrm>
            <a:off x="507128" y="960280"/>
            <a:ext cx="595186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一、將標記好的資料集上傳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二、分割資料集成訓練(train)以及驗證(valid)資料集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三、把資料輸出成一個 file list (圖片的絕對路徑) 這樣跑訓練時才會讓YOLO知道的檔案在哪裡，待會會用到這兩個檔案</a:t>
            </a:r>
            <a:endParaRPr/>
          </a:p>
        </p:txBody>
      </p:sp>
      <p:sp>
        <p:nvSpPr>
          <p:cNvPr id="247" name="Google Shape;247;p14"/>
          <p:cNvSpPr/>
          <p:nvPr/>
        </p:nvSpPr>
        <p:spPr>
          <a:xfrm>
            <a:off x="6650233" y="444891"/>
            <a:ext cx="4397381" cy="606319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split data to train and val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os, shutil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random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80%訓練 20%驗證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train_ratio = </a:t>
            </a:r>
            <a:r>
              <a:rPr lang="en-US" sz="1000">
                <a:solidFill>
                  <a:srgbClr val="098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train_num = int(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000">
                <a:solidFill>
                  <a:srgbClr val="098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* train_ratio, </a:t>
            </a:r>
            <a:r>
              <a:rPr lang="en-US" sz="1000">
                <a:solidFill>
                  <a:srgbClr val="098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prepare train folder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images_list = 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img </a:t>
            </a:r>
            <a:r>
              <a:rPr lang="en-US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os.listdir(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"./light"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sz="100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img.endswith(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".jpg"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images_list.append(img.split(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)[</a:t>
            </a:r>
            <a:r>
              <a:rPr lang="en-US" sz="1000">
                <a:solidFill>
                  <a:srgbClr val="098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random.shuffle(images_list)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yolo_format_folder = os.path.join(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"./light"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train_folder = os.path.join(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"./light/train"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dev_folder = os.path.join(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"./light/valid"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os.path.isdir(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"./light/train"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os.mkdir(train_folder)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os.path.isdir(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"./light/valid"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os.mkdir(dev_folder)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train data 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train_data </a:t>
            </a:r>
            <a:r>
              <a:rPr lang="en-US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images_list[:train_num]: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shutil.copyfile(os.path.join(yolo_format_folder, 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"{}.jpg"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(train_data)),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os.path.join(train_folder, 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"{}.jpg"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(train_data)))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shutil.copyfile(os.path.join(yolo_format_folder, 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"{}.txt"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(train_data)),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os.path.join(train_folder, 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"{}.txt"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(train_data)))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dev data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test_data </a:t>
            </a:r>
            <a:r>
              <a:rPr lang="en-US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images_list[train_num:]: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shutil.copyfile(os.path.join(yolo_format_folder, 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"{}.jpg"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(test_data)),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os.path.join(dev_folder, 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"{}.jpg"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(test_data)))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shutil.copyfile(os.path.join(yolo_format_folder, 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"{}.txt"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(test_data)),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os.path.join(dev_folder, 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"{}.txt"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(test_data)))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show total data 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"="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000">
                <a:solidFill>
                  <a:srgbClr val="098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"number of training set :"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(os.listdir(train_folder)))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"number of dev set :"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(os.listdir(dev_folder)))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00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"="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000">
                <a:solidFill>
                  <a:srgbClr val="098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507128" y="3322328"/>
            <a:ext cx="3125534" cy="46166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!cd ./light/train; ls -d "$PWD"/*.jpg &gt; train.txt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!cd ./light/valid; ls -d "$PWD"/*.jpg &gt; val.txt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507129" y="444891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四、修改yolov4-custom.cfg</a:t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507129" y="919815"/>
            <a:ext cx="58271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存放 yolo 的結構以及各種參數，在 cfg 資料夾裡。</a:t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507129" y="1394739"/>
            <a:ext cx="73483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變更 batch、subdivisions ，若已經是變更後的資料則不用變更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507129" y="2744689"/>
            <a:ext cx="108397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變更 max_batches = class * 2000 (最少6000)。有五個類別的標籤所以這邊 max_batches = 10000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507129" y="3219613"/>
            <a:ext cx="108397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變更 steps = max_batches * 0.8, 0.9（有兩個）</a:t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507129" y="3694537"/>
            <a:ext cx="108397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變更 width、height（需是32倍數）為 416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507129" y="4644385"/>
            <a:ext cx="108397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三個 [yolo] 區塊的前一個 [convolution] 區塊的 filter 改成 (classes + 5) x 3 ，我們有 5 個類別所以是改為 30，記得有三個地方要修改</a:t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507129" y="4169461"/>
            <a:ext cx="108397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三個 [yolo] 區塊的 classes 改成需辨識的類別。</a:t>
            </a:r>
            <a:endParaRPr/>
          </a:p>
        </p:txBody>
      </p:sp>
      <p:pic>
        <p:nvPicPr>
          <p:cNvPr id="261" name="Google Shape;2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29" y="1869663"/>
            <a:ext cx="1886213" cy="80021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163" y="472141"/>
            <a:ext cx="2298586" cy="585094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6"/>
          <p:cNvSpPr/>
          <p:nvPr/>
        </p:nvSpPr>
        <p:spPr>
          <a:xfrm>
            <a:off x="2240163" y="1720734"/>
            <a:ext cx="2298586" cy="48213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2240163" y="5198226"/>
            <a:ext cx="2298586" cy="28817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2240163" y="5660967"/>
            <a:ext cx="2298586" cy="31720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2240163" y="2236123"/>
            <a:ext cx="2298586" cy="49045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7239" y="1142681"/>
            <a:ext cx="4753638" cy="457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/>
          <p:nvPr/>
        </p:nvSpPr>
        <p:spPr>
          <a:xfrm>
            <a:off x="5847239" y="3117272"/>
            <a:ext cx="4753638" cy="15794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5847239" y="1828801"/>
            <a:ext cx="4753638" cy="21197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7785476" y="736555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有三組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/>
          <p:nvPr/>
        </p:nvSpPr>
        <p:spPr>
          <a:xfrm>
            <a:off x="507130" y="444891"/>
            <a:ext cx="23441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六、建立.names file</a:t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507129" y="919815"/>
            <a:ext cx="9692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存放要辨識的物件名稱，到 /data 建立一個 light.names，裡面資料為要辨識的物件類別</a:t>
            </a:r>
            <a:endParaRPr/>
          </a:p>
        </p:txBody>
      </p:sp>
      <p:pic>
        <p:nvPicPr>
          <p:cNvPr id="282" name="Google Shape;2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29" y="1394739"/>
            <a:ext cx="2191056" cy="135273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7"/>
          <p:cNvSpPr txBox="1"/>
          <p:nvPr/>
        </p:nvSpPr>
        <p:spPr>
          <a:xfrm>
            <a:off x="507130" y="2822292"/>
            <a:ext cx="23441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七、建立.data file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507129" y="3297216"/>
            <a:ext cx="969258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存放一些參數，物件類別數量、路徑 (前面步驟的 train.txt &amp; val.txt)，一樣到 /data 建立一個 light.data ，記得修改成自己的資料路徑。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=物件類別數量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train=light/train/train.txt (步驟三的 train.txt 路徑)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valid=light/valid/val.txt (步驟三的 val.txt 路徑)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names=data/light.names (.names 檔案路徑)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backup=backup/ (權重存放路徑)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071" y="3927811"/>
            <a:ext cx="2855645" cy="16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/>
        </p:nvSpPr>
        <p:spPr>
          <a:xfrm>
            <a:off x="507130" y="444891"/>
            <a:ext cx="25187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八、下載預訓練權重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507129" y="919815"/>
            <a:ext cx="1126369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https://github.com/AlexeyAB/darknet/releases/download/darknet_yolo_v3_optimal/yolov4.conv.137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第一次訓練的時候我們可以使用下載來的 pre-trained weights 來做訓練，利用遷移式學習的技巧拿已經 ptr-trained 過的權重檔接續做訓練，可以有效減少訓練所需的時間，並可以避免因為訓練資料不足而導致 overfitting 的狀況。如果之後要接續之前的訓練來做則改用每次模型練完自動保存的yolov4_last weights即可。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07129" y="2625845"/>
            <a:ext cx="17456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九、開始訓練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536197" y="3100769"/>
            <a:ext cx="10602858" cy="101566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!./darknet　detector　train　&lt;.data 的位置&gt;　&lt;.cfg 的位置&gt;　&lt;.weights 的位置&gt;　-dont_show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!./darknet detector train data/light.data cfg/yolov4-custom.cfg yolov4.conv.137 -dont_show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/>
        </p:nvSpPr>
        <p:spPr>
          <a:xfrm>
            <a:off x="507130" y="444891"/>
            <a:ext cx="30424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什麼時候可以結束訓練？</a:t>
            </a:r>
            <a:endParaRPr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507129" y="919815"/>
            <a:ext cx="1126369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darknet 文件提到訓練時 avg_loss 介於 0.05(小模型、簡易資料集) ~ 3.0(大模型、複雜資料集) 即可中止訓練，它會將權重存到 darknet/backup 資料夾 (每 1000 iteration 會自動存一次，中斷訓練前也會存最後一次)</a:t>
            </a:r>
            <a:endParaRPr/>
          </a:p>
        </p:txBody>
      </p:sp>
      <p:sp>
        <p:nvSpPr>
          <p:cNvPr id="300" name="Google Shape;300;p19"/>
          <p:cNvSpPr txBox="1"/>
          <p:nvPr/>
        </p:nvSpPr>
        <p:spPr>
          <a:xfrm>
            <a:off x="507130" y="2010292"/>
            <a:ext cx="23358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十、檢視模型成果</a:t>
            </a:r>
            <a:endParaRPr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568035" y="2485216"/>
            <a:ext cx="9506990" cy="36933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!./darknet detector test &lt;path of data file&gt; &lt;path of cfg file&gt; &lt;path of weights file&gt; &lt;path of picture&gt;</a:t>
            </a:r>
            <a:endParaRPr/>
          </a:p>
        </p:txBody>
      </p:sp>
      <p:pic>
        <p:nvPicPr>
          <p:cNvPr id="302" name="Google Shape;3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872" y="3015397"/>
            <a:ext cx="4834205" cy="362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07129" y="444891"/>
            <a:ext cx="17578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YOLOv4</a:t>
            </a:r>
            <a:endParaRPr b="0" i="0" sz="3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507129" y="1044506"/>
            <a:ext cx="1040748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(You Only Look Once) 是一種 one-stage 的 object detection 演算法，將整個影像輸入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只需要一個 CNN 就可以一次性的預測多個目標物位置及類別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，這種 end-to-end 的算法可以提升辨識速度，能夠實現 real-time 偵測並維持高準確度。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的作法是將輸入的影像切割成 SxS 的網格 (grid)，若被偵測物體的中心落入某個網格內，這個網格就要負責去偵測該物體。而每個網格要負責預測B個 bounding boxes (bndBox，在 YOLO 的設計中，YOLOv1: B=2, YOLOv2: B=5, YOLOv3: B=3) 和屬於各別類別的機率 (假設有C個類別)，其中對每個 bndBox 的預測會輸出5個預測值: x, y, w, h 以及 confidence。</a:t>
            </a:r>
            <a:endParaRPr/>
          </a:p>
        </p:txBody>
      </p:sp>
      <p:pic>
        <p:nvPicPr>
          <p:cNvPr descr="https://miro.medium.com/max/700/0*WAOtAQL3aUhrc5IP.png"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150" y="3798556"/>
            <a:ext cx="4547381" cy="285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 txBox="1"/>
          <p:nvPr/>
        </p:nvSpPr>
        <p:spPr>
          <a:xfrm>
            <a:off x="507130" y="444891"/>
            <a:ext cx="19866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訓練需準備事項</a:t>
            </a:r>
            <a:endParaRPr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507130" y="964276"/>
            <a:ext cx="2414444" cy="3268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資料集dataset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train.txt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valid.txt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yolov4.cfg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obj.names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obj.data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pre-trained.weight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/>
        </p:nvSpPr>
        <p:spPr>
          <a:xfrm>
            <a:off x="507131" y="444891"/>
            <a:ext cx="10556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作業</a:t>
            </a:r>
            <a:endParaRPr sz="3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507132" y="1169196"/>
            <a:ext cx="47298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訓練自己的YOLO模型，至少3個種類。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/>
        </p:nvSpPr>
        <p:spPr>
          <a:xfrm>
            <a:off x="507129" y="444891"/>
            <a:ext cx="17830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YOLOv4</a:t>
            </a:r>
            <a:endParaRPr b="0" i="0" sz="3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507129" y="1044506"/>
            <a:ext cx="1040748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的評估指標主要採取 IOU ，即兩個 bndBox 的交集 / 兩個 bndBox 的聯集，也就是指 predict 的 bndBox與 Ground Truth 的 bndBox 的交集除以聯集，通常score &gt; 0.5 就被認為是不錯的結果了</a:t>
            </a:r>
            <a:endParaRPr/>
          </a:p>
        </p:txBody>
      </p:sp>
      <p:pic>
        <p:nvPicPr>
          <p:cNvPr descr="https://miro.medium.com/max/700/1*azD6rGf-D9hXcFogSA4jdg.png"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120" y="2060169"/>
            <a:ext cx="6667500" cy="432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/>
        </p:nvSpPr>
        <p:spPr>
          <a:xfrm>
            <a:off x="1321777" y="2822331"/>
            <a:ext cx="95484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在Google Colab上創建YOLOv4的運行環境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507129" y="444891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在Google Colab上創建YOLOv4的運行環境</a:t>
            </a:r>
            <a:endParaRPr/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29" y="1012287"/>
            <a:ext cx="8670495" cy="526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19947"/>
          <a:stretch/>
        </p:blipFill>
        <p:spPr>
          <a:xfrm>
            <a:off x="760640" y="658124"/>
            <a:ext cx="6544588" cy="585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96073" l="0" r="0" t="0"/>
          <a:stretch/>
        </p:blipFill>
        <p:spPr>
          <a:xfrm>
            <a:off x="760640" y="370824"/>
            <a:ext cx="6544588" cy="2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19" y="400283"/>
            <a:ext cx="6496957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19" y="771810"/>
            <a:ext cx="9869277" cy="565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507129" y="444891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四、下載 Darknet (AlexeyAB 版本)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07129" y="978005"/>
            <a:ext cx="4979271" cy="36933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 git clone https:</a:t>
            </a:r>
            <a:r>
              <a:rPr b="0" i="0" lang="en-US" sz="18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b="0" i="0" lang="en-US" sz="18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</a:t>
            </a:r>
            <a:r>
              <a:rPr b="0" i="0" lang="en-US" sz="18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AlexeyAB</a:t>
            </a:r>
            <a:r>
              <a:rPr b="0" i="0" lang="en-US" sz="18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darknet</a:t>
            </a:r>
            <a:r>
              <a:rPr b="0" i="0" lang="en-US" sz="18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07128" y="1480341"/>
            <a:ext cx="11263693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五、下載完成後，需要修改 Makefile 裡面的四個參數，分別是：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GPU=0 要改成 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GPU=1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OPENCV=0 要改成 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​OPENCV=1</a:t>
            </a:r>
            <a:b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CUDNN=0 要改成 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CUDNN=1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CUDNN_HALF=0 要改成 ​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CUDNN_HALF=1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參數說明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GPU=1 調用 GPU CUDA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CUDNN=1 調用 cuDNN v5-v7 加速訓練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CUDNN_HALF=1 調用 Tensor Cores (適用於 Titan V / Tesla V100 / DGX-2 and later) 偵測加速 3 倍, 訓練加速 2 倍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OPENCV=1 調用 OpenCV 3.x/2.4.x - 用於攝影機偵測用</a:t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507128" y="5091220"/>
            <a:ext cx="5619352" cy="147732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%cd ./darknet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!sed -i 's/OPENCV=0/OPENCV=1/' Makefile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!sed -i 's/GPU=0/GPU=1/' Makefile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!sed -i 's/CUDNN=0/CUDNN=1/' Makefile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!sed -i 's/CUDNN_HALF=0/CUDNN_HALF=1/' Makefile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507129" y="444891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六、編譯 YOLOv4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507130" y="978005"/>
            <a:ext cx="764718" cy="36933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!make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507128" y="1480341"/>
            <a:ext cx="4896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七、下載權重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507127" y="2013455"/>
            <a:ext cx="10274479" cy="203132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下載 yolov4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!wget https://github.com/AlexeyAB/darknet/releases/download/darknet_yolo_v3_optimal/yolov4.weights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下載 yolov4-tiny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!wget https://github.com/AlexeyAB/darknet/releases/download/darknet_yolo_v4_pre/yolov4-tiny.weights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2021-06-16T12:27:58Z</dcterms:created>
  <dc:creator>Windows 使用者</dc:creator>
</cp:coreProperties>
</file>