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2433" y="1353439"/>
            <a:ext cx="4907533" cy="7721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04" y="2425979"/>
            <a:ext cx="5968390" cy="6363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74521"/>
            <a:ext cx="5881370" cy="4983737"/>
          </a:xfrm>
          <a:prstGeom prst="rect">
            <a:avLst/>
          </a:prstGeom>
        </p:spPr>
        <p:txBody>
          <a:bodyPr vert="horz" wrap="square" lIns="0" tIns="12700" rIns="0" bIns="0" rtlCol="0">
            <a:spAutoFit/>
          </a:bodyPr>
          <a:lstStyle/>
          <a:p>
            <a:pPr marL="89535" algn="ctr">
              <a:lnSpc>
                <a:spcPct val="100000"/>
              </a:lnSpc>
              <a:spcBef>
                <a:spcPts val="100"/>
              </a:spcBef>
            </a:pPr>
            <a:r>
              <a:rPr sz="2400" dirty="0">
                <a:latin typeface="Times New Roman"/>
                <a:cs typeface="Times New Roman"/>
              </a:rPr>
              <a:t>GNANAMANI</a:t>
            </a:r>
            <a:r>
              <a:rPr sz="2400" spc="-50" dirty="0">
                <a:latin typeface="Times New Roman"/>
                <a:cs typeface="Times New Roman"/>
              </a:rPr>
              <a:t> </a:t>
            </a:r>
            <a:r>
              <a:rPr sz="2400" spc="-5" dirty="0">
                <a:latin typeface="Times New Roman"/>
                <a:cs typeface="Times New Roman"/>
              </a:rPr>
              <a:t>COLLEGE</a:t>
            </a:r>
            <a:r>
              <a:rPr sz="2400" spc="-25" dirty="0">
                <a:latin typeface="Times New Roman"/>
                <a:cs typeface="Times New Roman"/>
              </a:rPr>
              <a:t> </a:t>
            </a:r>
            <a:r>
              <a:rPr sz="2400" spc="-5" dirty="0">
                <a:latin typeface="Times New Roman"/>
                <a:cs typeface="Times New Roman"/>
              </a:rPr>
              <a:t>OF</a:t>
            </a:r>
            <a:endParaRPr sz="2400" dirty="0">
              <a:latin typeface="Times New Roman"/>
              <a:cs typeface="Times New Roman"/>
            </a:endParaRPr>
          </a:p>
          <a:p>
            <a:pPr marL="84455" algn="ctr">
              <a:lnSpc>
                <a:spcPct val="100000"/>
              </a:lnSpc>
              <a:spcBef>
                <a:spcPts val="100"/>
              </a:spcBef>
            </a:pPr>
            <a:r>
              <a:rPr sz="2400" spc="-5" dirty="0">
                <a:latin typeface="Times New Roman"/>
                <a:cs typeface="Times New Roman"/>
              </a:rPr>
              <a:t>TECHNOLOGY(Pachal,Namakkal.)</a:t>
            </a:r>
            <a:endParaRPr sz="2400" dirty="0">
              <a:latin typeface="Times New Roman"/>
              <a:cs typeface="Times New Roman"/>
            </a:endParaRPr>
          </a:p>
          <a:p>
            <a:pPr marL="735330" marR="638175" algn="ctr">
              <a:lnSpc>
                <a:spcPct val="103299"/>
              </a:lnSpc>
              <a:spcBef>
                <a:spcPts val="815"/>
              </a:spcBef>
            </a:pPr>
            <a:r>
              <a:rPr sz="2400" spc="-5" dirty="0">
                <a:latin typeface="Times New Roman"/>
                <a:cs typeface="Times New Roman"/>
              </a:rPr>
              <a:t>DEPARTMENT</a:t>
            </a:r>
            <a:r>
              <a:rPr sz="2400" spc="-10" dirty="0">
                <a:latin typeface="Times New Roman"/>
                <a:cs typeface="Times New Roman"/>
              </a:rPr>
              <a:t> </a:t>
            </a:r>
            <a:r>
              <a:rPr sz="2400" spc="-5" dirty="0">
                <a:latin typeface="Times New Roman"/>
                <a:cs typeface="Times New Roman"/>
              </a:rPr>
              <a:t>OF</a:t>
            </a:r>
            <a:r>
              <a:rPr sz="2400" dirty="0">
                <a:latin typeface="Times New Roman"/>
                <a:cs typeface="Times New Roman"/>
              </a:rPr>
              <a:t> </a:t>
            </a:r>
            <a:r>
              <a:rPr sz="2400" spc="-10" dirty="0">
                <a:latin typeface="Times New Roman"/>
                <a:cs typeface="Times New Roman"/>
              </a:rPr>
              <a:t>BIOMEDICAL </a:t>
            </a:r>
            <a:r>
              <a:rPr sz="2400" spc="-585" dirty="0">
                <a:latin typeface="Times New Roman"/>
                <a:cs typeface="Times New Roman"/>
              </a:rPr>
              <a:t> </a:t>
            </a:r>
            <a:r>
              <a:rPr sz="2400" spc="-5" dirty="0">
                <a:latin typeface="Times New Roman"/>
                <a:cs typeface="Times New Roman"/>
              </a:rPr>
              <a:t>ENGINEERING</a:t>
            </a:r>
            <a:endParaRPr sz="2400" dirty="0">
              <a:latin typeface="Times New Roman"/>
              <a:cs typeface="Times New Roman"/>
            </a:endParaRPr>
          </a:p>
          <a:p>
            <a:pPr marL="2211070">
              <a:lnSpc>
                <a:spcPct val="100000"/>
              </a:lnSpc>
              <a:spcBef>
                <a:spcPts val="890"/>
              </a:spcBef>
            </a:pPr>
            <a:r>
              <a:rPr sz="2400" spc="-5" dirty="0">
                <a:latin typeface="Times New Roman"/>
                <a:cs typeface="Times New Roman"/>
              </a:rPr>
              <a:t>(Third</a:t>
            </a:r>
            <a:r>
              <a:rPr sz="2400" spc="-30" dirty="0">
                <a:latin typeface="Times New Roman"/>
                <a:cs typeface="Times New Roman"/>
              </a:rPr>
              <a:t> </a:t>
            </a:r>
            <a:r>
              <a:rPr sz="2400" spc="-5" dirty="0">
                <a:latin typeface="Times New Roman"/>
                <a:cs typeface="Times New Roman"/>
              </a:rPr>
              <a:t>Year)</a:t>
            </a:r>
            <a:endParaRPr sz="2400" dirty="0">
              <a:latin typeface="Times New Roman"/>
              <a:cs typeface="Times New Roman"/>
            </a:endParaRPr>
          </a:p>
          <a:p>
            <a:pPr marL="12700" marR="267970">
              <a:lnSpc>
                <a:spcPts val="3790"/>
              </a:lnSpc>
              <a:spcBef>
                <a:spcPts val="254"/>
              </a:spcBef>
            </a:pPr>
            <a:r>
              <a:rPr sz="2400" spc="-5" dirty="0">
                <a:latin typeface="Times New Roman"/>
                <a:cs typeface="Times New Roman"/>
              </a:rPr>
              <a:t>Title: Flood </a:t>
            </a:r>
            <a:r>
              <a:rPr sz="2400" dirty="0">
                <a:latin typeface="Times New Roman"/>
                <a:cs typeface="Times New Roman"/>
              </a:rPr>
              <a:t>Monitoring </a:t>
            </a:r>
            <a:r>
              <a:rPr sz="2400" spc="-5" dirty="0">
                <a:latin typeface="Times New Roman"/>
                <a:cs typeface="Times New Roman"/>
              </a:rPr>
              <a:t>and </a:t>
            </a:r>
            <a:r>
              <a:rPr sz="2400" spc="5" dirty="0">
                <a:latin typeface="Times New Roman"/>
                <a:cs typeface="Times New Roman"/>
              </a:rPr>
              <a:t>Early </a:t>
            </a:r>
            <a:r>
              <a:rPr sz="2400" dirty="0">
                <a:latin typeface="Times New Roman"/>
                <a:cs typeface="Times New Roman"/>
              </a:rPr>
              <a:t>Warning </a:t>
            </a:r>
            <a:r>
              <a:rPr sz="2400" spc="5" dirty="0">
                <a:latin typeface="Times New Roman"/>
                <a:cs typeface="Times New Roman"/>
              </a:rPr>
              <a:t> </a:t>
            </a:r>
            <a:r>
              <a:rPr sz="2400" spc="-10" dirty="0">
                <a:latin typeface="Times New Roman"/>
                <a:cs typeface="Times New Roman"/>
              </a:rPr>
              <a:t>Team</a:t>
            </a:r>
            <a:r>
              <a:rPr sz="2400" spc="5" dirty="0">
                <a:latin typeface="Times New Roman"/>
                <a:cs typeface="Times New Roman"/>
              </a:rPr>
              <a:t> </a:t>
            </a:r>
            <a:r>
              <a:rPr sz="2400" spc="-5" dirty="0">
                <a:latin typeface="Times New Roman"/>
                <a:cs typeface="Times New Roman"/>
              </a:rPr>
              <a:t>Members:</a:t>
            </a:r>
            <a:r>
              <a:rPr sz="2400" spc="10" dirty="0">
                <a:latin typeface="Times New Roman"/>
                <a:cs typeface="Times New Roman"/>
              </a:rPr>
              <a:t> </a:t>
            </a:r>
            <a:r>
              <a:rPr lang="en-US" sz="2400" spc="10" dirty="0" err="1">
                <a:latin typeface="Times New Roman"/>
                <a:cs typeface="Times New Roman"/>
              </a:rPr>
              <a:t>J.Justine</a:t>
            </a:r>
            <a:endParaRPr sz="2400" dirty="0">
              <a:latin typeface="Times New Roman"/>
              <a:cs typeface="Times New Roman"/>
            </a:endParaRPr>
          </a:p>
          <a:p>
            <a:pPr marL="2070735">
              <a:lnSpc>
                <a:spcPct val="100000"/>
              </a:lnSpc>
              <a:spcBef>
                <a:spcPts val="615"/>
              </a:spcBef>
            </a:pPr>
            <a:r>
              <a:rPr lang="en-US" sz="2400" spc="-5" dirty="0" err="1">
                <a:latin typeface="Times New Roman"/>
                <a:cs typeface="Times New Roman"/>
              </a:rPr>
              <a:t>M.Mugeshkannan</a:t>
            </a:r>
            <a:endParaRPr sz="2400" dirty="0">
              <a:latin typeface="Times New Roman"/>
              <a:cs typeface="Times New Roman"/>
            </a:endParaRPr>
          </a:p>
          <a:p>
            <a:pPr marL="2070735" marR="257175">
              <a:lnSpc>
                <a:spcPct val="131300"/>
              </a:lnSpc>
              <a:spcBef>
                <a:spcPts val="15"/>
              </a:spcBef>
            </a:pPr>
            <a:r>
              <a:rPr lang="en-US" sz="2400" spc="-5" dirty="0" err="1">
                <a:latin typeface="Times New Roman"/>
                <a:cs typeface="Times New Roman"/>
              </a:rPr>
              <a:t>G.ponchezhiyan</a:t>
            </a:r>
            <a:endParaRPr lang="en-US" sz="2400" spc="-5" dirty="0">
              <a:latin typeface="Times New Roman"/>
              <a:cs typeface="Times New Roman"/>
            </a:endParaRPr>
          </a:p>
          <a:p>
            <a:pPr marL="2070735" marR="257175">
              <a:lnSpc>
                <a:spcPct val="131300"/>
              </a:lnSpc>
              <a:spcBef>
                <a:spcPts val="15"/>
              </a:spcBef>
            </a:pPr>
            <a:r>
              <a:rPr sz="2400" dirty="0">
                <a:latin typeface="Times New Roman"/>
                <a:cs typeface="Times New Roman"/>
              </a:rPr>
              <a:t> </a:t>
            </a:r>
            <a:r>
              <a:rPr lang="en-US" sz="2400" dirty="0" err="1">
                <a:latin typeface="Times New Roman"/>
                <a:cs typeface="Times New Roman"/>
              </a:rPr>
              <a:t>S.Prathap</a:t>
            </a:r>
            <a:endParaRPr lang="en-US" sz="2400" spc="-5" dirty="0">
              <a:latin typeface="Times New Roman"/>
              <a:cs typeface="Times New Roman"/>
            </a:endParaRPr>
          </a:p>
          <a:p>
            <a:pPr marL="2070735" marR="257175">
              <a:lnSpc>
                <a:spcPct val="131300"/>
              </a:lnSpc>
              <a:spcBef>
                <a:spcPts val="15"/>
              </a:spcBef>
            </a:pPr>
            <a:r>
              <a:rPr sz="2400" spc="-5" dirty="0">
                <a:latin typeface="Times New Roman"/>
                <a:cs typeface="Times New Roman"/>
              </a:rPr>
              <a:t> </a:t>
            </a:r>
            <a:r>
              <a:rPr sz="2400" spc="-585" dirty="0">
                <a:latin typeface="Times New Roman"/>
                <a:cs typeface="Times New Roman"/>
              </a:rPr>
              <a:t> </a:t>
            </a:r>
            <a:r>
              <a:rPr lang="en-US" sz="2400" spc="-5" dirty="0" err="1">
                <a:latin typeface="Times New Roman"/>
                <a:cs typeface="Times New Roman"/>
              </a:rPr>
              <a:t>S.Vengatesaperumal</a:t>
            </a:r>
            <a:endParaRPr sz="2400" dirty="0">
              <a:latin typeface="Times New Roman"/>
              <a:cs typeface="Times New Roman"/>
            </a:endParaRPr>
          </a:p>
        </p:txBody>
      </p:sp>
      <p:sp>
        <p:nvSpPr>
          <p:cNvPr id="3" name="object 3"/>
          <p:cNvSpPr txBox="1"/>
          <p:nvPr/>
        </p:nvSpPr>
        <p:spPr>
          <a:xfrm>
            <a:off x="3148777" y="7781882"/>
            <a:ext cx="3634598" cy="980397"/>
          </a:xfrm>
          <a:prstGeom prst="rect">
            <a:avLst/>
          </a:prstGeom>
        </p:spPr>
        <p:txBody>
          <a:bodyPr vert="horz" wrap="square" lIns="0" tIns="125095" rIns="0" bIns="0" rtlCol="0">
            <a:spAutoFit/>
          </a:bodyPr>
          <a:lstStyle/>
          <a:p>
            <a:pPr marL="12700">
              <a:lnSpc>
                <a:spcPct val="100000"/>
              </a:lnSpc>
              <a:spcBef>
                <a:spcPts val="985"/>
              </a:spcBef>
            </a:pPr>
            <a:r>
              <a:rPr sz="2400" spc="-25" dirty="0">
                <a:latin typeface="Times New Roman"/>
                <a:cs typeface="Times New Roman"/>
              </a:rPr>
              <a:t>BY</a:t>
            </a:r>
            <a:endParaRPr sz="2400" dirty="0">
              <a:latin typeface="Times New Roman"/>
              <a:cs typeface="Times New Roman"/>
            </a:endParaRPr>
          </a:p>
          <a:p>
            <a:pPr marL="469900">
              <a:lnSpc>
                <a:spcPct val="100000"/>
              </a:lnSpc>
              <a:spcBef>
                <a:spcPts val="890"/>
              </a:spcBef>
            </a:pPr>
            <a:r>
              <a:rPr lang="en-US" sz="2400" spc="-5" dirty="0">
                <a:latin typeface="Times New Roman"/>
                <a:cs typeface="Times New Roman"/>
              </a:rPr>
              <a:t>J.Justine (620821121</a:t>
            </a:r>
            <a:r>
              <a:rPr lang="en-GB" sz="2400" spc="-5" dirty="0">
                <a:latin typeface="Times New Roman"/>
                <a:cs typeface="Times New Roman"/>
              </a:rPr>
              <a:t>301</a:t>
            </a:r>
            <a:r>
              <a:rPr lang="en-US" sz="2400" spc="-5" dirty="0">
                <a:latin typeface="Times New Roman"/>
                <a:cs typeface="Times New Roman"/>
              </a:rPr>
              <a:t>)</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5520"/>
            <a:ext cx="5819140" cy="8169275"/>
          </a:xfrm>
          <a:prstGeom prst="rect">
            <a:avLst/>
          </a:prstGeom>
        </p:spPr>
        <p:txBody>
          <a:bodyPr vert="horz" wrap="square" lIns="0" tIns="119380" rIns="0" bIns="0" rtlCol="0">
            <a:spAutoFit/>
          </a:bodyPr>
          <a:lstStyle/>
          <a:p>
            <a:pPr marL="12700">
              <a:lnSpc>
                <a:spcPct val="100000"/>
              </a:lnSpc>
              <a:spcBef>
                <a:spcPts val="940"/>
              </a:spcBef>
            </a:pPr>
            <a:r>
              <a:rPr sz="1300" b="1" spc="-5" dirty="0">
                <a:latin typeface="Times New Roman"/>
                <a:cs typeface="Times New Roman"/>
              </a:rPr>
              <a:t>10.</a:t>
            </a:r>
            <a:r>
              <a:rPr sz="1300" b="1" spc="10" dirty="0">
                <a:latin typeface="Times New Roman"/>
                <a:cs typeface="Times New Roman"/>
              </a:rPr>
              <a:t> </a:t>
            </a: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5" dirty="0">
                <a:latin typeface="Times New Roman"/>
                <a:cs typeface="Times New Roman"/>
              </a:rPr>
              <a:t> </a:t>
            </a:r>
            <a:r>
              <a:rPr sz="1300" b="1" spc="-5" dirty="0">
                <a:latin typeface="Times New Roman"/>
                <a:cs typeface="Times New Roman"/>
              </a:rPr>
              <a:t>Testing:</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Deploy</a:t>
            </a:r>
            <a:r>
              <a:rPr sz="1300" spc="20" dirty="0">
                <a:latin typeface="Times New Roman"/>
                <a:cs typeface="Times New Roman"/>
              </a:rPr>
              <a:t> </a:t>
            </a:r>
            <a:r>
              <a:rPr sz="1300" spc="-5" dirty="0">
                <a:latin typeface="Times New Roman"/>
                <a:cs typeface="Times New Roman"/>
              </a:rPr>
              <a:t>the system</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target</a:t>
            </a:r>
            <a:r>
              <a:rPr sz="1300" spc="15" dirty="0">
                <a:latin typeface="Times New Roman"/>
                <a:cs typeface="Times New Roman"/>
              </a:rPr>
              <a:t> </a:t>
            </a:r>
            <a:r>
              <a:rPr sz="1300" spc="-5" dirty="0">
                <a:latin typeface="Times New Roman"/>
                <a:cs typeface="Times New Roman"/>
              </a:rPr>
              <a:t>area</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thoroughly</a:t>
            </a:r>
            <a:r>
              <a:rPr sz="1300" spc="15"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it</a:t>
            </a:r>
            <a:r>
              <a:rPr sz="1300" spc="20" dirty="0">
                <a:latin typeface="Times New Roman"/>
                <a:cs typeface="Times New Roman"/>
              </a:rPr>
              <a:t> </a:t>
            </a:r>
            <a:r>
              <a:rPr sz="1300" spc="-5" dirty="0">
                <a:latin typeface="Times New Roman"/>
                <a:cs typeface="Times New Roman"/>
              </a:rPr>
              <a:t>under</a:t>
            </a:r>
            <a:r>
              <a:rPr sz="1300" spc="20" dirty="0">
                <a:latin typeface="Times New Roman"/>
                <a:cs typeface="Times New Roman"/>
              </a:rPr>
              <a:t> </a:t>
            </a:r>
            <a:r>
              <a:rPr sz="1300" spc="-10" dirty="0">
                <a:latin typeface="Times New Roman"/>
                <a:cs typeface="Times New Roman"/>
              </a:rPr>
              <a:t>various</a:t>
            </a:r>
            <a:r>
              <a:rPr sz="1300" spc="2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 reliability</a:t>
            </a:r>
            <a:r>
              <a:rPr sz="1300" spc="1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hardware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software</a:t>
            </a:r>
            <a:r>
              <a:rPr sz="1300" spc="15" dirty="0">
                <a:latin typeface="Times New Roman"/>
                <a:cs typeface="Times New Roman"/>
              </a:rPr>
              <a:t> </a:t>
            </a:r>
            <a:r>
              <a:rPr sz="1300" spc="-5" dirty="0">
                <a:latin typeface="Times New Roman"/>
                <a:cs typeface="Times New Roman"/>
              </a:rPr>
              <a:t>components.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spcBef>
                <a:spcPts val="5"/>
              </a:spcBef>
            </a:pPr>
            <a:r>
              <a:rPr sz="1300" b="1" spc="-5" dirty="0">
                <a:latin typeface="Times New Roman"/>
                <a:cs typeface="Times New Roman"/>
              </a:rPr>
              <a:t>11.</a:t>
            </a:r>
            <a:r>
              <a:rPr sz="1300" b="1" spc="-25"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Regularly</a:t>
            </a:r>
            <a:r>
              <a:rPr sz="1300" dirty="0">
                <a:latin typeface="Times New Roman"/>
                <a:cs typeface="Times New Roman"/>
              </a:rPr>
              <a:t> </a:t>
            </a:r>
            <a:r>
              <a:rPr sz="1300" spc="-5" dirty="0">
                <a:latin typeface="Times New Roman"/>
                <a:cs typeface="Times New Roman"/>
              </a:rPr>
              <a:t>maintain</a:t>
            </a:r>
            <a:r>
              <a:rPr sz="130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calibrate</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hardware.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Update</a:t>
            </a:r>
            <a:r>
              <a:rPr sz="1300" spc="15" dirty="0">
                <a:latin typeface="Times New Roman"/>
                <a:cs typeface="Times New Roman"/>
              </a:rPr>
              <a:t> </a:t>
            </a:r>
            <a:r>
              <a:rPr sz="1300" spc="-5" dirty="0">
                <a:latin typeface="Times New Roman"/>
                <a:cs typeface="Times New Roman"/>
              </a:rPr>
              <a:t>the </a:t>
            </a:r>
            <a:r>
              <a:rPr sz="1300" spc="-10" dirty="0">
                <a:latin typeface="Times New Roman"/>
                <a:cs typeface="Times New Roman"/>
              </a:rPr>
              <a:t>machine</a:t>
            </a:r>
            <a:r>
              <a:rPr sz="1300" spc="20" dirty="0">
                <a:latin typeface="Times New Roman"/>
                <a:cs typeface="Times New Roman"/>
              </a:rPr>
              <a:t> </a:t>
            </a:r>
            <a:r>
              <a:rPr sz="1300" dirty="0">
                <a:latin typeface="Times New Roman"/>
                <a:cs typeface="Times New Roman"/>
              </a:rPr>
              <a:t>learning</a:t>
            </a:r>
            <a:r>
              <a:rPr sz="1300" spc="-10"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as</a:t>
            </a:r>
            <a:r>
              <a:rPr sz="1300" spc="20" dirty="0">
                <a:latin typeface="Times New Roman"/>
                <a:cs typeface="Times New Roman"/>
              </a:rPr>
              <a:t> </a:t>
            </a:r>
            <a:r>
              <a:rPr sz="1300" spc="-5" dirty="0">
                <a:latin typeface="Times New Roman"/>
                <a:cs typeface="Times New Roman"/>
              </a:rPr>
              <a:t>necessary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better</a:t>
            </a:r>
            <a:r>
              <a:rPr sz="1300" spc="20" dirty="0">
                <a:latin typeface="Times New Roman"/>
                <a:cs typeface="Times New Roman"/>
              </a:rPr>
              <a:t> </a:t>
            </a:r>
            <a:r>
              <a:rPr sz="1300" spc="-5" dirty="0">
                <a:latin typeface="Times New Roman"/>
                <a:cs typeface="Times New Roman"/>
              </a:rPr>
              <a:t>predictions.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60960" indent="167640">
              <a:lnSpc>
                <a:spcPct val="104600"/>
              </a:lnSpc>
              <a:spcBef>
                <a:spcPts val="75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Educate</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engage</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on </a:t>
            </a:r>
            <a:r>
              <a:rPr sz="1300" spc="-5" dirty="0">
                <a:latin typeface="Times New Roman"/>
                <a:cs typeface="Times New Roman"/>
              </a:rPr>
              <a:t>how</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dirty="0">
                <a:latin typeface="Times New Roman"/>
                <a:cs typeface="Times New Roman"/>
              </a:rPr>
              <a:t>respond</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alerts</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warnings </a:t>
            </a:r>
            <a:r>
              <a:rPr sz="1300" spc="-310" dirty="0">
                <a:latin typeface="Times New Roman"/>
                <a:cs typeface="Times New Roman"/>
              </a:rPr>
              <a:t> </a:t>
            </a:r>
            <a:r>
              <a:rPr sz="1300" spc="-5" dirty="0">
                <a:latin typeface="Times New Roman"/>
                <a:cs typeface="Times New Roman"/>
              </a:rPr>
              <a:t>effectively.</a:t>
            </a:r>
            <a:endParaRPr sz="1300">
              <a:latin typeface="Times New Roman"/>
              <a:cs typeface="Times New Roman"/>
            </a:endParaRPr>
          </a:p>
          <a:p>
            <a:pPr marL="12700">
              <a:lnSpc>
                <a:spcPct val="100000"/>
              </a:lnSpc>
              <a:spcBef>
                <a:spcPts val="795"/>
              </a:spcBef>
            </a:pPr>
            <a:r>
              <a:rPr sz="2400" b="1" spc="-5" dirty="0">
                <a:latin typeface="Times New Roman"/>
                <a:cs typeface="Times New Roman"/>
              </a:rPr>
              <a:t>PROJECT</a:t>
            </a:r>
            <a:r>
              <a:rPr sz="2400" b="1" spc="-30" dirty="0">
                <a:latin typeface="Times New Roman"/>
                <a:cs typeface="Times New Roman"/>
              </a:rPr>
              <a:t> </a:t>
            </a:r>
            <a:r>
              <a:rPr sz="2400" b="1" spc="-5" dirty="0">
                <a:latin typeface="Times New Roman"/>
                <a:cs typeface="Times New Roman"/>
              </a:rPr>
              <a:t>COMPLETION</a:t>
            </a:r>
            <a:endParaRPr sz="2400">
              <a:latin typeface="Times New Roman"/>
              <a:cs typeface="Times New Roman"/>
            </a:endParaRPr>
          </a:p>
          <a:p>
            <a:pPr>
              <a:lnSpc>
                <a:spcPct val="100000"/>
              </a:lnSpc>
              <a:spcBef>
                <a:spcPts val="45"/>
              </a:spcBef>
            </a:pPr>
            <a:endParaRPr sz="2850">
              <a:latin typeface="Times New Roman"/>
              <a:cs typeface="Times New Roman"/>
            </a:endParaRPr>
          </a:p>
          <a:p>
            <a:pPr marL="12700" marR="24765">
              <a:lnSpc>
                <a:spcPct val="103699"/>
              </a:lnSpc>
            </a:pPr>
            <a:r>
              <a:rPr sz="1300" b="1" spc="-5" dirty="0">
                <a:latin typeface="Times New Roman"/>
                <a:cs typeface="Times New Roman"/>
              </a:rPr>
              <a:t>Creating</a:t>
            </a:r>
            <a:r>
              <a:rPr sz="1300" b="1" spc="10"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complete</a:t>
            </a:r>
            <a:r>
              <a:rPr sz="1300" b="1" spc="35" dirty="0">
                <a:latin typeface="Times New Roman"/>
                <a:cs typeface="Times New Roman"/>
              </a:rPr>
              <a:t> </a:t>
            </a:r>
            <a:r>
              <a:rPr sz="1300" b="1" spc="-5" dirty="0">
                <a:latin typeface="Times New Roman"/>
                <a:cs typeface="Times New Roman"/>
              </a:rPr>
              <a:t>flood</a:t>
            </a:r>
            <a:r>
              <a:rPr sz="1300" b="1" spc="10" dirty="0">
                <a:latin typeface="Times New Roman"/>
                <a:cs typeface="Times New Roman"/>
              </a:rPr>
              <a:t> </a:t>
            </a:r>
            <a:r>
              <a:rPr sz="1300" b="1" spc="-10" dirty="0">
                <a:latin typeface="Times New Roman"/>
                <a:cs typeface="Times New Roman"/>
              </a:rPr>
              <a:t>monitoring</a:t>
            </a:r>
            <a:r>
              <a:rPr sz="1300" b="1" spc="10"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early</a:t>
            </a:r>
            <a:r>
              <a:rPr sz="1300" b="1" spc="10" dirty="0">
                <a:latin typeface="Times New Roman"/>
                <a:cs typeface="Times New Roman"/>
              </a:rPr>
              <a:t> </a:t>
            </a:r>
            <a:r>
              <a:rPr sz="1300" b="1" spc="-10" dirty="0">
                <a:latin typeface="Times New Roman"/>
                <a:cs typeface="Times New Roman"/>
              </a:rPr>
              <a:t>warning</a:t>
            </a:r>
            <a:r>
              <a:rPr sz="1300" b="1" spc="10" dirty="0">
                <a:latin typeface="Times New Roman"/>
                <a:cs typeface="Times New Roman"/>
              </a:rPr>
              <a:t> </a:t>
            </a:r>
            <a:r>
              <a:rPr sz="1300" b="1" dirty="0">
                <a:latin typeface="Times New Roman"/>
                <a:cs typeface="Times New Roman"/>
              </a:rPr>
              <a:t>system</a:t>
            </a:r>
            <a:r>
              <a:rPr sz="1300" b="1" spc="15" dirty="0">
                <a:latin typeface="Times New Roman"/>
                <a:cs typeface="Times New Roman"/>
              </a:rPr>
              <a:t> </a:t>
            </a:r>
            <a:r>
              <a:rPr sz="1300" b="1" spc="-10" dirty="0">
                <a:latin typeface="Times New Roman"/>
                <a:cs typeface="Times New Roman"/>
              </a:rPr>
              <a:t>for</a:t>
            </a:r>
            <a:r>
              <a:rPr sz="1300" b="1" spc="15" dirty="0">
                <a:latin typeface="Times New Roman"/>
                <a:cs typeface="Times New Roman"/>
              </a:rPr>
              <a:t> </a:t>
            </a:r>
            <a:r>
              <a:rPr sz="1300" b="1" spc="-5" dirty="0">
                <a:latin typeface="Times New Roman"/>
                <a:cs typeface="Times New Roman"/>
              </a:rPr>
              <a:t>Arduino</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5" dirty="0">
                <a:latin typeface="Times New Roman"/>
                <a:cs typeface="Times New Roman"/>
              </a:rPr>
              <a:t>complex</a:t>
            </a:r>
            <a:r>
              <a:rPr sz="1300" b="1" spc="5" dirty="0">
                <a:latin typeface="Times New Roman"/>
                <a:cs typeface="Times New Roman"/>
              </a:rPr>
              <a:t> </a:t>
            </a:r>
            <a:r>
              <a:rPr sz="1300" b="1" spc="-10" dirty="0">
                <a:latin typeface="Times New Roman"/>
                <a:cs typeface="Times New Roman"/>
              </a:rPr>
              <a:t>project</a:t>
            </a:r>
            <a:r>
              <a:rPr sz="1300" b="1" spc="15" dirty="0">
                <a:latin typeface="Times New Roman"/>
                <a:cs typeface="Times New Roman"/>
              </a:rPr>
              <a:t> </a:t>
            </a:r>
            <a:r>
              <a:rPr sz="1300" b="1" spc="-5" dirty="0">
                <a:latin typeface="Times New Roman"/>
                <a:cs typeface="Times New Roman"/>
              </a:rPr>
              <a:t>that</a:t>
            </a:r>
            <a:r>
              <a:rPr sz="1300" b="1" spc="10" dirty="0">
                <a:latin typeface="Times New Roman"/>
                <a:cs typeface="Times New Roman"/>
              </a:rPr>
              <a:t> </a:t>
            </a:r>
            <a:r>
              <a:rPr sz="1300" b="1" spc="-5" dirty="0">
                <a:latin typeface="Times New Roman"/>
                <a:cs typeface="Times New Roman"/>
              </a:rPr>
              <a:t>involves</a:t>
            </a:r>
            <a:r>
              <a:rPr sz="1300" b="1" spc="10" dirty="0">
                <a:latin typeface="Times New Roman"/>
                <a:cs typeface="Times New Roman"/>
              </a:rPr>
              <a:t> </a:t>
            </a:r>
            <a:r>
              <a:rPr sz="1300" b="1" spc="-5" dirty="0">
                <a:latin typeface="Times New Roman"/>
                <a:cs typeface="Times New Roman"/>
              </a:rPr>
              <a:t>various</a:t>
            </a:r>
            <a:r>
              <a:rPr sz="1300" b="1" spc="5" dirty="0">
                <a:latin typeface="Times New Roman"/>
                <a:cs typeface="Times New Roman"/>
              </a:rPr>
              <a:t> </a:t>
            </a:r>
            <a:r>
              <a:rPr sz="1300" b="1" spc="-5" dirty="0">
                <a:latin typeface="Times New Roman"/>
                <a:cs typeface="Times New Roman"/>
              </a:rPr>
              <a:t>components</a:t>
            </a:r>
            <a:r>
              <a:rPr sz="1300" b="1" spc="10"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coding</a:t>
            </a:r>
            <a:r>
              <a:rPr sz="1300" b="1" spc="10" dirty="0">
                <a:latin typeface="Times New Roman"/>
                <a:cs typeface="Times New Roman"/>
              </a:rPr>
              <a:t> </a:t>
            </a:r>
            <a:r>
              <a:rPr sz="1300" b="1" spc="-5" dirty="0">
                <a:latin typeface="Times New Roman"/>
                <a:cs typeface="Times New Roman"/>
              </a:rPr>
              <a:t>tasks.</a:t>
            </a:r>
            <a:r>
              <a:rPr sz="1300" b="1" spc="20" dirty="0">
                <a:latin typeface="Times New Roman"/>
                <a:cs typeface="Times New Roman"/>
              </a:rPr>
              <a:t> </a:t>
            </a:r>
            <a:r>
              <a:rPr sz="1300" b="1" spc="-5" dirty="0">
                <a:latin typeface="Times New Roman"/>
                <a:cs typeface="Times New Roman"/>
              </a:rPr>
              <a:t>Below,</a:t>
            </a:r>
            <a:r>
              <a:rPr sz="1300" b="1" spc="15" dirty="0">
                <a:latin typeface="Times New Roman"/>
                <a:cs typeface="Times New Roman"/>
              </a:rPr>
              <a:t> </a:t>
            </a:r>
            <a:r>
              <a:rPr sz="1300" b="1" spc="-10" dirty="0">
                <a:latin typeface="Times New Roman"/>
                <a:cs typeface="Times New Roman"/>
              </a:rPr>
              <a:t>I’ll </a:t>
            </a:r>
            <a:r>
              <a:rPr sz="1300" b="1" spc="-5" dirty="0">
                <a:latin typeface="Times New Roman"/>
                <a:cs typeface="Times New Roman"/>
              </a:rPr>
              <a:t> provide</a:t>
            </a:r>
            <a:r>
              <a:rPr sz="1300" b="1" spc="10" dirty="0">
                <a:latin typeface="Times New Roman"/>
                <a:cs typeface="Times New Roman"/>
              </a:rPr>
              <a:t> </a:t>
            </a:r>
            <a:r>
              <a:rPr sz="1300" b="1" spc="-5" dirty="0">
                <a:latin typeface="Times New Roman"/>
                <a:cs typeface="Times New Roman"/>
              </a:rPr>
              <a:t>you</a:t>
            </a:r>
            <a:r>
              <a:rPr sz="1300" b="1" spc="10" dirty="0">
                <a:latin typeface="Times New Roman"/>
                <a:cs typeface="Times New Roman"/>
              </a:rPr>
              <a:t> </a:t>
            </a:r>
            <a:r>
              <a:rPr sz="1300" b="1" spc="-5" dirty="0">
                <a:latin typeface="Times New Roman"/>
                <a:cs typeface="Times New Roman"/>
              </a:rPr>
              <a:t>with</a:t>
            </a:r>
            <a:r>
              <a:rPr sz="1300" b="1" spc="-15"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simplified</a:t>
            </a:r>
            <a:r>
              <a:rPr sz="1300" b="1" spc="-15" dirty="0">
                <a:latin typeface="Times New Roman"/>
                <a:cs typeface="Times New Roman"/>
              </a:rPr>
              <a:t> </a:t>
            </a:r>
            <a:r>
              <a:rPr sz="1300" b="1" spc="-5" dirty="0">
                <a:latin typeface="Times New Roman"/>
                <a:cs typeface="Times New Roman"/>
              </a:rPr>
              <a:t>example</a:t>
            </a:r>
            <a:r>
              <a:rPr sz="1300" b="1" spc="40"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10" dirty="0">
                <a:latin typeface="Times New Roman"/>
                <a:cs typeface="Times New Roman"/>
              </a:rPr>
              <a:t>for</a:t>
            </a:r>
            <a:r>
              <a:rPr sz="1300" b="1" spc="35" dirty="0">
                <a:latin typeface="Times New Roman"/>
                <a:cs typeface="Times New Roman"/>
              </a:rPr>
              <a:t> </a:t>
            </a:r>
            <a:r>
              <a:rPr sz="1300" b="1" spc="-10" dirty="0">
                <a:latin typeface="Times New Roman"/>
                <a:cs typeface="Times New Roman"/>
              </a:rPr>
              <a:t>monitoring</a:t>
            </a:r>
            <a:r>
              <a:rPr sz="1300" b="1" spc="35" dirty="0">
                <a:latin typeface="Times New Roman"/>
                <a:cs typeface="Times New Roman"/>
              </a:rPr>
              <a:t> </a:t>
            </a:r>
            <a:r>
              <a:rPr sz="1300" b="1" spc="-10" dirty="0">
                <a:latin typeface="Times New Roman"/>
                <a:cs typeface="Times New Roman"/>
              </a:rPr>
              <a:t>water</a:t>
            </a:r>
            <a:r>
              <a:rPr sz="1300" b="1" spc="20" dirty="0">
                <a:latin typeface="Times New Roman"/>
                <a:cs typeface="Times New Roman"/>
              </a:rPr>
              <a:t> </a:t>
            </a:r>
            <a:r>
              <a:rPr sz="1300" b="1" spc="-5" dirty="0">
                <a:latin typeface="Times New Roman"/>
                <a:cs typeface="Times New Roman"/>
              </a:rPr>
              <a:t>levels</a:t>
            </a:r>
            <a:r>
              <a:rPr sz="1300" b="1" spc="35"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an </a:t>
            </a:r>
            <a:r>
              <a:rPr sz="1300" b="1" spc="10" dirty="0">
                <a:latin typeface="Times New Roman"/>
                <a:cs typeface="Times New Roman"/>
              </a:rPr>
              <a:t> </a:t>
            </a:r>
            <a:r>
              <a:rPr sz="1300" b="1" spc="-5" dirty="0">
                <a:latin typeface="Times New Roman"/>
                <a:cs typeface="Times New Roman"/>
              </a:rPr>
              <a:t>ultrasonic</a:t>
            </a:r>
            <a:r>
              <a:rPr sz="1300" b="1" spc="5" dirty="0">
                <a:latin typeface="Times New Roman"/>
                <a:cs typeface="Times New Roman"/>
              </a:rPr>
              <a:t> </a:t>
            </a:r>
            <a:r>
              <a:rPr sz="1300" b="1" spc="-5"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dirty="0">
                <a:latin typeface="Times New Roman"/>
                <a:cs typeface="Times New Roman"/>
              </a:rPr>
              <a:t>sending</a:t>
            </a:r>
            <a:r>
              <a:rPr sz="1300" b="1" spc="10" dirty="0">
                <a:latin typeface="Times New Roman"/>
                <a:cs typeface="Times New Roman"/>
              </a:rPr>
              <a:t> </a:t>
            </a:r>
            <a:r>
              <a:rPr sz="1300" b="1" spc="-5" dirty="0">
                <a:latin typeface="Times New Roman"/>
                <a:cs typeface="Times New Roman"/>
              </a:rPr>
              <a:t>alerts</a:t>
            </a:r>
            <a:r>
              <a:rPr sz="1300" b="1" spc="10" dirty="0">
                <a:latin typeface="Times New Roman"/>
                <a:cs typeface="Times New Roman"/>
              </a:rPr>
              <a:t> </a:t>
            </a:r>
            <a:r>
              <a:rPr sz="1300" b="1" spc="-5" dirty="0">
                <a:latin typeface="Times New Roman"/>
                <a:cs typeface="Times New Roman"/>
              </a:rPr>
              <a:t>via</a:t>
            </a:r>
            <a:r>
              <a:rPr sz="1300" b="1" spc="10" dirty="0">
                <a:latin typeface="Times New Roman"/>
                <a:cs typeface="Times New Roman"/>
              </a:rPr>
              <a:t> </a:t>
            </a:r>
            <a:r>
              <a:rPr sz="1300" b="1" spc="-5" dirty="0">
                <a:latin typeface="Times New Roman"/>
                <a:cs typeface="Times New Roman"/>
              </a:rPr>
              <a:t>SMS</a:t>
            </a:r>
            <a:r>
              <a:rPr sz="1300" b="1" spc="10"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5" dirty="0">
                <a:latin typeface="Times New Roman"/>
                <a:cs typeface="Times New Roman"/>
              </a:rPr>
              <a:t>GSM</a:t>
            </a:r>
            <a:r>
              <a:rPr sz="1300" b="1" spc="35" dirty="0">
                <a:latin typeface="Times New Roman"/>
                <a:cs typeface="Times New Roman"/>
              </a:rPr>
              <a:t> </a:t>
            </a:r>
            <a:r>
              <a:rPr sz="1300" b="1" spc="-10" dirty="0">
                <a:latin typeface="Times New Roman"/>
                <a:cs typeface="Times New Roman"/>
              </a:rPr>
              <a:t>module.</a:t>
            </a:r>
            <a:r>
              <a:rPr sz="1300" b="1" spc="20" dirty="0">
                <a:latin typeface="Times New Roman"/>
                <a:cs typeface="Times New Roman"/>
              </a:rPr>
              <a:t> </a:t>
            </a:r>
            <a:r>
              <a:rPr sz="1300" b="1" spc="-10" dirty="0">
                <a:latin typeface="Times New Roman"/>
                <a:cs typeface="Times New Roman"/>
              </a:rPr>
              <a:t>This</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just</a:t>
            </a:r>
            <a:r>
              <a:rPr sz="1300" b="1" spc="5"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10" dirty="0">
                <a:latin typeface="Times New Roman"/>
                <a:cs typeface="Times New Roman"/>
              </a:rPr>
              <a:t>starting</a:t>
            </a:r>
            <a:r>
              <a:rPr sz="1300" b="1" spc="10" dirty="0">
                <a:latin typeface="Times New Roman"/>
                <a:cs typeface="Times New Roman"/>
              </a:rPr>
              <a:t> </a:t>
            </a:r>
            <a:r>
              <a:rPr sz="1300" b="1" spc="-10" dirty="0">
                <a:latin typeface="Times New Roman"/>
                <a:cs typeface="Times New Roman"/>
              </a:rPr>
              <a:t>point,</a:t>
            </a:r>
            <a:r>
              <a:rPr sz="1300" b="1" spc="2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you</a:t>
            </a:r>
            <a:r>
              <a:rPr sz="1300" b="1" spc="-20" dirty="0">
                <a:latin typeface="Times New Roman"/>
                <a:cs typeface="Times New Roman"/>
              </a:rPr>
              <a:t> </a:t>
            </a:r>
            <a:r>
              <a:rPr sz="1300" b="1" spc="-5" dirty="0">
                <a:latin typeface="Times New Roman"/>
                <a:cs typeface="Times New Roman"/>
              </a:rPr>
              <a:t>would</a:t>
            </a:r>
            <a:r>
              <a:rPr sz="1300" b="1" spc="-15" dirty="0">
                <a:latin typeface="Times New Roman"/>
                <a:cs typeface="Times New Roman"/>
              </a:rPr>
              <a:t> </a:t>
            </a:r>
            <a:r>
              <a:rPr sz="1300" b="1" spc="-5" dirty="0">
                <a:latin typeface="Times New Roman"/>
                <a:cs typeface="Times New Roman"/>
              </a:rPr>
              <a:t>need</a:t>
            </a:r>
            <a:r>
              <a:rPr sz="1300" b="1" spc="-15" dirty="0">
                <a:latin typeface="Times New Roman"/>
                <a:cs typeface="Times New Roman"/>
              </a:rPr>
              <a:t> </a:t>
            </a:r>
            <a:r>
              <a:rPr sz="1300" b="1" spc="5" dirty="0">
                <a:latin typeface="Times New Roman"/>
                <a:cs typeface="Times New Roman"/>
              </a:rPr>
              <a:t>to</a:t>
            </a:r>
            <a:r>
              <a:rPr sz="1300" b="1" spc="-15" dirty="0">
                <a:latin typeface="Times New Roman"/>
                <a:cs typeface="Times New Roman"/>
              </a:rPr>
              <a:t> </a:t>
            </a:r>
            <a:r>
              <a:rPr sz="1300" b="1" spc="-5" dirty="0">
                <a:latin typeface="Times New Roman"/>
                <a:cs typeface="Times New Roman"/>
              </a:rPr>
              <a:t>expand</a:t>
            </a:r>
            <a:r>
              <a:rPr sz="1300" b="1" spc="-1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customize</a:t>
            </a:r>
            <a:r>
              <a:rPr sz="1300" b="1" spc="15" dirty="0">
                <a:latin typeface="Times New Roman"/>
                <a:cs typeface="Times New Roman"/>
              </a:rPr>
              <a:t> </a:t>
            </a:r>
            <a:r>
              <a:rPr sz="1300" b="1" spc="-5" dirty="0">
                <a:latin typeface="Times New Roman"/>
                <a:cs typeface="Times New Roman"/>
              </a:rPr>
              <a:t>the</a:t>
            </a:r>
            <a:r>
              <a:rPr sz="1300" b="1" spc="15"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5" dirty="0">
                <a:latin typeface="Times New Roman"/>
                <a:cs typeface="Times New Roman"/>
              </a:rPr>
              <a:t>to</a:t>
            </a:r>
            <a:r>
              <a:rPr sz="1300" b="1" spc="10" dirty="0">
                <a:latin typeface="Times New Roman"/>
                <a:cs typeface="Times New Roman"/>
              </a:rPr>
              <a:t> </a:t>
            </a:r>
            <a:r>
              <a:rPr sz="1300" b="1" spc="-10" dirty="0">
                <a:latin typeface="Times New Roman"/>
                <a:cs typeface="Times New Roman"/>
              </a:rPr>
              <a:t>meet</a:t>
            </a:r>
            <a:r>
              <a:rPr sz="1300" b="1" spc="15" dirty="0">
                <a:latin typeface="Times New Roman"/>
                <a:cs typeface="Times New Roman"/>
              </a:rPr>
              <a:t> </a:t>
            </a:r>
            <a:r>
              <a:rPr sz="1300" b="1" spc="-5" dirty="0">
                <a:latin typeface="Times New Roman"/>
                <a:cs typeface="Times New Roman"/>
              </a:rPr>
              <a:t>your </a:t>
            </a:r>
            <a:r>
              <a:rPr sz="1300" b="1" spc="-310" dirty="0">
                <a:latin typeface="Times New Roman"/>
                <a:cs typeface="Times New Roman"/>
              </a:rPr>
              <a:t> </a:t>
            </a:r>
            <a:r>
              <a:rPr sz="1300" b="1" spc="-10" dirty="0">
                <a:latin typeface="Times New Roman"/>
                <a:cs typeface="Times New Roman"/>
              </a:rPr>
              <a:t>specific</a:t>
            </a:r>
            <a:r>
              <a:rPr sz="1300" b="1" spc="5" dirty="0">
                <a:latin typeface="Times New Roman"/>
                <a:cs typeface="Times New Roman"/>
              </a:rPr>
              <a:t> </a:t>
            </a:r>
            <a:r>
              <a:rPr sz="1300" b="1" spc="-5" dirty="0">
                <a:latin typeface="Times New Roman"/>
                <a:cs typeface="Times New Roman"/>
              </a:rPr>
              <a:t>requirements</a:t>
            </a:r>
            <a:r>
              <a:rPr sz="1300" b="1" spc="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integrate</a:t>
            </a:r>
            <a:r>
              <a:rPr sz="1300" b="1" spc="10" dirty="0">
                <a:latin typeface="Times New Roman"/>
                <a:cs typeface="Times New Roman"/>
              </a:rPr>
              <a:t> </a:t>
            </a:r>
            <a:r>
              <a:rPr sz="1300" b="1" spc="-5" dirty="0">
                <a:latin typeface="Times New Roman"/>
                <a:cs typeface="Times New Roman"/>
              </a:rPr>
              <a:t>other</a:t>
            </a:r>
            <a:r>
              <a:rPr sz="1300" b="1" spc="10" dirty="0">
                <a:latin typeface="Times New Roman"/>
                <a:cs typeface="Times New Roman"/>
              </a:rPr>
              <a:t> </a:t>
            </a:r>
            <a:r>
              <a:rPr sz="1300" b="1" spc="-10" dirty="0">
                <a:latin typeface="Times New Roman"/>
                <a:cs typeface="Times New Roman"/>
              </a:rPr>
              <a:t>sensors</a:t>
            </a:r>
            <a:r>
              <a:rPr sz="1300" b="1" spc="15" dirty="0">
                <a:latin typeface="Times New Roman"/>
                <a:cs typeface="Times New Roman"/>
              </a:rPr>
              <a:t> </a:t>
            </a:r>
            <a:r>
              <a:rPr sz="1300" b="1" spc="-5" dirty="0">
                <a:latin typeface="Times New Roman"/>
                <a:cs typeface="Times New Roman"/>
              </a:rPr>
              <a:t>as</a:t>
            </a:r>
            <a:r>
              <a:rPr sz="1300" b="1" spc="65" dirty="0">
                <a:latin typeface="Times New Roman"/>
                <a:cs typeface="Times New Roman"/>
              </a:rPr>
              <a:t> </a:t>
            </a:r>
            <a:r>
              <a:rPr sz="1300" b="1" spc="-10" dirty="0">
                <a:latin typeface="Times New Roman"/>
                <a:cs typeface="Times New Roman"/>
              </a:rPr>
              <a:t>needed.</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b="1" spc="-5" dirty="0">
                <a:latin typeface="Times New Roman"/>
                <a:cs typeface="Times New Roman"/>
              </a:rPr>
              <a:t>Here’s</a:t>
            </a:r>
            <a:r>
              <a:rPr sz="1300" b="1" spc="5"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10" dirty="0">
                <a:latin typeface="Times New Roman"/>
                <a:cs typeface="Times New Roman"/>
              </a:rPr>
              <a:t>basic</a:t>
            </a:r>
            <a:r>
              <a:rPr sz="1300" b="1" dirty="0">
                <a:latin typeface="Times New Roman"/>
                <a:cs typeface="Times New Roman"/>
              </a:rPr>
              <a:t> </a:t>
            </a:r>
            <a:r>
              <a:rPr sz="1300" b="1" spc="-5" dirty="0">
                <a:latin typeface="Times New Roman"/>
                <a:cs typeface="Times New Roman"/>
              </a:rPr>
              <a:t>Arduino</a:t>
            </a:r>
            <a:r>
              <a:rPr sz="1300" b="1" spc="-20" dirty="0">
                <a:latin typeface="Times New Roman"/>
                <a:cs typeface="Times New Roman"/>
              </a:rPr>
              <a:t> </a:t>
            </a:r>
            <a:r>
              <a:rPr sz="1300" b="1" dirty="0">
                <a:latin typeface="Times New Roman"/>
                <a:cs typeface="Times New Roman"/>
              </a:rPr>
              <a:t>sketch </a:t>
            </a:r>
            <a:r>
              <a:rPr sz="1300" b="1" spc="-10" dirty="0">
                <a:latin typeface="Times New Roman"/>
                <a:cs typeface="Times New Roman"/>
              </a:rPr>
              <a:t>for</a:t>
            </a:r>
            <a:r>
              <a:rPr sz="1300" b="1" spc="10" dirty="0">
                <a:latin typeface="Times New Roman"/>
                <a:cs typeface="Times New Roman"/>
              </a:rPr>
              <a:t> </a:t>
            </a:r>
            <a:r>
              <a:rPr sz="1300" b="1" spc="-5" dirty="0">
                <a:latin typeface="Times New Roman"/>
                <a:cs typeface="Times New Roman"/>
              </a:rPr>
              <a:t>this</a:t>
            </a:r>
            <a:r>
              <a:rPr sz="1300" b="1" dirty="0">
                <a:latin typeface="Times New Roman"/>
                <a:cs typeface="Times New Roman"/>
              </a:rPr>
              <a:t> </a:t>
            </a:r>
            <a:r>
              <a:rPr sz="1300" b="1" spc="-10" dirty="0">
                <a:latin typeface="Times New Roman"/>
                <a:cs typeface="Times New Roman"/>
              </a:rPr>
              <a:t>purpose: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ct val="100000"/>
              </a:lnSpc>
            </a:pPr>
            <a:r>
              <a:rPr sz="1300" spc="-5" dirty="0">
                <a:latin typeface="Times New Roman"/>
                <a:cs typeface="Times New Roman"/>
              </a:rPr>
              <a:t>```cpp</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#include</a:t>
            </a:r>
            <a:r>
              <a:rPr sz="1300" spc="5" dirty="0">
                <a:latin typeface="Times New Roman"/>
                <a:cs typeface="Times New Roman"/>
              </a:rPr>
              <a:t> </a:t>
            </a:r>
            <a:r>
              <a:rPr sz="1300" spc="-5" dirty="0">
                <a:latin typeface="Times New Roman"/>
                <a:cs typeface="Times New Roman"/>
              </a:rPr>
              <a:t>&lt;SoftwareSerial.h&gt;</a:t>
            </a:r>
            <a:endParaRPr sz="1300">
              <a:latin typeface="Times New Roman"/>
              <a:cs typeface="Times New Roman"/>
            </a:endParaRPr>
          </a:p>
          <a:p>
            <a:pPr>
              <a:lnSpc>
                <a:spcPct val="100000"/>
              </a:lnSpc>
            </a:pPr>
            <a:endParaRPr sz="1400">
              <a:latin typeface="Times New Roman"/>
              <a:cs typeface="Times New Roman"/>
            </a:endParaRPr>
          </a:p>
          <a:p>
            <a:pPr marL="12700" marR="2724150">
              <a:lnSpc>
                <a:spcPct val="153800"/>
              </a:lnSpc>
              <a:spcBef>
                <a:spcPts val="81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pin</a:t>
            </a:r>
            <a:r>
              <a:rPr sz="1300" spc="10" dirty="0">
                <a:latin typeface="Times New Roman"/>
                <a:cs typeface="Times New Roman"/>
              </a:rPr>
              <a:t> </a:t>
            </a:r>
            <a:r>
              <a:rPr sz="1300" spc="-10" dirty="0">
                <a:latin typeface="Times New Roman"/>
                <a:cs typeface="Times New Roman"/>
              </a:rPr>
              <a:t>numbers</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5" dirty="0">
                <a:latin typeface="Times New Roman"/>
                <a:cs typeface="Times New Roman"/>
              </a:rPr>
              <a:t>Const</a:t>
            </a:r>
            <a:r>
              <a:rPr sz="1300" dirty="0">
                <a:latin typeface="Times New Roman"/>
                <a:cs typeface="Times New Roman"/>
              </a:rPr>
              <a:t> </a:t>
            </a:r>
            <a:r>
              <a:rPr sz="1300" spc="-5" dirty="0">
                <a:latin typeface="Times New Roman"/>
                <a:cs typeface="Times New Roman"/>
              </a:rPr>
              <a:t>int</a:t>
            </a:r>
            <a:r>
              <a:rPr sz="1300" spc="5" dirty="0">
                <a:latin typeface="Times New Roman"/>
                <a:cs typeface="Times New Roman"/>
              </a:rPr>
              <a:t> </a:t>
            </a:r>
            <a:r>
              <a:rPr sz="1300" spc="-10" dirty="0">
                <a:latin typeface="Times New Roman"/>
                <a:cs typeface="Times New Roman"/>
              </a:rPr>
              <a:t>trigPin</a:t>
            </a:r>
            <a:r>
              <a:rPr sz="1300" spc="5" dirty="0">
                <a:latin typeface="Times New Roman"/>
                <a:cs typeface="Times New Roman"/>
              </a:rPr>
              <a:t> </a:t>
            </a:r>
            <a:r>
              <a:rPr sz="1300" spc="-5" dirty="0">
                <a:latin typeface="Times New Roman"/>
                <a:cs typeface="Times New Roman"/>
              </a:rPr>
              <a:t>= 9;</a:t>
            </a:r>
            <a:endParaRPr sz="1300">
              <a:latin typeface="Times New Roman"/>
              <a:cs typeface="Times New Roman"/>
            </a:endParaRPr>
          </a:p>
          <a:p>
            <a:pPr marL="12700">
              <a:lnSpc>
                <a:spcPct val="100000"/>
              </a:lnSpc>
              <a:spcBef>
                <a:spcPts val="865"/>
              </a:spcBef>
            </a:pPr>
            <a:r>
              <a:rPr sz="1300" spc="-5" dirty="0">
                <a:latin typeface="Times New Roman"/>
                <a:cs typeface="Times New Roman"/>
              </a:rPr>
              <a:t>Const int</a:t>
            </a:r>
            <a:r>
              <a:rPr sz="1300" dirty="0">
                <a:latin typeface="Times New Roman"/>
                <a:cs typeface="Times New Roman"/>
              </a:rPr>
              <a:t> </a:t>
            </a:r>
            <a:r>
              <a:rPr sz="1300" spc="-5" dirty="0">
                <a:latin typeface="Times New Roman"/>
                <a:cs typeface="Times New Roman"/>
              </a:rPr>
              <a:t>echoPin =</a:t>
            </a:r>
            <a:r>
              <a:rPr sz="1300" spc="-10" dirty="0">
                <a:latin typeface="Times New Roman"/>
                <a:cs typeface="Times New Roman"/>
              </a:rPr>
              <a:t> </a:t>
            </a:r>
            <a:r>
              <a:rPr sz="1300" spc="-5" dirty="0">
                <a:latin typeface="Times New Roman"/>
                <a:cs typeface="Times New Roman"/>
              </a:rPr>
              <a:t>10;</a:t>
            </a:r>
            <a:endParaRPr sz="1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070475" cy="7992745"/>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 </a:t>
            </a:r>
            <a:r>
              <a:rPr sz="1300" spc="-15" dirty="0">
                <a:latin typeface="Times New Roman"/>
                <a:cs typeface="Times New Roman"/>
              </a:rPr>
              <a:t>GSM</a:t>
            </a:r>
            <a:r>
              <a:rPr sz="1300" spc="2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setup</a:t>
            </a:r>
            <a:endParaRPr sz="1300">
              <a:latin typeface="Times New Roman"/>
              <a:cs typeface="Times New Roman"/>
            </a:endParaRPr>
          </a:p>
          <a:p>
            <a:pPr marL="12700">
              <a:lnSpc>
                <a:spcPct val="100000"/>
              </a:lnSpc>
              <a:spcBef>
                <a:spcPts val="844"/>
              </a:spcBef>
            </a:pPr>
            <a:r>
              <a:rPr sz="1300" spc="-5" dirty="0">
                <a:latin typeface="Times New Roman"/>
                <a:cs typeface="Times New Roman"/>
              </a:rPr>
              <a:t>SoftwareSerial</a:t>
            </a:r>
            <a:r>
              <a:rPr sz="1300" spc="10" dirty="0">
                <a:latin typeface="Times New Roman"/>
                <a:cs typeface="Times New Roman"/>
              </a:rPr>
              <a:t> </a:t>
            </a:r>
            <a:r>
              <a:rPr sz="1300" spc="-5" dirty="0">
                <a:latin typeface="Times New Roman"/>
                <a:cs typeface="Times New Roman"/>
              </a:rPr>
              <a:t>gsmSerial(7,</a:t>
            </a:r>
            <a:r>
              <a:rPr sz="1300" spc="20" dirty="0">
                <a:latin typeface="Times New Roman"/>
                <a:cs typeface="Times New Roman"/>
              </a:rPr>
              <a:t> </a:t>
            </a:r>
            <a:r>
              <a:rPr sz="1300" spc="-5" dirty="0">
                <a:latin typeface="Times New Roman"/>
                <a:cs typeface="Times New Roman"/>
              </a:rPr>
              <a:t>8);</a:t>
            </a:r>
            <a:r>
              <a:rPr sz="1300" spc="2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RX, TX</a:t>
            </a:r>
            <a:endParaRPr sz="1300">
              <a:latin typeface="Times New Roman"/>
              <a:cs typeface="Times New Roman"/>
            </a:endParaRPr>
          </a:p>
          <a:p>
            <a:pPr marL="12700">
              <a:lnSpc>
                <a:spcPct val="100000"/>
              </a:lnSpc>
              <a:spcBef>
                <a:spcPts val="865"/>
              </a:spcBef>
            </a:pPr>
            <a:r>
              <a:rPr sz="1300" spc="-5" dirty="0">
                <a:latin typeface="Times New Roman"/>
                <a:cs typeface="Times New Roman"/>
              </a:rPr>
              <a:t>String</a:t>
            </a:r>
            <a:r>
              <a:rPr sz="1300" spc="-10"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“+1234567890”;</a:t>
            </a:r>
            <a:r>
              <a:rPr sz="1300" spc="15"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10" dirty="0">
                <a:latin typeface="Times New Roman"/>
                <a:cs typeface="Times New Roman"/>
              </a:rPr>
              <a:t>with</a:t>
            </a:r>
            <a:r>
              <a:rPr sz="1300" spc="2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phone</a:t>
            </a:r>
            <a:r>
              <a:rPr sz="1300" spc="2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setup()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028700">
              <a:lnSpc>
                <a:spcPts val="2420"/>
              </a:lnSpc>
              <a:spcBef>
                <a:spcPts val="204"/>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5" dirty="0">
                <a:latin typeface="Times New Roman"/>
                <a:cs typeface="Times New Roman"/>
              </a:rPr>
              <a:t>GSM</a:t>
            </a:r>
            <a:r>
              <a:rPr sz="1300" spc="35" dirty="0">
                <a:latin typeface="Times New Roman"/>
                <a:cs typeface="Times New Roman"/>
              </a:rPr>
              <a:t> </a:t>
            </a:r>
            <a:r>
              <a:rPr sz="1300" spc="-1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gsmSerial.begin(9600);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debugging</a:t>
            </a:r>
            <a:endParaRPr sz="1300">
              <a:latin typeface="Times New Roman"/>
              <a:cs typeface="Times New Roman"/>
            </a:endParaRPr>
          </a:p>
          <a:p>
            <a:pPr marL="97790">
              <a:lnSpc>
                <a:spcPct val="100000"/>
              </a:lnSpc>
              <a:spcBef>
                <a:spcPts val="865"/>
              </a:spcBef>
            </a:pPr>
            <a:r>
              <a:rPr sz="1300" spc="-5" dirty="0">
                <a:latin typeface="Times New Roman"/>
                <a:cs typeface="Times New Roman"/>
              </a:rPr>
              <a:t>Serial.begin(9600);</a:t>
            </a:r>
            <a:endParaRPr sz="1300">
              <a:latin typeface="Times New Roman"/>
              <a:cs typeface="Times New Roman"/>
            </a:endParaRPr>
          </a:p>
          <a:p>
            <a:pPr>
              <a:lnSpc>
                <a:spcPct val="100000"/>
              </a:lnSpc>
              <a:spcBef>
                <a:spcPts val="55"/>
              </a:spcBef>
            </a:pPr>
            <a:endParaRPr sz="2050">
              <a:latin typeface="Times New Roman"/>
              <a:cs typeface="Times New Roman"/>
            </a:endParaRPr>
          </a:p>
          <a:p>
            <a:pPr marL="97790" marR="3035935">
              <a:lnSpc>
                <a:spcPct val="154700"/>
              </a:lnSpc>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Ultrasonic</a:t>
            </a:r>
            <a:r>
              <a:rPr sz="1300" spc="10" dirty="0">
                <a:latin typeface="Times New Roman"/>
                <a:cs typeface="Times New Roman"/>
              </a:rPr>
              <a:t> </a:t>
            </a:r>
            <a:r>
              <a:rPr sz="1300" spc="-10" dirty="0">
                <a:latin typeface="Times New Roman"/>
                <a:cs typeface="Times New Roman"/>
              </a:rPr>
              <a:t>sensor</a:t>
            </a:r>
            <a:r>
              <a:rPr sz="1300" spc="10" dirty="0">
                <a:latin typeface="Times New Roman"/>
                <a:cs typeface="Times New Roman"/>
              </a:rPr>
              <a:t> </a:t>
            </a:r>
            <a:r>
              <a:rPr sz="1300" spc="-10" dirty="0">
                <a:latin typeface="Times New Roman"/>
                <a:cs typeface="Times New Roman"/>
              </a:rPr>
              <a:t>pins </a:t>
            </a:r>
            <a:r>
              <a:rPr sz="1300" spc="-5" dirty="0">
                <a:latin typeface="Times New Roman"/>
                <a:cs typeface="Times New Roman"/>
              </a:rPr>
              <a:t> pinMode(trigPin,</a:t>
            </a:r>
            <a:r>
              <a:rPr sz="1300" spc="-35" dirty="0">
                <a:latin typeface="Times New Roman"/>
                <a:cs typeface="Times New Roman"/>
              </a:rPr>
              <a:t> </a:t>
            </a:r>
            <a:r>
              <a:rPr sz="1300" spc="-5" dirty="0">
                <a:latin typeface="Times New Roman"/>
                <a:cs typeface="Times New Roman"/>
              </a:rPr>
              <a:t>OUTPUT); </a:t>
            </a:r>
            <a:r>
              <a:rPr sz="1300" spc="-310" dirty="0">
                <a:latin typeface="Times New Roman"/>
                <a:cs typeface="Times New Roman"/>
              </a:rPr>
              <a:t> </a:t>
            </a:r>
            <a:r>
              <a:rPr sz="1300" spc="-5" dirty="0">
                <a:latin typeface="Times New Roman"/>
                <a:cs typeface="Times New Roman"/>
              </a:rPr>
              <a:t>pinMode(echoPin,</a:t>
            </a:r>
            <a:r>
              <a:rPr sz="1300" spc="10" dirty="0">
                <a:latin typeface="Times New Roman"/>
                <a:cs typeface="Times New Roman"/>
              </a:rPr>
              <a:t> </a:t>
            </a:r>
            <a:r>
              <a:rPr sz="1300" spc="-10" dirty="0">
                <a:latin typeface="Times New Roman"/>
                <a:cs typeface="Times New Roman"/>
              </a:rPr>
              <a:t>INPUT);</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loop()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a:lnSpc>
                <a:spcPct val="100000"/>
              </a:lnSpc>
              <a:spcBef>
                <a:spcPts val="840"/>
              </a:spcBef>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Trigger</a:t>
            </a:r>
            <a:r>
              <a:rPr sz="1300" spc="5" dirty="0">
                <a:latin typeface="Times New Roman"/>
                <a:cs typeface="Times New Roman"/>
              </a:rPr>
              <a:t> </a:t>
            </a:r>
            <a:r>
              <a:rPr sz="1300" spc="-5" dirty="0">
                <a:latin typeface="Times New Roman"/>
                <a:cs typeface="Times New Roman"/>
              </a:rPr>
              <a:t>the</a:t>
            </a:r>
            <a:r>
              <a:rPr sz="1300" dirty="0">
                <a:latin typeface="Times New Roman"/>
                <a:cs typeface="Times New Roman"/>
              </a:rPr>
              <a:t> </a:t>
            </a:r>
            <a:r>
              <a:rPr sz="1300" spc="-5" dirty="0">
                <a:latin typeface="Times New Roman"/>
                <a:cs typeface="Times New Roman"/>
              </a:rPr>
              <a:t>ultrasonic</a:t>
            </a:r>
            <a:r>
              <a:rPr sz="1300" spc="5" dirty="0">
                <a:latin typeface="Times New Roman"/>
                <a:cs typeface="Times New Roman"/>
              </a:rPr>
              <a:t> </a:t>
            </a:r>
            <a:r>
              <a:rPr sz="1300" spc="-5" dirty="0">
                <a:latin typeface="Times New Roman"/>
                <a:cs typeface="Times New Roman"/>
              </a:rPr>
              <a:t>sensor</a:t>
            </a:r>
            <a:endParaRPr sz="1300">
              <a:latin typeface="Times New Roman"/>
              <a:cs typeface="Times New Roman"/>
            </a:endParaRPr>
          </a:p>
          <a:p>
            <a:pPr marL="97790" marR="3072765">
              <a:lnSpc>
                <a:spcPct val="154700"/>
              </a:lnSpc>
              <a:spcBef>
                <a:spcPts val="10"/>
              </a:spcBef>
            </a:pPr>
            <a:r>
              <a:rPr sz="1300" spc="-5" dirty="0">
                <a:latin typeface="Times New Roman"/>
                <a:cs typeface="Times New Roman"/>
              </a:rPr>
              <a:t>digitalWrite(trigPin, LOW); </a:t>
            </a:r>
            <a:r>
              <a:rPr sz="1300" spc="-310" dirty="0">
                <a:latin typeface="Times New Roman"/>
                <a:cs typeface="Times New Roman"/>
              </a:rPr>
              <a:t> </a:t>
            </a:r>
            <a:r>
              <a:rPr sz="1300" spc="-5" dirty="0">
                <a:latin typeface="Times New Roman"/>
                <a:cs typeface="Times New Roman"/>
              </a:rPr>
              <a:t>delayMicroseconds(2); </a:t>
            </a:r>
            <a:r>
              <a:rPr sz="1300" dirty="0">
                <a:latin typeface="Times New Roman"/>
                <a:cs typeface="Times New Roman"/>
              </a:rPr>
              <a:t> </a:t>
            </a:r>
            <a:r>
              <a:rPr sz="1300" spc="-5" dirty="0">
                <a:latin typeface="Times New Roman"/>
                <a:cs typeface="Times New Roman"/>
              </a:rPr>
              <a:t>digitalWrite(trigPin,</a:t>
            </a:r>
            <a:r>
              <a:rPr sz="1300" spc="-25" dirty="0">
                <a:latin typeface="Times New Roman"/>
                <a:cs typeface="Times New Roman"/>
              </a:rPr>
              <a:t> </a:t>
            </a:r>
            <a:r>
              <a:rPr sz="1300" spc="-5" dirty="0">
                <a:latin typeface="Times New Roman"/>
                <a:cs typeface="Times New Roman"/>
              </a:rPr>
              <a:t>HIGH); </a:t>
            </a:r>
            <a:r>
              <a:rPr sz="1300" spc="-310" dirty="0">
                <a:latin typeface="Times New Roman"/>
                <a:cs typeface="Times New Roman"/>
              </a:rPr>
              <a:t> </a:t>
            </a:r>
            <a:r>
              <a:rPr sz="1300" spc="-5" dirty="0">
                <a:latin typeface="Times New Roman"/>
                <a:cs typeface="Times New Roman"/>
              </a:rPr>
              <a:t>delayMicroseconds(10); </a:t>
            </a:r>
            <a:r>
              <a:rPr sz="1300" dirty="0">
                <a:latin typeface="Times New Roman"/>
                <a:cs typeface="Times New Roman"/>
              </a:rPr>
              <a:t> </a:t>
            </a:r>
            <a:r>
              <a:rPr sz="1300" spc="-5" dirty="0">
                <a:latin typeface="Times New Roman"/>
                <a:cs typeface="Times New Roman"/>
              </a:rPr>
              <a:t>digitalWrite(trigPin,</a:t>
            </a:r>
            <a:r>
              <a:rPr sz="1300" spc="-10" dirty="0">
                <a:latin typeface="Times New Roman"/>
                <a:cs typeface="Times New Roman"/>
              </a:rPr>
              <a:t> </a:t>
            </a:r>
            <a:r>
              <a:rPr sz="1300" spc="-5" dirty="0">
                <a:latin typeface="Times New Roman"/>
                <a:cs typeface="Times New Roman"/>
              </a:rPr>
              <a:t>LOW);</a:t>
            </a:r>
            <a:endParaRPr sz="1300">
              <a:latin typeface="Times New Roman"/>
              <a:cs typeface="Times New Roman"/>
            </a:endParaRPr>
          </a:p>
          <a:p>
            <a:pPr>
              <a:lnSpc>
                <a:spcPct val="100000"/>
              </a:lnSpc>
              <a:spcBef>
                <a:spcPts val="45"/>
              </a:spcBef>
            </a:pPr>
            <a:endParaRPr sz="2050">
              <a:latin typeface="Times New Roman"/>
              <a:cs typeface="Times New Roman"/>
            </a:endParaRPr>
          </a:p>
          <a:p>
            <a:pPr marL="97790" marR="1911985">
              <a:lnSpc>
                <a:spcPct val="155400"/>
              </a:lnSpc>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Read</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from</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10" dirty="0">
                <a:latin typeface="Times New Roman"/>
                <a:cs typeface="Times New Roman"/>
              </a:rPr>
              <a:t>Long</a:t>
            </a:r>
            <a:r>
              <a:rPr sz="1300" spc="-25" dirty="0">
                <a:latin typeface="Times New Roman"/>
                <a:cs typeface="Times New Roman"/>
              </a:rPr>
              <a:t> </a:t>
            </a:r>
            <a:r>
              <a:rPr sz="1300" spc="-5" dirty="0">
                <a:latin typeface="Times New Roman"/>
                <a:cs typeface="Times New Roman"/>
              </a:rPr>
              <a:t>duration</a:t>
            </a:r>
            <a:r>
              <a:rPr sz="1300" spc="30" dirty="0">
                <a:latin typeface="Times New Roman"/>
                <a:cs typeface="Times New Roman"/>
              </a:rPr>
              <a:t> </a:t>
            </a:r>
            <a:r>
              <a:rPr sz="1300" spc="-5" dirty="0">
                <a:latin typeface="Times New Roman"/>
                <a:cs typeface="Times New Roman"/>
              </a:rPr>
              <a:t>= pulseIn(echoPin,</a:t>
            </a:r>
            <a:r>
              <a:rPr sz="1300" spc="20"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97790">
              <a:lnSpc>
                <a:spcPct val="100000"/>
              </a:lnSpc>
              <a:spcBef>
                <a:spcPts val="845"/>
              </a:spcBef>
            </a:pPr>
            <a:r>
              <a:rPr sz="1300" spc="-10" dirty="0">
                <a:latin typeface="Times New Roman"/>
                <a:cs typeface="Times New Roman"/>
              </a:rPr>
              <a:t>Int</a:t>
            </a:r>
            <a:r>
              <a:rPr sz="1300" spc="5"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 duration</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29</a:t>
            </a:r>
            <a:r>
              <a:rPr sz="1300" spc="1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Calculate</a:t>
            </a:r>
            <a:r>
              <a:rPr sz="1300" spc="1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centimeters</a:t>
            </a:r>
            <a:endParaRPr sz="13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765800" cy="7892415"/>
          </a:xfrm>
          <a:prstGeom prst="rect">
            <a:avLst/>
          </a:prstGeom>
        </p:spPr>
        <p:txBody>
          <a:bodyPr vert="horz" wrap="square" lIns="0" tIns="11430" rIns="0" bIns="0" rtlCol="0">
            <a:spAutoFit/>
          </a:bodyPr>
          <a:lstStyle/>
          <a:p>
            <a:pPr marL="97790" marR="3962400">
              <a:lnSpc>
                <a:spcPct val="154700"/>
              </a:lnSpc>
              <a:spcBef>
                <a:spcPts val="90"/>
              </a:spcBef>
            </a:pPr>
            <a:r>
              <a:rPr sz="1300" spc="-5" dirty="0">
                <a:latin typeface="Times New Roman"/>
                <a:cs typeface="Times New Roman"/>
              </a:rPr>
              <a:t>Serial.print(“Distance:</a:t>
            </a:r>
            <a:r>
              <a:rPr sz="1300" spc="-55" dirty="0">
                <a:latin typeface="Times New Roman"/>
                <a:cs typeface="Times New Roman"/>
              </a:rPr>
              <a:t> </a:t>
            </a:r>
            <a:r>
              <a:rPr sz="1300" spc="-10" dirty="0">
                <a:latin typeface="Times New Roman"/>
                <a:cs typeface="Times New Roman"/>
              </a:rPr>
              <a:t>“); </a:t>
            </a:r>
            <a:r>
              <a:rPr sz="1300" spc="-310" dirty="0">
                <a:latin typeface="Times New Roman"/>
                <a:cs typeface="Times New Roman"/>
              </a:rPr>
              <a:t> </a:t>
            </a:r>
            <a:r>
              <a:rPr sz="1300" spc="-5" dirty="0">
                <a:latin typeface="Times New Roman"/>
                <a:cs typeface="Times New Roman"/>
              </a:rPr>
              <a:t>Serial.print(distance); </a:t>
            </a:r>
            <a:r>
              <a:rPr sz="1300" dirty="0">
                <a:latin typeface="Times New Roman"/>
                <a:cs typeface="Times New Roman"/>
              </a:rPr>
              <a:t> </a:t>
            </a:r>
            <a:r>
              <a:rPr sz="1300" spc="-5" dirty="0">
                <a:latin typeface="Times New Roman"/>
                <a:cs typeface="Times New Roman"/>
              </a:rPr>
              <a:t>Serial.println(“</a:t>
            </a:r>
            <a:r>
              <a:rPr sz="1300" spc="-20" dirty="0">
                <a:latin typeface="Times New Roman"/>
                <a:cs typeface="Times New Roman"/>
              </a:rPr>
              <a:t> </a:t>
            </a:r>
            <a:r>
              <a:rPr sz="1300" spc="-5" dirty="0">
                <a:latin typeface="Times New Roman"/>
                <a:cs typeface="Times New Roman"/>
              </a:rPr>
              <a:t>cm”);</a:t>
            </a:r>
            <a:endParaRPr sz="1300">
              <a:latin typeface="Times New Roman"/>
              <a:cs typeface="Times New Roman"/>
            </a:endParaRPr>
          </a:p>
          <a:p>
            <a:pPr>
              <a:lnSpc>
                <a:spcPct val="100000"/>
              </a:lnSpc>
            </a:pPr>
            <a:endParaRPr sz="1400">
              <a:latin typeface="Times New Roman"/>
              <a:cs typeface="Times New Roman"/>
            </a:endParaRPr>
          </a:p>
          <a:p>
            <a:pPr marL="97790" marR="873760">
              <a:lnSpc>
                <a:spcPct val="154000"/>
              </a:lnSpc>
              <a:spcBef>
                <a:spcPts val="81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Check if</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is</a:t>
            </a:r>
            <a:r>
              <a:rPr sz="1300" spc="15" dirty="0">
                <a:latin typeface="Times New Roman"/>
                <a:cs typeface="Times New Roman"/>
              </a:rPr>
              <a:t> </a:t>
            </a:r>
            <a:r>
              <a:rPr sz="1300" spc="-10" dirty="0">
                <a:latin typeface="Times New Roman"/>
                <a:cs typeface="Times New Roman"/>
              </a:rPr>
              <a:t>above</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certain</a:t>
            </a:r>
            <a:r>
              <a:rPr sz="1300" spc="20" dirty="0">
                <a:latin typeface="Times New Roman"/>
                <a:cs typeface="Times New Roman"/>
              </a:rPr>
              <a:t> </a:t>
            </a:r>
            <a:r>
              <a:rPr sz="1300" spc="-5" dirty="0">
                <a:latin typeface="Times New Roman"/>
                <a:cs typeface="Times New Roman"/>
              </a:rPr>
              <a:t>threshold</a:t>
            </a:r>
            <a:r>
              <a:rPr sz="1300" spc="10" dirty="0">
                <a:latin typeface="Times New Roman"/>
                <a:cs typeface="Times New Roman"/>
              </a:rPr>
              <a:t> </a:t>
            </a:r>
            <a:r>
              <a:rPr sz="1300" spc="-5" dirty="0">
                <a:latin typeface="Times New Roman"/>
                <a:cs typeface="Times New Roman"/>
              </a:rPr>
              <a:t>(adjust</a:t>
            </a:r>
            <a:r>
              <a:rPr sz="1300" spc="15"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needed) </a:t>
            </a:r>
            <a:r>
              <a:rPr sz="1300" spc="-310" dirty="0">
                <a:latin typeface="Times New Roman"/>
                <a:cs typeface="Times New Roman"/>
              </a:rPr>
              <a:t> </a:t>
            </a:r>
            <a:r>
              <a:rPr sz="1300" spc="-15" dirty="0">
                <a:latin typeface="Times New Roman"/>
                <a:cs typeface="Times New Roman"/>
              </a:rPr>
              <a:t>If</a:t>
            </a:r>
            <a:r>
              <a:rPr sz="1300" spc="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&lt; 30)</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80340">
              <a:lnSpc>
                <a:spcPct val="100000"/>
              </a:lnSpc>
              <a:spcBef>
                <a:spcPts val="865"/>
              </a:spcBef>
            </a:pPr>
            <a:r>
              <a:rPr sz="1300" spc="-10" dirty="0">
                <a:latin typeface="Times New Roman"/>
                <a:cs typeface="Times New Roman"/>
              </a:rPr>
              <a:t>sendSMS(“Flood</a:t>
            </a:r>
            <a:r>
              <a:rPr sz="1300" spc="30"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0"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180340">
              <a:lnSpc>
                <a:spcPct val="100000"/>
              </a:lnSpc>
              <a:spcBef>
                <a:spcPts val="840"/>
              </a:spcBef>
            </a:pPr>
            <a:r>
              <a:rPr sz="1300" spc="-5" dirty="0">
                <a:latin typeface="Times New Roman"/>
                <a:cs typeface="Times New Roman"/>
              </a:rPr>
              <a:t>delay(60000);</a:t>
            </a:r>
            <a:r>
              <a:rPr sz="1300" spc="15"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10" dirty="0">
                <a:latin typeface="Times New Roman"/>
                <a:cs typeface="Times New Roman"/>
              </a:rPr>
              <a:t>Send</a:t>
            </a:r>
            <a:r>
              <a:rPr sz="1300" spc="20" dirty="0">
                <a:latin typeface="Times New Roman"/>
                <a:cs typeface="Times New Roman"/>
              </a:rPr>
              <a:t> </a:t>
            </a:r>
            <a:r>
              <a:rPr sz="1300" spc="-5" dirty="0">
                <a:latin typeface="Times New Roman"/>
                <a:cs typeface="Times New Roman"/>
              </a:rPr>
              <a:t>only</a:t>
            </a:r>
            <a:r>
              <a:rPr sz="1300" spc="10" dirty="0">
                <a:latin typeface="Times New Roman"/>
                <a:cs typeface="Times New Roman"/>
              </a:rPr>
              <a:t> </a:t>
            </a:r>
            <a:r>
              <a:rPr sz="1300" spc="-5" dirty="0">
                <a:latin typeface="Times New Roman"/>
                <a:cs typeface="Times New Roman"/>
              </a:rPr>
              <a:t>one</a:t>
            </a:r>
            <a:r>
              <a:rPr sz="1300" spc="15" dirty="0">
                <a:latin typeface="Times New Roman"/>
                <a:cs typeface="Times New Roman"/>
              </a:rPr>
              <a:t> </a:t>
            </a:r>
            <a:r>
              <a:rPr sz="1300" spc="-5" dirty="0">
                <a:latin typeface="Times New Roman"/>
                <a:cs typeface="Times New Roman"/>
              </a:rPr>
              <a:t>alert</a:t>
            </a:r>
            <a:r>
              <a:rPr sz="1300" spc="20" dirty="0">
                <a:latin typeface="Times New Roman"/>
                <a:cs typeface="Times New Roman"/>
              </a:rPr>
              <a:t> </a:t>
            </a:r>
            <a:r>
              <a:rPr sz="1300" spc="-5" dirty="0">
                <a:latin typeface="Times New Roman"/>
                <a:cs typeface="Times New Roman"/>
              </a:rPr>
              <a:t>per</a:t>
            </a:r>
            <a:r>
              <a:rPr sz="1300" spc="15" dirty="0">
                <a:latin typeface="Times New Roman"/>
                <a:cs typeface="Times New Roman"/>
              </a:rPr>
              <a:t> </a:t>
            </a:r>
            <a:r>
              <a:rPr sz="1300" spc="-10" dirty="0">
                <a:latin typeface="Times New Roman"/>
                <a:cs typeface="Times New Roman"/>
              </a:rPr>
              <a:t>minute</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avoid</a:t>
            </a:r>
            <a:r>
              <a:rPr sz="1300" spc="10" dirty="0">
                <a:latin typeface="Times New Roman"/>
                <a:cs typeface="Times New Roman"/>
              </a:rPr>
              <a:t> </a:t>
            </a:r>
            <a:r>
              <a:rPr sz="1300" dirty="0">
                <a:latin typeface="Times New Roman"/>
                <a:cs typeface="Times New Roman"/>
              </a:rPr>
              <a:t>flooding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9779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97790">
              <a:lnSpc>
                <a:spcPct val="100000"/>
              </a:lnSpc>
            </a:pPr>
            <a:r>
              <a:rPr sz="1300" spc="-5" dirty="0">
                <a:latin typeface="Times New Roman"/>
                <a:cs typeface="Times New Roman"/>
              </a:rPr>
              <a:t>Delay(5000);</a:t>
            </a:r>
            <a:r>
              <a:rPr sz="1300" spc="1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Wait</a:t>
            </a:r>
            <a:r>
              <a:rPr sz="1300" spc="15" dirty="0">
                <a:latin typeface="Times New Roman"/>
                <a:cs typeface="Times New Roman"/>
              </a:rPr>
              <a:t> </a:t>
            </a:r>
            <a:r>
              <a:rPr sz="1300" spc="-5" dirty="0">
                <a:latin typeface="Times New Roman"/>
                <a:cs typeface="Times New Roman"/>
              </a:rPr>
              <a:t>for a</a:t>
            </a:r>
            <a:r>
              <a:rPr sz="1300" spc="15" dirty="0">
                <a:latin typeface="Times New Roman"/>
                <a:cs typeface="Times New Roman"/>
              </a:rPr>
              <a:t> </a:t>
            </a:r>
            <a:r>
              <a:rPr sz="1300" spc="-5" dirty="0">
                <a:latin typeface="Times New Roman"/>
                <a:cs typeface="Times New Roman"/>
              </a:rPr>
              <a:t>few</a:t>
            </a:r>
            <a:r>
              <a:rPr sz="1300" spc="15" dirty="0">
                <a:latin typeface="Times New Roman"/>
                <a:cs typeface="Times New Roman"/>
              </a:rPr>
              <a:t> </a:t>
            </a:r>
            <a:r>
              <a:rPr sz="1300" spc="-5" dirty="0">
                <a:latin typeface="Times New Roman"/>
                <a:cs typeface="Times New Roman"/>
              </a:rPr>
              <a:t>seconds</a:t>
            </a:r>
            <a:r>
              <a:rPr sz="1300" spc="20" dirty="0">
                <a:latin typeface="Times New Roman"/>
                <a:cs typeface="Times New Roman"/>
              </a:rPr>
              <a:t> </a:t>
            </a:r>
            <a:r>
              <a:rPr sz="1300" spc="-10" dirty="0">
                <a:latin typeface="Times New Roman"/>
                <a:cs typeface="Times New Roman"/>
              </a:rPr>
              <a:t>before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next</a:t>
            </a:r>
            <a:r>
              <a:rPr sz="1300" spc="15" dirty="0">
                <a:latin typeface="Times New Roman"/>
                <a:cs typeface="Times New Roman"/>
              </a:rPr>
              <a:t> </a:t>
            </a:r>
            <a:r>
              <a:rPr sz="1300" spc="-5" dirty="0">
                <a:latin typeface="Times New Roman"/>
                <a:cs typeface="Times New Roman"/>
              </a:rPr>
              <a:t>reading</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marL="12700" marR="2366645">
              <a:lnSpc>
                <a:spcPct val="153800"/>
              </a:lnSpc>
              <a:spcBef>
                <a:spcPts val="815"/>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Function</a:t>
            </a:r>
            <a:r>
              <a:rPr sz="1300" spc="5"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send</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15" dirty="0">
                <a:latin typeface="Times New Roman"/>
                <a:cs typeface="Times New Roman"/>
              </a:rPr>
              <a:t>SMS</a:t>
            </a:r>
            <a:r>
              <a:rPr sz="1300" spc="-20" dirty="0">
                <a:latin typeface="Times New Roman"/>
                <a:cs typeface="Times New Roman"/>
              </a:rPr>
              <a:t> </a:t>
            </a:r>
            <a:r>
              <a:rPr sz="1300" dirty="0">
                <a:latin typeface="Times New Roman"/>
                <a:cs typeface="Times New Roman"/>
              </a:rPr>
              <a:t>using</a:t>
            </a:r>
            <a:r>
              <a:rPr sz="1300" spc="-2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GSM</a:t>
            </a:r>
            <a:r>
              <a:rPr sz="1300" spc="5" dirty="0">
                <a:latin typeface="Times New Roman"/>
                <a:cs typeface="Times New Roman"/>
              </a:rPr>
              <a:t> </a:t>
            </a:r>
            <a:r>
              <a:rPr sz="130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Void</a:t>
            </a:r>
            <a:r>
              <a:rPr sz="1300" spc="5" dirty="0">
                <a:latin typeface="Times New Roman"/>
                <a:cs typeface="Times New Roman"/>
              </a:rPr>
              <a:t> </a:t>
            </a:r>
            <a:r>
              <a:rPr sz="1300" spc="-5" dirty="0">
                <a:latin typeface="Times New Roman"/>
                <a:cs typeface="Times New Roman"/>
              </a:rPr>
              <a:t>sendSMS(String</a:t>
            </a:r>
            <a:r>
              <a:rPr sz="1300" spc="5" dirty="0">
                <a:latin typeface="Times New Roman"/>
                <a:cs typeface="Times New Roman"/>
              </a:rPr>
              <a:t> </a:t>
            </a:r>
            <a:r>
              <a:rPr sz="1300" spc="-10" dirty="0">
                <a:latin typeface="Times New Roman"/>
                <a:cs typeface="Times New Roman"/>
              </a:rPr>
              <a:t>message)</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640839">
              <a:lnSpc>
                <a:spcPct val="153800"/>
              </a:lnSpc>
              <a:spcBef>
                <a:spcPts val="30"/>
              </a:spcBef>
            </a:pPr>
            <a:r>
              <a:rPr sz="1300" spc="-5" dirty="0">
                <a:latin typeface="Times New Roman"/>
                <a:cs typeface="Times New Roman"/>
              </a:rPr>
              <a:t>gsmSerial.println(“AT+CMGF=1”);</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10" dirty="0">
                <a:latin typeface="Times New Roman"/>
                <a:cs typeface="Times New Roman"/>
              </a:rPr>
              <a:t>Set</a:t>
            </a:r>
            <a:r>
              <a:rPr sz="1300" spc="30" dirty="0">
                <a:latin typeface="Times New Roman"/>
                <a:cs typeface="Times New Roman"/>
              </a:rPr>
              <a:t> </a:t>
            </a:r>
            <a:r>
              <a:rPr sz="1300" spc="-10" dirty="0">
                <a:latin typeface="Times New Roman"/>
                <a:cs typeface="Times New Roman"/>
              </a:rPr>
              <a:t>SMS</a:t>
            </a:r>
            <a:r>
              <a:rPr sz="1300" spc="5" dirty="0">
                <a:latin typeface="Times New Roman"/>
                <a:cs typeface="Times New Roman"/>
              </a:rPr>
              <a:t> </a:t>
            </a:r>
            <a:r>
              <a:rPr sz="1300" spc="-10" dirty="0">
                <a:latin typeface="Times New Roman"/>
                <a:cs typeface="Times New Roman"/>
              </a:rPr>
              <a:t>mode</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text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12700" marR="5080" indent="85090">
              <a:lnSpc>
                <a:spcPct val="104600"/>
              </a:lnSpc>
              <a:spcBef>
                <a:spcPts val="765"/>
              </a:spcBef>
            </a:pPr>
            <a:r>
              <a:rPr sz="1300" spc="-5" dirty="0">
                <a:latin typeface="Times New Roman"/>
                <a:cs typeface="Times New Roman"/>
              </a:rPr>
              <a:t>gsmSerial.println(“AT+CMGS=\””</a:t>
            </a:r>
            <a:r>
              <a:rPr sz="1300" spc="2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45" dirty="0">
                <a:latin typeface="Times New Roman"/>
                <a:cs typeface="Times New Roman"/>
              </a:rPr>
              <a:t> </a:t>
            </a:r>
            <a:r>
              <a:rPr sz="1300" spc="-10" dirty="0">
                <a:latin typeface="Times New Roman"/>
                <a:cs typeface="Times New Roman"/>
              </a:rPr>
              <a:t>“\””);</a:t>
            </a:r>
            <a:r>
              <a:rPr sz="1300" spc="20" dirty="0">
                <a:latin typeface="Times New Roman"/>
                <a:cs typeface="Times New Roman"/>
              </a:rPr>
              <a:t> </a:t>
            </a:r>
            <a:r>
              <a:rPr sz="1300" spc="-5" dirty="0">
                <a:latin typeface="Times New Roman"/>
                <a:cs typeface="Times New Roman"/>
              </a:rPr>
              <a:t>//</a:t>
            </a:r>
            <a:r>
              <a:rPr sz="1300" spc="40" dirty="0">
                <a:latin typeface="Times New Roman"/>
                <a:cs typeface="Times New Roman"/>
              </a:rPr>
              <a:t> </a:t>
            </a:r>
            <a:r>
              <a:rPr sz="1300" spc="-10" dirty="0">
                <a:latin typeface="Times New Roman"/>
                <a:cs typeface="Times New Roman"/>
              </a:rPr>
              <a:t>Specify</a:t>
            </a:r>
            <a:r>
              <a:rPr sz="1300" spc="2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recipient’s </a:t>
            </a:r>
            <a:r>
              <a:rPr sz="1300" spc="-310" dirty="0">
                <a:latin typeface="Times New Roman"/>
                <a:cs typeface="Times New Roman"/>
              </a:rPr>
              <a:t> </a:t>
            </a:r>
            <a:r>
              <a:rPr sz="1300" spc="-5" dirty="0">
                <a:latin typeface="Times New Roman"/>
                <a:cs typeface="Times New Roman"/>
              </a:rPr>
              <a:t>phone</a:t>
            </a:r>
            <a:r>
              <a:rPr sz="1300" spc="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marL="97790">
              <a:lnSpc>
                <a:spcPct val="100000"/>
              </a:lnSpc>
              <a:spcBef>
                <a:spcPts val="869"/>
              </a:spcBef>
            </a:pPr>
            <a:r>
              <a:rPr sz="1300" spc="-5" dirty="0">
                <a:latin typeface="Times New Roman"/>
                <a:cs typeface="Times New Roman"/>
              </a:rPr>
              <a:t>delay(100);</a:t>
            </a:r>
            <a:endParaRPr sz="1300">
              <a:latin typeface="Times New Roman"/>
              <a:cs typeface="Times New Roman"/>
            </a:endParaRPr>
          </a:p>
          <a:p>
            <a:pPr marL="97790" marR="2479040">
              <a:lnSpc>
                <a:spcPts val="2420"/>
              </a:lnSpc>
              <a:spcBef>
                <a:spcPts val="204"/>
              </a:spcBef>
            </a:pPr>
            <a:r>
              <a:rPr sz="1300" spc="-5" dirty="0">
                <a:latin typeface="Times New Roman"/>
                <a:cs typeface="Times New Roman"/>
              </a:rPr>
              <a:t>gsmSerial.println(message);</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SMS</a:t>
            </a:r>
            <a:r>
              <a:rPr sz="1300" spc="-20" dirty="0">
                <a:latin typeface="Times New Roman"/>
                <a:cs typeface="Times New Roman"/>
              </a:rPr>
              <a:t> </a:t>
            </a:r>
            <a:r>
              <a:rPr sz="1300" dirty="0">
                <a:latin typeface="Times New Roman"/>
                <a:cs typeface="Times New Roman"/>
              </a:rPr>
              <a:t>content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gsmSerial.println((char)26);</a:t>
            </a:r>
            <a:r>
              <a:rPr sz="1300" spc="15" dirty="0">
                <a:latin typeface="Times New Roman"/>
                <a:cs typeface="Times New Roman"/>
              </a:rPr>
              <a:t> </a:t>
            </a: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Ctrl+Z</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indicate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end</a:t>
            </a:r>
            <a:r>
              <a:rPr sz="1300" spc="2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message</a:t>
            </a:r>
            <a:endParaRPr sz="1300">
              <a:latin typeface="Times New Roman"/>
              <a:cs typeface="Times New Roman"/>
            </a:endParaRPr>
          </a:p>
          <a:p>
            <a:pPr marL="97790" marR="4367530">
              <a:lnSpc>
                <a:spcPct val="153800"/>
              </a:lnSpc>
              <a:spcBef>
                <a:spcPts val="25"/>
              </a:spcBef>
            </a:pPr>
            <a:r>
              <a:rPr sz="1300" spc="-5" dirty="0">
                <a:latin typeface="Times New Roman"/>
                <a:cs typeface="Times New Roman"/>
              </a:rPr>
              <a:t>delay(100); </a:t>
            </a:r>
            <a:r>
              <a:rPr sz="1300" dirty="0">
                <a:latin typeface="Times New Roman"/>
                <a:cs typeface="Times New Roman"/>
              </a:rPr>
              <a:t> </a:t>
            </a:r>
            <a:r>
              <a:rPr sz="1300" spc="-30" dirty="0">
                <a:latin typeface="Times New Roman"/>
                <a:cs typeface="Times New Roman"/>
              </a:rPr>
              <a:t>g</a:t>
            </a:r>
            <a:r>
              <a:rPr sz="1300" spc="-5" dirty="0">
                <a:latin typeface="Times New Roman"/>
                <a:cs typeface="Times New Roman"/>
              </a:rPr>
              <a:t>smSerial</a:t>
            </a:r>
            <a:r>
              <a:rPr sz="1300" spc="5" dirty="0">
                <a:latin typeface="Times New Roman"/>
                <a:cs typeface="Times New Roman"/>
              </a:rPr>
              <a:t>.</a:t>
            </a:r>
            <a:r>
              <a:rPr sz="1300" spc="-5" dirty="0">
                <a:latin typeface="Times New Roman"/>
                <a:cs typeface="Times New Roman"/>
              </a:rPr>
              <a:t>println();</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2"/>
            <a:ext cx="5959475" cy="2680335"/>
          </a:xfrm>
          <a:prstGeom prst="rect">
            <a:avLst/>
          </a:prstGeom>
        </p:spPr>
        <p:txBody>
          <a:bodyPr vert="horz" wrap="square" lIns="0" tIns="12065" rIns="0" bIns="0" rtlCol="0">
            <a:spAutoFit/>
          </a:bodyPr>
          <a:lstStyle/>
          <a:p>
            <a:pPr marL="12700">
              <a:lnSpc>
                <a:spcPct val="100000"/>
              </a:lnSpc>
              <a:spcBef>
                <a:spcPts val="9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43815">
              <a:lnSpc>
                <a:spcPct val="104099"/>
              </a:lnSpc>
            </a:pP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10" dirty="0">
                <a:latin typeface="Times New Roman"/>
                <a:cs typeface="Times New Roman"/>
              </a:rPr>
              <a:t>assumes</a:t>
            </a:r>
            <a:r>
              <a:rPr sz="1300" spc="15"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have</a:t>
            </a:r>
            <a:r>
              <a:rPr sz="1300" spc="10"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connected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9</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10</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measuring</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GSM</a:t>
            </a:r>
            <a:r>
              <a:rPr sz="1300" spc="1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a:t>
            </a:r>
            <a:r>
              <a:rPr sz="1300" dirty="0">
                <a:latin typeface="Times New Roman"/>
                <a:cs typeface="Times New Roman"/>
              </a:rPr>
              <a:t>connected</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7</a:t>
            </a:r>
            <a:r>
              <a:rPr sz="1300" spc="10" dirty="0">
                <a:latin typeface="Times New Roman"/>
                <a:cs typeface="Times New Roman"/>
              </a:rPr>
              <a:t> </a:t>
            </a:r>
            <a:r>
              <a:rPr sz="1300" spc="-5" dirty="0">
                <a:latin typeface="Times New Roman"/>
                <a:cs typeface="Times New Roman"/>
              </a:rPr>
              <a:t>(RX)</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8</a:t>
            </a:r>
            <a:r>
              <a:rPr sz="1300" spc="-20" dirty="0">
                <a:latin typeface="Times New Roman"/>
                <a:cs typeface="Times New Roman"/>
              </a:rPr>
              <a:t> </a:t>
            </a:r>
            <a:r>
              <a:rPr sz="1300" spc="-5" dirty="0">
                <a:latin typeface="Times New Roman"/>
                <a:cs typeface="Times New Roman"/>
              </a:rPr>
              <a:t>(TX)</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sending</a:t>
            </a:r>
            <a:r>
              <a:rPr sz="1300" spc="20" dirty="0">
                <a:latin typeface="Times New Roman"/>
                <a:cs typeface="Times New Roman"/>
              </a:rPr>
              <a:t> </a:t>
            </a:r>
            <a:r>
              <a:rPr sz="1300" spc="-5" dirty="0">
                <a:latin typeface="Times New Roman"/>
                <a:cs typeface="Times New Roman"/>
              </a:rPr>
              <a:t>SMS</a:t>
            </a:r>
            <a:r>
              <a:rPr sz="1300" spc="-10" dirty="0">
                <a:latin typeface="Times New Roman"/>
                <a:cs typeface="Times New Roman"/>
              </a:rPr>
              <a:t> </a:t>
            </a:r>
            <a:r>
              <a:rPr sz="1300" spc="-5" dirty="0">
                <a:latin typeface="Times New Roman"/>
                <a:cs typeface="Times New Roman"/>
              </a:rPr>
              <a:t>alerts.</a:t>
            </a:r>
            <a:r>
              <a:rPr sz="1300" spc="3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5" dirty="0">
                <a:latin typeface="Times New Roman"/>
                <a:cs typeface="Times New Roman"/>
              </a:rPr>
              <a:t>`phoneNumber`</a:t>
            </a:r>
            <a:r>
              <a:rPr sz="1300" spc="4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phone</a:t>
            </a:r>
            <a:r>
              <a:rPr sz="1300" spc="20" dirty="0">
                <a:latin typeface="Times New Roman"/>
                <a:cs typeface="Times New Roman"/>
              </a:rPr>
              <a:t> </a:t>
            </a:r>
            <a:r>
              <a:rPr sz="1300" spc="-10" dirty="0">
                <a:latin typeface="Times New Roman"/>
                <a:cs typeface="Times New Roman"/>
              </a:rPr>
              <a:t>number</a:t>
            </a:r>
            <a:r>
              <a:rPr sz="1300" spc="20" dirty="0">
                <a:latin typeface="Times New Roman"/>
                <a:cs typeface="Times New Roman"/>
              </a:rPr>
              <a:t> </a:t>
            </a:r>
            <a:r>
              <a:rPr sz="1300" spc="-5" dirty="0">
                <a:latin typeface="Times New Roman"/>
                <a:cs typeface="Times New Roman"/>
              </a:rPr>
              <a:t>you</a:t>
            </a:r>
            <a:r>
              <a:rPr sz="1300" spc="15" dirty="0">
                <a:latin typeface="Times New Roman"/>
                <a:cs typeface="Times New Roman"/>
              </a:rPr>
              <a:t> </a:t>
            </a:r>
            <a:r>
              <a:rPr sz="1300" spc="-5" dirty="0">
                <a:latin typeface="Times New Roman"/>
                <a:cs typeface="Times New Roman"/>
              </a:rPr>
              <a:t>want</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receive </a:t>
            </a:r>
            <a:r>
              <a:rPr sz="1300" spc="-310"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5080">
              <a:lnSpc>
                <a:spcPct val="104099"/>
              </a:lnSpc>
            </a:pPr>
            <a:r>
              <a:rPr sz="1300" spc="-5" dirty="0">
                <a:latin typeface="Times New Roman"/>
                <a:cs typeface="Times New Roman"/>
              </a:rPr>
              <a:t>Please</a:t>
            </a:r>
            <a:r>
              <a:rPr sz="1300" spc="10" dirty="0">
                <a:latin typeface="Times New Roman"/>
                <a:cs typeface="Times New Roman"/>
              </a:rPr>
              <a:t> </a:t>
            </a:r>
            <a:r>
              <a:rPr sz="1300" spc="-5" dirty="0">
                <a:latin typeface="Times New Roman"/>
                <a:cs typeface="Times New Roman"/>
              </a:rPr>
              <a:t>note</a:t>
            </a:r>
            <a:r>
              <a:rPr sz="1300" spc="10" dirty="0">
                <a:latin typeface="Times New Roman"/>
                <a:cs typeface="Times New Roman"/>
              </a:rPr>
              <a:t> </a:t>
            </a:r>
            <a:r>
              <a:rPr sz="1300" spc="-5" dirty="0">
                <a:latin typeface="Times New Roman"/>
                <a:cs typeface="Times New Roman"/>
              </a:rPr>
              <a:t>that</a:t>
            </a:r>
            <a:r>
              <a:rPr sz="1300" spc="10" dirty="0">
                <a:latin typeface="Times New Roman"/>
                <a:cs typeface="Times New Roman"/>
              </a:rPr>
              <a:t> </a:t>
            </a: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is</a:t>
            </a:r>
            <a:r>
              <a:rPr sz="1300" spc="1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simplified</a:t>
            </a:r>
            <a:r>
              <a:rPr sz="1300" spc="10" dirty="0">
                <a:latin typeface="Times New Roman"/>
                <a:cs typeface="Times New Roman"/>
              </a:rPr>
              <a:t> </a:t>
            </a:r>
            <a:r>
              <a:rPr sz="1300" spc="-5" dirty="0">
                <a:latin typeface="Times New Roman"/>
                <a:cs typeface="Times New Roman"/>
              </a:rPr>
              <a:t>example,</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dirty="0">
                <a:latin typeface="Times New Roman"/>
                <a:cs typeface="Times New Roman"/>
              </a:rPr>
              <a:t>real-world</a:t>
            </a:r>
            <a:r>
              <a:rPr sz="1300" spc="10"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monitoring</a:t>
            </a:r>
            <a:r>
              <a:rPr sz="1300" spc="-15" dirty="0">
                <a:latin typeface="Times New Roman"/>
                <a:cs typeface="Times New Roman"/>
              </a:rPr>
              <a:t> </a:t>
            </a:r>
            <a:r>
              <a:rPr sz="1300" dirty="0">
                <a:latin typeface="Times New Roman"/>
                <a:cs typeface="Times New Roman"/>
              </a:rPr>
              <a:t>system </a:t>
            </a:r>
            <a:r>
              <a:rPr sz="1300" spc="5" dirty="0">
                <a:latin typeface="Times New Roman"/>
                <a:cs typeface="Times New Roman"/>
              </a:rPr>
              <a:t> </a:t>
            </a:r>
            <a:r>
              <a:rPr sz="1300" spc="-5" dirty="0">
                <a:latin typeface="Times New Roman"/>
                <a:cs typeface="Times New Roman"/>
              </a:rPr>
              <a:t>would</a:t>
            </a:r>
            <a:r>
              <a:rPr sz="1300" spc="5" dirty="0">
                <a:latin typeface="Times New Roman"/>
                <a:cs typeface="Times New Roman"/>
              </a:rPr>
              <a:t> </a:t>
            </a:r>
            <a:r>
              <a:rPr sz="1300" spc="-5" dirty="0">
                <a:latin typeface="Times New Roman"/>
                <a:cs typeface="Times New Roman"/>
              </a:rPr>
              <a:t>require</a:t>
            </a:r>
            <a:r>
              <a:rPr sz="1300" spc="15" dirty="0">
                <a:latin typeface="Times New Roman"/>
                <a:cs typeface="Times New Roman"/>
              </a:rPr>
              <a:t> </a:t>
            </a:r>
            <a:r>
              <a:rPr sz="1300" spc="-10" dirty="0">
                <a:latin typeface="Times New Roman"/>
                <a:cs typeface="Times New Roman"/>
              </a:rPr>
              <a:t>more</a:t>
            </a:r>
            <a:r>
              <a:rPr sz="1300" spc="15" dirty="0">
                <a:latin typeface="Times New Roman"/>
                <a:cs typeface="Times New Roman"/>
              </a:rPr>
              <a:t> </a:t>
            </a:r>
            <a:r>
              <a:rPr sz="1300" spc="-5" dirty="0">
                <a:latin typeface="Times New Roman"/>
                <a:cs typeface="Times New Roman"/>
              </a:rPr>
              <a:t>robust</a:t>
            </a:r>
            <a:r>
              <a:rPr sz="1300" spc="10"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5" dirty="0">
                <a:latin typeface="Times New Roman"/>
                <a:cs typeface="Times New Roman"/>
              </a:rPr>
              <a:t>handling,</a:t>
            </a:r>
            <a:r>
              <a:rPr sz="1300" spc="25" dirty="0">
                <a:latin typeface="Times New Roman"/>
                <a:cs typeface="Times New Roman"/>
              </a:rPr>
              <a:t> </a:t>
            </a:r>
            <a:r>
              <a:rPr sz="1300" spc="-5" dirty="0">
                <a:latin typeface="Times New Roman"/>
                <a:cs typeface="Times New Roman"/>
              </a:rPr>
              <a:t>additional</a:t>
            </a:r>
            <a:r>
              <a:rPr sz="1300" spc="5" dirty="0">
                <a:latin typeface="Times New Roman"/>
                <a:cs typeface="Times New Roman"/>
              </a:rPr>
              <a:t> </a:t>
            </a:r>
            <a:r>
              <a:rPr sz="1300" spc="-5" dirty="0">
                <a:latin typeface="Times New Roman"/>
                <a:cs typeface="Times New Roman"/>
              </a:rPr>
              <a:t>sensors,</a:t>
            </a:r>
            <a:r>
              <a:rPr sz="1300" spc="3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logging,</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15" dirty="0">
                <a:latin typeface="Times New Roman"/>
                <a:cs typeface="Times New Roman"/>
              </a:rPr>
              <a:t> </a:t>
            </a:r>
            <a:r>
              <a:rPr sz="1300"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system.</a:t>
            </a:r>
            <a:r>
              <a:rPr sz="1300" spc="2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sure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adapt</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expand</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suit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specific </a:t>
            </a:r>
            <a:r>
              <a:rPr sz="1300" spc="-310" dirty="0">
                <a:latin typeface="Times New Roman"/>
                <a:cs typeface="Times New Roman"/>
              </a:rPr>
              <a:t> </a:t>
            </a:r>
            <a:r>
              <a:rPr sz="1300" spc="-5" dirty="0">
                <a:latin typeface="Times New Roman"/>
                <a:cs typeface="Times New Roman"/>
              </a:rPr>
              <a:t>needs</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source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environment</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your</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F6A63-CEF8-4374-4415-18490A2CE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41" y="638881"/>
            <a:ext cx="4666121" cy="2817927"/>
          </a:xfrm>
          <a:prstGeom prst="rect">
            <a:avLst/>
          </a:prstGeom>
        </p:spPr>
      </p:pic>
      <p:sp>
        <p:nvSpPr>
          <p:cNvPr id="4" name="TextBox 3">
            <a:extLst>
              <a:ext uri="{FF2B5EF4-FFF2-40B4-BE49-F238E27FC236}">
                <a16:creationId xmlns:a16="http://schemas.microsoft.com/office/drawing/2014/main" id="{D7045FEC-9257-6094-B2DD-4899880097FD}"/>
              </a:ext>
            </a:extLst>
          </p:cNvPr>
          <p:cNvSpPr txBox="1"/>
          <p:nvPr/>
        </p:nvSpPr>
        <p:spPr>
          <a:xfrm>
            <a:off x="596047" y="3800348"/>
            <a:ext cx="6176415" cy="1754326"/>
          </a:xfrm>
          <a:prstGeom prst="rect">
            <a:avLst/>
          </a:prstGeom>
          <a:noFill/>
        </p:spPr>
        <p:txBody>
          <a:bodyPr wrap="square">
            <a:spAutoFit/>
          </a:bodyPr>
          <a:lstStyle/>
          <a:p>
            <a:r>
              <a:rPr lang="en-US" sz="1200" b="1" i="0" dirty="0">
                <a:effectLst/>
                <a:latin typeface="Söhne"/>
              </a:rPr>
              <a:t>The process for implementing a flood monitoring and early warning system using </a:t>
            </a:r>
            <a:r>
              <a:rPr lang="en-US" sz="1200" b="1" i="0" dirty="0" err="1">
                <a:effectLst/>
                <a:latin typeface="Söhne"/>
              </a:rPr>
              <a:t>IoT</a:t>
            </a:r>
            <a:r>
              <a:rPr lang="en-US" sz="1200" b="1" i="0" dirty="0">
                <a:effectLst/>
                <a:latin typeface="Söhne"/>
              </a:rPr>
              <a:t> technology involves several key steps. First, sensor devices are deployed in flood-prone areas to monitor water levels and weather conditions. These sensors collect real-time data and transmit it to a central control system. The control system processes the data and triggers alerts if it detects potential flood conditions. These alerts can be sent to relevant authorities and the public through various communication channels, such as mobile apps, SMS, or sirens. Additionally, a user-friendly interface is developed to visualize the data and provide updates to stakeholders. Regular maintenance and testing of the system are essential to ensure its reliability and effectiveness in providing early flood warnings</a:t>
            </a:r>
            <a:endParaRPr lang="en-US" sz="1200" b="1" dirty="0"/>
          </a:p>
        </p:txBody>
      </p:sp>
      <p:pic>
        <p:nvPicPr>
          <p:cNvPr id="5" name="Picture 4">
            <a:extLst>
              <a:ext uri="{FF2B5EF4-FFF2-40B4-BE49-F238E27FC236}">
                <a16:creationId xmlns:a16="http://schemas.microsoft.com/office/drawing/2014/main" id="{459D78B2-BC8A-9F91-8BAD-841AB647C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26" y="6142744"/>
            <a:ext cx="4722148" cy="3454400"/>
          </a:xfrm>
          <a:prstGeom prst="rect">
            <a:avLst/>
          </a:prstGeom>
        </p:spPr>
      </p:pic>
    </p:spTree>
    <p:extLst>
      <p:ext uri="{BB962C8B-B14F-4D97-AF65-F5344CB8AC3E}">
        <p14:creationId xmlns:p14="http://schemas.microsoft.com/office/powerpoint/2010/main" val="100385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43E2AF-18F5-2973-49D7-7CDE6E771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129" y="963235"/>
            <a:ext cx="4894293" cy="3454400"/>
          </a:xfrm>
          <a:prstGeom prst="rect">
            <a:avLst/>
          </a:prstGeom>
        </p:spPr>
      </p:pic>
      <p:sp>
        <p:nvSpPr>
          <p:cNvPr id="4" name="TextBox 3">
            <a:extLst>
              <a:ext uri="{FF2B5EF4-FFF2-40B4-BE49-F238E27FC236}">
                <a16:creationId xmlns:a16="http://schemas.microsoft.com/office/drawing/2014/main" id="{375AC0C2-59C8-B804-663F-A5CDA0D4D2AF}"/>
              </a:ext>
            </a:extLst>
          </p:cNvPr>
          <p:cNvSpPr txBox="1"/>
          <p:nvPr/>
        </p:nvSpPr>
        <p:spPr>
          <a:xfrm>
            <a:off x="1232129" y="5852392"/>
            <a:ext cx="5864025" cy="1754326"/>
          </a:xfrm>
          <a:prstGeom prst="rect">
            <a:avLst/>
          </a:prstGeom>
          <a:noFill/>
        </p:spPr>
        <p:txBody>
          <a:bodyPr wrap="square">
            <a:spAutoFit/>
          </a:bodyPr>
          <a:lstStyle/>
          <a:p>
            <a:r>
              <a:rPr lang="en-US" sz="1200" b="1" i="0" dirty="0">
                <a:effectLst/>
                <a:latin typeface="Söhne"/>
              </a:rPr>
              <a:t>the implementation of a flood monitoring and early warning system using </a:t>
            </a:r>
            <a:r>
              <a:rPr lang="en-US" sz="1200" b="1" i="0" dirty="0" err="1">
                <a:effectLst/>
                <a:latin typeface="Söhne"/>
              </a:rPr>
              <a:t>IoT</a:t>
            </a:r>
            <a:r>
              <a:rPr lang="en-US" sz="1200" b="1" i="0" dirty="0">
                <a:effectLst/>
                <a:latin typeface="Söhne"/>
              </a:rPr>
              <a:t> technology is a critical initiative to mitigate the impact of flooding events. This project involves the deployment of sensors in flood-prone areas, data collection and transmission, data processing, and alert dissemination. It serves as a valuable tool for providing timely warnings to both authorities and the public, enabling them to take proactive measures in response to potential flooding. Regular maintenance and testing are essential to ensure the system's reliability and effectiveness. Such projects are crucial in enhancing disaster preparedness and response, ultimately helping to save lives and reduce flood-related damages.</a:t>
            </a:r>
            <a:endParaRPr lang="en-US" sz="1200" b="1" dirty="0"/>
          </a:p>
        </p:txBody>
      </p:sp>
      <p:sp>
        <p:nvSpPr>
          <p:cNvPr id="5" name="TextBox 4">
            <a:extLst>
              <a:ext uri="{FF2B5EF4-FFF2-40B4-BE49-F238E27FC236}">
                <a16:creationId xmlns:a16="http://schemas.microsoft.com/office/drawing/2014/main" id="{205057F6-3DE8-96C3-B9FA-5BD04B53AA09}"/>
              </a:ext>
            </a:extLst>
          </p:cNvPr>
          <p:cNvSpPr txBox="1"/>
          <p:nvPr/>
        </p:nvSpPr>
        <p:spPr>
          <a:xfrm>
            <a:off x="528788" y="5029200"/>
            <a:ext cx="1828800" cy="369332"/>
          </a:xfrm>
          <a:prstGeom prst="rect">
            <a:avLst/>
          </a:prstGeom>
          <a:noFill/>
        </p:spPr>
        <p:txBody>
          <a:bodyPr wrap="square" rtlCol="0">
            <a:spAutoFit/>
          </a:bodyPr>
          <a:lstStyle/>
          <a:p>
            <a:pPr algn="l"/>
            <a:r>
              <a:rPr lang="en-US" dirty="0"/>
              <a:t>Conclusion:</a:t>
            </a:r>
          </a:p>
        </p:txBody>
      </p:sp>
    </p:spTree>
    <p:extLst>
      <p:ext uri="{BB962C8B-B14F-4D97-AF65-F5344CB8AC3E}">
        <p14:creationId xmlns:p14="http://schemas.microsoft.com/office/powerpoint/2010/main" val="101294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 rIns="0" bIns="0" rtlCol="0">
            <a:spAutoFit/>
          </a:bodyPr>
          <a:lstStyle/>
          <a:p>
            <a:pPr marL="1717039" marR="5080" indent="-1704975">
              <a:lnSpc>
                <a:spcPts val="3000"/>
              </a:lnSpc>
              <a:spcBef>
                <a:spcPts val="80"/>
              </a:spcBef>
            </a:pPr>
            <a:r>
              <a:rPr spc="-10" dirty="0"/>
              <a:t>FLOOD </a:t>
            </a:r>
            <a:r>
              <a:rPr spc="-5" dirty="0"/>
              <a:t>MONITORING AND EARLY </a:t>
            </a:r>
            <a:r>
              <a:rPr spc="-585" dirty="0"/>
              <a:t> </a:t>
            </a:r>
            <a:r>
              <a:rPr spc="-10" dirty="0"/>
              <a:t>WARNING</a:t>
            </a:r>
          </a:p>
        </p:txBody>
      </p:sp>
      <p:sp>
        <p:nvSpPr>
          <p:cNvPr id="3" name="object 3"/>
          <p:cNvSpPr txBox="1"/>
          <p:nvPr/>
        </p:nvSpPr>
        <p:spPr>
          <a:xfrm>
            <a:off x="902004" y="2425979"/>
            <a:ext cx="5967730" cy="6363970"/>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Problem:</a:t>
            </a:r>
            <a:endParaRPr sz="1300">
              <a:latin typeface="Times New Roman"/>
              <a:cs typeface="Times New Roman"/>
            </a:endParaRPr>
          </a:p>
          <a:p>
            <a:pPr marL="12700" marR="8890" indent="292100">
              <a:lnSpc>
                <a:spcPct val="104600"/>
              </a:lnSpc>
              <a:spcBef>
                <a:spcPts val="770"/>
              </a:spcBef>
            </a:pPr>
            <a:r>
              <a:rPr sz="1300" spc="-5" dirty="0">
                <a:latin typeface="Times New Roman"/>
                <a:cs typeface="Times New Roman"/>
              </a:rPr>
              <a:t>Inefficient</a:t>
            </a:r>
            <a:r>
              <a:rPr sz="1300" spc="110" dirty="0">
                <a:latin typeface="Times New Roman"/>
                <a:cs typeface="Times New Roman"/>
              </a:rPr>
              <a:t> </a:t>
            </a:r>
            <a:r>
              <a:rPr sz="1300" spc="-5" dirty="0">
                <a:latin typeface="Times New Roman"/>
                <a:cs typeface="Times New Roman"/>
              </a:rPr>
              <a:t>flood</a:t>
            </a:r>
            <a:r>
              <a:rPr sz="1300" spc="110" dirty="0">
                <a:latin typeface="Times New Roman"/>
                <a:cs typeface="Times New Roman"/>
              </a:rPr>
              <a:t> </a:t>
            </a:r>
            <a:r>
              <a:rPr sz="1300" spc="-5" dirty="0">
                <a:latin typeface="Times New Roman"/>
                <a:cs typeface="Times New Roman"/>
              </a:rPr>
              <a:t>management</a:t>
            </a:r>
            <a:r>
              <a:rPr sz="1300" spc="114" dirty="0">
                <a:latin typeface="Times New Roman"/>
                <a:cs typeface="Times New Roman"/>
              </a:rPr>
              <a:t> </a:t>
            </a:r>
            <a:r>
              <a:rPr sz="1300" spc="-5" dirty="0">
                <a:latin typeface="Times New Roman"/>
                <a:cs typeface="Times New Roman"/>
              </a:rPr>
              <a:t>and</a:t>
            </a:r>
            <a:r>
              <a:rPr sz="1300" spc="110" dirty="0">
                <a:latin typeface="Times New Roman"/>
                <a:cs typeface="Times New Roman"/>
              </a:rPr>
              <a:t> </a:t>
            </a:r>
            <a:r>
              <a:rPr sz="1300" dirty="0">
                <a:latin typeface="Times New Roman"/>
                <a:cs typeface="Times New Roman"/>
              </a:rPr>
              <a:t>delayed</a:t>
            </a:r>
            <a:r>
              <a:rPr sz="1300" spc="110" dirty="0">
                <a:latin typeface="Times New Roman"/>
                <a:cs typeface="Times New Roman"/>
              </a:rPr>
              <a:t> </a:t>
            </a:r>
            <a:r>
              <a:rPr sz="1300" spc="-5" dirty="0">
                <a:latin typeface="Times New Roman"/>
                <a:cs typeface="Times New Roman"/>
              </a:rPr>
              <a:t>early</a:t>
            </a:r>
            <a:r>
              <a:rPr sz="1300" spc="114" dirty="0">
                <a:latin typeface="Times New Roman"/>
                <a:cs typeface="Times New Roman"/>
              </a:rPr>
              <a:t> </a:t>
            </a:r>
            <a:r>
              <a:rPr sz="1300" spc="-5" dirty="0">
                <a:latin typeface="Times New Roman"/>
                <a:cs typeface="Times New Roman"/>
              </a:rPr>
              <a:t>warning</a:t>
            </a:r>
            <a:r>
              <a:rPr sz="1300" spc="85" dirty="0">
                <a:latin typeface="Times New Roman"/>
                <a:cs typeface="Times New Roman"/>
              </a:rPr>
              <a:t> </a:t>
            </a:r>
            <a:r>
              <a:rPr sz="1300" spc="-5" dirty="0">
                <a:latin typeface="Times New Roman"/>
                <a:cs typeface="Times New Roman"/>
              </a:rPr>
              <a:t>lead</a:t>
            </a:r>
            <a:r>
              <a:rPr sz="1300" spc="114" dirty="0">
                <a:latin typeface="Times New Roman"/>
                <a:cs typeface="Times New Roman"/>
              </a:rPr>
              <a:t> </a:t>
            </a:r>
            <a:r>
              <a:rPr sz="1300" spc="-5" dirty="0">
                <a:latin typeface="Times New Roman"/>
                <a:cs typeface="Times New Roman"/>
              </a:rPr>
              <a:t>to</a:t>
            </a:r>
            <a:r>
              <a:rPr sz="1300" spc="110" dirty="0">
                <a:latin typeface="Times New Roman"/>
                <a:cs typeface="Times New Roman"/>
              </a:rPr>
              <a:t> </a:t>
            </a:r>
            <a:r>
              <a:rPr sz="1300" spc="-5" dirty="0">
                <a:latin typeface="Times New Roman"/>
                <a:cs typeface="Times New Roman"/>
              </a:rPr>
              <a:t>significant</a:t>
            </a:r>
            <a:r>
              <a:rPr sz="1300" spc="110" dirty="0">
                <a:latin typeface="Times New Roman"/>
                <a:cs typeface="Times New Roman"/>
              </a:rPr>
              <a:t> </a:t>
            </a:r>
            <a:r>
              <a:rPr sz="1300" spc="-5"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risk</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10" dirty="0">
                <a:latin typeface="Times New Roman"/>
                <a:cs typeface="Times New Roman"/>
              </a:rPr>
              <a:t>lives</a:t>
            </a:r>
            <a:r>
              <a:rPr sz="1300" spc="10" dirty="0">
                <a:latin typeface="Times New Roman"/>
                <a:cs typeface="Times New Roman"/>
              </a:rPr>
              <a:t> </a:t>
            </a:r>
            <a:r>
              <a:rPr sz="1300" dirty="0">
                <a:latin typeface="Times New Roman"/>
                <a:cs typeface="Times New Roman"/>
              </a:rPr>
              <a:t>during</a:t>
            </a:r>
            <a:r>
              <a:rPr sz="1300" spc="-2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events.</a:t>
            </a:r>
            <a:endParaRPr sz="1300">
              <a:latin typeface="Times New Roman"/>
              <a:cs typeface="Times New Roman"/>
            </a:endParaRPr>
          </a:p>
          <a:p>
            <a:pPr marL="12700">
              <a:lnSpc>
                <a:spcPct val="100000"/>
              </a:lnSpc>
              <a:spcBef>
                <a:spcPts val="860"/>
              </a:spcBef>
            </a:pP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Monitoring</a:t>
            </a:r>
            <a:r>
              <a:rPr sz="1300" spc="-3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15" dirty="0">
                <a:latin typeface="Times New Roman"/>
                <a:cs typeface="Times New Roman"/>
              </a:rPr>
              <a:t>IoT</a:t>
            </a:r>
            <a:r>
              <a:rPr sz="1300" spc="15" dirty="0">
                <a:latin typeface="Times New Roman"/>
                <a:cs typeface="Times New Roman"/>
              </a:rPr>
              <a:t> </a:t>
            </a:r>
            <a:r>
              <a:rPr sz="1300" spc="-5" dirty="0">
                <a:latin typeface="Times New Roman"/>
                <a:cs typeface="Times New Roman"/>
              </a:rPr>
              <a:t>Sensors:</a:t>
            </a:r>
            <a:endParaRPr sz="1300">
              <a:latin typeface="Times New Roman"/>
              <a:cs typeface="Times New Roman"/>
            </a:endParaRPr>
          </a:p>
          <a:p>
            <a:pPr marL="12700" marR="5715" indent="292100">
              <a:lnSpc>
                <a:spcPct val="106200"/>
              </a:lnSpc>
              <a:spcBef>
                <a:spcPts val="725"/>
              </a:spcBef>
            </a:pPr>
            <a:r>
              <a:rPr sz="1300" spc="-5" dirty="0">
                <a:latin typeface="Times New Roman"/>
                <a:cs typeface="Times New Roman"/>
              </a:rPr>
              <a:t>Traditional</a:t>
            </a:r>
            <a:r>
              <a:rPr sz="1300" spc="229" dirty="0">
                <a:latin typeface="Times New Roman"/>
                <a:cs typeface="Times New Roman"/>
              </a:rPr>
              <a:t> </a:t>
            </a:r>
            <a:r>
              <a:rPr sz="1300" spc="-5" dirty="0">
                <a:latin typeface="Times New Roman"/>
                <a:cs typeface="Times New Roman"/>
              </a:rPr>
              <a:t>flood</a:t>
            </a:r>
            <a:r>
              <a:rPr sz="1300" spc="229" dirty="0">
                <a:latin typeface="Times New Roman"/>
                <a:cs typeface="Times New Roman"/>
              </a:rPr>
              <a:t> </a:t>
            </a:r>
            <a:r>
              <a:rPr sz="1300" spc="-5" dirty="0">
                <a:latin typeface="Times New Roman"/>
                <a:cs typeface="Times New Roman"/>
              </a:rPr>
              <a:t>monitoring</a:t>
            </a:r>
            <a:r>
              <a:rPr sz="1300" spc="210" dirty="0">
                <a:latin typeface="Times New Roman"/>
                <a:cs typeface="Times New Roman"/>
              </a:rPr>
              <a:t> </a:t>
            </a:r>
            <a:r>
              <a:rPr sz="1300" spc="-5" dirty="0">
                <a:latin typeface="Times New Roman"/>
                <a:cs typeface="Times New Roman"/>
              </a:rPr>
              <a:t>systems</a:t>
            </a:r>
            <a:r>
              <a:rPr sz="1300" spc="235" dirty="0">
                <a:latin typeface="Times New Roman"/>
                <a:cs typeface="Times New Roman"/>
              </a:rPr>
              <a:t> </a:t>
            </a:r>
            <a:r>
              <a:rPr sz="1300" spc="-5" dirty="0">
                <a:latin typeface="Times New Roman"/>
                <a:cs typeface="Times New Roman"/>
              </a:rPr>
              <a:t>are</a:t>
            </a:r>
            <a:r>
              <a:rPr sz="1300" spc="254" dirty="0">
                <a:latin typeface="Times New Roman"/>
                <a:cs typeface="Times New Roman"/>
              </a:rPr>
              <a:t> </a:t>
            </a:r>
            <a:r>
              <a:rPr sz="1300" spc="-5" dirty="0">
                <a:latin typeface="Times New Roman"/>
                <a:cs typeface="Times New Roman"/>
              </a:rPr>
              <a:t>often</a:t>
            </a:r>
            <a:r>
              <a:rPr sz="1300" spc="235" dirty="0">
                <a:latin typeface="Times New Roman"/>
                <a:cs typeface="Times New Roman"/>
              </a:rPr>
              <a:t> </a:t>
            </a:r>
            <a:r>
              <a:rPr sz="1300" spc="-5" dirty="0">
                <a:latin typeface="Times New Roman"/>
                <a:cs typeface="Times New Roman"/>
              </a:rPr>
              <a:t>costly</a:t>
            </a:r>
            <a:r>
              <a:rPr sz="1300" spc="235" dirty="0">
                <a:latin typeface="Times New Roman"/>
                <a:cs typeface="Times New Roman"/>
              </a:rPr>
              <a:t> </a:t>
            </a:r>
            <a:r>
              <a:rPr sz="1300" spc="-5" dirty="0">
                <a:latin typeface="Times New Roman"/>
                <a:cs typeface="Times New Roman"/>
              </a:rPr>
              <a:t>and</a:t>
            </a:r>
            <a:r>
              <a:rPr sz="1300" spc="235" dirty="0">
                <a:latin typeface="Times New Roman"/>
                <a:cs typeface="Times New Roman"/>
              </a:rPr>
              <a:t> </a:t>
            </a:r>
            <a:r>
              <a:rPr sz="1300" spc="-5" dirty="0">
                <a:latin typeface="Times New Roman"/>
                <a:cs typeface="Times New Roman"/>
              </a:rPr>
              <a:t>not</a:t>
            </a:r>
            <a:r>
              <a:rPr sz="1300" spc="229" dirty="0">
                <a:latin typeface="Times New Roman"/>
                <a:cs typeface="Times New Roman"/>
              </a:rPr>
              <a:t> </a:t>
            </a:r>
            <a:r>
              <a:rPr sz="1300" spc="-5" dirty="0">
                <a:latin typeface="Times New Roman"/>
                <a:cs typeface="Times New Roman"/>
              </a:rPr>
              <a:t>widespread</a:t>
            </a:r>
            <a:r>
              <a:rPr sz="1300" spc="235" dirty="0">
                <a:latin typeface="Times New Roman"/>
                <a:cs typeface="Times New Roman"/>
              </a:rPr>
              <a:t> </a:t>
            </a:r>
            <a:r>
              <a:rPr sz="1300" dirty="0">
                <a:latin typeface="Times New Roman"/>
                <a:cs typeface="Times New Roman"/>
              </a:rPr>
              <a:t>leaving </a:t>
            </a:r>
            <a:r>
              <a:rPr sz="1300" spc="-310" dirty="0">
                <a:latin typeface="Times New Roman"/>
                <a:cs typeface="Times New Roman"/>
              </a:rPr>
              <a:t> </a:t>
            </a:r>
            <a:r>
              <a:rPr sz="1300" spc="-10" dirty="0">
                <a:latin typeface="Times New Roman"/>
                <a:cs typeface="Times New Roman"/>
              </a:rPr>
              <a:t>many</a:t>
            </a:r>
            <a:r>
              <a:rPr sz="1300" spc="5" dirty="0">
                <a:latin typeface="Times New Roman"/>
                <a:cs typeface="Times New Roman"/>
              </a:rPr>
              <a:t> </a:t>
            </a:r>
            <a:r>
              <a:rPr sz="1300" spc="-5" dirty="0">
                <a:latin typeface="Times New Roman"/>
                <a:cs typeface="Times New Roman"/>
              </a:rPr>
              <a:t>areas</a:t>
            </a:r>
            <a:r>
              <a:rPr sz="1300" spc="35" dirty="0">
                <a:latin typeface="Times New Roman"/>
                <a:cs typeface="Times New Roman"/>
              </a:rPr>
              <a:t> </a:t>
            </a:r>
            <a:r>
              <a:rPr sz="1300" spc="-5" dirty="0">
                <a:latin typeface="Times New Roman"/>
                <a:cs typeface="Times New Roman"/>
              </a:rPr>
              <a:t>vulnerable.</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Transmission:</a:t>
            </a:r>
            <a:endParaRPr sz="1300">
              <a:latin typeface="Times New Roman"/>
              <a:cs typeface="Times New Roman"/>
            </a:endParaRPr>
          </a:p>
          <a:p>
            <a:pPr marL="12700" marR="9525" indent="292100">
              <a:lnSpc>
                <a:spcPct val="104700"/>
              </a:lnSpc>
              <a:spcBef>
                <a:spcPts val="765"/>
              </a:spcBef>
            </a:pPr>
            <a:r>
              <a:rPr sz="1300" spc="-5" dirty="0">
                <a:latin typeface="Times New Roman"/>
                <a:cs typeface="Times New Roman"/>
              </a:rPr>
              <a:t>Transmitting</a:t>
            </a:r>
            <a:r>
              <a:rPr sz="1300" spc="275" dirty="0">
                <a:latin typeface="Times New Roman"/>
                <a:cs typeface="Times New Roman"/>
              </a:rPr>
              <a:t> </a:t>
            </a:r>
            <a:r>
              <a:rPr sz="1300" spc="-5" dirty="0">
                <a:latin typeface="Times New Roman"/>
                <a:cs typeface="Times New Roman"/>
              </a:rPr>
              <a:t>flood</a:t>
            </a:r>
            <a:r>
              <a:rPr sz="1300" spc="305" dirty="0">
                <a:latin typeface="Times New Roman"/>
                <a:cs typeface="Times New Roman"/>
              </a:rPr>
              <a:t> </a:t>
            </a:r>
            <a:r>
              <a:rPr sz="1300" spc="-5" dirty="0">
                <a:latin typeface="Times New Roman"/>
                <a:cs typeface="Times New Roman"/>
              </a:rPr>
              <a:t>data</a:t>
            </a:r>
            <a:r>
              <a:rPr sz="1300" spc="305" dirty="0">
                <a:latin typeface="Times New Roman"/>
                <a:cs typeface="Times New Roman"/>
              </a:rPr>
              <a:t> </a:t>
            </a:r>
            <a:r>
              <a:rPr sz="1300" spc="-5" dirty="0">
                <a:latin typeface="Times New Roman"/>
                <a:cs typeface="Times New Roman"/>
              </a:rPr>
              <a:t>from</a:t>
            </a:r>
            <a:r>
              <a:rPr sz="1300" spc="280" dirty="0">
                <a:latin typeface="Times New Roman"/>
                <a:cs typeface="Times New Roman"/>
              </a:rPr>
              <a:t> </a:t>
            </a:r>
            <a:r>
              <a:rPr sz="1300" spc="-5" dirty="0">
                <a:latin typeface="Times New Roman"/>
                <a:cs typeface="Times New Roman"/>
              </a:rPr>
              <a:t>remote</a:t>
            </a:r>
            <a:r>
              <a:rPr sz="1300" spc="305" dirty="0">
                <a:latin typeface="Times New Roman"/>
                <a:cs typeface="Times New Roman"/>
              </a:rPr>
              <a:t> </a:t>
            </a:r>
            <a:r>
              <a:rPr sz="1300" dirty="0">
                <a:latin typeface="Times New Roman"/>
                <a:cs typeface="Times New Roman"/>
              </a:rPr>
              <a:t>areas</a:t>
            </a:r>
            <a:r>
              <a:rPr sz="1300" spc="305" dirty="0">
                <a:latin typeface="Times New Roman"/>
                <a:cs typeface="Times New Roman"/>
              </a:rPr>
              <a:t> </a:t>
            </a:r>
            <a:r>
              <a:rPr sz="1300" spc="-5" dirty="0">
                <a:latin typeface="Times New Roman"/>
                <a:cs typeface="Times New Roman"/>
              </a:rPr>
              <a:t>to</a:t>
            </a:r>
            <a:r>
              <a:rPr sz="1300" spc="300" dirty="0">
                <a:latin typeface="Times New Roman"/>
                <a:cs typeface="Times New Roman"/>
              </a:rPr>
              <a:t> </a:t>
            </a:r>
            <a:r>
              <a:rPr sz="1300" spc="-5" dirty="0">
                <a:latin typeface="Times New Roman"/>
                <a:cs typeface="Times New Roman"/>
              </a:rPr>
              <a:t>central</a:t>
            </a:r>
            <a:r>
              <a:rPr sz="1300" spc="305" dirty="0">
                <a:latin typeface="Times New Roman"/>
                <a:cs typeface="Times New Roman"/>
              </a:rPr>
              <a:t> </a:t>
            </a:r>
            <a:r>
              <a:rPr sz="1300" spc="-5" dirty="0">
                <a:latin typeface="Times New Roman"/>
                <a:cs typeface="Times New Roman"/>
              </a:rPr>
              <a:t>monitoring</a:t>
            </a:r>
            <a:r>
              <a:rPr sz="1300" spc="280" dirty="0">
                <a:latin typeface="Times New Roman"/>
                <a:cs typeface="Times New Roman"/>
              </a:rPr>
              <a:t> </a:t>
            </a:r>
            <a:r>
              <a:rPr sz="1300" spc="-5" dirty="0">
                <a:latin typeface="Times New Roman"/>
                <a:cs typeface="Times New Roman"/>
              </a:rPr>
              <a:t>stations</a:t>
            </a:r>
            <a:r>
              <a:rPr sz="1300" spc="305" dirty="0">
                <a:latin typeface="Times New Roman"/>
                <a:cs typeface="Times New Roman"/>
              </a:rPr>
              <a:t> </a:t>
            </a:r>
            <a:r>
              <a:rPr sz="1300" spc="-5" dirty="0">
                <a:latin typeface="Times New Roman"/>
                <a:cs typeface="Times New Roman"/>
              </a:rPr>
              <a:t>can</a:t>
            </a:r>
            <a:r>
              <a:rPr sz="1300" spc="305" dirty="0">
                <a:latin typeface="Times New Roman"/>
                <a:cs typeface="Times New Roman"/>
              </a:rPr>
              <a:t> </a:t>
            </a:r>
            <a:r>
              <a:rPr sz="1300" spc="-5" dirty="0">
                <a:latin typeface="Times New Roman"/>
                <a:cs typeface="Times New Roman"/>
              </a:rPr>
              <a:t>be </a:t>
            </a:r>
            <a:r>
              <a:rPr sz="1300" spc="-310" dirty="0">
                <a:latin typeface="Times New Roman"/>
                <a:cs typeface="Times New Roman"/>
              </a:rPr>
              <a:t> </a:t>
            </a:r>
            <a:r>
              <a:rPr sz="1300" spc="-5" dirty="0">
                <a:latin typeface="Times New Roman"/>
                <a:cs typeface="Times New Roman"/>
              </a:rPr>
              <a:t>challenging.</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dirty="0">
                <a:latin typeface="Times New Roman"/>
                <a:cs typeface="Times New Roman"/>
              </a:rPr>
              <a:t> </a:t>
            </a:r>
            <a:r>
              <a:rPr sz="1300" spc="-5" dirty="0">
                <a:latin typeface="Times New Roman"/>
                <a:cs typeface="Times New Roman"/>
              </a:rPr>
              <a:t>Analysis and</a:t>
            </a:r>
            <a:r>
              <a:rPr sz="1300" spc="5" dirty="0">
                <a:latin typeface="Times New Roman"/>
                <a:cs typeface="Times New Roman"/>
              </a:rPr>
              <a:t> </a:t>
            </a:r>
            <a:r>
              <a:rPr sz="1300" spc="-5" dirty="0">
                <a:latin typeface="Times New Roman"/>
                <a:cs typeface="Times New Roman"/>
              </a:rPr>
              <a:t>Prediction:</a:t>
            </a:r>
            <a:endParaRPr sz="1300">
              <a:latin typeface="Times New Roman"/>
              <a:cs typeface="Times New Roman"/>
            </a:endParaRPr>
          </a:p>
          <a:p>
            <a:pPr marL="304800">
              <a:lnSpc>
                <a:spcPct val="100000"/>
              </a:lnSpc>
              <a:spcBef>
                <a:spcPts val="865"/>
              </a:spcBef>
            </a:pPr>
            <a:r>
              <a:rPr sz="1300" spc="-5" dirty="0">
                <a:latin typeface="Times New Roman"/>
                <a:cs typeface="Times New Roman"/>
              </a:rPr>
              <a:t>Without</a:t>
            </a:r>
            <a:r>
              <a:rPr sz="1300" spc="10"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analysis</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difficult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issue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warnings.</a:t>
            </a:r>
            <a:endParaRPr sz="1300">
              <a:latin typeface="Times New Roman"/>
              <a:cs typeface="Times New Roman"/>
            </a:endParaRPr>
          </a:p>
          <a:p>
            <a:pPr marL="12700">
              <a:lnSpc>
                <a:spcPct val="100000"/>
              </a:lnSpc>
              <a:spcBef>
                <a:spcPts val="865"/>
              </a:spcBef>
            </a:pPr>
            <a:r>
              <a:rPr sz="1300" spc="-5" dirty="0">
                <a:latin typeface="Times New Roman"/>
                <a:cs typeface="Times New Roman"/>
              </a:rPr>
              <a:t>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387350">
              <a:lnSpc>
                <a:spcPct val="100000"/>
              </a:lnSpc>
              <a:spcBef>
                <a:spcPts val="840"/>
              </a:spcBef>
            </a:pPr>
            <a:r>
              <a:rPr sz="1300" spc="-5" dirty="0">
                <a:latin typeface="Times New Roman"/>
                <a:cs typeface="Times New Roman"/>
              </a:rPr>
              <a:t>Delays</a:t>
            </a:r>
            <a:r>
              <a:rPr sz="1300" spc="1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alerting the</a:t>
            </a:r>
            <a:r>
              <a:rPr sz="1300" spc="1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result</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consequences.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Remote</a:t>
            </a:r>
            <a:r>
              <a:rPr sz="1300" dirty="0">
                <a:latin typeface="Times New Roman"/>
                <a:cs typeface="Times New Roman"/>
              </a:rPr>
              <a:t> Monitoring</a:t>
            </a:r>
            <a:r>
              <a:rPr sz="1300" spc="-2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Control:</a:t>
            </a:r>
            <a:endParaRPr sz="1300">
              <a:latin typeface="Times New Roman"/>
              <a:cs typeface="Times New Roman"/>
            </a:endParaRPr>
          </a:p>
          <a:p>
            <a:pPr marL="387350">
              <a:lnSpc>
                <a:spcPct val="100000"/>
              </a:lnSpc>
              <a:spcBef>
                <a:spcPts val="840"/>
              </a:spcBef>
            </a:pPr>
            <a:r>
              <a:rPr sz="1300" spc="-5" dirty="0">
                <a:latin typeface="Times New Roman"/>
                <a:cs typeface="Times New Roman"/>
              </a:rPr>
              <a:t>Flood</a:t>
            </a:r>
            <a:r>
              <a:rPr sz="1300" spc="5" dirty="0">
                <a:latin typeface="Times New Roman"/>
                <a:cs typeface="Times New Roman"/>
              </a:rPr>
              <a:t> </a:t>
            </a:r>
            <a:r>
              <a:rPr sz="1300" spc="-10" dirty="0">
                <a:latin typeface="Times New Roman"/>
                <a:cs typeface="Times New Roman"/>
              </a:rPr>
              <a:t>management</a:t>
            </a:r>
            <a:r>
              <a:rPr sz="1300" spc="10" dirty="0">
                <a:latin typeface="Times New Roman"/>
                <a:cs typeface="Times New Roman"/>
              </a:rPr>
              <a:t> </a:t>
            </a:r>
            <a:r>
              <a:rPr sz="1300" spc="-5" dirty="0">
                <a:latin typeface="Times New Roman"/>
                <a:cs typeface="Times New Roman"/>
              </a:rPr>
              <a:t>often</a:t>
            </a:r>
            <a:r>
              <a:rPr sz="1300" spc="10" dirty="0">
                <a:latin typeface="Times New Roman"/>
                <a:cs typeface="Times New Roman"/>
              </a:rPr>
              <a:t> </a:t>
            </a:r>
            <a:r>
              <a:rPr sz="1300" spc="-5" dirty="0">
                <a:latin typeface="Times New Roman"/>
                <a:cs typeface="Times New Roman"/>
              </a:rPr>
              <a:t>requires</a:t>
            </a:r>
            <a:r>
              <a:rPr sz="1300" spc="35" dirty="0">
                <a:latin typeface="Times New Roman"/>
                <a:cs typeface="Times New Roman"/>
              </a:rPr>
              <a:t> </a:t>
            </a:r>
            <a:r>
              <a:rPr sz="1300" spc="-5" dirty="0">
                <a:latin typeface="Times New Roman"/>
                <a:cs typeface="Times New Roman"/>
              </a:rPr>
              <a:t>manual</a:t>
            </a:r>
            <a:r>
              <a:rPr sz="1300" spc="10" dirty="0">
                <a:latin typeface="Times New Roman"/>
                <a:cs typeface="Times New Roman"/>
              </a:rPr>
              <a:t> </a:t>
            </a:r>
            <a:r>
              <a:rPr sz="1300" spc="-5" dirty="0">
                <a:latin typeface="Times New Roman"/>
                <a:cs typeface="Times New Roman"/>
              </a:rPr>
              <a:t>interventions.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Community</a:t>
            </a:r>
            <a:r>
              <a:rPr sz="1300" dirty="0">
                <a:latin typeface="Times New Roman"/>
                <a:cs typeface="Times New Roman"/>
              </a:rPr>
              <a:t> </a:t>
            </a:r>
            <a:r>
              <a:rPr sz="1300" spc="-10" dirty="0">
                <a:latin typeface="Times New Roman"/>
                <a:cs typeface="Times New Roman"/>
              </a:rPr>
              <a:t>Engagement:</a:t>
            </a:r>
            <a:endParaRPr sz="1300">
              <a:latin typeface="Times New Roman"/>
              <a:cs typeface="Times New Roman"/>
            </a:endParaRPr>
          </a:p>
          <a:p>
            <a:pPr marL="427355">
              <a:lnSpc>
                <a:spcPct val="100000"/>
              </a:lnSpc>
              <a:spcBef>
                <a:spcPts val="840"/>
              </a:spcBef>
            </a:pPr>
            <a:r>
              <a:rPr sz="1300" spc="-5" dirty="0">
                <a:latin typeface="Times New Roman"/>
                <a:cs typeface="Times New Roman"/>
              </a:rPr>
              <a:t>Lack</a:t>
            </a:r>
            <a:r>
              <a:rPr sz="1300" spc="-1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awareness</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understanding can</a:t>
            </a:r>
            <a:r>
              <a:rPr sz="1300" spc="20" dirty="0">
                <a:latin typeface="Times New Roman"/>
                <a:cs typeface="Times New Roman"/>
              </a:rPr>
              <a:t> </a:t>
            </a:r>
            <a:r>
              <a:rPr sz="1300" spc="-5" dirty="0">
                <a:latin typeface="Times New Roman"/>
                <a:cs typeface="Times New Roman"/>
              </a:rPr>
              <a:t>hinder</a:t>
            </a:r>
            <a:r>
              <a:rPr sz="1300" spc="20" dirty="0">
                <a:latin typeface="Times New Roman"/>
                <a:cs typeface="Times New Roman"/>
              </a:rPr>
              <a:t> </a:t>
            </a:r>
            <a:r>
              <a:rPr sz="1300" spc="-5" dirty="0">
                <a:latin typeface="Times New Roman"/>
                <a:cs typeface="Times New Roman"/>
              </a:rPr>
              <a:t>evacuation</a:t>
            </a:r>
            <a:r>
              <a:rPr sz="1300" spc="20" dirty="0">
                <a:latin typeface="Times New Roman"/>
                <a:cs typeface="Times New Roman"/>
              </a:rPr>
              <a:t> </a:t>
            </a:r>
            <a:r>
              <a:rPr sz="1300" spc="-5" dirty="0">
                <a:latin typeface="Times New Roman"/>
                <a:cs typeface="Times New Roman"/>
              </a:rPr>
              <a:t>efforts.</a:t>
            </a:r>
            <a:endParaRPr sz="1300">
              <a:latin typeface="Times New Roman"/>
              <a:cs typeface="Times New Roman"/>
            </a:endParaRPr>
          </a:p>
          <a:p>
            <a:pPr marL="12700">
              <a:lnSpc>
                <a:spcPct val="100000"/>
              </a:lnSpc>
              <a:spcBef>
                <a:spcPts val="865"/>
              </a:spcBef>
            </a:pPr>
            <a:r>
              <a:rPr sz="1300" spc="-5" dirty="0">
                <a:latin typeface="Times New Roman"/>
                <a:cs typeface="Times New Roman"/>
              </a:rPr>
              <a:t>Redundancy and</a:t>
            </a:r>
            <a:r>
              <a:rPr sz="1300" dirty="0">
                <a:latin typeface="Times New Roman"/>
                <a:cs typeface="Times New Roman"/>
              </a:rPr>
              <a:t> </a:t>
            </a:r>
            <a:r>
              <a:rPr sz="1300" spc="-10" dirty="0">
                <a:latin typeface="Times New Roman"/>
                <a:cs typeface="Times New Roman"/>
              </a:rPr>
              <a:t>Backup</a:t>
            </a:r>
            <a:endParaRPr sz="1300">
              <a:latin typeface="Times New Roman"/>
              <a:cs typeface="Times New Roman"/>
            </a:endParaRPr>
          </a:p>
          <a:p>
            <a:pPr marL="469900">
              <a:lnSpc>
                <a:spcPct val="100000"/>
              </a:lnSpc>
              <a:spcBef>
                <a:spcPts val="840"/>
              </a:spcBef>
            </a:pPr>
            <a:r>
              <a:rPr sz="1300" spc="-1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failness</a:t>
            </a:r>
            <a:r>
              <a:rPr sz="1300" spc="15" dirty="0">
                <a:latin typeface="Times New Roman"/>
                <a:cs typeface="Times New Roman"/>
              </a:rPr>
              <a:t> </a:t>
            </a:r>
            <a:r>
              <a:rPr sz="1300" dirty="0">
                <a:latin typeface="Times New Roman"/>
                <a:cs typeface="Times New Roman"/>
              </a:rPr>
              <a:t>during</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catastrophic.</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INTRODUCTION</a:t>
            </a:r>
            <a:endParaRPr sz="1300">
              <a:latin typeface="Times New Roman"/>
              <a:cs typeface="Times New Roman"/>
            </a:endParaRPr>
          </a:p>
          <a:p>
            <a:pPr marL="12700" marR="5080" indent="457200">
              <a:lnSpc>
                <a:spcPct val="104600"/>
              </a:lnSpc>
              <a:spcBef>
                <a:spcPts val="770"/>
              </a:spcBef>
            </a:pPr>
            <a:r>
              <a:rPr sz="1300" spc="-10" dirty="0">
                <a:latin typeface="Times New Roman"/>
                <a:cs typeface="Times New Roman"/>
              </a:rPr>
              <a:t>Arduino</a:t>
            </a:r>
            <a:r>
              <a:rPr sz="1300" spc="95" dirty="0">
                <a:latin typeface="Times New Roman"/>
                <a:cs typeface="Times New Roman"/>
              </a:rPr>
              <a:t> </a:t>
            </a:r>
            <a:r>
              <a:rPr sz="1300" spc="-5" dirty="0">
                <a:latin typeface="Times New Roman"/>
                <a:cs typeface="Times New Roman"/>
              </a:rPr>
              <a:t>based</a:t>
            </a:r>
            <a:r>
              <a:rPr sz="1300" spc="85" dirty="0">
                <a:latin typeface="Times New Roman"/>
                <a:cs typeface="Times New Roman"/>
              </a:rPr>
              <a:t> </a:t>
            </a:r>
            <a:r>
              <a:rPr sz="1300" spc="-5" dirty="0">
                <a:latin typeface="Times New Roman"/>
                <a:cs typeface="Times New Roman"/>
              </a:rPr>
              <a:t>flood</a:t>
            </a:r>
            <a:r>
              <a:rPr sz="1300" spc="85" dirty="0">
                <a:latin typeface="Times New Roman"/>
                <a:cs typeface="Times New Roman"/>
              </a:rPr>
              <a:t> </a:t>
            </a:r>
            <a:r>
              <a:rPr sz="1300" spc="-5" dirty="0">
                <a:latin typeface="Times New Roman"/>
                <a:cs typeface="Times New Roman"/>
              </a:rPr>
              <a:t>detection</a:t>
            </a:r>
            <a:r>
              <a:rPr sz="1300" spc="85" dirty="0">
                <a:latin typeface="Times New Roman"/>
                <a:cs typeface="Times New Roman"/>
              </a:rPr>
              <a:t> </a:t>
            </a:r>
            <a:r>
              <a:rPr sz="1300" spc="-10" dirty="0">
                <a:latin typeface="Times New Roman"/>
                <a:cs typeface="Times New Roman"/>
              </a:rPr>
              <a:t>system</a:t>
            </a:r>
            <a:r>
              <a:rPr sz="1300" spc="65" dirty="0">
                <a:latin typeface="Times New Roman"/>
                <a:cs typeface="Times New Roman"/>
              </a:rPr>
              <a:t> </a:t>
            </a:r>
            <a:r>
              <a:rPr sz="1300" spc="-5" dirty="0">
                <a:latin typeface="Times New Roman"/>
                <a:cs typeface="Times New Roman"/>
              </a:rPr>
              <a:t>an</a:t>
            </a:r>
            <a:r>
              <a:rPr sz="1300" spc="85" dirty="0">
                <a:latin typeface="Times New Roman"/>
                <a:cs typeface="Times New Roman"/>
              </a:rPr>
              <a:t> </a:t>
            </a:r>
            <a:r>
              <a:rPr sz="1300" spc="-5" dirty="0">
                <a:latin typeface="Times New Roman"/>
                <a:cs typeface="Times New Roman"/>
              </a:rPr>
              <a:t>innovative</a:t>
            </a:r>
            <a:r>
              <a:rPr sz="1300" spc="85" dirty="0">
                <a:latin typeface="Times New Roman"/>
                <a:cs typeface="Times New Roman"/>
              </a:rPr>
              <a:t> </a:t>
            </a:r>
            <a:r>
              <a:rPr sz="1300" spc="-5" dirty="0">
                <a:latin typeface="Times New Roman"/>
                <a:cs typeface="Times New Roman"/>
              </a:rPr>
              <a:t>solution</a:t>
            </a:r>
            <a:r>
              <a:rPr sz="1300" spc="85" dirty="0">
                <a:latin typeface="Times New Roman"/>
                <a:cs typeface="Times New Roman"/>
              </a:rPr>
              <a:t> </a:t>
            </a:r>
            <a:r>
              <a:rPr sz="1300" spc="-5" dirty="0">
                <a:latin typeface="Times New Roman"/>
                <a:cs typeface="Times New Roman"/>
              </a:rPr>
              <a:t>for</a:t>
            </a:r>
            <a:r>
              <a:rPr sz="1300" spc="85" dirty="0">
                <a:latin typeface="Times New Roman"/>
                <a:cs typeface="Times New Roman"/>
              </a:rPr>
              <a:t> </a:t>
            </a:r>
            <a:r>
              <a:rPr sz="1300" spc="-5" dirty="0">
                <a:latin typeface="Times New Roman"/>
                <a:cs typeface="Times New Roman"/>
              </a:rPr>
              <a:t>early</a:t>
            </a:r>
            <a:r>
              <a:rPr sz="1300" spc="9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70270" cy="8004175"/>
          </a:xfrm>
          <a:prstGeom prst="rect">
            <a:avLst/>
          </a:prstGeom>
        </p:spPr>
        <p:txBody>
          <a:bodyPr vert="horz" wrap="square" lIns="0" tIns="4445" rIns="0" bIns="0" rtlCol="0">
            <a:spAutoFit/>
          </a:bodyPr>
          <a:lstStyle/>
          <a:p>
            <a:pPr marL="12700" marR="7620" indent="414655" algn="just">
              <a:lnSpc>
                <a:spcPct val="103899"/>
              </a:lnSpc>
              <a:spcBef>
                <a:spcPts val="35"/>
              </a:spcBef>
            </a:pPr>
            <a:r>
              <a:rPr sz="1300" spc="-5" dirty="0">
                <a:latin typeface="Times New Roman"/>
                <a:cs typeface="Times New Roman"/>
              </a:rPr>
              <a:t>Floods are one of the </a:t>
            </a:r>
            <a:r>
              <a:rPr sz="1300" spc="-10" dirty="0">
                <a:latin typeface="Times New Roman"/>
                <a:cs typeface="Times New Roman"/>
              </a:rPr>
              <a:t>most </a:t>
            </a:r>
            <a:r>
              <a:rPr sz="1300" spc="-5" dirty="0">
                <a:latin typeface="Times New Roman"/>
                <a:cs typeface="Times New Roman"/>
              </a:rPr>
              <a:t>devastating natrul disasters , causing devastating </a:t>
            </a:r>
            <a:r>
              <a:rPr sz="1300"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property</a:t>
            </a:r>
            <a:r>
              <a:rPr sz="1300" dirty="0">
                <a:latin typeface="Times New Roman"/>
                <a:cs typeface="Times New Roman"/>
              </a:rPr>
              <a:t> </a:t>
            </a:r>
            <a:r>
              <a:rPr sz="1300" spc="-5" dirty="0">
                <a:latin typeface="Times New Roman"/>
                <a:cs typeface="Times New Roman"/>
              </a:rPr>
              <a:t>to,infrastructure</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10" dirty="0">
                <a:latin typeface="Times New Roman"/>
                <a:cs typeface="Times New Roman"/>
              </a:rPr>
              <a:t>human</a:t>
            </a:r>
            <a:r>
              <a:rPr sz="1300" spc="-5" dirty="0">
                <a:latin typeface="Times New Roman"/>
                <a:cs typeface="Times New Roman"/>
              </a:rPr>
              <a:t> life.Early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becoming </a:t>
            </a:r>
            <a:r>
              <a:rPr sz="1300" spc="5" dirty="0">
                <a:latin typeface="Times New Roman"/>
                <a:cs typeface="Times New Roman"/>
              </a:rPr>
              <a:t> </a:t>
            </a:r>
            <a:r>
              <a:rPr sz="1300" spc="-5" dirty="0">
                <a:latin typeface="Times New Roman"/>
                <a:cs typeface="Times New Roman"/>
              </a:rPr>
              <a:t>increasingly</a:t>
            </a:r>
            <a:r>
              <a:rPr sz="1300" dirty="0">
                <a:latin typeface="Times New Roman"/>
                <a:cs typeface="Times New Roman"/>
              </a:rPr>
              <a:t> </a:t>
            </a:r>
            <a:r>
              <a:rPr sz="1300" spc="-5" dirty="0">
                <a:latin typeface="Times New Roman"/>
                <a:cs typeface="Times New Roman"/>
              </a:rPr>
              <a:t>important</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10" dirty="0">
                <a:latin typeface="Times New Roman"/>
                <a:cs typeface="Times New Roman"/>
              </a:rPr>
              <a:t>minimize</a:t>
            </a:r>
            <a:r>
              <a:rPr sz="1300" spc="-5" dirty="0">
                <a:latin typeface="Times New Roman"/>
                <a:cs typeface="Times New Roman"/>
              </a:rPr>
              <a:t> damage</a:t>
            </a:r>
            <a:r>
              <a:rPr sz="1300" dirty="0">
                <a:latin typeface="Times New Roman"/>
                <a:cs typeface="Times New Roman"/>
              </a:rPr>
              <a:t> </a:t>
            </a:r>
            <a:r>
              <a:rPr sz="1300" spc="-5" dirty="0">
                <a:latin typeface="Times New Roman"/>
                <a:cs typeface="Times New Roman"/>
              </a:rPr>
              <a:t>from</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a:t>
            </a:r>
            <a:r>
              <a:rPr sz="1300" dirty="0">
                <a:latin typeface="Times New Roman"/>
                <a:cs typeface="Times New Roman"/>
              </a:rPr>
              <a:t> </a:t>
            </a:r>
            <a:r>
              <a:rPr sz="1300" spc="-20" dirty="0">
                <a:latin typeface="Times New Roman"/>
                <a:cs typeface="Times New Roman"/>
              </a:rPr>
              <a:t>An</a:t>
            </a:r>
            <a:r>
              <a:rPr sz="1300" spc="-15" dirty="0">
                <a:latin typeface="Times New Roman"/>
                <a:cs typeface="Times New Roman"/>
              </a:rPr>
              <a:t> </a:t>
            </a:r>
            <a:r>
              <a:rPr sz="1300" spc="-5" dirty="0">
                <a:latin typeface="Times New Roman"/>
                <a:cs typeface="Times New Roman"/>
              </a:rPr>
              <a:t>Arduino</a:t>
            </a:r>
            <a:r>
              <a:rPr sz="1300" dirty="0">
                <a:latin typeface="Times New Roman"/>
                <a:cs typeface="Times New Roman"/>
              </a:rPr>
              <a:t> </a:t>
            </a:r>
            <a:r>
              <a:rPr sz="1300" spc="-5" dirty="0">
                <a:latin typeface="Times New Roman"/>
                <a:cs typeface="Times New Roman"/>
              </a:rPr>
              <a:t>based</a:t>
            </a:r>
            <a:r>
              <a:rPr sz="1300" dirty="0">
                <a:latin typeface="Times New Roman"/>
                <a:cs typeface="Times New Roman"/>
              </a:rPr>
              <a:t> </a:t>
            </a:r>
            <a:r>
              <a:rPr sz="1300" spc="-5" dirty="0">
                <a:latin typeface="Times New Roman"/>
                <a:cs typeface="Times New Roman"/>
              </a:rPr>
              <a:t>flood </a:t>
            </a:r>
            <a:r>
              <a:rPr sz="1300" dirty="0">
                <a:latin typeface="Times New Roman"/>
                <a:cs typeface="Times New Roman"/>
              </a:rPr>
              <a:t> </a:t>
            </a:r>
            <a:r>
              <a:rPr sz="1300" spc="-5" dirty="0">
                <a:latin typeface="Times New Roman"/>
                <a:cs typeface="Times New Roman"/>
              </a:rPr>
              <a:t>detection</a:t>
            </a:r>
            <a:r>
              <a:rPr sz="1300" spc="-35" dirty="0">
                <a:latin typeface="Times New Roman"/>
                <a:cs typeface="Times New Roman"/>
              </a:rPr>
              <a:t> </a:t>
            </a:r>
            <a:r>
              <a:rPr sz="1300" spc="-5" dirty="0">
                <a:latin typeface="Times New Roman"/>
                <a:cs typeface="Times New Roman"/>
              </a:rPr>
              <a:t>system</a:t>
            </a:r>
            <a:r>
              <a:rPr sz="1300" spc="-60"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one</a:t>
            </a:r>
            <a:r>
              <a:rPr sz="1300" spc="-35" dirty="0">
                <a:latin typeface="Times New Roman"/>
                <a:cs typeface="Times New Roman"/>
              </a:rPr>
              <a:t> </a:t>
            </a:r>
            <a:r>
              <a:rPr sz="1300" spc="-5" dirty="0">
                <a:latin typeface="Times New Roman"/>
                <a:cs typeface="Times New Roman"/>
              </a:rPr>
              <a:t>such</a:t>
            </a:r>
            <a:r>
              <a:rPr sz="1300" spc="-30" dirty="0">
                <a:latin typeface="Times New Roman"/>
                <a:cs typeface="Times New Roman"/>
              </a:rPr>
              <a:t> </a:t>
            </a:r>
            <a:r>
              <a:rPr sz="1300" spc="-5" dirty="0">
                <a:latin typeface="Times New Roman"/>
                <a:cs typeface="Times New Roman"/>
              </a:rPr>
              <a:t>innovative</a:t>
            </a:r>
            <a:r>
              <a:rPr sz="1300" spc="-35" dirty="0">
                <a:latin typeface="Times New Roman"/>
                <a:cs typeface="Times New Roman"/>
              </a:rPr>
              <a:t> </a:t>
            </a:r>
            <a:r>
              <a:rPr sz="1300" dirty="0">
                <a:latin typeface="Times New Roman"/>
                <a:cs typeface="Times New Roman"/>
              </a:rPr>
              <a:t>solution</a:t>
            </a:r>
            <a:r>
              <a:rPr sz="1300" spc="-30" dirty="0">
                <a:latin typeface="Times New Roman"/>
                <a:cs typeface="Times New Roman"/>
              </a:rPr>
              <a:t> </a:t>
            </a:r>
            <a:r>
              <a:rPr sz="1300" spc="-5" dirty="0">
                <a:latin typeface="Times New Roman"/>
                <a:cs typeface="Times New Roman"/>
              </a:rPr>
              <a:t>,</a:t>
            </a:r>
            <a:r>
              <a:rPr sz="1300" spc="-25" dirty="0">
                <a:latin typeface="Times New Roman"/>
                <a:cs typeface="Times New Roman"/>
              </a:rPr>
              <a:t> </a:t>
            </a:r>
            <a:r>
              <a:rPr sz="1300" spc="-5" dirty="0">
                <a:latin typeface="Times New Roman"/>
                <a:cs typeface="Times New Roman"/>
              </a:rPr>
              <a:t>providing</a:t>
            </a:r>
            <a:r>
              <a:rPr sz="1300" spc="-55" dirty="0">
                <a:latin typeface="Times New Roman"/>
                <a:cs typeface="Times New Roman"/>
              </a:rPr>
              <a:t> </a:t>
            </a:r>
            <a:r>
              <a:rPr sz="1300" spc="-5"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monitoring</a:t>
            </a:r>
            <a:r>
              <a:rPr sz="1300" spc="-5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early </a:t>
            </a:r>
            <a:r>
              <a:rPr sz="1300" spc="-315"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potential</a:t>
            </a:r>
            <a:r>
              <a:rPr sz="1300" spc="5"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marR="5715" indent="582295" algn="just">
              <a:lnSpc>
                <a:spcPct val="104600"/>
              </a:lnSpc>
              <a:spcBef>
                <a:spcPts val="745"/>
              </a:spcBef>
            </a:pPr>
            <a:r>
              <a:rPr sz="1300" spc="-5" dirty="0">
                <a:latin typeface="Times New Roman"/>
                <a:cs typeface="Times New Roman"/>
              </a:rPr>
              <a:t>The </a:t>
            </a:r>
            <a:r>
              <a:rPr sz="1300" spc="-10" dirty="0">
                <a:latin typeface="Times New Roman"/>
                <a:cs typeface="Times New Roman"/>
              </a:rPr>
              <a:t>main </a:t>
            </a:r>
            <a:r>
              <a:rPr sz="1300" spc="-5" dirty="0">
                <a:latin typeface="Times New Roman"/>
                <a:cs typeface="Times New Roman"/>
              </a:rPr>
              <a:t>purpose of flood detection </a:t>
            </a:r>
            <a:r>
              <a:rPr sz="1300" spc="-10" dirty="0">
                <a:latin typeface="Times New Roman"/>
                <a:cs typeface="Times New Roman"/>
              </a:rPr>
              <a:t>system </a:t>
            </a:r>
            <a:r>
              <a:rPr sz="1300" spc="-5" dirty="0">
                <a:latin typeface="Times New Roman"/>
                <a:cs typeface="Times New Roman"/>
              </a:rPr>
              <a:t>is to detect the occurrence of floods </a:t>
            </a:r>
            <a:r>
              <a:rPr sz="1300" dirty="0">
                <a:latin typeface="Times New Roman"/>
                <a:cs typeface="Times New Roman"/>
              </a:rPr>
              <a:t> </a:t>
            </a:r>
            <a:r>
              <a:rPr sz="1300" spc="-5" dirty="0">
                <a:latin typeface="Times New Roman"/>
                <a:cs typeface="Times New Roman"/>
              </a:rPr>
              <a:t>and alert authorities and local resistance to </a:t>
            </a:r>
            <a:r>
              <a:rPr sz="1300" dirty="0">
                <a:latin typeface="Times New Roman"/>
                <a:cs typeface="Times New Roman"/>
              </a:rPr>
              <a:t>take </a:t>
            </a:r>
            <a:r>
              <a:rPr sz="1300" spc="-5" dirty="0">
                <a:latin typeface="Times New Roman"/>
                <a:cs typeface="Times New Roman"/>
              </a:rPr>
              <a:t>necessary measures to </a:t>
            </a:r>
            <a:r>
              <a:rPr sz="1300" spc="-10" dirty="0">
                <a:latin typeface="Times New Roman"/>
                <a:cs typeface="Times New Roman"/>
              </a:rPr>
              <a:t>minimize </a:t>
            </a:r>
            <a:r>
              <a:rPr sz="1300" dirty="0">
                <a:latin typeface="Times New Roman"/>
                <a:cs typeface="Times New Roman"/>
              </a:rPr>
              <a:t>damage </a:t>
            </a:r>
            <a:r>
              <a:rPr sz="1300" spc="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10" dirty="0">
                <a:latin typeface="Times New Roman"/>
                <a:cs typeface="Times New Roman"/>
              </a:rPr>
              <a:t>save</a:t>
            </a:r>
            <a:r>
              <a:rPr sz="1300" spc="10" dirty="0">
                <a:latin typeface="Times New Roman"/>
                <a:cs typeface="Times New Roman"/>
              </a:rPr>
              <a:t> </a:t>
            </a:r>
            <a:r>
              <a:rPr sz="1300" spc="-5" dirty="0">
                <a:latin typeface="Times New Roman"/>
                <a:cs typeface="Times New Roman"/>
              </a:rPr>
              <a:t>lives.</a:t>
            </a:r>
            <a:endParaRPr sz="1300">
              <a:latin typeface="Times New Roman"/>
              <a:cs typeface="Times New Roman"/>
            </a:endParaRPr>
          </a:p>
          <a:p>
            <a:pPr marL="12700" marR="5080" indent="539750" algn="just">
              <a:lnSpc>
                <a:spcPct val="104099"/>
              </a:lnSpc>
              <a:spcBef>
                <a:spcPts val="750"/>
              </a:spcBef>
            </a:pPr>
            <a:r>
              <a:rPr sz="1300" spc="-5" dirty="0">
                <a:latin typeface="Times New Roman"/>
                <a:cs typeface="Times New Roman"/>
              </a:rPr>
              <a:t>One</a:t>
            </a:r>
            <a:r>
              <a:rPr sz="1300" spc="-60" dirty="0">
                <a:latin typeface="Times New Roman"/>
                <a:cs typeface="Times New Roman"/>
              </a:rPr>
              <a:t> </a:t>
            </a:r>
            <a:r>
              <a:rPr sz="1300" spc="-5" dirty="0">
                <a:latin typeface="Times New Roman"/>
                <a:cs typeface="Times New Roman"/>
              </a:rPr>
              <a:t>of</a:t>
            </a:r>
            <a:r>
              <a:rPr sz="1300" spc="-80"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15" dirty="0">
                <a:latin typeface="Times New Roman"/>
                <a:cs typeface="Times New Roman"/>
              </a:rPr>
              <a:t>key</a:t>
            </a:r>
            <a:r>
              <a:rPr sz="1300" spc="-60" dirty="0">
                <a:latin typeface="Times New Roman"/>
                <a:cs typeface="Times New Roman"/>
              </a:rPr>
              <a:t> </a:t>
            </a:r>
            <a:r>
              <a:rPr sz="1300" spc="-5" dirty="0">
                <a:latin typeface="Times New Roman"/>
                <a:cs typeface="Times New Roman"/>
              </a:rPr>
              <a:t>components</a:t>
            </a:r>
            <a:r>
              <a:rPr sz="1300" spc="-60" dirty="0">
                <a:latin typeface="Times New Roman"/>
                <a:cs typeface="Times New Roman"/>
              </a:rPr>
              <a:t> </a:t>
            </a:r>
            <a:r>
              <a:rPr sz="1300" spc="-5" dirty="0">
                <a:latin typeface="Times New Roman"/>
                <a:cs typeface="Times New Roman"/>
              </a:rPr>
              <a:t>of</a:t>
            </a:r>
            <a:r>
              <a:rPr sz="1300" spc="-55" dirty="0">
                <a:latin typeface="Times New Roman"/>
                <a:cs typeface="Times New Roman"/>
              </a:rPr>
              <a:t> </a:t>
            </a:r>
            <a:r>
              <a:rPr sz="1300" spc="-5" dirty="0">
                <a:latin typeface="Times New Roman"/>
                <a:cs typeface="Times New Roman"/>
              </a:rPr>
              <a:t>an</a:t>
            </a:r>
            <a:r>
              <a:rPr sz="1300" spc="-60" dirty="0">
                <a:latin typeface="Times New Roman"/>
                <a:cs typeface="Times New Roman"/>
              </a:rPr>
              <a:t> </a:t>
            </a:r>
            <a:r>
              <a:rPr sz="1300" spc="-5" dirty="0">
                <a:latin typeface="Times New Roman"/>
                <a:cs typeface="Times New Roman"/>
              </a:rPr>
              <a:t>Arduino-based</a:t>
            </a:r>
            <a:r>
              <a:rPr sz="1300" spc="-60" dirty="0">
                <a:latin typeface="Times New Roman"/>
                <a:cs typeface="Times New Roman"/>
              </a:rPr>
              <a:t> </a:t>
            </a:r>
            <a:r>
              <a:rPr sz="1300" spc="-5" dirty="0">
                <a:latin typeface="Times New Roman"/>
                <a:cs typeface="Times New Roman"/>
              </a:rPr>
              <a:t>flood</a:t>
            </a:r>
            <a:r>
              <a:rPr sz="1300" spc="-60" dirty="0">
                <a:latin typeface="Times New Roman"/>
                <a:cs typeface="Times New Roman"/>
              </a:rPr>
              <a:t> </a:t>
            </a:r>
            <a:r>
              <a:rPr sz="1300" spc="-5" dirty="0">
                <a:latin typeface="Times New Roman"/>
                <a:cs typeface="Times New Roman"/>
              </a:rPr>
              <a:t>detection</a:t>
            </a:r>
            <a:r>
              <a:rPr sz="1300" spc="-60" dirty="0">
                <a:latin typeface="Times New Roman"/>
                <a:cs typeface="Times New Roman"/>
              </a:rPr>
              <a:t> </a:t>
            </a:r>
            <a:r>
              <a:rPr sz="1300" spc="-5" dirty="0">
                <a:latin typeface="Times New Roman"/>
                <a:cs typeface="Times New Roman"/>
              </a:rPr>
              <a:t>system</a:t>
            </a:r>
            <a:r>
              <a:rPr sz="1300" spc="-85" dirty="0">
                <a:latin typeface="Times New Roman"/>
                <a:cs typeface="Times New Roman"/>
              </a:rPr>
              <a:t> </a:t>
            </a:r>
            <a:r>
              <a:rPr sz="1300" spc="-5" dirty="0">
                <a:latin typeface="Times New Roman"/>
                <a:cs typeface="Times New Roman"/>
              </a:rPr>
              <a:t>is</a:t>
            </a:r>
            <a:r>
              <a:rPr sz="1300" spc="-55"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5" dirty="0">
                <a:latin typeface="Times New Roman"/>
                <a:cs typeface="Times New Roman"/>
              </a:rPr>
              <a:t>flood </a:t>
            </a:r>
            <a:r>
              <a:rPr sz="1300" spc="-3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There</a:t>
            </a:r>
            <a:r>
              <a:rPr sz="1300" spc="-25" dirty="0">
                <a:latin typeface="Times New Roman"/>
                <a:cs typeface="Times New Roman"/>
              </a:rPr>
              <a:t> </a:t>
            </a:r>
            <a:r>
              <a:rPr sz="1300" spc="-5" dirty="0">
                <a:latin typeface="Times New Roman"/>
                <a:cs typeface="Times New Roman"/>
              </a:rPr>
              <a:t>are</a:t>
            </a:r>
            <a:r>
              <a:rPr sz="1300" spc="-35" dirty="0">
                <a:latin typeface="Times New Roman"/>
                <a:cs typeface="Times New Roman"/>
              </a:rPr>
              <a:t> </a:t>
            </a:r>
            <a:r>
              <a:rPr sz="1300" spc="-10" dirty="0">
                <a:latin typeface="Times New Roman"/>
                <a:cs typeface="Times New Roman"/>
              </a:rPr>
              <a:t>many</a:t>
            </a:r>
            <a:r>
              <a:rPr sz="1300" spc="-30" dirty="0">
                <a:latin typeface="Times New Roman"/>
                <a:cs typeface="Times New Roman"/>
              </a:rPr>
              <a:t> </a:t>
            </a:r>
            <a:r>
              <a:rPr sz="1300" spc="-5" dirty="0">
                <a:latin typeface="Times New Roman"/>
                <a:cs typeface="Times New Roman"/>
              </a:rPr>
              <a:t>types</a:t>
            </a:r>
            <a:r>
              <a:rPr sz="1300" spc="-35" dirty="0">
                <a:latin typeface="Times New Roman"/>
                <a:cs typeface="Times New Roman"/>
              </a:rPr>
              <a:t> </a:t>
            </a:r>
            <a:r>
              <a:rPr sz="1300" spc="-5" dirty="0">
                <a:latin typeface="Times New Roman"/>
                <a:cs typeface="Times New Roman"/>
              </a:rPr>
              <a:t>of</a:t>
            </a:r>
            <a:r>
              <a:rPr sz="1300" spc="-30" dirty="0">
                <a:latin typeface="Times New Roman"/>
                <a:cs typeface="Times New Roman"/>
              </a:rPr>
              <a:t> </a:t>
            </a:r>
            <a:r>
              <a:rPr sz="1300" spc="-5" dirty="0">
                <a:latin typeface="Times New Roman"/>
                <a:cs typeface="Times New Roman"/>
              </a:rPr>
              <a:t>flood</a:t>
            </a:r>
            <a:r>
              <a:rPr sz="1300" spc="-35" dirty="0">
                <a:latin typeface="Times New Roman"/>
                <a:cs typeface="Times New Roman"/>
              </a:rPr>
              <a:t> </a:t>
            </a:r>
            <a:r>
              <a:rPr sz="1300" spc="-5" dirty="0">
                <a:latin typeface="Times New Roman"/>
                <a:cs typeface="Times New Roman"/>
              </a:rPr>
              <a:t>sensors,</a:t>
            </a:r>
            <a:r>
              <a:rPr sz="1300" spc="-20" dirty="0">
                <a:latin typeface="Times New Roman"/>
                <a:cs typeface="Times New Roman"/>
              </a:rPr>
              <a:t> </a:t>
            </a:r>
            <a:r>
              <a:rPr sz="1300" spc="-5" dirty="0">
                <a:latin typeface="Times New Roman"/>
                <a:cs typeface="Times New Roman"/>
              </a:rPr>
              <a:t>but</a:t>
            </a:r>
            <a:r>
              <a:rPr sz="1300" spc="-35"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0" dirty="0">
                <a:latin typeface="Times New Roman"/>
                <a:cs typeface="Times New Roman"/>
              </a:rPr>
              <a:t>most</a:t>
            </a:r>
            <a:r>
              <a:rPr sz="1300" spc="-35" dirty="0">
                <a:latin typeface="Times New Roman"/>
                <a:cs typeface="Times New Roman"/>
              </a:rPr>
              <a:t> </a:t>
            </a:r>
            <a:r>
              <a:rPr sz="1300" spc="-5" dirty="0">
                <a:latin typeface="Times New Roman"/>
                <a:cs typeface="Times New Roman"/>
              </a:rPr>
              <a:t>commonly</a:t>
            </a:r>
            <a:r>
              <a:rPr sz="1300" spc="-30" dirty="0">
                <a:latin typeface="Times New Roman"/>
                <a:cs typeface="Times New Roman"/>
              </a:rPr>
              <a:t> </a:t>
            </a:r>
            <a:r>
              <a:rPr sz="1300" spc="-5" dirty="0">
                <a:latin typeface="Times New Roman"/>
                <a:cs typeface="Times New Roman"/>
              </a:rPr>
              <a:t>used</a:t>
            </a:r>
            <a:r>
              <a:rPr sz="1300" spc="-35" dirty="0">
                <a:latin typeface="Times New Roman"/>
                <a:cs typeface="Times New Roman"/>
              </a:rPr>
              <a:t> </a:t>
            </a:r>
            <a:r>
              <a:rPr sz="1300" spc="-5" dirty="0">
                <a:latin typeface="Times New Roman"/>
                <a:cs typeface="Times New Roman"/>
              </a:rPr>
              <a:t>are</a:t>
            </a:r>
            <a:r>
              <a:rPr sz="1300" spc="-30"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sensor. This sensor uses ultrasonic technology to accurately </a:t>
            </a:r>
            <a:r>
              <a:rPr sz="1300" spc="-10" dirty="0">
                <a:latin typeface="Times New Roman"/>
                <a:cs typeface="Times New Roman"/>
              </a:rPr>
              <a:t>measure </a:t>
            </a:r>
            <a:r>
              <a:rPr sz="1300" spc="5" dirty="0">
                <a:latin typeface="Times New Roman"/>
                <a:cs typeface="Times New Roman"/>
              </a:rPr>
              <a:t>the </a:t>
            </a:r>
            <a:r>
              <a:rPr sz="1300" spc="-5" dirty="0">
                <a:latin typeface="Times New Roman"/>
                <a:cs typeface="Times New Roman"/>
              </a:rPr>
              <a:t>water level and </a:t>
            </a:r>
            <a:r>
              <a:rPr sz="1300" dirty="0">
                <a:latin typeface="Times New Roman"/>
                <a:cs typeface="Times New Roman"/>
              </a:rPr>
              <a:t> </a:t>
            </a:r>
            <a:r>
              <a:rPr sz="1300" spc="-5" dirty="0">
                <a:latin typeface="Times New Roman"/>
                <a:cs typeface="Times New Roman"/>
              </a:rPr>
              <a:t>triggers</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dirty="0">
                <a:latin typeface="Times New Roman"/>
                <a:cs typeface="Times New Roman"/>
              </a:rPr>
              <a:t>alarm</a:t>
            </a:r>
            <a:r>
              <a:rPr sz="1300" spc="-20" dirty="0">
                <a:latin typeface="Times New Roman"/>
                <a:cs typeface="Times New Roman"/>
              </a:rPr>
              <a:t> </a:t>
            </a:r>
            <a:r>
              <a:rPr sz="1300" spc="-5" dirty="0">
                <a:latin typeface="Times New Roman"/>
                <a:cs typeface="Times New Roman"/>
              </a:rPr>
              <a:t>when</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a:t>
            </a:r>
            <a:r>
              <a:rPr sz="1300" spc="35"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reached</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69"/>
              </a:spcBef>
            </a:pPr>
            <a:r>
              <a:rPr sz="1300" spc="-5" dirty="0">
                <a:latin typeface="Times New Roman"/>
                <a:cs typeface="Times New Roman"/>
              </a:rPr>
              <a:t>WORKING</a:t>
            </a:r>
            <a:endParaRPr sz="1300">
              <a:latin typeface="Times New Roman"/>
              <a:cs typeface="Times New Roman"/>
            </a:endParaRPr>
          </a:p>
          <a:p>
            <a:pPr marL="12700" marR="8255" indent="167640" algn="just">
              <a:lnSpc>
                <a:spcPct val="104600"/>
              </a:lnSpc>
              <a:spcBef>
                <a:spcPts val="745"/>
              </a:spcBef>
            </a:pPr>
            <a:r>
              <a:rPr sz="1300" spc="-5" dirty="0">
                <a:latin typeface="Times New Roman"/>
                <a:cs typeface="Times New Roman"/>
              </a:rPr>
              <a:t>The system consist of an </a:t>
            </a:r>
            <a:r>
              <a:rPr sz="1300" spc="-10" dirty="0">
                <a:latin typeface="Times New Roman"/>
                <a:cs typeface="Times New Roman"/>
              </a:rPr>
              <a:t>Arduino </a:t>
            </a:r>
            <a:r>
              <a:rPr sz="1300" spc="-5" dirty="0">
                <a:latin typeface="Times New Roman"/>
                <a:cs typeface="Times New Roman"/>
              </a:rPr>
              <a:t>microcontroller, a water </a:t>
            </a:r>
            <a:r>
              <a:rPr sz="1300" spc="-10" dirty="0">
                <a:latin typeface="Times New Roman"/>
                <a:cs typeface="Times New Roman"/>
              </a:rPr>
              <a:t>level </a:t>
            </a:r>
            <a:r>
              <a:rPr sz="1300" spc="-5" dirty="0">
                <a:latin typeface="Times New Roman"/>
                <a:cs typeface="Times New Roman"/>
              </a:rPr>
              <a:t>sensor and an </a:t>
            </a:r>
            <a:r>
              <a:rPr sz="1300" dirty="0">
                <a:latin typeface="Times New Roman"/>
                <a:cs typeface="Times New Roman"/>
              </a:rPr>
              <a:t>alarm </a:t>
            </a:r>
            <a:r>
              <a:rPr sz="1300" spc="5" dirty="0">
                <a:latin typeface="Times New Roman"/>
                <a:cs typeface="Times New Roman"/>
              </a:rPr>
              <a:t> </a:t>
            </a:r>
            <a:r>
              <a:rPr sz="1300" spc="-10" dirty="0">
                <a:latin typeface="Times New Roman"/>
                <a:cs typeface="Times New Roman"/>
              </a:rPr>
              <a:t>system. </a:t>
            </a:r>
            <a:r>
              <a:rPr sz="1300" spc="-5" dirty="0">
                <a:latin typeface="Times New Roman"/>
                <a:cs typeface="Times New Roman"/>
              </a:rPr>
              <a:t>water level </a:t>
            </a:r>
            <a:r>
              <a:rPr sz="1300" dirty="0">
                <a:latin typeface="Times New Roman"/>
                <a:cs typeface="Times New Roman"/>
              </a:rPr>
              <a:t>sensor </a:t>
            </a:r>
            <a:r>
              <a:rPr sz="1300" spc="-5" dirty="0">
                <a:latin typeface="Times New Roman"/>
                <a:cs typeface="Times New Roman"/>
              </a:rPr>
              <a:t>are strategically </a:t>
            </a:r>
            <a:r>
              <a:rPr sz="1300" dirty="0">
                <a:latin typeface="Times New Roman"/>
                <a:cs typeface="Times New Roman"/>
              </a:rPr>
              <a:t>placed </a:t>
            </a:r>
            <a:r>
              <a:rPr sz="1300" spc="-5" dirty="0">
                <a:latin typeface="Times New Roman"/>
                <a:cs typeface="Times New Roman"/>
              </a:rPr>
              <a:t>to continuously </a:t>
            </a:r>
            <a:r>
              <a:rPr sz="1300" spc="-10" dirty="0">
                <a:latin typeface="Times New Roman"/>
                <a:cs typeface="Times New Roman"/>
              </a:rPr>
              <a:t>measure </a:t>
            </a:r>
            <a:r>
              <a:rPr sz="1300" dirty="0">
                <a:latin typeface="Times New Roman"/>
                <a:cs typeface="Times New Roman"/>
              </a:rPr>
              <a:t>water </a:t>
            </a:r>
            <a:r>
              <a:rPr sz="1300" spc="-5" dirty="0">
                <a:latin typeface="Times New Roman"/>
                <a:cs typeface="Times New Roman"/>
              </a:rPr>
              <a:t>level. </a:t>
            </a:r>
            <a:r>
              <a:rPr sz="130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collected</a:t>
            </a:r>
            <a:r>
              <a:rPr sz="1300" spc="10"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is</a:t>
            </a:r>
            <a:r>
              <a:rPr sz="1300" spc="25" dirty="0">
                <a:latin typeface="Times New Roman"/>
                <a:cs typeface="Times New Roman"/>
              </a:rPr>
              <a:t> </a:t>
            </a:r>
            <a:r>
              <a:rPr sz="1300" spc="-5" dirty="0">
                <a:latin typeface="Times New Roman"/>
                <a:cs typeface="Times New Roman"/>
              </a:rPr>
              <a:t>sent</a:t>
            </a:r>
            <a:r>
              <a:rPr sz="1300" spc="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endParaRPr sz="1300">
              <a:latin typeface="Times New Roman"/>
              <a:cs typeface="Times New Roman"/>
            </a:endParaRPr>
          </a:p>
          <a:p>
            <a:pPr marL="12700" marR="6350" indent="292100" algn="just">
              <a:lnSpc>
                <a:spcPct val="104600"/>
              </a:lnSpc>
              <a:spcBef>
                <a:spcPts val="745"/>
              </a:spcBef>
            </a:pPr>
            <a:r>
              <a:rPr sz="1300" spc="-5" dirty="0">
                <a:latin typeface="Times New Roman"/>
                <a:cs typeface="Times New Roman"/>
              </a:rPr>
              <a:t>The microcontroller processes a data and compares it with specified threshold. When </a:t>
            </a:r>
            <a:r>
              <a:rPr sz="1300" dirty="0">
                <a:latin typeface="Times New Roman"/>
                <a:cs typeface="Times New Roman"/>
              </a:rPr>
              <a:t> </a:t>
            </a:r>
            <a:r>
              <a:rPr sz="1300" spc="-5" dirty="0">
                <a:latin typeface="Times New Roman"/>
                <a:cs typeface="Times New Roman"/>
              </a:rPr>
              <a:t>the water </a:t>
            </a:r>
            <a:r>
              <a:rPr sz="1300" spc="-10" dirty="0">
                <a:latin typeface="Times New Roman"/>
                <a:cs typeface="Times New Roman"/>
              </a:rPr>
              <a:t>level </a:t>
            </a:r>
            <a:r>
              <a:rPr sz="1300" spc="-5" dirty="0">
                <a:latin typeface="Times New Roman"/>
                <a:cs typeface="Times New Roman"/>
              </a:rPr>
              <a:t>exceeds a threshold, the microcontroller triggers an alarm </a:t>
            </a:r>
            <a:r>
              <a:rPr sz="1300" dirty="0">
                <a:latin typeface="Times New Roman"/>
                <a:cs typeface="Times New Roman"/>
              </a:rPr>
              <a:t>system </a:t>
            </a:r>
            <a:r>
              <a:rPr sz="1300" spc="-5" dirty="0">
                <a:latin typeface="Times New Roman"/>
                <a:cs typeface="Times New Roman"/>
              </a:rPr>
              <a:t>to </a:t>
            </a:r>
            <a:r>
              <a:rPr sz="1300" spc="5" dirty="0">
                <a:latin typeface="Times New Roman"/>
                <a:cs typeface="Times New Roman"/>
              </a:rPr>
              <a:t>alert </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marL="12700" marR="5715" indent="332105" algn="just">
              <a:lnSpc>
                <a:spcPct val="104099"/>
              </a:lnSpc>
              <a:spcBef>
                <a:spcPts val="750"/>
              </a:spcBef>
            </a:pPr>
            <a:r>
              <a:rPr sz="1300" spc="-15" dirty="0">
                <a:latin typeface="Times New Roman"/>
                <a:cs typeface="Times New Roman"/>
              </a:rPr>
              <a:t>In </a:t>
            </a:r>
            <a:r>
              <a:rPr sz="1300" spc="-5" dirty="0">
                <a:latin typeface="Times New Roman"/>
                <a:cs typeface="Times New Roman"/>
              </a:rPr>
              <a:t>summary, the Arduino-based </a:t>
            </a:r>
            <a:r>
              <a:rPr sz="1300" dirty="0">
                <a:latin typeface="Times New Roman"/>
                <a:cs typeface="Times New Roman"/>
              </a:rPr>
              <a:t>flood detection system </a:t>
            </a:r>
            <a:r>
              <a:rPr sz="1300" spc="-5" dirty="0">
                <a:latin typeface="Times New Roman"/>
                <a:cs typeface="Times New Roman"/>
              </a:rPr>
              <a:t>is an innovative and </a:t>
            </a:r>
            <a:r>
              <a:rPr sz="1300" dirty="0">
                <a:latin typeface="Times New Roman"/>
                <a:cs typeface="Times New Roman"/>
              </a:rPr>
              <a:t>cost- </a:t>
            </a:r>
            <a:r>
              <a:rPr sz="1300" spc="5" dirty="0">
                <a:latin typeface="Times New Roman"/>
                <a:cs typeface="Times New Roman"/>
              </a:rPr>
              <a:t> </a:t>
            </a:r>
            <a:r>
              <a:rPr sz="1300" spc="-5" dirty="0">
                <a:latin typeface="Times New Roman"/>
                <a:cs typeface="Times New Roman"/>
              </a:rPr>
              <a:t>effective</a:t>
            </a:r>
            <a:r>
              <a:rPr sz="1300" spc="-35" dirty="0">
                <a:latin typeface="Times New Roman"/>
                <a:cs typeface="Times New Roman"/>
              </a:rPr>
              <a:t> </a:t>
            </a:r>
            <a:r>
              <a:rPr sz="1300" spc="-5" dirty="0">
                <a:latin typeface="Times New Roman"/>
                <a:cs typeface="Times New Roman"/>
              </a:rPr>
              <a:t>solution</a:t>
            </a:r>
            <a:r>
              <a:rPr sz="1300" spc="-35" dirty="0">
                <a:latin typeface="Times New Roman"/>
                <a:cs typeface="Times New Roman"/>
              </a:rPr>
              <a:t> </a:t>
            </a:r>
            <a:r>
              <a:rPr sz="1300" spc="-5" dirty="0">
                <a:latin typeface="Times New Roman"/>
                <a:cs typeface="Times New Roman"/>
              </a:rPr>
              <a:t>for</a:t>
            </a:r>
            <a:r>
              <a:rPr sz="1300" spc="-35" dirty="0">
                <a:latin typeface="Times New Roman"/>
                <a:cs typeface="Times New Roman"/>
              </a:rPr>
              <a:t> </a:t>
            </a:r>
            <a:r>
              <a:rPr sz="1300" spc="-5" dirty="0">
                <a:latin typeface="Times New Roman"/>
                <a:cs typeface="Times New Roman"/>
              </a:rPr>
              <a:t>early</a:t>
            </a:r>
            <a:r>
              <a:rPr sz="1300" spc="-35" dirty="0">
                <a:latin typeface="Times New Roman"/>
                <a:cs typeface="Times New Roman"/>
              </a:rPr>
              <a:t> </a:t>
            </a:r>
            <a:r>
              <a:rPr sz="1300" spc="-5" dirty="0">
                <a:latin typeface="Times New Roman"/>
                <a:cs typeface="Times New Roman"/>
              </a:rPr>
              <a:t>warning</a:t>
            </a:r>
            <a:r>
              <a:rPr sz="1300" spc="-60" dirty="0">
                <a:latin typeface="Times New Roman"/>
                <a:cs typeface="Times New Roman"/>
              </a:rPr>
              <a:t> </a:t>
            </a:r>
            <a:r>
              <a:rPr sz="1300" spc="-5" dirty="0">
                <a:latin typeface="Times New Roman"/>
                <a:cs typeface="Times New Roman"/>
              </a:rPr>
              <a:t>of</a:t>
            </a:r>
            <a:r>
              <a:rPr sz="1300" spc="-35" dirty="0">
                <a:latin typeface="Times New Roman"/>
                <a:cs typeface="Times New Roman"/>
              </a:rPr>
              <a:t> </a:t>
            </a:r>
            <a:r>
              <a:rPr sz="1300" spc="-5" dirty="0">
                <a:latin typeface="Times New Roman"/>
                <a:cs typeface="Times New Roman"/>
              </a:rPr>
              <a:t>floods.</a:t>
            </a:r>
            <a:r>
              <a:rPr sz="1300" spc="-50" dirty="0">
                <a:latin typeface="Times New Roman"/>
                <a:cs typeface="Times New Roman"/>
              </a:rPr>
              <a:t> </a:t>
            </a:r>
            <a:r>
              <a:rPr sz="1300" spc="-10" dirty="0">
                <a:latin typeface="Times New Roman"/>
                <a:cs typeface="Times New Roman"/>
              </a:rPr>
              <a:t>Its</a:t>
            </a:r>
            <a:r>
              <a:rPr sz="1300" spc="-35" dirty="0">
                <a:latin typeface="Times New Roman"/>
                <a:cs typeface="Times New Roman"/>
              </a:rPr>
              <a:t> </a:t>
            </a:r>
            <a:r>
              <a:rPr sz="1300" spc="-5" dirty="0">
                <a:latin typeface="Times New Roman"/>
                <a:cs typeface="Times New Roman"/>
              </a:rPr>
              <a:t>versatility</a:t>
            </a:r>
            <a:r>
              <a:rPr sz="1300" spc="-3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ease</a:t>
            </a:r>
            <a:r>
              <a:rPr sz="1300" spc="-35" dirty="0">
                <a:latin typeface="Times New Roman"/>
                <a:cs typeface="Times New Roman"/>
              </a:rPr>
              <a:t> </a:t>
            </a:r>
            <a:r>
              <a:rPr sz="1300" spc="-5" dirty="0">
                <a:latin typeface="Times New Roman"/>
                <a:cs typeface="Times New Roman"/>
              </a:rPr>
              <a:t>of</a:t>
            </a:r>
            <a:r>
              <a:rPr sz="1300" spc="-60" dirty="0">
                <a:latin typeface="Times New Roman"/>
                <a:cs typeface="Times New Roman"/>
              </a:rPr>
              <a:t> </a:t>
            </a:r>
            <a:r>
              <a:rPr sz="1300" spc="-5" dirty="0">
                <a:latin typeface="Times New Roman"/>
                <a:cs typeface="Times New Roman"/>
              </a:rPr>
              <a:t>use</a:t>
            </a:r>
            <a:r>
              <a:rPr sz="1300" spc="-60" dirty="0">
                <a:latin typeface="Times New Roman"/>
                <a:cs typeface="Times New Roman"/>
              </a:rPr>
              <a:t> </a:t>
            </a:r>
            <a:r>
              <a:rPr sz="1300" spc="-10" dirty="0">
                <a:latin typeface="Times New Roman"/>
                <a:cs typeface="Times New Roman"/>
              </a:rPr>
              <a:t>make</a:t>
            </a:r>
            <a:r>
              <a:rPr sz="1300" spc="-35" dirty="0">
                <a:latin typeface="Times New Roman"/>
                <a:cs typeface="Times New Roman"/>
              </a:rPr>
              <a:t> </a:t>
            </a:r>
            <a:r>
              <a:rPr sz="1300" spc="-5" dirty="0">
                <a:latin typeface="Times New Roman"/>
                <a:cs typeface="Times New Roman"/>
              </a:rPr>
              <a:t>it</a:t>
            </a:r>
            <a:r>
              <a:rPr sz="1300" spc="-35" dirty="0">
                <a:latin typeface="Times New Roman"/>
                <a:cs typeface="Times New Roman"/>
              </a:rPr>
              <a:t> </a:t>
            </a:r>
            <a:r>
              <a:rPr sz="1300" spc="-5" dirty="0">
                <a:latin typeface="Times New Roman"/>
                <a:cs typeface="Times New Roman"/>
              </a:rPr>
              <a:t>suitable </a:t>
            </a:r>
            <a:r>
              <a:rPr sz="1300" spc="-310" dirty="0">
                <a:latin typeface="Times New Roman"/>
                <a:cs typeface="Times New Roman"/>
              </a:rPr>
              <a:t> </a:t>
            </a:r>
            <a:r>
              <a:rPr sz="1300" spc="-5" dirty="0">
                <a:latin typeface="Times New Roman"/>
                <a:cs typeface="Times New Roman"/>
              </a:rPr>
              <a:t>for</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wide</a:t>
            </a:r>
            <a:r>
              <a:rPr sz="1300" dirty="0">
                <a:latin typeface="Times New Roman"/>
                <a:cs typeface="Times New Roman"/>
              </a:rPr>
              <a:t> </a:t>
            </a:r>
            <a:r>
              <a:rPr sz="1300" spc="-5" dirty="0">
                <a:latin typeface="Times New Roman"/>
                <a:cs typeface="Times New Roman"/>
              </a:rPr>
              <a:t>range</a:t>
            </a:r>
            <a:r>
              <a:rPr sz="1300"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applications,</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its</a:t>
            </a:r>
            <a:r>
              <a:rPr sz="1300" dirty="0">
                <a:latin typeface="Times New Roman"/>
                <a:cs typeface="Times New Roman"/>
              </a:rPr>
              <a:t> </a:t>
            </a:r>
            <a:r>
              <a:rPr sz="1300" spc="-5" dirty="0">
                <a:latin typeface="Times New Roman"/>
                <a:cs typeface="Times New Roman"/>
              </a:rPr>
              <a:t>integration</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other</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provides</a:t>
            </a:r>
            <a:r>
              <a:rPr sz="1300" spc="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solution</a:t>
            </a:r>
            <a:r>
              <a:rPr sz="1300" spc="15"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producting life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dirty="0">
                <a:latin typeface="Times New Roman"/>
                <a:cs typeface="Times New Roman"/>
              </a:rPr>
              <a:t>from</a:t>
            </a:r>
            <a:r>
              <a:rPr sz="1300" spc="-1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damage.</a:t>
            </a:r>
            <a:endParaRPr sz="1300">
              <a:latin typeface="Times New Roman"/>
              <a:cs typeface="Times New Roman"/>
            </a:endParaRPr>
          </a:p>
          <a:p>
            <a:pPr marL="12700" marR="7620" indent="292100" algn="just">
              <a:lnSpc>
                <a:spcPct val="106200"/>
              </a:lnSpc>
              <a:spcBef>
                <a:spcPts val="720"/>
              </a:spcBef>
            </a:pPr>
            <a:r>
              <a:rPr sz="1300" spc="-5" dirty="0">
                <a:latin typeface="Times New Roman"/>
                <a:cs typeface="Times New Roman"/>
              </a:rPr>
              <a:t>I</a:t>
            </a:r>
            <a:r>
              <a:rPr sz="1300" spc="-55" dirty="0">
                <a:latin typeface="Times New Roman"/>
                <a:cs typeface="Times New Roman"/>
              </a:rPr>
              <a:t> </a:t>
            </a:r>
            <a:r>
              <a:rPr sz="1300" spc="-5" dirty="0">
                <a:latin typeface="Times New Roman"/>
                <a:cs typeface="Times New Roman"/>
              </a:rPr>
              <a:t>hope</a:t>
            </a:r>
            <a:r>
              <a:rPr sz="1300" spc="-30" dirty="0">
                <a:latin typeface="Times New Roman"/>
                <a:cs typeface="Times New Roman"/>
              </a:rPr>
              <a:t> </a:t>
            </a:r>
            <a:r>
              <a:rPr sz="1300" spc="-5" dirty="0">
                <a:latin typeface="Times New Roman"/>
                <a:cs typeface="Times New Roman"/>
              </a:rPr>
              <a:t>this</a:t>
            </a:r>
            <a:r>
              <a:rPr sz="1300" spc="-30" dirty="0">
                <a:latin typeface="Times New Roman"/>
                <a:cs typeface="Times New Roman"/>
              </a:rPr>
              <a:t> </a:t>
            </a:r>
            <a:r>
              <a:rPr sz="1300" spc="-5" dirty="0">
                <a:latin typeface="Times New Roman"/>
                <a:cs typeface="Times New Roman"/>
              </a:rPr>
              <a:t>article</a:t>
            </a:r>
            <a:r>
              <a:rPr sz="1300" dirty="0">
                <a:latin typeface="Times New Roman"/>
                <a:cs typeface="Times New Roman"/>
              </a:rPr>
              <a:t> </a:t>
            </a:r>
            <a:r>
              <a:rPr sz="1300" spc="-10" dirty="0">
                <a:latin typeface="Times New Roman"/>
                <a:cs typeface="Times New Roman"/>
              </a:rPr>
              <a:t>meets</a:t>
            </a:r>
            <a:r>
              <a:rPr sz="1300" spc="-30" dirty="0">
                <a:latin typeface="Times New Roman"/>
                <a:cs typeface="Times New Roman"/>
              </a:rPr>
              <a:t> </a:t>
            </a:r>
            <a:r>
              <a:rPr sz="1300" spc="-5" dirty="0">
                <a:latin typeface="Times New Roman"/>
                <a:cs typeface="Times New Roman"/>
              </a:rPr>
              <a:t>your</a:t>
            </a:r>
            <a:r>
              <a:rPr sz="1300" spc="-30" dirty="0">
                <a:latin typeface="Times New Roman"/>
                <a:cs typeface="Times New Roman"/>
              </a:rPr>
              <a:t> </a:t>
            </a:r>
            <a:r>
              <a:rPr sz="1300" spc="-5" dirty="0">
                <a:latin typeface="Times New Roman"/>
                <a:cs typeface="Times New Roman"/>
              </a:rPr>
              <a:t>requirments</a:t>
            </a:r>
            <a:r>
              <a:rPr sz="1300" spc="10" dirty="0">
                <a:latin typeface="Times New Roman"/>
                <a:cs typeface="Times New Roman"/>
              </a:rPr>
              <a:t> </a:t>
            </a:r>
            <a:r>
              <a:rPr sz="1300" spc="-5" dirty="0">
                <a:latin typeface="Times New Roman"/>
                <a:cs typeface="Times New Roman"/>
              </a:rPr>
              <a:t>and</a:t>
            </a:r>
            <a:r>
              <a:rPr sz="1300" spc="-30" dirty="0">
                <a:latin typeface="Times New Roman"/>
                <a:cs typeface="Times New Roman"/>
              </a:rPr>
              <a:t> </a:t>
            </a:r>
            <a:r>
              <a:rPr sz="1300" spc="-5" dirty="0">
                <a:latin typeface="Times New Roman"/>
                <a:cs typeface="Times New Roman"/>
              </a:rPr>
              <a:t>provides</a:t>
            </a:r>
            <a:r>
              <a:rPr sz="1300" dirty="0">
                <a:latin typeface="Times New Roman"/>
                <a:cs typeface="Times New Roman"/>
              </a:rPr>
              <a:t> </a:t>
            </a:r>
            <a:r>
              <a:rPr sz="1300" spc="-5" dirty="0">
                <a:latin typeface="Times New Roman"/>
                <a:cs typeface="Times New Roman"/>
              </a:rPr>
              <a:t>valuable</a:t>
            </a:r>
            <a:r>
              <a:rPr sz="1300" spc="-30" dirty="0">
                <a:latin typeface="Times New Roman"/>
                <a:cs typeface="Times New Roman"/>
              </a:rPr>
              <a:t> </a:t>
            </a:r>
            <a:r>
              <a:rPr sz="1300" spc="-5" dirty="0">
                <a:latin typeface="Times New Roman"/>
                <a:cs typeface="Times New Roman"/>
              </a:rPr>
              <a:t>information</a:t>
            </a:r>
            <a:r>
              <a:rPr sz="1300" spc="-30" dirty="0">
                <a:latin typeface="Times New Roman"/>
                <a:cs typeface="Times New Roman"/>
              </a:rPr>
              <a:t> </a:t>
            </a:r>
            <a:r>
              <a:rPr sz="1300" spc="-5" dirty="0">
                <a:latin typeface="Times New Roman"/>
                <a:cs typeface="Times New Roman"/>
              </a:rPr>
              <a:t>about</a:t>
            </a:r>
            <a:r>
              <a:rPr sz="1300" spc="-3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Arduino-based</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detection</a:t>
            </a:r>
            <a:r>
              <a:rPr sz="1300" spc="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12700" marR="6985" indent="292100" algn="just">
              <a:lnSpc>
                <a:spcPct val="103800"/>
              </a:lnSpc>
              <a:spcBef>
                <a:spcPts val="760"/>
              </a:spcBef>
            </a:pPr>
            <a:r>
              <a:rPr sz="1300" spc="-10" dirty="0">
                <a:latin typeface="Times New Roman"/>
                <a:cs typeface="Times New Roman"/>
              </a:rPr>
              <a:t>Looking </a:t>
            </a:r>
            <a:r>
              <a:rPr sz="1300" spc="-5" dirty="0">
                <a:latin typeface="Times New Roman"/>
                <a:cs typeface="Times New Roman"/>
              </a:rPr>
              <a:t>ahead</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future</a:t>
            </a:r>
            <a:r>
              <a:rPr sz="1300" dirty="0">
                <a:latin typeface="Times New Roman"/>
                <a:cs typeface="Times New Roman"/>
              </a:rPr>
              <a:t> </a:t>
            </a:r>
            <a:r>
              <a:rPr sz="1300" spc="-5" dirty="0">
                <a:latin typeface="Times New Roman"/>
                <a:cs typeface="Times New Roman"/>
              </a:rPr>
              <a:t>advances,</a:t>
            </a:r>
            <a:r>
              <a:rPr sz="1300" dirty="0">
                <a:latin typeface="Times New Roman"/>
                <a:cs typeface="Times New Roman"/>
              </a:rPr>
              <a:t> </a:t>
            </a:r>
            <a:r>
              <a:rPr sz="1300" spc="-5" dirty="0">
                <a:latin typeface="Times New Roman"/>
                <a:cs typeface="Times New Roman"/>
              </a:rPr>
              <a:t>researches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investigating the</a:t>
            </a:r>
            <a:r>
              <a:rPr sz="1300" dirty="0">
                <a:latin typeface="Times New Roman"/>
                <a:cs typeface="Times New Roman"/>
              </a:rPr>
              <a:t> </a:t>
            </a:r>
            <a:r>
              <a:rPr sz="1300" spc="-5" dirty="0">
                <a:latin typeface="Times New Roman"/>
                <a:cs typeface="Times New Roman"/>
              </a:rPr>
              <a:t>possibility</a:t>
            </a:r>
            <a:r>
              <a:rPr sz="1300" dirty="0">
                <a:latin typeface="Times New Roman"/>
                <a:cs typeface="Times New Roman"/>
              </a:rPr>
              <a:t> </a:t>
            </a:r>
            <a:r>
              <a:rPr sz="1300" spc="-5" dirty="0">
                <a:latin typeface="Times New Roman"/>
                <a:cs typeface="Times New Roman"/>
              </a:rPr>
              <a:t>of </a:t>
            </a:r>
            <a:r>
              <a:rPr sz="1300" dirty="0">
                <a:latin typeface="Times New Roman"/>
                <a:cs typeface="Times New Roman"/>
              </a:rPr>
              <a:t> </a:t>
            </a:r>
            <a:r>
              <a:rPr sz="1300" spc="-5" dirty="0">
                <a:latin typeface="Times New Roman"/>
                <a:cs typeface="Times New Roman"/>
              </a:rPr>
              <a:t>incorporating </a:t>
            </a:r>
            <a:r>
              <a:rPr sz="1300" spc="-10" dirty="0">
                <a:latin typeface="Times New Roman"/>
                <a:cs typeface="Times New Roman"/>
              </a:rPr>
              <a:t>artificial intelligence and machine learning algorithms into flood detection </a:t>
            </a:r>
            <a:r>
              <a:rPr sz="1300" spc="-5" dirty="0">
                <a:latin typeface="Times New Roman"/>
                <a:cs typeface="Times New Roman"/>
              </a:rPr>
              <a:t> system</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improve</a:t>
            </a:r>
            <a:r>
              <a:rPr sz="1300" dirty="0">
                <a:latin typeface="Times New Roman"/>
                <a:cs typeface="Times New Roman"/>
              </a:rPr>
              <a:t> </a:t>
            </a:r>
            <a:r>
              <a:rPr sz="1300" spc="-5" dirty="0">
                <a:latin typeface="Times New Roman"/>
                <a:cs typeface="Times New Roman"/>
              </a:rPr>
              <a:t>there</a:t>
            </a:r>
            <a:r>
              <a:rPr sz="1300" dirty="0">
                <a:latin typeface="Times New Roman"/>
                <a:cs typeface="Times New Roman"/>
              </a:rPr>
              <a:t> </a:t>
            </a:r>
            <a:r>
              <a:rPr sz="1300" spc="-5" dirty="0">
                <a:latin typeface="Times New Roman"/>
                <a:cs typeface="Times New Roman"/>
              </a:rPr>
              <a:t>accuracy</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effectiveness.</a:t>
            </a:r>
            <a:r>
              <a:rPr sz="1300" dirty="0">
                <a:latin typeface="Times New Roman"/>
                <a:cs typeface="Times New Roman"/>
              </a:rPr>
              <a:t> </a:t>
            </a:r>
            <a:r>
              <a:rPr sz="1300" spc="-5" dirty="0">
                <a:latin typeface="Times New Roman"/>
                <a:cs typeface="Times New Roman"/>
              </a:rPr>
              <a:t>This</a:t>
            </a:r>
            <a:r>
              <a:rPr sz="1300" dirty="0">
                <a:latin typeface="Times New Roman"/>
                <a:cs typeface="Times New Roman"/>
              </a:rPr>
              <a:t> </a:t>
            </a:r>
            <a:r>
              <a:rPr sz="1300" spc="-5" dirty="0">
                <a:latin typeface="Times New Roman"/>
                <a:cs typeface="Times New Roman"/>
              </a:rPr>
              <a:t>allows</a:t>
            </a:r>
            <a:r>
              <a:rPr sz="1300" dirty="0">
                <a:latin typeface="Times New Roman"/>
                <a:cs typeface="Times New Roman"/>
              </a:rPr>
              <a:t> </a:t>
            </a:r>
            <a:r>
              <a:rPr sz="1300" spc="10" dirty="0">
                <a:latin typeface="Times New Roman"/>
                <a:cs typeface="Times New Roman"/>
              </a:rPr>
              <a:t>the</a:t>
            </a:r>
            <a:r>
              <a:rPr sz="1300" spc="15" dirty="0">
                <a:latin typeface="Times New Roman"/>
                <a:cs typeface="Times New Roman"/>
              </a:rPr>
              <a:t> </a:t>
            </a:r>
            <a:r>
              <a:rPr sz="1300" dirty="0">
                <a:latin typeface="Times New Roman"/>
                <a:cs typeface="Times New Roman"/>
              </a:rPr>
              <a:t>system</a:t>
            </a:r>
            <a:r>
              <a:rPr sz="1300" spc="5" dirty="0">
                <a:latin typeface="Times New Roman"/>
                <a:cs typeface="Times New Roman"/>
              </a:rPr>
              <a:t> </a:t>
            </a:r>
            <a:r>
              <a:rPr sz="1300" spc="-5" dirty="0">
                <a:latin typeface="Times New Roman"/>
                <a:cs typeface="Times New Roman"/>
              </a:rPr>
              <a:t>to </a:t>
            </a:r>
            <a:r>
              <a:rPr sz="1300" dirty="0">
                <a:latin typeface="Times New Roman"/>
                <a:cs typeface="Times New Roman"/>
              </a:rPr>
              <a:t> </a:t>
            </a:r>
            <a:r>
              <a:rPr sz="1300" spc="-5" dirty="0">
                <a:latin typeface="Times New Roman"/>
                <a:cs typeface="Times New Roman"/>
              </a:rPr>
              <a:t>automatically adopt to changing environmental conditions and predict potential floods </a:t>
            </a:r>
            <a:r>
              <a:rPr sz="130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accurately.</a:t>
            </a:r>
            <a:endParaRPr sz="1300">
              <a:latin typeface="Times New Roman"/>
              <a:cs typeface="Times New Roman"/>
            </a:endParaRPr>
          </a:p>
          <a:p>
            <a:pPr marL="12700" marR="8890" indent="332105" algn="just">
              <a:lnSpc>
                <a:spcPct val="103800"/>
              </a:lnSpc>
              <a:spcBef>
                <a:spcPts val="785"/>
              </a:spcBef>
            </a:pPr>
            <a:r>
              <a:rPr sz="1300" spc="-10" dirty="0">
                <a:latin typeface="Times New Roman"/>
                <a:cs typeface="Times New Roman"/>
              </a:rPr>
              <a:t>Over</a:t>
            </a:r>
            <a:r>
              <a:rPr sz="1300" spc="-35" dirty="0">
                <a:latin typeface="Times New Roman"/>
                <a:cs typeface="Times New Roman"/>
              </a:rPr>
              <a:t> </a:t>
            </a:r>
            <a:r>
              <a:rPr sz="1300" spc="-5" dirty="0">
                <a:latin typeface="Times New Roman"/>
                <a:cs typeface="Times New Roman"/>
              </a:rPr>
              <a:t>all,</a:t>
            </a:r>
            <a:r>
              <a:rPr sz="1300" spc="-2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5" dirty="0">
                <a:latin typeface="Times New Roman"/>
                <a:cs typeface="Times New Roman"/>
              </a:rPr>
              <a:t>Arduino-based</a:t>
            </a:r>
            <a:r>
              <a:rPr sz="1300" spc="-30" dirty="0">
                <a:latin typeface="Times New Roman"/>
                <a:cs typeface="Times New Roman"/>
              </a:rPr>
              <a:t> </a:t>
            </a:r>
            <a:r>
              <a:rPr sz="1300" spc="-5" dirty="0">
                <a:latin typeface="Times New Roman"/>
                <a:cs typeface="Times New Roman"/>
              </a:rPr>
              <a:t>flood</a:t>
            </a:r>
            <a:r>
              <a:rPr sz="1300" spc="-30" dirty="0">
                <a:latin typeface="Times New Roman"/>
                <a:cs typeface="Times New Roman"/>
              </a:rPr>
              <a:t> </a:t>
            </a:r>
            <a:r>
              <a:rPr sz="1300" dirty="0">
                <a:latin typeface="Times New Roman"/>
                <a:cs typeface="Times New Roman"/>
              </a:rPr>
              <a:t>detection</a:t>
            </a:r>
            <a:r>
              <a:rPr sz="1300" spc="-30" dirty="0">
                <a:latin typeface="Times New Roman"/>
                <a:cs typeface="Times New Roman"/>
              </a:rPr>
              <a:t> </a:t>
            </a:r>
            <a:r>
              <a:rPr sz="1300" spc="-5" dirty="0">
                <a:latin typeface="Times New Roman"/>
                <a:cs typeface="Times New Roman"/>
              </a:rPr>
              <a:t>system</a:t>
            </a:r>
            <a:r>
              <a:rPr sz="1300" spc="-55"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a valuable</a:t>
            </a:r>
            <a:r>
              <a:rPr sz="1300" spc="-30" dirty="0">
                <a:latin typeface="Times New Roman"/>
                <a:cs typeface="Times New Roman"/>
              </a:rPr>
              <a:t> </a:t>
            </a:r>
            <a:r>
              <a:rPr sz="1300" spc="-5" dirty="0">
                <a:latin typeface="Times New Roman"/>
                <a:cs typeface="Times New Roman"/>
              </a:rPr>
              <a:t>tool</a:t>
            </a:r>
            <a:r>
              <a:rPr sz="1300" spc="-30" dirty="0">
                <a:latin typeface="Times New Roman"/>
                <a:cs typeface="Times New Roman"/>
              </a:rPr>
              <a:t> </a:t>
            </a:r>
            <a:r>
              <a:rPr sz="1300" spc="-5" dirty="0">
                <a:latin typeface="Times New Roman"/>
                <a:cs typeface="Times New Roman"/>
              </a:rPr>
              <a:t>for</a:t>
            </a:r>
            <a:r>
              <a:rPr sz="1300" spc="-30" dirty="0">
                <a:latin typeface="Times New Roman"/>
                <a:cs typeface="Times New Roman"/>
              </a:rPr>
              <a:t> </a:t>
            </a:r>
            <a:r>
              <a:rPr sz="1300" spc="-5" dirty="0">
                <a:latin typeface="Times New Roman"/>
                <a:cs typeface="Times New Roman"/>
              </a:rPr>
              <a:t>communities </a:t>
            </a:r>
            <a:r>
              <a:rPr sz="1300" spc="-315"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organisations</a:t>
            </a:r>
            <a:r>
              <a:rPr sz="1300" dirty="0">
                <a:latin typeface="Times New Roman"/>
                <a:cs typeface="Times New Roman"/>
              </a:rPr>
              <a:t> </a:t>
            </a:r>
            <a:r>
              <a:rPr sz="1300" spc="-5" dirty="0">
                <a:latin typeface="Times New Roman"/>
                <a:cs typeface="Times New Roman"/>
              </a:rPr>
              <a:t>that</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vulnerable</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effects</a:t>
            </a:r>
            <a:r>
              <a:rPr sz="1300" spc="5"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it</a:t>
            </a:r>
            <a:r>
              <a:rPr sz="1300" dirty="0">
                <a:latin typeface="Times New Roman"/>
                <a:cs typeface="Times New Roman"/>
              </a:rPr>
              <a:t> </a:t>
            </a:r>
            <a:r>
              <a:rPr sz="1300" spc="-5" dirty="0">
                <a:latin typeface="Times New Roman"/>
                <a:cs typeface="Times New Roman"/>
              </a:rPr>
              <a:t>is</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valuable </a:t>
            </a:r>
            <a:r>
              <a:rPr sz="1300" spc="-310" dirty="0">
                <a:latin typeface="Times New Roman"/>
                <a:cs typeface="Times New Roman"/>
              </a:rPr>
              <a:t> </a:t>
            </a:r>
            <a:r>
              <a:rPr sz="1300" spc="-5" dirty="0">
                <a:latin typeface="Times New Roman"/>
                <a:cs typeface="Times New Roman"/>
              </a:rPr>
              <a:t>investment</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dirty="0">
                <a:latin typeface="Times New Roman"/>
                <a:cs typeface="Times New Roman"/>
              </a:rPr>
              <a:t>producting</a:t>
            </a:r>
            <a:r>
              <a:rPr sz="1300" spc="-20" dirty="0">
                <a:latin typeface="Times New Roman"/>
                <a:cs typeface="Times New Roman"/>
              </a:rPr>
              <a:t> </a:t>
            </a:r>
            <a:r>
              <a:rPr sz="1300" spc="-5" dirty="0">
                <a:latin typeface="Times New Roman"/>
                <a:cs typeface="Times New Roman"/>
              </a:rPr>
              <a:t>life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40" dirty="0">
                <a:latin typeface="Times New Roman"/>
                <a:cs typeface="Times New Roman"/>
              </a:rPr>
              <a:t> </a:t>
            </a:r>
            <a:r>
              <a:rPr sz="1300" spc="-5" dirty="0">
                <a:latin typeface="Times New Roman"/>
                <a:cs typeface="Times New Roman"/>
              </a:rPr>
              <a:t>devastating</a:t>
            </a:r>
            <a:r>
              <a:rPr sz="1300" spc="-20" dirty="0">
                <a:latin typeface="Times New Roman"/>
                <a:cs typeface="Times New Roman"/>
              </a:rPr>
              <a:t> </a:t>
            </a:r>
            <a:r>
              <a:rPr sz="1300" spc="-5" dirty="0">
                <a:latin typeface="Times New Roman"/>
                <a:cs typeface="Times New Roman"/>
              </a:rPr>
              <a:t>effects</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40"/>
              </a:spcBef>
            </a:pPr>
            <a:r>
              <a:rPr sz="1300" spc="-5" dirty="0">
                <a:latin typeface="Times New Roman"/>
                <a:cs typeface="Times New Roman"/>
              </a:rPr>
              <a:t>SOFTWARE:</a:t>
            </a:r>
            <a:endParaRPr sz="13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2472"/>
            <a:ext cx="5970270" cy="8346440"/>
          </a:xfrm>
          <a:prstGeom prst="rect">
            <a:avLst/>
          </a:prstGeom>
        </p:spPr>
        <p:txBody>
          <a:bodyPr vert="horz" wrap="square" lIns="0" tIns="119380" rIns="0" bIns="0" rtlCol="0">
            <a:spAutoFit/>
          </a:bodyPr>
          <a:lstStyle/>
          <a:p>
            <a:pPr marL="387350">
              <a:lnSpc>
                <a:spcPct val="100000"/>
              </a:lnSpc>
              <a:spcBef>
                <a:spcPts val="940"/>
              </a:spcBef>
            </a:pPr>
            <a:r>
              <a:rPr sz="1300" spc="-5" dirty="0">
                <a:latin typeface="Times New Roman"/>
                <a:cs typeface="Times New Roman"/>
              </a:rPr>
              <a:t>Software</a:t>
            </a:r>
            <a:r>
              <a:rPr sz="1300" spc="10" dirty="0">
                <a:latin typeface="Times New Roman"/>
                <a:cs typeface="Times New Roman"/>
              </a:rPr>
              <a:t> </a:t>
            </a:r>
            <a:r>
              <a:rPr sz="1300" spc="-5" dirty="0">
                <a:latin typeface="Times New Roman"/>
                <a:cs typeface="Times New Roman"/>
              </a:rPr>
              <a:t>used</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Arduino-based</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detection</a:t>
            </a:r>
            <a:r>
              <a:rPr sz="1300" spc="15"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project</a:t>
            </a:r>
            <a:r>
              <a:rPr sz="1300" spc="15" dirty="0">
                <a:latin typeface="Times New Roman"/>
                <a:cs typeface="Times New Roman"/>
              </a:rPr>
              <a:t> </a:t>
            </a:r>
            <a:r>
              <a:rPr sz="1300" spc="-5" dirty="0">
                <a:latin typeface="Times New Roman"/>
                <a:cs typeface="Times New Roman"/>
              </a:rPr>
              <a:t>is</a:t>
            </a:r>
            <a:r>
              <a:rPr sz="1300" spc="35" dirty="0">
                <a:latin typeface="Times New Roman"/>
                <a:cs typeface="Times New Roman"/>
              </a:rPr>
              <a:t> </a:t>
            </a:r>
            <a:r>
              <a:rPr sz="1300" spc="-10" dirty="0">
                <a:latin typeface="Times New Roman"/>
                <a:cs typeface="Times New Roman"/>
              </a:rPr>
              <a:t>Arduino</a:t>
            </a:r>
            <a:r>
              <a:rPr sz="1300" spc="35" dirty="0">
                <a:latin typeface="Times New Roman"/>
                <a:cs typeface="Times New Roman"/>
              </a:rPr>
              <a:t> </a:t>
            </a:r>
            <a:r>
              <a:rPr sz="1300" spc="-10" dirty="0">
                <a:latin typeface="Times New Roman"/>
                <a:cs typeface="Times New Roman"/>
              </a:rPr>
              <a:t>IDE.</a:t>
            </a:r>
            <a:endParaRPr sz="1300">
              <a:latin typeface="Times New Roman"/>
              <a:cs typeface="Times New Roman"/>
            </a:endParaRPr>
          </a:p>
          <a:p>
            <a:pPr marL="12700" marR="9525">
              <a:lnSpc>
                <a:spcPct val="104800"/>
              </a:lnSpc>
              <a:spcBef>
                <a:spcPts val="765"/>
              </a:spcBef>
            </a:pPr>
            <a:r>
              <a:rPr sz="1300" spc="-5" dirty="0">
                <a:latin typeface="Times New Roman"/>
                <a:cs typeface="Times New Roman"/>
              </a:rPr>
              <a:t>ARDUINO</a:t>
            </a:r>
            <a:r>
              <a:rPr sz="1300" spc="60" dirty="0">
                <a:latin typeface="Times New Roman"/>
                <a:cs typeface="Times New Roman"/>
              </a:rPr>
              <a:t> </a:t>
            </a:r>
            <a:r>
              <a:rPr sz="1300" spc="-5" dirty="0">
                <a:latin typeface="Times New Roman"/>
                <a:cs typeface="Times New Roman"/>
              </a:rPr>
              <a:t>IDE:</a:t>
            </a:r>
            <a:r>
              <a:rPr sz="1300" spc="60" dirty="0">
                <a:latin typeface="Times New Roman"/>
                <a:cs typeface="Times New Roman"/>
              </a:rPr>
              <a:t> </a:t>
            </a:r>
            <a:r>
              <a:rPr sz="1300" spc="-5" dirty="0">
                <a:latin typeface="Times New Roman"/>
                <a:cs typeface="Times New Roman"/>
              </a:rPr>
              <a:t>this</a:t>
            </a:r>
            <a:r>
              <a:rPr sz="1300" spc="65" dirty="0">
                <a:latin typeface="Times New Roman"/>
                <a:cs typeface="Times New Roman"/>
              </a:rPr>
              <a:t> </a:t>
            </a:r>
            <a:r>
              <a:rPr sz="1300" spc="-5" dirty="0">
                <a:latin typeface="Times New Roman"/>
                <a:cs typeface="Times New Roman"/>
              </a:rPr>
              <a:t>is</a:t>
            </a:r>
            <a:r>
              <a:rPr sz="1300" spc="60" dirty="0">
                <a:latin typeface="Times New Roman"/>
                <a:cs typeface="Times New Roman"/>
              </a:rPr>
              <a:t> </a:t>
            </a:r>
            <a:r>
              <a:rPr sz="1300" spc="-5" dirty="0">
                <a:latin typeface="Times New Roman"/>
                <a:cs typeface="Times New Roman"/>
              </a:rPr>
              <a:t>the</a:t>
            </a:r>
            <a:r>
              <a:rPr sz="1300" spc="65" dirty="0">
                <a:latin typeface="Times New Roman"/>
                <a:cs typeface="Times New Roman"/>
              </a:rPr>
              <a:t> </a:t>
            </a:r>
            <a:r>
              <a:rPr sz="1300" spc="-10" dirty="0">
                <a:latin typeface="Times New Roman"/>
                <a:cs typeface="Times New Roman"/>
              </a:rPr>
              <a:t>primary</a:t>
            </a:r>
            <a:r>
              <a:rPr sz="1300" spc="60" dirty="0">
                <a:latin typeface="Times New Roman"/>
                <a:cs typeface="Times New Roman"/>
              </a:rPr>
              <a:t> </a:t>
            </a:r>
            <a:r>
              <a:rPr sz="1300" spc="-5" dirty="0">
                <a:latin typeface="Times New Roman"/>
                <a:cs typeface="Times New Roman"/>
              </a:rPr>
              <a:t>software</a:t>
            </a:r>
            <a:r>
              <a:rPr sz="1300" spc="60" dirty="0">
                <a:latin typeface="Times New Roman"/>
                <a:cs typeface="Times New Roman"/>
              </a:rPr>
              <a:t> </a:t>
            </a:r>
            <a:r>
              <a:rPr sz="1300" spc="5" dirty="0">
                <a:latin typeface="Times New Roman"/>
                <a:cs typeface="Times New Roman"/>
              </a:rPr>
              <a:t>for</a:t>
            </a:r>
            <a:r>
              <a:rPr sz="1300" spc="65" dirty="0">
                <a:latin typeface="Times New Roman"/>
                <a:cs typeface="Times New Roman"/>
              </a:rPr>
              <a:t> </a:t>
            </a:r>
            <a:r>
              <a:rPr sz="1300" spc="-5" dirty="0">
                <a:latin typeface="Times New Roman"/>
                <a:cs typeface="Times New Roman"/>
              </a:rPr>
              <a:t>programming</a:t>
            </a:r>
            <a:r>
              <a:rPr sz="1300" spc="60" dirty="0">
                <a:latin typeface="Times New Roman"/>
                <a:cs typeface="Times New Roman"/>
              </a:rPr>
              <a:t> </a:t>
            </a:r>
            <a:r>
              <a:rPr sz="1300" spc="-5" dirty="0">
                <a:latin typeface="Times New Roman"/>
                <a:cs typeface="Times New Roman"/>
              </a:rPr>
              <a:t>Arduino</a:t>
            </a:r>
            <a:r>
              <a:rPr sz="1300" spc="65" dirty="0">
                <a:latin typeface="Times New Roman"/>
                <a:cs typeface="Times New Roman"/>
              </a:rPr>
              <a:t> </a:t>
            </a:r>
            <a:r>
              <a:rPr sz="1300" spc="-5" dirty="0">
                <a:latin typeface="Times New Roman"/>
                <a:cs typeface="Times New Roman"/>
              </a:rPr>
              <a:t>boards</a:t>
            </a:r>
            <a:r>
              <a:rPr sz="1300" spc="60" dirty="0">
                <a:latin typeface="Times New Roman"/>
                <a:cs typeface="Times New Roman"/>
              </a:rPr>
              <a:t> </a:t>
            </a:r>
            <a:r>
              <a:rPr sz="1300" spc="-5" dirty="0">
                <a:latin typeface="Times New Roman"/>
                <a:cs typeface="Times New Roman"/>
              </a:rPr>
              <a:t>.</a:t>
            </a:r>
            <a:r>
              <a:rPr sz="1300" spc="70" dirty="0">
                <a:latin typeface="Times New Roman"/>
                <a:cs typeface="Times New Roman"/>
              </a:rPr>
              <a:t> </a:t>
            </a:r>
            <a:r>
              <a:rPr sz="1300" spc="-5" dirty="0">
                <a:latin typeface="Times New Roman"/>
                <a:cs typeface="Times New Roman"/>
              </a:rPr>
              <a:t>you</a:t>
            </a:r>
            <a:r>
              <a:rPr sz="1300" spc="65" dirty="0">
                <a:latin typeface="Times New Roman"/>
                <a:cs typeface="Times New Roman"/>
              </a:rPr>
              <a:t> </a:t>
            </a:r>
            <a:r>
              <a:rPr sz="1300" spc="-5" dirty="0">
                <a:latin typeface="Times New Roman"/>
                <a:cs typeface="Times New Roman"/>
              </a:rPr>
              <a:t>can </a:t>
            </a:r>
            <a:r>
              <a:rPr sz="1300" spc="-310" dirty="0">
                <a:latin typeface="Times New Roman"/>
                <a:cs typeface="Times New Roman"/>
              </a:rPr>
              <a:t> </a:t>
            </a:r>
            <a:r>
              <a:rPr sz="1300" spc="-5" dirty="0">
                <a:latin typeface="Times New Roman"/>
                <a:cs typeface="Times New Roman"/>
              </a:rPr>
              <a:t>download</a:t>
            </a:r>
            <a:r>
              <a:rPr sz="1300" spc="10" dirty="0">
                <a:latin typeface="Times New Roman"/>
                <a:cs typeface="Times New Roman"/>
              </a:rPr>
              <a:t> </a:t>
            </a:r>
            <a:r>
              <a:rPr sz="1300" spc="-5" dirty="0">
                <a:latin typeface="Times New Roman"/>
                <a:cs typeface="Times New Roman"/>
              </a:rPr>
              <a:t>it</a:t>
            </a:r>
            <a:r>
              <a:rPr sz="1300" spc="5"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official</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website.</a:t>
            </a:r>
            <a:endParaRPr sz="1300">
              <a:latin typeface="Times New Roman"/>
              <a:cs typeface="Times New Roman"/>
            </a:endParaRPr>
          </a:p>
          <a:p>
            <a:pPr marR="396240" algn="ctr">
              <a:lnSpc>
                <a:spcPct val="100000"/>
              </a:lnSpc>
              <a:spcBef>
                <a:spcPts val="770"/>
              </a:spcBef>
            </a:pPr>
            <a:r>
              <a:rPr sz="2400" b="1" spc="-5" dirty="0">
                <a:latin typeface="Times New Roman"/>
                <a:cs typeface="Times New Roman"/>
              </a:rPr>
              <a:t>PHASE-2</a:t>
            </a:r>
            <a:endParaRPr sz="2400">
              <a:latin typeface="Times New Roman"/>
              <a:cs typeface="Times New Roman"/>
            </a:endParaRPr>
          </a:p>
          <a:p>
            <a:pPr>
              <a:lnSpc>
                <a:spcPct val="100000"/>
              </a:lnSpc>
              <a:spcBef>
                <a:spcPts val="35"/>
              </a:spcBef>
            </a:pPr>
            <a:endParaRPr sz="2850">
              <a:latin typeface="Times New Roman"/>
              <a:cs typeface="Times New Roman"/>
            </a:endParaRPr>
          </a:p>
          <a:p>
            <a:pPr marL="12700">
              <a:lnSpc>
                <a:spcPct val="100000"/>
              </a:lnSpc>
              <a:spcBef>
                <a:spcPts val="5"/>
              </a:spcBef>
            </a:pPr>
            <a:r>
              <a:rPr sz="2400" b="1" spc="-5" dirty="0">
                <a:latin typeface="Times New Roman"/>
                <a:cs typeface="Times New Roman"/>
              </a:rPr>
              <a:t>INNOVATION</a:t>
            </a:r>
            <a:endParaRPr sz="2400">
              <a:latin typeface="Times New Roman"/>
              <a:cs typeface="Times New Roman"/>
            </a:endParaRPr>
          </a:p>
          <a:p>
            <a:pPr marL="180340" indent="-167640">
              <a:lnSpc>
                <a:spcPct val="100000"/>
              </a:lnSpc>
              <a:spcBef>
                <a:spcPts val="980"/>
              </a:spcBef>
              <a:buFont typeface="Times New Roman"/>
              <a:buAutoNum type="arabicPeriod"/>
              <a:tabLst>
                <a:tab pos="180340" algn="l"/>
              </a:tabLst>
            </a:pPr>
            <a:r>
              <a:rPr sz="1300" b="1" spc="-10" dirty="0">
                <a:latin typeface="Times New Roman"/>
                <a:cs typeface="Times New Roman"/>
              </a:rPr>
              <a:t>Components</a:t>
            </a:r>
            <a:r>
              <a:rPr sz="1300" b="1" spc="-15" dirty="0">
                <a:latin typeface="Times New Roman"/>
                <a:cs typeface="Times New Roman"/>
              </a:rPr>
              <a:t> </a:t>
            </a:r>
            <a:r>
              <a:rPr sz="1300" b="1" spc="-5" dirty="0">
                <a:latin typeface="Times New Roman"/>
                <a:cs typeface="Times New Roman"/>
              </a:rPr>
              <a:t>Needed:</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dirty="0">
                <a:latin typeface="Times New Roman"/>
                <a:cs typeface="Times New Roman"/>
              </a:rPr>
              <a:t>Uno)</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30"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r>
              <a:rPr sz="1300" spc="2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capacitive)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Alarm</a:t>
            </a:r>
            <a:r>
              <a:rPr sz="1300" spc="-20"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(e.g.,</a:t>
            </a:r>
            <a:r>
              <a:rPr sz="1300" spc="15" dirty="0">
                <a:latin typeface="Times New Roman"/>
                <a:cs typeface="Times New Roman"/>
              </a:rPr>
              <a:t> </a:t>
            </a:r>
            <a:r>
              <a:rPr sz="1300" spc="-5" dirty="0">
                <a:latin typeface="Times New Roman"/>
                <a:cs typeface="Times New Roman"/>
              </a:rPr>
              <a:t>buzzer,</a:t>
            </a:r>
            <a:r>
              <a:rPr sz="1300" spc="25" dirty="0">
                <a:latin typeface="Times New Roman"/>
                <a:cs typeface="Times New Roman"/>
              </a:rPr>
              <a:t> </a:t>
            </a:r>
            <a:r>
              <a:rPr sz="1300" spc="-15" dirty="0">
                <a:latin typeface="Times New Roman"/>
                <a:cs typeface="Times New Roman"/>
              </a:rPr>
              <a:t>LED</a:t>
            </a:r>
            <a:r>
              <a:rPr sz="1300" spc="10"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Optional:</a:t>
            </a:r>
            <a:r>
              <a:rPr sz="1300" spc="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10" dirty="0">
                <a:latin typeface="Times New Roman"/>
                <a:cs typeface="Times New Roman"/>
              </a:rPr>
              <a:t>remote</a:t>
            </a:r>
            <a:r>
              <a:rPr sz="1300" spc="5"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Installation: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Mount</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strategic</a:t>
            </a:r>
            <a:r>
              <a:rPr sz="1300" spc="15" dirty="0">
                <a:latin typeface="Times New Roman"/>
                <a:cs typeface="Times New Roman"/>
              </a:rPr>
              <a:t> </a:t>
            </a:r>
            <a:r>
              <a:rPr sz="1300" dirty="0">
                <a:latin typeface="Times New Roman"/>
                <a:cs typeface="Times New Roman"/>
              </a:rPr>
              <a:t>location</a:t>
            </a:r>
            <a:r>
              <a:rPr sz="1300" spc="20" dirty="0">
                <a:latin typeface="Times New Roman"/>
                <a:cs typeface="Times New Roman"/>
              </a:rPr>
              <a:t> </a:t>
            </a:r>
            <a:r>
              <a:rPr sz="1300" spc="-5" dirty="0">
                <a:latin typeface="Times New Roman"/>
                <a:cs typeface="Times New Roman"/>
              </a:rPr>
              <a:t>near</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a:t>
            </a:r>
            <a:r>
              <a:rPr sz="1300" spc="30" dirty="0">
                <a:latin typeface="Times New Roman"/>
                <a:cs typeface="Times New Roman"/>
              </a:rPr>
              <a:t> </a:t>
            </a:r>
            <a:r>
              <a:rPr sz="1300" spc="-5" dirty="0">
                <a:latin typeface="Times New Roman"/>
                <a:cs typeface="Times New Roman"/>
              </a:rPr>
              <a:t>ensuring </a:t>
            </a:r>
            <a:r>
              <a:rPr sz="1300" spc="-310" dirty="0">
                <a:latin typeface="Times New Roman"/>
                <a:cs typeface="Times New Roman"/>
              </a:rPr>
              <a:t> </a:t>
            </a:r>
            <a:r>
              <a:rPr sz="1300" spc="-5" dirty="0">
                <a:latin typeface="Times New Roman"/>
                <a:cs typeface="Times New Roman"/>
              </a:rPr>
              <a:t>it’s</a:t>
            </a:r>
            <a:r>
              <a:rPr sz="1300" spc="5" dirty="0">
                <a:latin typeface="Times New Roman"/>
                <a:cs typeface="Times New Roman"/>
              </a:rPr>
              <a:t> </a:t>
            </a:r>
            <a:r>
              <a:rPr sz="1300" spc="-10" dirty="0">
                <a:latin typeface="Times New Roman"/>
                <a:cs typeface="Times New Roman"/>
              </a:rPr>
              <a:t>secure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protected</a:t>
            </a:r>
            <a:r>
              <a:rPr sz="1300" spc="1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damage.</a:t>
            </a:r>
            <a:endParaRPr sz="1300">
              <a:latin typeface="Times New Roman"/>
              <a:cs typeface="Times New Roman"/>
            </a:endParaRPr>
          </a:p>
          <a:p>
            <a:pPr marL="12700" marR="810260"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according to</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datasheet</a:t>
            </a:r>
            <a:r>
              <a:rPr sz="1300" spc="1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manufacturer’s</a:t>
            </a:r>
            <a:r>
              <a:rPr sz="1300" spc="5" dirty="0">
                <a:latin typeface="Times New Roman"/>
                <a:cs typeface="Times New Roman"/>
              </a:rPr>
              <a:t> </a:t>
            </a:r>
            <a:r>
              <a:rPr sz="1300" spc="-5" dirty="0">
                <a:latin typeface="Times New Roman"/>
                <a:cs typeface="Times New Roman"/>
              </a:rPr>
              <a:t>instructions.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Programming</a:t>
            </a:r>
            <a:r>
              <a:rPr sz="1300" b="1" spc="-5" dirty="0">
                <a:latin typeface="Times New Roman"/>
                <a:cs typeface="Times New Roman"/>
              </a:rPr>
              <a:t> the</a:t>
            </a:r>
            <a:r>
              <a:rPr sz="1300" b="1" dirty="0">
                <a:latin typeface="Times New Roman"/>
                <a:cs typeface="Times New Roman"/>
              </a:rPr>
              <a:t> </a:t>
            </a:r>
            <a:r>
              <a:rPr sz="1300" b="1" spc="-5" dirty="0">
                <a:latin typeface="Times New Roman"/>
                <a:cs typeface="Times New Roman"/>
              </a:rPr>
              <a:t>Arduino:</a:t>
            </a:r>
            <a:endParaRPr sz="1300">
              <a:latin typeface="Times New Roman"/>
              <a:cs typeface="Times New Roman"/>
            </a:endParaRPr>
          </a:p>
          <a:p>
            <a:pPr marL="12700" marR="52705" lvl="1" indent="127635">
              <a:lnSpc>
                <a:spcPct val="104600"/>
              </a:lnSpc>
              <a:spcBef>
                <a:spcPts val="750"/>
              </a:spcBef>
              <a:buChar char="-"/>
              <a:tabLst>
                <a:tab pos="235585" algn="l"/>
              </a:tabLst>
            </a:pPr>
            <a:r>
              <a:rPr sz="1300" spc="-5" dirty="0">
                <a:latin typeface="Times New Roman"/>
                <a:cs typeface="Times New Roman"/>
              </a:rPr>
              <a:t>Write</a:t>
            </a:r>
            <a:r>
              <a:rPr sz="1300" spc="2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30"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should</a:t>
            </a:r>
            <a:r>
              <a:rPr sz="1300" spc="15" dirty="0">
                <a:latin typeface="Times New Roman"/>
                <a:cs typeface="Times New Roman"/>
              </a:rPr>
              <a:t> </a:t>
            </a:r>
            <a:r>
              <a:rPr sz="1300" spc="-10" dirty="0">
                <a:latin typeface="Times New Roman"/>
                <a:cs typeface="Times New Roman"/>
              </a:rPr>
              <a:t>convert </a:t>
            </a:r>
            <a:r>
              <a:rPr sz="1300" spc="-310" dirty="0">
                <a:latin typeface="Times New Roman"/>
                <a:cs typeface="Times New Roman"/>
              </a:rPr>
              <a:t> </a:t>
            </a:r>
            <a:r>
              <a:rPr sz="1300" spc="-5" dirty="0">
                <a:latin typeface="Times New Roman"/>
                <a:cs typeface="Times New Roman"/>
              </a:rPr>
              <a:t>sensor</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into</a:t>
            </a:r>
            <a:r>
              <a:rPr sz="1300" spc="5" dirty="0">
                <a:latin typeface="Times New Roman"/>
                <a:cs typeface="Times New Roman"/>
              </a:rPr>
              <a:t> </a:t>
            </a:r>
            <a:r>
              <a:rPr sz="1300" spc="-5" dirty="0">
                <a:latin typeface="Times New Roman"/>
                <a:cs typeface="Times New Roman"/>
              </a:rPr>
              <a:t>meaningful</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5" dirty="0">
                <a:latin typeface="Times New Roman"/>
                <a:cs typeface="Times New Roman"/>
              </a:rPr>
              <a:t>level</a:t>
            </a:r>
            <a:r>
              <a:rPr sz="1300" spc="5" dirty="0">
                <a:latin typeface="Times New Roman"/>
                <a:cs typeface="Times New Roman"/>
              </a:rPr>
              <a:t> </a:t>
            </a:r>
            <a:r>
              <a:rPr sz="1300" dirty="0">
                <a:latin typeface="Times New Roman"/>
                <a:cs typeface="Times New Roman"/>
              </a:rPr>
              <a:t>information.</a:t>
            </a:r>
            <a:endParaRPr sz="1300">
              <a:latin typeface="Times New Roman"/>
              <a:cs typeface="Times New Roman"/>
            </a:endParaRPr>
          </a:p>
          <a:p>
            <a:pPr marL="234950" lvl="1" indent="-95250">
              <a:lnSpc>
                <a:spcPct val="100000"/>
              </a:lnSpc>
              <a:spcBef>
                <a:spcPts val="86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5" dirty="0">
                <a:latin typeface="Times New Roman"/>
                <a:cs typeface="Times New Roman"/>
              </a:rPr>
              <a:t> </a:t>
            </a:r>
            <a:r>
              <a:rPr sz="1300" spc="-5" dirty="0">
                <a:latin typeface="Times New Roman"/>
                <a:cs typeface="Times New Roman"/>
              </a:rPr>
              <a:t>threshold</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different</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stages</a:t>
            </a:r>
            <a:r>
              <a:rPr sz="1300" spc="20"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low,</a:t>
            </a:r>
            <a:r>
              <a:rPr sz="1300" spc="25" dirty="0">
                <a:latin typeface="Times New Roman"/>
                <a:cs typeface="Times New Roman"/>
              </a:rPr>
              <a:t> </a:t>
            </a:r>
            <a:r>
              <a:rPr sz="1300" spc="-5" dirty="0">
                <a:latin typeface="Times New Roman"/>
                <a:cs typeface="Times New Roman"/>
              </a:rPr>
              <a:t>moderate,</a:t>
            </a:r>
            <a:r>
              <a:rPr sz="1300" spc="30" dirty="0">
                <a:latin typeface="Times New Roman"/>
                <a:cs typeface="Times New Roman"/>
              </a:rPr>
              <a:t> </a:t>
            </a:r>
            <a:r>
              <a:rPr sz="1300" spc="-10" dirty="0">
                <a:latin typeface="Times New Roman"/>
                <a:cs typeface="Times New Roman"/>
              </a:rPr>
              <a:t>high).</a:t>
            </a:r>
            <a:endParaRPr sz="1300">
              <a:latin typeface="Times New Roman"/>
              <a:cs typeface="Times New Roman"/>
            </a:endParaRPr>
          </a:p>
          <a:p>
            <a:pPr marL="12700" marR="139065" lvl="1" indent="127635">
              <a:lnSpc>
                <a:spcPct val="104700"/>
              </a:lnSpc>
              <a:spcBef>
                <a:spcPts val="770"/>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analyze</a:t>
            </a:r>
            <a:r>
              <a:rPr sz="1300" spc="2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dirty="0">
                <a:latin typeface="Times New Roman"/>
                <a:cs typeface="Times New Roman"/>
              </a:rPr>
              <a:t>appropriate</a:t>
            </a:r>
            <a:r>
              <a:rPr sz="1300" spc="20" dirty="0">
                <a:latin typeface="Times New Roman"/>
                <a:cs typeface="Times New Roman"/>
              </a:rPr>
              <a:t> </a:t>
            </a:r>
            <a:r>
              <a:rPr sz="1300" spc="-5" dirty="0">
                <a:latin typeface="Times New Roman"/>
                <a:cs typeface="Times New Roman"/>
              </a:rPr>
              <a:t>responses</a:t>
            </a:r>
            <a:r>
              <a:rPr sz="1300" spc="2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levels</a:t>
            </a:r>
            <a:r>
              <a:rPr sz="1300" spc="5" dirty="0">
                <a:latin typeface="Times New Roman"/>
                <a:cs typeface="Times New Roman"/>
              </a:rPr>
              <a:t> </a:t>
            </a:r>
            <a:r>
              <a:rPr sz="1300" spc="-5" dirty="0">
                <a:latin typeface="Times New Roman"/>
                <a:cs typeface="Times New Roman"/>
              </a:rPr>
              <a:t>rise</a:t>
            </a:r>
            <a:r>
              <a:rPr sz="1300" spc="10" dirty="0">
                <a:latin typeface="Times New Roman"/>
                <a:cs typeface="Times New Roman"/>
              </a:rPr>
              <a:t> </a:t>
            </a:r>
            <a:r>
              <a:rPr sz="1300" spc="-5" dirty="0">
                <a:latin typeface="Times New Roman"/>
                <a:cs typeface="Times New Roman"/>
              </a:rPr>
              <a:t>above</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0"/>
              </a:spcBef>
              <a:buFont typeface="Times New Roman"/>
              <a:buChar char="-"/>
            </a:pPr>
            <a:endParaRPr sz="140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10" dirty="0">
                <a:latin typeface="Times New Roman"/>
                <a:cs typeface="Times New Roman"/>
              </a:rPr>
              <a:t>Warning</a:t>
            </a:r>
            <a:r>
              <a:rPr sz="1300" b="1" spc="-25" dirty="0">
                <a:latin typeface="Times New Roman"/>
                <a:cs typeface="Times New Roman"/>
              </a:rPr>
              <a:t> </a:t>
            </a:r>
            <a:r>
              <a:rPr sz="1300" b="1" spc="-5" dirty="0">
                <a:latin typeface="Times New Roman"/>
                <a:cs typeface="Times New Roman"/>
              </a:rPr>
              <a:t>System:</a:t>
            </a:r>
            <a:endParaRPr sz="1300">
              <a:latin typeface="Times New Roman"/>
              <a:cs typeface="Times New Roman"/>
            </a:endParaRPr>
          </a:p>
          <a:p>
            <a:pPr marL="12700" marR="342265"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alarm</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buzzer,</a:t>
            </a:r>
            <a:r>
              <a:rPr sz="1300" spc="30" dirty="0">
                <a:latin typeface="Times New Roman"/>
                <a:cs typeface="Times New Roman"/>
              </a:rPr>
              <a:t> </a:t>
            </a:r>
            <a:r>
              <a:rPr sz="1300" spc="-5" dirty="0">
                <a:latin typeface="Times New Roman"/>
                <a:cs typeface="Times New Roman"/>
              </a:rPr>
              <a:t>LEDs)</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25" dirty="0">
                <a:latin typeface="Times New Roman"/>
                <a:cs typeface="Times New Roman"/>
              </a:rPr>
              <a:t> </a:t>
            </a:r>
            <a:r>
              <a:rPr sz="1300" spc="-5" dirty="0">
                <a:latin typeface="Times New Roman"/>
                <a:cs typeface="Times New Roman"/>
              </a:rPr>
              <a:t>These</a:t>
            </a:r>
            <a:r>
              <a:rPr sz="1300" spc="15" dirty="0">
                <a:latin typeface="Times New Roman"/>
                <a:cs typeface="Times New Roman"/>
              </a:rPr>
              <a:t> </a:t>
            </a:r>
            <a:r>
              <a:rPr sz="1300" spc="-5" dirty="0">
                <a:latin typeface="Times New Roman"/>
                <a:cs typeface="Times New Roman"/>
              </a:rPr>
              <a:t>will</a:t>
            </a:r>
            <a:r>
              <a:rPr sz="1300" spc="10"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as </a:t>
            </a:r>
            <a:r>
              <a:rPr sz="1300" spc="-310" dirty="0">
                <a:latin typeface="Times New Roman"/>
                <a:cs typeface="Times New Roman"/>
              </a:rPr>
              <a:t> </a:t>
            </a:r>
            <a:r>
              <a:rPr sz="1300" spc="-5" dirty="0">
                <a:latin typeface="Times New Roman"/>
                <a:cs typeface="Times New Roman"/>
              </a:rPr>
              <a:t>local</a:t>
            </a:r>
            <a:r>
              <a:rPr sz="1300" spc="5"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20105" cy="7772400"/>
          </a:xfrm>
          <a:prstGeom prst="rect">
            <a:avLst/>
          </a:prstGeom>
        </p:spPr>
        <p:txBody>
          <a:bodyPr vert="horz" wrap="square" lIns="0" tIns="3175" rIns="0" bIns="0" rtlCol="0">
            <a:spAutoFit/>
          </a:bodyPr>
          <a:lstStyle/>
          <a:p>
            <a:pPr marL="12700" marR="678180" indent="127635">
              <a:lnSpc>
                <a:spcPct val="104600"/>
              </a:lnSpc>
              <a:spcBef>
                <a:spcPts val="2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activate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dirty="0">
                <a:latin typeface="Times New Roman"/>
                <a:cs typeface="Times New Roman"/>
              </a:rPr>
              <a:t>alarm</a:t>
            </a:r>
            <a:r>
              <a:rPr sz="1300" spc="-15"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exceeds</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predefined</a:t>
            </a:r>
            <a:r>
              <a:rPr sz="1300" spc="5"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spc="10" dirty="0">
                <a:latin typeface="Times New Roman"/>
                <a:cs typeface="Times New Roman"/>
              </a:rPr>
              <a:t> </a:t>
            </a:r>
            <a:r>
              <a:rPr sz="1300" b="1" spc="-10" dirty="0">
                <a:latin typeface="Times New Roman"/>
                <a:cs typeface="Times New Roman"/>
              </a:rPr>
              <a:t>Logging</a:t>
            </a:r>
            <a:r>
              <a:rPr sz="1300" b="1" spc="10"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Remote</a:t>
            </a:r>
            <a:r>
              <a:rPr sz="1300" b="1" spc="15" dirty="0">
                <a:latin typeface="Times New Roman"/>
                <a:cs typeface="Times New Roman"/>
              </a:rPr>
              <a:t> </a:t>
            </a:r>
            <a:r>
              <a:rPr sz="1300" b="1" spc="-5" dirty="0">
                <a:latin typeface="Times New Roman"/>
                <a:cs typeface="Times New Roman"/>
              </a:rPr>
              <a:t>Alerts</a:t>
            </a:r>
            <a:r>
              <a:rPr sz="1300" b="1" spc="15"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234950" lvl="1" indent="-95250">
              <a:lnSpc>
                <a:spcPct val="100000"/>
              </a:lnSpc>
              <a:spcBef>
                <a:spcPts val="865"/>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desired,</a:t>
            </a:r>
            <a:r>
              <a:rPr sz="1300" spc="25" dirty="0">
                <a:latin typeface="Times New Roman"/>
                <a:cs typeface="Times New Roman"/>
              </a:rPr>
              <a:t> </a:t>
            </a:r>
            <a:r>
              <a:rPr sz="1300" spc="-5" dirty="0">
                <a:latin typeface="Times New Roman"/>
                <a:cs typeface="Times New Roman"/>
              </a:rPr>
              <a:t>add</a:t>
            </a:r>
            <a:r>
              <a:rPr sz="1300" spc="2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data logging</a:t>
            </a:r>
            <a:r>
              <a:rPr sz="1300" spc="-15" dirty="0">
                <a:latin typeface="Times New Roman"/>
                <a:cs typeface="Times New Roman"/>
              </a:rPr>
              <a:t> </a:t>
            </a:r>
            <a:r>
              <a:rPr sz="1300" spc="-5" dirty="0">
                <a:latin typeface="Times New Roman"/>
                <a:cs typeface="Times New Roman"/>
              </a:rPr>
              <a:t>capability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record</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endParaRPr sz="1300">
              <a:latin typeface="Times New Roman"/>
              <a:cs typeface="Times New Roman"/>
            </a:endParaRPr>
          </a:p>
          <a:p>
            <a:pPr marL="12700" marR="303530" lvl="1" indent="127635">
              <a:lnSpc>
                <a:spcPct val="104700"/>
              </a:lnSpc>
              <a:spcBef>
                <a:spcPts val="740"/>
              </a:spcBef>
              <a:buChar char="-"/>
              <a:tabLst>
                <a:tab pos="235585" algn="l"/>
              </a:tabLst>
            </a:pPr>
            <a:r>
              <a:rPr sz="1300" spc="-5" dirty="0">
                <a:latin typeface="Times New Roman"/>
                <a:cs typeface="Times New Roman"/>
              </a:rPr>
              <a:t>For</a:t>
            </a:r>
            <a:r>
              <a:rPr sz="1300" spc="10" dirty="0">
                <a:latin typeface="Times New Roman"/>
                <a:cs typeface="Times New Roman"/>
              </a:rPr>
              <a:t> </a:t>
            </a:r>
            <a:r>
              <a:rPr sz="1300" spc="-10" dirty="0">
                <a:latin typeface="Times New Roman"/>
                <a:cs typeface="Times New Roman"/>
              </a:rPr>
              <a:t>remote</a:t>
            </a:r>
            <a:r>
              <a:rPr sz="1300" spc="10" dirty="0">
                <a:latin typeface="Times New Roman"/>
                <a:cs typeface="Times New Roman"/>
              </a:rPr>
              <a:t> </a:t>
            </a:r>
            <a:r>
              <a:rPr sz="1300"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integrate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20" dirty="0">
                <a:latin typeface="Times New Roman"/>
                <a:cs typeface="Times New Roman"/>
              </a:rPr>
              <a:t> </a:t>
            </a:r>
            <a:r>
              <a:rPr sz="1300" spc="-5" dirty="0">
                <a:latin typeface="Times New Roman"/>
                <a:cs typeface="Times New Roman"/>
              </a:rPr>
              <a:t>When</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detects</a:t>
            </a:r>
            <a:r>
              <a:rPr sz="1300" spc="15"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situation,</a:t>
            </a:r>
            <a:r>
              <a:rPr sz="1300" spc="2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alerts</a:t>
            </a:r>
            <a:r>
              <a:rPr sz="1300" spc="-10" dirty="0">
                <a:latin typeface="Times New Roman"/>
                <a:cs typeface="Times New Roman"/>
              </a:rPr>
              <a:t> via</a:t>
            </a:r>
            <a:r>
              <a:rPr sz="1300" spc="10" dirty="0">
                <a:latin typeface="Times New Roman"/>
                <a:cs typeface="Times New Roman"/>
              </a:rPr>
              <a:t> </a:t>
            </a:r>
            <a:r>
              <a:rPr sz="1300" spc="-10" dirty="0">
                <a:latin typeface="Times New Roman"/>
                <a:cs typeface="Times New Roman"/>
              </a:rPr>
              <a:t>SMS,</a:t>
            </a:r>
            <a:r>
              <a:rPr sz="1300" spc="20" dirty="0">
                <a:latin typeface="Times New Roman"/>
                <a:cs typeface="Times New Roman"/>
              </a:rPr>
              <a:t> </a:t>
            </a:r>
            <a:r>
              <a:rPr sz="1300"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push</a:t>
            </a:r>
            <a:r>
              <a:rPr sz="1300" spc="10" dirty="0">
                <a:latin typeface="Times New Roman"/>
                <a:cs typeface="Times New Roman"/>
              </a:rPr>
              <a:t> </a:t>
            </a:r>
            <a:r>
              <a:rPr sz="1300" spc="-5" dirty="0">
                <a:latin typeface="Times New Roman"/>
                <a:cs typeface="Times New Roman"/>
              </a:rPr>
              <a:t>notifications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relevant </a:t>
            </a:r>
            <a:r>
              <a:rPr sz="1300" dirty="0">
                <a:latin typeface="Times New Roman"/>
                <a:cs typeface="Times New Roman"/>
              </a:rPr>
              <a:t> </a:t>
            </a:r>
            <a:r>
              <a:rPr sz="1300" spc="-5" dirty="0">
                <a:latin typeface="Times New Roman"/>
                <a:cs typeface="Times New Roman"/>
              </a:rPr>
              <a:t>authorities</a:t>
            </a:r>
            <a:r>
              <a:rPr sz="130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spc="-5" dirty="0">
                <a:latin typeface="Times New Roman"/>
                <a:cs typeface="Times New Roman"/>
              </a:rPr>
              <a:t>individuals.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Power</a:t>
            </a:r>
            <a:r>
              <a:rPr sz="1300" b="1" spc="-25" dirty="0">
                <a:latin typeface="Times New Roman"/>
                <a:cs typeface="Times New Roman"/>
              </a:rPr>
              <a:t> </a:t>
            </a:r>
            <a:r>
              <a:rPr sz="1300" b="1" spc="-5" dirty="0">
                <a:latin typeface="Times New Roman"/>
                <a:cs typeface="Times New Roman"/>
              </a:rPr>
              <a:t>Supply:</a:t>
            </a:r>
            <a:endParaRPr sz="1300">
              <a:latin typeface="Times New Roman"/>
              <a:cs typeface="Times New Roman"/>
            </a:endParaRPr>
          </a:p>
          <a:p>
            <a:pPr marL="12700" marR="690245" lvl="1" indent="127635">
              <a:lnSpc>
                <a:spcPct val="104600"/>
              </a:lnSpc>
              <a:spcBef>
                <a:spcPts val="770"/>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reliable</a:t>
            </a:r>
            <a:r>
              <a:rPr sz="1300" spc="15"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supply</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associated</a:t>
            </a:r>
            <a:r>
              <a:rPr sz="1300" spc="15" dirty="0">
                <a:latin typeface="Times New Roman"/>
                <a:cs typeface="Times New Roman"/>
              </a:rPr>
              <a:t> </a:t>
            </a:r>
            <a:r>
              <a:rPr sz="1300" spc="-5" dirty="0">
                <a:latin typeface="Times New Roman"/>
                <a:cs typeface="Times New Roman"/>
              </a:rPr>
              <a:t>components, </a:t>
            </a:r>
            <a:r>
              <a:rPr sz="1300" spc="-310" dirty="0">
                <a:latin typeface="Times New Roman"/>
                <a:cs typeface="Times New Roman"/>
              </a:rPr>
              <a:t> </a:t>
            </a:r>
            <a:r>
              <a:rPr sz="1300" spc="-5" dirty="0">
                <a:latin typeface="Times New Roman"/>
                <a:cs typeface="Times New Roman"/>
              </a:rPr>
              <a:t>considering</a:t>
            </a:r>
            <a:r>
              <a:rPr sz="1300" spc="-10" dirty="0">
                <a:latin typeface="Times New Roman"/>
                <a:cs typeface="Times New Roman"/>
              </a:rPr>
              <a:t> </a:t>
            </a:r>
            <a:r>
              <a:rPr sz="1300" spc="-5" dirty="0">
                <a:latin typeface="Times New Roman"/>
                <a:cs typeface="Times New Roman"/>
              </a:rPr>
              <a:t>backup</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options</a:t>
            </a:r>
            <a:r>
              <a:rPr sz="1300" spc="15"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case</a:t>
            </a:r>
            <a:r>
              <a:rPr sz="1300" spc="15"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dirty="0">
                <a:latin typeface="Times New Roman"/>
                <a:cs typeface="Times New Roman"/>
              </a:rPr>
              <a:t>outag</a:t>
            </a:r>
            <a:r>
              <a:rPr sz="1100" dirty="0">
                <a:latin typeface="Calibri"/>
                <a:cs typeface="Calibri"/>
              </a:rPr>
              <a:t>es.</a:t>
            </a:r>
            <a:endParaRPr sz="1100">
              <a:latin typeface="Calibri"/>
              <a:cs typeface="Calibri"/>
            </a:endParaRPr>
          </a:p>
          <a:p>
            <a:pPr lvl="1">
              <a:lnSpc>
                <a:spcPct val="100000"/>
              </a:lnSpc>
              <a:buFont typeface="Times New Roman"/>
              <a:buChar char="-"/>
            </a:pPr>
            <a:endParaRPr sz="1400">
              <a:latin typeface="Calibri"/>
              <a:cs typeface="Calibri"/>
            </a:endParaRPr>
          </a:p>
          <a:p>
            <a:pPr lvl="1">
              <a:lnSpc>
                <a:spcPct val="100000"/>
              </a:lnSpc>
              <a:spcBef>
                <a:spcPts val="10"/>
              </a:spcBef>
              <a:buFont typeface="Times New Roman"/>
              <a:buChar char="-"/>
            </a:pPr>
            <a:endParaRPr sz="1150">
              <a:latin typeface="Calibri"/>
              <a:cs typeface="Calibri"/>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5080" lvl="1" indent="127635">
              <a:lnSpc>
                <a:spcPct val="104600"/>
              </a:lnSpc>
              <a:spcBef>
                <a:spcPts val="745"/>
              </a:spcBef>
              <a:buChar char="-"/>
              <a:tabLst>
                <a:tab pos="235585" algn="l"/>
              </a:tabLst>
            </a:pP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by</a:t>
            </a:r>
            <a:r>
              <a:rPr sz="1300" spc="20" dirty="0">
                <a:latin typeface="Times New Roman"/>
                <a:cs typeface="Times New Roman"/>
              </a:rPr>
              <a:t> </a:t>
            </a:r>
            <a:r>
              <a:rPr sz="1300" spc="-5" dirty="0">
                <a:latin typeface="Times New Roman"/>
                <a:cs typeface="Times New Roman"/>
              </a:rPr>
              <a:t>simulating</a:t>
            </a:r>
            <a:r>
              <a:rPr sz="1300" spc="-10" dirty="0">
                <a:latin typeface="Times New Roman"/>
                <a:cs typeface="Times New Roman"/>
              </a:rPr>
              <a:t> </a:t>
            </a:r>
            <a:r>
              <a:rPr sz="1300" spc="-5" dirty="0">
                <a:latin typeface="Times New Roman"/>
                <a:cs typeface="Times New Roman"/>
              </a:rPr>
              <a:t>different</a:t>
            </a:r>
            <a:r>
              <a:rPr sz="1300" spc="25" dirty="0">
                <a:latin typeface="Times New Roman"/>
                <a:cs typeface="Times New Roman"/>
              </a:rPr>
              <a:t> </a:t>
            </a:r>
            <a:r>
              <a:rPr sz="130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levels.</a:t>
            </a:r>
            <a:r>
              <a:rPr sz="1300" spc="30" dirty="0">
                <a:latin typeface="Times New Roman"/>
                <a:cs typeface="Times New Roman"/>
              </a:rPr>
              <a:t> </a:t>
            </a:r>
            <a:r>
              <a:rPr sz="1300" spc="-5" dirty="0">
                <a:latin typeface="Times New Roman"/>
                <a:cs typeface="Times New Roman"/>
              </a:rPr>
              <a:t>Verify</a:t>
            </a:r>
            <a:r>
              <a:rPr sz="1300" spc="2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correctly </a:t>
            </a:r>
            <a:r>
              <a:rPr sz="1300" spc="-310" dirty="0">
                <a:latin typeface="Times New Roman"/>
                <a:cs typeface="Times New Roman"/>
              </a:rPr>
              <a:t> </a:t>
            </a:r>
            <a:r>
              <a:rPr sz="1300" spc="-5" dirty="0">
                <a:latin typeface="Times New Roman"/>
                <a:cs typeface="Times New Roman"/>
              </a:rPr>
              <a:t>detects</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conditions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activates</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alarm.</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Calibrate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if</a:t>
            </a:r>
            <a:r>
              <a:rPr sz="1300" spc="10" dirty="0">
                <a:latin typeface="Times New Roman"/>
                <a:cs typeface="Times New Roman"/>
              </a:rPr>
              <a:t> </a:t>
            </a:r>
            <a:r>
              <a:rPr sz="1300" spc="-5" dirty="0">
                <a:latin typeface="Times New Roman"/>
                <a:cs typeface="Times New Roman"/>
              </a:rPr>
              <a:t>necessary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15" dirty="0">
                <a:latin typeface="Times New Roman"/>
                <a:cs typeface="Times New Roman"/>
              </a:rPr>
              <a:t> </a:t>
            </a:r>
            <a:r>
              <a:rPr sz="1300" spc="-5" dirty="0">
                <a:latin typeface="Times New Roman"/>
                <a:cs typeface="Times New Roman"/>
              </a:rPr>
              <a:t>accuracy.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79705" indent="-167640">
              <a:lnSpc>
                <a:spcPct val="100000"/>
              </a:lnSpc>
              <a:buFont typeface="Times New Roman"/>
              <a:buAutoNum type="arabicPeriod" startAt="5"/>
              <a:tabLst>
                <a:tab pos="180340" algn="l"/>
              </a:tabLst>
            </a:pP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12700" marR="669925" lvl="1" indent="127635">
              <a:lnSpc>
                <a:spcPct val="104600"/>
              </a:lnSpc>
              <a:spcBef>
                <a:spcPts val="770"/>
              </a:spcBef>
              <a:buChar char="-"/>
              <a:tabLst>
                <a:tab pos="235585" algn="l"/>
              </a:tabLst>
            </a:pPr>
            <a:r>
              <a:rPr sz="1300" spc="-5" dirty="0">
                <a:latin typeface="Times New Roman"/>
                <a:cs typeface="Times New Roman"/>
              </a:rPr>
              <a:t>Install</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 in</a:t>
            </a:r>
            <a:r>
              <a:rPr sz="1300" spc="15"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areas,</a:t>
            </a:r>
            <a:r>
              <a:rPr sz="1300" spc="30" dirty="0">
                <a:latin typeface="Times New Roman"/>
                <a:cs typeface="Times New Roman"/>
              </a:rPr>
              <a:t> </a:t>
            </a:r>
            <a:r>
              <a:rPr sz="1300" spc="-5" dirty="0">
                <a:latin typeface="Times New Roman"/>
                <a:cs typeface="Times New Roman"/>
              </a:rPr>
              <a:t>ensuring it’s</a:t>
            </a:r>
            <a:r>
              <a:rPr sz="1300" spc="15" dirty="0">
                <a:latin typeface="Times New Roman"/>
                <a:cs typeface="Times New Roman"/>
              </a:rPr>
              <a:t> </a:t>
            </a:r>
            <a:r>
              <a:rPr sz="1300" spc="-10" dirty="0">
                <a:latin typeface="Times New Roman"/>
                <a:cs typeface="Times New Roman"/>
              </a:rPr>
              <a:t>weatherproof</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well- </a:t>
            </a:r>
            <a:r>
              <a:rPr sz="1300" spc="-310" dirty="0">
                <a:latin typeface="Times New Roman"/>
                <a:cs typeface="Times New Roman"/>
              </a:rPr>
              <a:t> </a:t>
            </a:r>
            <a:r>
              <a:rPr sz="1300" spc="-5" dirty="0">
                <a:latin typeface="Times New Roman"/>
                <a:cs typeface="Times New Roman"/>
              </a:rPr>
              <a:t>maintained.</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Regularly</a:t>
            </a:r>
            <a:r>
              <a:rPr sz="1300" spc="10" dirty="0">
                <a:latin typeface="Times New Roman"/>
                <a:cs typeface="Times New Roman"/>
              </a:rPr>
              <a:t> </a:t>
            </a:r>
            <a:r>
              <a:rPr sz="1300" dirty="0">
                <a:latin typeface="Times New Roman"/>
                <a:cs typeface="Times New Roman"/>
              </a:rPr>
              <a:t>check</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maintain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ensure</a:t>
            </a:r>
            <a:r>
              <a:rPr sz="1300" spc="1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functions</a:t>
            </a:r>
            <a:r>
              <a:rPr sz="1300" spc="10" dirty="0">
                <a:latin typeface="Times New Roman"/>
                <a:cs typeface="Times New Roman"/>
              </a:rPr>
              <a:t> </a:t>
            </a:r>
            <a:r>
              <a:rPr sz="1300" spc="-5" dirty="0">
                <a:latin typeface="Times New Roman"/>
                <a:cs typeface="Times New Roman"/>
              </a:rPr>
              <a:t>correctly.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dirty="0">
                <a:latin typeface="Times New Roman"/>
                <a:cs typeface="Times New Roman"/>
              </a:rPr>
              <a:t> </a:t>
            </a:r>
            <a:r>
              <a:rPr sz="1300" b="1" spc="-5" dirty="0">
                <a:latin typeface="Times New Roman"/>
                <a:cs typeface="Times New Roman"/>
              </a:rPr>
              <a:t>Visualization</a:t>
            </a:r>
            <a:r>
              <a:rPr sz="1300" b="1" spc="-30"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53035" lvl="1" indent="127635">
              <a:lnSpc>
                <a:spcPct val="104700"/>
              </a:lnSpc>
              <a:spcBef>
                <a:spcPts val="770"/>
              </a:spcBef>
              <a:buChar char="-"/>
              <a:tabLst>
                <a:tab pos="235585" algn="l"/>
              </a:tabLst>
            </a:pP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creating a</a:t>
            </a:r>
            <a:r>
              <a:rPr sz="1300" spc="20"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visualize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real-time, </a:t>
            </a:r>
            <a:r>
              <a:rPr sz="1300" spc="-310" dirty="0">
                <a:latin typeface="Times New Roman"/>
                <a:cs typeface="Times New Roman"/>
              </a:rPr>
              <a:t> </a:t>
            </a:r>
            <a:r>
              <a:rPr sz="1300" spc="-5" dirty="0">
                <a:latin typeface="Times New Roman"/>
                <a:cs typeface="Times New Roman"/>
              </a:rPr>
              <a:t>which</a:t>
            </a:r>
            <a:r>
              <a:rPr sz="1300" spc="10" dirty="0">
                <a:latin typeface="Times New Roman"/>
                <a:cs typeface="Times New Roman"/>
              </a:rPr>
              <a:t> </a:t>
            </a:r>
            <a:r>
              <a:rPr sz="1300" spc="-5" dirty="0">
                <a:latin typeface="Times New Roman"/>
                <a:cs typeface="Times New Roman"/>
              </a:rPr>
              <a:t>can</a:t>
            </a:r>
            <a:r>
              <a:rPr sz="1300" spc="10" dirty="0">
                <a:latin typeface="Times New Roman"/>
                <a:cs typeface="Times New Roman"/>
              </a:rPr>
              <a:t> </a:t>
            </a:r>
            <a:r>
              <a:rPr sz="1300" spc="-5" dirty="0">
                <a:latin typeface="Times New Roman"/>
                <a:cs typeface="Times New Roman"/>
              </a:rPr>
              <a:t>be</a:t>
            </a:r>
            <a:r>
              <a:rPr sz="1300" spc="10" dirty="0">
                <a:latin typeface="Times New Roman"/>
                <a:cs typeface="Times New Roman"/>
              </a:rPr>
              <a:t> </a:t>
            </a:r>
            <a:r>
              <a:rPr sz="1300" spc="-5" dirty="0">
                <a:latin typeface="Times New Roman"/>
                <a:cs typeface="Times New Roman"/>
              </a:rPr>
              <a:t>accessed</a:t>
            </a:r>
            <a:r>
              <a:rPr sz="1300" spc="10" dirty="0">
                <a:latin typeface="Times New Roman"/>
                <a:cs typeface="Times New Roman"/>
              </a:rPr>
              <a:t> </a:t>
            </a:r>
            <a:r>
              <a:rPr sz="1300" spc="-5" dirty="0">
                <a:latin typeface="Times New Roman"/>
                <a:cs typeface="Times New Roman"/>
              </a:rPr>
              <a:t>remotely</a:t>
            </a:r>
            <a:r>
              <a:rPr sz="1300" spc="5" dirty="0">
                <a:latin typeface="Times New Roman"/>
                <a:cs typeface="Times New Roman"/>
              </a:rPr>
              <a:t> </a:t>
            </a:r>
            <a:r>
              <a:rPr sz="1300" spc="-10" dirty="0">
                <a:latin typeface="Times New Roman"/>
                <a:cs typeface="Times New Roman"/>
              </a:rPr>
              <a:t>via</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web</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mobile</a:t>
            </a:r>
            <a:r>
              <a:rPr sz="1300" spc="5" dirty="0">
                <a:latin typeface="Times New Roman"/>
                <a:cs typeface="Times New Roman"/>
              </a:rPr>
              <a:t> </a:t>
            </a:r>
            <a:r>
              <a:rPr sz="1300" spc="-5" dirty="0">
                <a:latin typeface="Times New Roman"/>
                <a:cs typeface="Times New Roman"/>
              </a:rPr>
              <a:t>app.</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0"/>
              </a:spcBef>
            </a:pPr>
            <a:endParaRPr sz="1400">
              <a:latin typeface="Times New Roman"/>
              <a:cs typeface="Times New Roman"/>
            </a:endParaRPr>
          </a:p>
          <a:p>
            <a:pPr marL="12700">
              <a:lnSpc>
                <a:spcPct val="100000"/>
              </a:lnSpc>
            </a:pPr>
            <a:r>
              <a:rPr sz="1300" spc="-5" dirty="0">
                <a:latin typeface="Times New Roman"/>
                <a:cs typeface="Times New Roman"/>
              </a:rPr>
              <a:t>10.</a:t>
            </a:r>
            <a:r>
              <a:rPr sz="1300" spc="10" dirty="0">
                <a:latin typeface="Times New Roman"/>
                <a:cs typeface="Times New Roman"/>
              </a:rPr>
              <a:t> </a:t>
            </a:r>
            <a:r>
              <a:rPr sz="1300" b="1" spc="-10" dirty="0">
                <a:latin typeface="Times New Roman"/>
                <a:cs typeface="Times New Roman"/>
              </a:rPr>
              <a:t>Community</a:t>
            </a:r>
            <a:r>
              <a:rPr sz="1300" b="1" dirty="0">
                <a:latin typeface="Times New Roman"/>
                <a:cs typeface="Times New Roman"/>
              </a:rPr>
              <a:t> </a:t>
            </a:r>
            <a:r>
              <a:rPr sz="1300" b="1" spc="-5" dirty="0">
                <a:latin typeface="Times New Roman"/>
                <a:cs typeface="Times New Roman"/>
              </a:rPr>
              <a:t>Out</a:t>
            </a:r>
            <a:r>
              <a:rPr sz="1300" b="1" spc="10" dirty="0">
                <a:latin typeface="Times New Roman"/>
                <a:cs typeface="Times New Roman"/>
              </a:rPr>
              <a:t> </a:t>
            </a:r>
            <a:r>
              <a:rPr sz="1300" b="1" spc="-5" dirty="0">
                <a:latin typeface="Times New Roman"/>
                <a:cs typeface="Times New Roman"/>
              </a:rPr>
              <a:t>reach:</a:t>
            </a:r>
            <a:endParaRPr sz="13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886450" cy="942975"/>
          </a:xfrm>
          <a:prstGeom prst="rect">
            <a:avLst/>
          </a:prstGeom>
        </p:spPr>
        <p:txBody>
          <a:bodyPr vert="horz" wrap="square" lIns="0" tIns="3175" rIns="0" bIns="0" rtlCol="0">
            <a:spAutoFit/>
          </a:bodyPr>
          <a:lstStyle/>
          <a:p>
            <a:pPr marL="12700" marR="686435" indent="167640">
              <a:lnSpc>
                <a:spcPct val="104600"/>
              </a:lnSpc>
              <a:spcBef>
                <a:spcPts val="25"/>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Raise</a:t>
            </a:r>
            <a:r>
              <a:rPr sz="1300" spc="10" dirty="0">
                <a:latin typeface="Times New Roman"/>
                <a:cs typeface="Times New Roman"/>
              </a:rPr>
              <a:t> </a:t>
            </a:r>
            <a:r>
              <a:rPr sz="1300" spc="-5" dirty="0">
                <a:latin typeface="Times New Roman"/>
                <a:cs typeface="Times New Roman"/>
              </a:rPr>
              <a:t>awareness</a:t>
            </a:r>
            <a:r>
              <a:rPr sz="1300" spc="15" dirty="0">
                <a:latin typeface="Times New Roman"/>
                <a:cs typeface="Times New Roman"/>
              </a:rPr>
              <a:t> </a:t>
            </a:r>
            <a:r>
              <a:rPr sz="1300" spc="-5" dirty="0">
                <a:latin typeface="Times New Roman"/>
                <a:cs typeface="Times New Roman"/>
              </a:rPr>
              <a:t>about</a:t>
            </a:r>
            <a:r>
              <a:rPr sz="1300" spc="10" dirty="0">
                <a:latin typeface="Times New Roman"/>
                <a:cs typeface="Times New Roman"/>
              </a:rPr>
              <a:t> </a:t>
            </a:r>
            <a:r>
              <a:rPr sz="1300" spc="-5" dirty="0">
                <a:latin typeface="Times New Roman"/>
                <a:cs typeface="Times New Roman"/>
              </a:rPr>
              <a:t>the system</a:t>
            </a:r>
            <a:r>
              <a:rPr sz="1300" spc="-15" dirty="0">
                <a:latin typeface="Times New Roman"/>
                <a:cs typeface="Times New Roman"/>
              </a:rPr>
              <a:t> </a:t>
            </a:r>
            <a:r>
              <a:rPr sz="1300" spc="-5" dirty="0">
                <a:latin typeface="Times New Roman"/>
                <a:cs typeface="Times New Roman"/>
              </a:rPr>
              <a:t>within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provide</a:t>
            </a:r>
            <a:r>
              <a:rPr sz="1300" spc="10" dirty="0">
                <a:latin typeface="Times New Roman"/>
                <a:cs typeface="Times New Roman"/>
              </a:rPr>
              <a:t> </a:t>
            </a:r>
            <a:r>
              <a:rPr sz="1300" spc="-5" dirty="0">
                <a:latin typeface="Times New Roman"/>
                <a:cs typeface="Times New Roman"/>
              </a:rPr>
              <a:t>clear </a:t>
            </a:r>
            <a:r>
              <a:rPr sz="1300" spc="-310" dirty="0">
                <a:latin typeface="Times New Roman"/>
                <a:cs typeface="Times New Roman"/>
              </a:rPr>
              <a:t> </a:t>
            </a:r>
            <a:r>
              <a:rPr sz="1300" spc="-10" dirty="0">
                <a:latin typeface="Times New Roman"/>
                <a:cs typeface="Times New Roman"/>
              </a:rPr>
              <a:t>instructions</a:t>
            </a:r>
            <a:r>
              <a:rPr sz="1300" spc="10"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10" dirty="0">
                <a:latin typeface="Times New Roman"/>
                <a:cs typeface="Times New Roman"/>
              </a:rPr>
              <a:t>what</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do</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10" dirty="0">
                <a:latin typeface="Times New Roman"/>
                <a:cs typeface="Times New Roman"/>
              </a:rPr>
              <a:t>case</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10" dirty="0">
                <a:latin typeface="Times New Roman"/>
                <a:cs typeface="Times New Roman"/>
              </a:rPr>
              <a:t>flood</a:t>
            </a:r>
            <a:r>
              <a:rPr sz="1300" spc="1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12700" marR="5080">
              <a:lnSpc>
                <a:spcPct val="104600"/>
              </a:lnSpc>
              <a:spcBef>
                <a:spcPts val="770"/>
              </a:spcBef>
            </a:pPr>
            <a:r>
              <a:rPr sz="1300" spc="-5" dirty="0">
                <a:latin typeface="Times New Roman"/>
                <a:cs typeface="Times New Roman"/>
              </a:rPr>
              <a:t>11</a:t>
            </a:r>
            <a:r>
              <a:rPr sz="1300" b="1" spc="-5" dirty="0">
                <a:latin typeface="Times New Roman"/>
                <a:cs typeface="Times New Roman"/>
              </a:rPr>
              <a:t>.</a:t>
            </a:r>
            <a:r>
              <a:rPr sz="1300" b="1" spc="25" dirty="0">
                <a:latin typeface="Times New Roman"/>
                <a:cs typeface="Times New Roman"/>
              </a:rPr>
              <a:t> </a:t>
            </a:r>
            <a:r>
              <a:rPr sz="1300" b="1" spc="-10" dirty="0">
                <a:latin typeface="Times New Roman"/>
                <a:cs typeface="Times New Roman"/>
              </a:rPr>
              <a:t>Emergency</a:t>
            </a:r>
            <a:r>
              <a:rPr sz="1300" b="1" spc="25" dirty="0">
                <a:latin typeface="Times New Roman"/>
                <a:cs typeface="Times New Roman"/>
              </a:rPr>
              <a:t> </a:t>
            </a:r>
            <a:r>
              <a:rPr sz="1300" b="1" spc="-5" dirty="0">
                <a:latin typeface="Times New Roman"/>
                <a:cs typeface="Times New Roman"/>
              </a:rPr>
              <a:t>Response</a:t>
            </a:r>
            <a:r>
              <a:rPr sz="1300" b="1" spc="20" dirty="0">
                <a:latin typeface="Times New Roman"/>
                <a:cs typeface="Times New Roman"/>
              </a:rPr>
              <a:t> </a:t>
            </a:r>
            <a:r>
              <a:rPr sz="1300" b="1" spc="-5" dirty="0">
                <a:latin typeface="Times New Roman"/>
                <a:cs typeface="Times New Roman"/>
              </a:rPr>
              <a:t>Plan:</a:t>
            </a:r>
            <a:r>
              <a:rPr sz="1300" b="1" spc="30"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Work</a:t>
            </a:r>
            <a:r>
              <a:rPr sz="1300"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dirty="0">
                <a:latin typeface="Times New Roman"/>
                <a:cs typeface="Times New Roman"/>
              </a:rPr>
              <a:t>local</a:t>
            </a:r>
            <a:r>
              <a:rPr sz="1300" spc="25" dirty="0">
                <a:latin typeface="Times New Roman"/>
                <a:cs typeface="Times New Roman"/>
              </a:rPr>
              <a:t> </a:t>
            </a:r>
            <a:r>
              <a:rPr sz="1300" spc="-5" dirty="0">
                <a:latin typeface="Times New Roman"/>
                <a:cs typeface="Times New Roman"/>
              </a:rPr>
              <a:t>authorities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establish</a:t>
            </a:r>
            <a:r>
              <a:rPr sz="1300" spc="2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emergency </a:t>
            </a:r>
            <a:r>
              <a:rPr sz="1300" spc="-310" dirty="0">
                <a:latin typeface="Times New Roman"/>
                <a:cs typeface="Times New Roman"/>
              </a:rPr>
              <a:t> </a:t>
            </a:r>
            <a:r>
              <a:rPr sz="1300" spc="-5" dirty="0">
                <a:latin typeface="Times New Roman"/>
                <a:cs typeface="Times New Roman"/>
              </a:rPr>
              <a:t>response</a:t>
            </a:r>
            <a:r>
              <a:rPr sz="1300" spc="5" dirty="0">
                <a:latin typeface="Times New Roman"/>
                <a:cs typeface="Times New Roman"/>
              </a:rPr>
              <a:t> </a:t>
            </a:r>
            <a:r>
              <a:rPr sz="1300" spc="-5" dirty="0">
                <a:latin typeface="Times New Roman"/>
                <a:cs typeface="Times New Roman"/>
              </a:rPr>
              <a:t>plan</a:t>
            </a:r>
            <a:r>
              <a:rPr sz="1300" spc="5" dirty="0">
                <a:latin typeface="Times New Roman"/>
                <a:cs typeface="Times New Roman"/>
              </a:rPr>
              <a:t> </a:t>
            </a:r>
            <a:r>
              <a:rPr sz="1300" spc="-5" dirty="0">
                <a:latin typeface="Times New Roman"/>
                <a:cs typeface="Times New Roman"/>
              </a:rPr>
              <a:t>based</a:t>
            </a:r>
            <a:r>
              <a:rPr sz="1300" spc="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alerts</a:t>
            </a:r>
            <a:r>
              <a:rPr sz="1300" spc="5" dirty="0">
                <a:latin typeface="Times New Roman"/>
                <a:cs typeface="Times New Roman"/>
              </a:rPr>
              <a:t> </a:t>
            </a:r>
            <a:r>
              <a:rPr sz="1300" spc="-5" dirty="0">
                <a:latin typeface="Times New Roman"/>
                <a:cs typeface="Times New Roman"/>
              </a:rPr>
              <a:t>generated</a:t>
            </a:r>
            <a:r>
              <a:rPr sz="1300" spc="5"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system.</a:t>
            </a:r>
            <a:endParaRPr sz="1300">
              <a:latin typeface="Times New Roman"/>
              <a:cs typeface="Times New Roman"/>
            </a:endParaRPr>
          </a:p>
        </p:txBody>
      </p:sp>
      <p:sp>
        <p:nvSpPr>
          <p:cNvPr id="3" name="object 3"/>
          <p:cNvSpPr txBox="1"/>
          <p:nvPr/>
        </p:nvSpPr>
        <p:spPr>
          <a:xfrm>
            <a:off x="902004" y="2093849"/>
            <a:ext cx="2666365" cy="989330"/>
          </a:xfrm>
          <a:prstGeom prst="rect">
            <a:avLst/>
          </a:prstGeom>
        </p:spPr>
        <p:txBody>
          <a:bodyPr vert="horz" wrap="square" lIns="0" tIns="12700" rIns="0" bIns="0" rtlCol="0">
            <a:spAutoFit/>
          </a:bodyPr>
          <a:lstStyle/>
          <a:p>
            <a:pPr marL="12700" marR="5080">
              <a:lnSpc>
                <a:spcPct val="131700"/>
              </a:lnSpc>
              <a:spcBef>
                <a:spcPts val="100"/>
              </a:spcBef>
            </a:pPr>
            <a:r>
              <a:rPr sz="2400" b="1" spc="-5" dirty="0">
                <a:latin typeface="Times New Roman"/>
                <a:cs typeface="Times New Roman"/>
              </a:rPr>
              <a:t>PHASE-3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1</a:t>
            </a:r>
            <a:endParaRPr sz="2400">
              <a:latin typeface="Times New Roman"/>
              <a:cs typeface="Times New Roman"/>
            </a:endParaRPr>
          </a:p>
        </p:txBody>
      </p:sp>
      <p:sp>
        <p:nvSpPr>
          <p:cNvPr id="4" name="object 4"/>
          <p:cNvSpPr txBox="1"/>
          <p:nvPr/>
        </p:nvSpPr>
        <p:spPr>
          <a:xfrm>
            <a:off x="902004" y="3382670"/>
            <a:ext cx="5945505" cy="5645150"/>
          </a:xfrm>
          <a:prstGeom prst="rect">
            <a:avLst/>
          </a:prstGeom>
        </p:spPr>
        <p:txBody>
          <a:bodyPr vert="horz" wrap="square" lIns="0" tIns="116840" rIns="0" bIns="0" rtlCol="0">
            <a:spAutoFit/>
          </a:bodyPr>
          <a:lstStyle/>
          <a:p>
            <a:pPr marL="179705" indent="-167640">
              <a:lnSpc>
                <a:spcPct val="100000"/>
              </a:lnSpc>
              <a:spcBef>
                <a:spcPts val="920"/>
              </a:spcBef>
              <a:buAutoNum type="arabicPeriod"/>
              <a:tabLst>
                <a:tab pos="180340" algn="l"/>
              </a:tabLst>
            </a:pPr>
            <a:r>
              <a:rPr sz="1300" b="1" spc="-10" dirty="0">
                <a:latin typeface="Times New Roman"/>
                <a:cs typeface="Times New Roman"/>
              </a:rPr>
              <a:t>Hardware</a:t>
            </a:r>
            <a:r>
              <a:rPr sz="1300" b="1" spc="-15" dirty="0">
                <a:latin typeface="Times New Roman"/>
                <a:cs typeface="Times New Roman"/>
              </a:rPr>
              <a:t> </a:t>
            </a:r>
            <a:r>
              <a:rPr sz="1300" b="1" spc="-5" dirty="0">
                <a:latin typeface="Times New Roman"/>
                <a:cs typeface="Times New Roman"/>
              </a:rPr>
              <a:t>Setup:</a:t>
            </a:r>
            <a:endParaRPr sz="1300">
              <a:latin typeface="Times New Roman"/>
              <a:cs typeface="Times New Roman"/>
            </a:endParaRPr>
          </a:p>
          <a:p>
            <a:pPr marL="12700" marR="395605" lvl="1" indent="127635">
              <a:lnSpc>
                <a:spcPct val="104600"/>
              </a:lnSpc>
              <a:spcBef>
                <a:spcPts val="745"/>
              </a:spcBef>
              <a:buChar char="-"/>
              <a:tabLst>
                <a:tab pos="235585" algn="l"/>
              </a:tabLst>
            </a:pPr>
            <a:r>
              <a:rPr sz="1300" spc="-5" dirty="0">
                <a:latin typeface="Times New Roman"/>
                <a:cs typeface="Times New Roman"/>
              </a:rPr>
              <a:t>Choose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appropriate</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board</a:t>
            </a:r>
            <a:r>
              <a:rPr sz="1300" spc="20" dirty="0">
                <a:latin typeface="Times New Roman"/>
                <a:cs typeface="Times New Roman"/>
              </a:rPr>
              <a:t> </a:t>
            </a:r>
            <a:r>
              <a:rPr sz="1300" spc="-5" dirty="0">
                <a:latin typeface="Times New Roman"/>
                <a:cs typeface="Times New Roman"/>
              </a:rPr>
              <a:t>(e.g.,</a:t>
            </a:r>
            <a:r>
              <a:rPr sz="1300" spc="3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Uno,</a:t>
            </a:r>
            <a:r>
              <a:rPr sz="1300" spc="25"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Nano)</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compatible</a:t>
            </a:r>
            <a:r>
              <a:rPr sz="1300" spc="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10"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endParaRPr sz="1300">
              <a:latin typeface="Times New Roman"/>
              <a:cs typeface="Times New Roman"/>
            </a:endParaRPr>
          </a:p>
          <a:p>
            <a:pPr marL="12700" marR="388620" lvl="1" indent="127635">
              <a:lnSpc>
                <a:spcPct val="104600"/>
              </a:lnSpc>
              <a:spcBef>
                <a:spcPts val="770"/>
              </a:spcBef>
              <a:buChar char="-"/>
              <a:tabLst>
                <a:tab pos="235585" algn="l"/>
              </a:tabLst>
            </a:pPr>
            <a:r>
              <a:rPr sz="1300" spc="-5" dirty="0">
                <a:latin typeface="Times New Roman"/>
                <a:cs typeface="Times New Roman"/>
              </a:rPr>
              <a:t>Connect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board,</a:t>
            </a:r>
            <a:r>
              <a:rPr sz="1300" spc="30" dirty="0">
                <a:latin typeface="Times New Roman"/>
                <a:cs typeface="Times New Roman"/>
              </a:rPr>
              <a:t> </a:t>
            </a:r>
            <a:r>
              <a:rPr sz="1300" spc="-5" dirty="0">
                <a:latin typeface="Times New Roman"/>
                <a:cs typeface="Times New Roman"/>
              </a:rPr>
              <a:t>ensuring proper</a:t>
            </a:r>
            <a:r>
              <a:rPr sz="1300" spc="25" dirty="0">
                <a:latin typeface="Times New Roman"/>
                <a:cs typeface="Times New Roman"/>
              </a:rPr>
              <a:t> </a:t>
            </a:r>
            <a:r>
              <a:rPr sz="1300" spc="-5" dirty="0">
                <a:latin typeface="Times New Roman"/>
                <a:cs typeface="Times New Roman"/>
              </a:rPr>
              <a:t>wiring</a:t>
            </a:r>
            <a:r>
              <a:rPr sz="1300" spc="-1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power</a:t>
            </a:r>
            <a:r>
              <a:rPr sz="1300" spc="5" dirty="0">
                <a:latin typeface="Times New Roman"/>
                <a:cs typeface="Times New Roman"/>
              </a:rPr>
              <a:t> </a:t>
            </a:r>
            <a:r>
              <a:rPr sz="1300" spc="-5" dirty="0">
                <a:latin typeface="Times New Roman"/>
                <a:cs typeface="Times New Roman"/>
              </a:rPr>
              <a:t>supply.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Acquisition:</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10" dirty="0">
                <a:latin typeface="Times New Roman"/>
                <a:cs typeface="Times New Roman"/>
              </a:rPr>
              <a:t>regular</a:t>
            </a:r>
            <a:r>
              <a:rPr sz="1300" spc="20" dirty="0">
                <a:latin typeface="Times New Roman"/>
                <a:cs typeface="Times New Roman"/>
              </a:rPr>
              <a:t> </a:t>
            </a:r>
            <a:r>
              <a:rPr sz="1300" spc="-5" dirty="0">
                <a:latin typeface="Times New Roman"/>
                <a:cs typeface="Times New Roman"/>
              </a:rPr>
              <a:t>intervals.</a:t>
            </a:r>
            <a:endParaRPr sz="1300">
              <a:latin typeface="Times New Roman"/>
              <a:cs typeface="Times New Roman"/>
            </a:endParaRPr>
          </a:p>
          <a:p>
            <a:pPr marL="12700" marR="904240" lvl="1" indent="127635">
              <a:lnSpc>
                <a:spcPct val="104600"/>
              </a:lnSpc>
              <a:spcBef>
                <a:spcPts val="750"/>
              </a:spcBef>
              <a:buChar char="-"/>
              <a:tabLst>
                <a:tab pos="235585" algn="l"/>
              </a:tabLst>
            </a:pPr>
            <a:r>
              <a:rPr sz="1300" spc="-10" dirty="0">
                <a:latin typeface="Times New Roman"/>
                <a:cs typeface="Times New Roman"/>
              </a:rPr>
              <a:t>Convert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sensor’s</a:t>
            </a:r>
            <a:r>
              <a:rPr sz="1300" spc="15" dirty="0">
                <a:latin typeface="Times New Roman"/>
                <a:cs typeface="Times New Roman"/>
              </a:rPr>
              <a:t> </a:t>
            </a:r>
            <a:r>
              <a:rPr sz="1300" spc="-5" dirty="0">
                <a:latin typeface="Times New Roman"/>
                <a:cs typeface="Times New Roman"/>
              </a:rPr>
              <a:t>analog or</a:t>
            </a:r>
            <a:r>
              <a:rPr sz="1300" spc="15" dirty="0">
                <a:latin typeface="Times New Roman"/>
                <a:cs typeface="Times New Roman"/>
              </a:rPr>
              <a:t> </a:t>
            </a:r>
            <a:r>
              <a:rPr sz="1300" spc="-5" dirty="0">
                <a:latin typeface="Times New Roman"/>
                <a:cs typeface="Times New Roman"/>
              </a:rPr>
              <a:t>digital</a:t>
            </a:r>
            <a:r>
              <a:rPr sz="1300" spc="15" dirty="0">
                <a:latin typeface="Times New Roman"/>
                <a:cs typeface="Times New Roman"/>
              </a:rPr>
              <a:t> </a:t>
            </a:r>
            <a:r>
              <a:rPr sz="1300" dirty="0">
                <a:latin typeface="Times New Roman"/>
                <a:cs typeface="Times New Roman"/>
              </a:rPr>
              <a:t>output</a:t>
            </a:r>
            <a:r>
              <a:rPr sz="1300" spc="10"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meaningful</a:t>
            </a:r>
            <a:r>
              <a:rPr sz="1300" spc="1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15" dirty="0">
                <a:latin typeface="Times New Roman"/>
                <a:cs typeface="Times New Roman"/>
              </a:rPr>
              <a:t> </a:t>
            </a:r>
            <a:r>
              <a:rPr sz="1300" b="1" spc="-10" dirty="0">
                <a:latin typeface="Times New Roman"/>
                <a:cs typeface="Times New Roman"/>
              </a:rPr>
              <a:t>Logging:</a:t>
            </a:r>
            <a:endParaRPr sz="1300">
              <a:latin typeface="Times New Roman"/>
              <a:cs typeface="Times New Roman"/>
            </a:endParaRPr>
          </a:p>
          <a:p>
            <a:pPr marL="12700" marR="156210" lvl="1" indent="127635">
              <a:lnSpc>
                <a:spcPct val="104600"/>
              </a:lnSpc>
              <a:spcBef>
                <a:spcPts val="72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10" dirty="0">
                <a:latin typeface="Times New Roman"/>
                <a:cs typeface="Times New Roman"/>
              </a:rPr>
              <a:t>method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log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data.</a:t>
            </a:r>
            <a:r>
              <a:rPr sz="1300" spc="50"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20" dirty="0">
                <a:latin typeface="Times New Roman"/>
                <a:cs typeface="Times New Roman"/>
              </a:rPr>
              <a:t>SD</a:t>
            </a:r>
            <a:r>
              <a:rPr sz="1300" spc="15" dirty="0">
                <a:latin typeface="Times New Roman"/>
                <a:cs typeface="Times New Roman"/>
              </a:rPr>
              <a:t> </a:t>
            </a:r>
            <a:r>
              <a:rPr sz="1300" spc="-5" dirty="0">
                <a:latin typeface="Times New Roman"/>
                <a:cs typeface="Times New Roman"/>
              </a:rPr>
              <a:t>card</a:t>
            </a:r>
            <a:r>
              <a:rPr sz="1300" spc="15"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send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computer</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cloud-based</a:t>
            </a:r>
            <a:r>
              <a:rPr sz="1300" spc="10" dirty="0">
                <a:latin typeface="Times New Roman"/>
                <a:cs typeface="Times New Roman"/>
              </a:rPr>
              <a:t> </a:t>
            </a:r>
            <a:r>
              <a:rPr sz="1300" spc="-5" dirty="0">
                <a:latin typeface="Times New Roman"/>
                <a:cs typeface="Times New Roman"/>
              </a:rPr>
              <a:t>platform</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storage.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Transmission:</a:t>
            </a:r>
            <a:endParaRPr sz="1300">
              <a:latin typeface="Times New Roman"/>
              <a:cs typeface="Times New Roman"/>
            </a:endParaRPr>
          </a:p>
          <a:p>
            <a:pPr marL="12700" marR="5080" lvl="1" indent="127635">
              <a:lnSpc>
                <a:spcPct val="104600"/>
              </a:lnSpc>
              <a:spcBef>
                <a:spcPts val="750"/>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needed,</a:t>
            </a:r>
            <a:r>
              <a:rPr sz="1300" spc="30" dirty="0">
                <a:latin typeface="Times New Roman"/>
                <a:cs typeface="Times New Roman"/>
              </a:rPr>
              <a:t> </a:t>
            </a:r>
            <a:r>
              <a:rPr sz="1300" spc="-5" dirty="0">
                <a:latin typeface="Times New Roman"/>
                <a:cs typeface="Times New Roman"/>
              </a:rPr>
              <a:t>establish</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transmit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wirelessly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central</a:t>
            </a:r>
            <a:r>
              <a:rPr sz="1300" spc="20" dirty="0">
                <a:latin typeface="Times New Roman"/>
                <a:cs typeface="Times New Roman"/>
              </a:rPr>
              <a:t> </a:t>
            </a:r>
            <a:r>
              <a:rPr sz="1300" spc="-10" dirty="0">
                <a:latin typeface="Times New Roman"/>
                <a:cs typeface="Times New Roman"/>
              </a:rPr>
              <a:t>server</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location </a:t>
            </a:r>
            <a:r>
              <a:rPr sz="1300" spc="-310" dirty="0">
                <a:latin typeface="Times New Roman"/>
                <a:cs typeface="Times New Roman"/>
              </a:rPr>
              <a:t> </a:t>
            </a:r>
            <a:r>
              <a:rPr sz="1300" spc="-5" dirty="0">
                <a:latin typeface="Times New Roman"/>
                <a:cs typeface="Times New Roman"/>
              </a:rPr>
              <a:t>using</a:t>
            </a:r>
            <a:r>
              <a:rPr sz="1300" spc="5" dirty="0">
                <a:latin typeface="Times New Roman"/>
                <a:cs typeface="Times New Roman"/>
              </a:rPr>
              <a:t> </a:t>
            </a:r>
            <a:r>
              <a:rPr sz="1300" spc="-10" dirty="0">
                <a:latin typeface="Times New Roman"/>
                <a:cs typeface="Times New Roman"/>
              </a:rPr>
              <a:t>modules</a:t>
            </a:r>
            <a:r>
              <a:rPr sz="1300" spc="5" dirty="0">
                <a:latin typeface="Times New Roman"/>
                <a:cs typeface="Times New Roman"/>
              </a:rPr>
              <a:t> </a:t>
            </a:r>
            <a:r>
              <a:rPr sz="1300" spc="-5" dirty="0">
                <a:latin typeface="Times New Roman"/>
                <a:cs typeface="Times New Roman"/>
              </a:rPr>
              <a:t>like</a:t>
            </a:r>
            <a:r>
              <a:rPr sz="1300" spc="10" dirty="0">
                <a:latin typeface="Times New Roman"/>
                <a:cs typeface="Times New Roman"/>
              </a:rPr>
              <a:t> </a:t>
            </a:r>
            <a:r>
              <a:rPr sz="1300" spc="-5" dirty="0">
                <a:latin typeface="Times New Roman"/>
                <a:cs typeface="Times New Roman"/>
              </a:rPr>
              <a:t>Wi-Fi,</a:t>
            </a:r>
            <a:r>
              <a:rPr sz="1300" spc="15" dirty="0">
                <a:latin typeface="Times New Roman"/>
                <a:cs typeface="Times New Roman"/>
              </a:rPr>
              <a:t> </a:t>
            </a:r>
            <a:r>
              <a:rPr sz="1300" spc="-5" dirty="0">
                <a:latin typeface="Times New Roman"/>
                <a:cs typeface="Times New Roman"/>
              </a:rPr>
              <a:t>GSM,</a:t>
            </a:r>
            <a:r>
              <a:rPr sz="1300" spc="1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LoRa.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51855" cy="7689850"/>
          </a:xfrm>
          <a:prstGeom prst="rect">
            <a:avLst/>
          </a:prstGeom>
        </p:spPr>
        <p:txBody>
          <a:bodyPr vert="horz" wrap="square" lIns="0" tIns="3175" rIns="0" bIns="0" rtlCol="0">
            <a:spAutoFit/>
          </a:bodyPr>
          <a:lstStyle/>
          <a:p>
            <a:pPr marL="12700" marR="73025" indent="127635">
              <a:lnSpc>
                <a:spcPct val="104600"/>
              </a:lnSpc>
              <a:spcBef>
                <a:spcPts val="25"/>
              </a:spcBef>
            </a:pPr>
            <a:r>
              <a:rPr sz="1300" spc="-5" dirty="0">
                <a:latin typeface="Times New Roman"/>
                <a:cs typeface="Times New Roman"/>
              </a:rPr>
              <a:t>- </a:t>
            </a:r>
            <a:r>
              <a:rPr sz="1300" spc="-10" dirty="0">
                <a:latin typeface="Times New Roman"/>
                <a:cs typeface="Times New Roman"/>
              </a:rPr>
              <a:t>Develop</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process</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5"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flood</a:t>
            </a:r>
            <a:r>
              <a:rPr sz="1300" spc="20" dirty="0">
                <a:latin typeface="Times New Roman"/>
                <a:cs typeface="Times New Roman"/>
              </a:rPr>
              <a:t> </a:t>
            </a:r>
            <a:r>
              <a:rPr sz="1300" spc="-5" dirty="0">
                <a:latin typeface="Times New Roman"/>
                <a:cs typeface="Times New Roman"/>
              </a:rPr>
              <a:t>risk</a:t>
            </a:r>
            <a:r>
              <a:rPr sz="1300" spc="-10" dirty="0">
                <a:latin typeface="Times New Roman"/>
                <a:cs typeface="Times New Roman"/>
              </a:rPr>
              <a:t> levels</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 </a:t>
            </a:r>
            <a:r>
              <a:rPr sz="1300" spc="-310"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weather</a:t>
            </a:r>
            <a:r>
              <a:rPr sz="1300" spc="10"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12700" marR="109855" lvl="1" indent="127635">
              <a:lnSpc>
                <a:spcPct val="104600"/>
              </a:lnSpc>
              <a:spcBef>
                <a:spcPts val="745"/>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warning </a:t>
            </a:r>
            <a:r>
              <a:rPr sz="1300"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dirty="0">
                <a:latin typeface="Times New Roman"/>
                <a:cs typeface="Times New Roman"/>
              </a:rPr>
              <a:t>trigger</a:t>
            </a:r>
            <a:r>
              <a:rPr sz="1300" spc="20" dirty="0">
                <a:latin typeface="Times New Roman"/>
                <a:cs typeface="Times New Roman"/>
              </a:rPr>
              <a:t> </a:t>
            </a:r>
            <a:r>
              <a:rPr sz="1300" spc="-10" dirty="0">
                <a:latin typeface="Times New Roman"/>
                <a:cs typeface="Times New Roman"/>
              </a:rPr>
              <a:t>alarms,</a:t>
            </a:r>
            <a:r>
              <a:rPr sz="1300" spc="25" dirty="0">
                <a:latin typeface="Times New Roman"/>
                <a:cs typeface="Times New Roman"/>
              </a:rPr>
              <a:t> </a:t>
            </a:r>
            <a:r>
              <a:rPr sz="1300" spc="-5" dirty="0">
                <a:latin typeface="Times New Roman"/>
                <a:cs typeface="Times New Roman"/>
              </a:rPr>
              <a:t>notifications,</a:t>
            </a:r>
            <a:r>
              <a:rPr sz="1300" spc="3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reaches</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critical</a:t>
            </a:r>
            <a:r>
              <a:rPr sz="1300" spc="10" dirty="0">
                <a:latin typeface="Times New Roman"/>
                <a:cs typeface="Times New Roman"/>
              </a:rPr>
              <a:t> </a:t>
            </a:r>
            <a:r>
              <a:rPr sz="1300" spc="-5" dirty="0">
                <a:latin typeface="Times New Roman"/>
                <a:cs typeface="Times New Roman"/>
              </a:rPr>
              <a:t>point.</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12700" marR="293370" lvl="1" indent="127635">
              <a:lnSpc>
                <a:spcPct val="104600"/>
              </a:lnSpc>
              <a:spcBef>
                <a:spcPts val="745"/>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user</a:t>
            </a:r>
            <a:r>
              <a:rPr sz="130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monitoring</a:t>
            </a:r>
            <a:r>
              <a:rPr sz="1300" spc="-1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configuring</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system.</a:t>
            </a:r>
            <a:r>
              <a:rPr sz="1300" spc="30" dirty="0">
                <a:latin typeface="Times New Roman"/>
                <a:cs typeface="Times New Roman"/>
              </a:rPr>
              <a:t> </a:t>
            </a:r>
            <a:r>
              <a:rPr sz="1300" spc="-5" dirty="0">
                <a:latin typeface="Times New Roman"/>
                <a:cs typeface="Times New Roman"/>
              </a:rPr>
              <a:t>This</a:t>
            </a:r>
            <a:r>
              <a:rPr sz="1300" spc="15" dirty="0">
                <a:latin typeface="Times New Roman"/>
                <a:cs typeface="Times New Roman"/>
              </a:rPr>
              <a:t> </a:t>
            </a:r>
            <a:r>
              <a:rPr sz="1300" spc="-5" dirty="0">
                <a:latin typeface="Times New Roman"/>
                <a:cs typeface="Times New Roman"/>
              </a:rPr>
              <a:t>could</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10" dirty="0">
                <a:latin typeface="Times New Roman"/>
                <a:cs typeface="Times New Roman"/>
              </a:rPr>
              <a:t>simple</a:t>
            </a:r>
            <a:r>
              <a:rPr sz="1300" spc="30" dirty="0">
                <a:latin typeface="Times New Roman"/>
                <a:cs typeface="Times New Roman"/>
              </a:rPr>
              <a:t> </a:t>
            </a:r>
            <a:r>
              <a:rPr sz="1300" spc="-15" dirty="0">
                <a:latin typeface="Times New Roman"/>
                <a:cs typeface="Times New Roman"/>
              </a:rPr>
              <a:t>LCD</a:t>
            </a:r>
            <a:r>
              <a:rPr sz="1300" spc="10" dirty="0">
                <a:latin typeface="Times New Roman"/>
                <a:cs typeface="Times New Roman"/>
              </a:rPr>
              <a:t> </a:t>
            </a:r>
            <a:r>
              <a:rPr sz="1300" spc="-5" dirty="0">
                <a:latin typeface="Times New Roman"/>
                <a:cs typeface="Times New Roman"/>
              </a:rPr>
              <a:t>display</a:t>
            </a:r>
            <a:r>
              <a:rPr sz="1300" spc="5"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0" dirty="0">
                <a:latin typeface="Times New Roman"/>
                <a:cs typeface="Times New Roman"/>
              </a:rPr>
              <a:t>more</a:t>
            </a:r>
            <a:r>
              <a:rPr sz="1300" spc="10" dirty="0">
                <a:latin typeface="Times New Roman"/>
                <a:cs typeface="Times New Roman"/>
              </a:rPr>
              <a:t> </a:t>
            </a:r>
            <a:r>
              <a:rPr sz="1300" spc="-5" dirty="0">
                <a:latin typeface="Times New Roman"/>
                <a:cs typeface="Times New Roman"/>
              </a:rPr>
              <a:t>advanced</a:t>
            </a:r>
            <a:r>
              <a:rPr sz="1300" spc="15" dirty="0">
                <a:latin typeface="Times New Roman"/>
                <a:cs typeface="Times New Roman"/>
              </a:rPr>
              <a:t> </a:t>
            </a:r>
            <a:r>
              <a:rPr sz="1300" dirty="0">
                <a:latin typeface="Times New Roman"/>
                <a:cs typeface="Times New Roman"/>
              </a:rPr>
              <a:t>web-based</a:t>
            </a:r>
            <a:r>
              <a:rPr sz="1300" spc="15" dirty="0">
                <a:latin typeface="Times New Roman"/>
                <a:cs typeface="Times New Roman"/>
              </a:rPr>
              <a:t> </a:t>
            </a:r>
            <a:r>
              <a:rPr sz="1300" spc="-5" dirty="0">
                <a:latin typeface="Times New Roman"/>
                <a:cs typeface="Times New Roman"/>
              </a:rPr>
              <a:t>dashboard.</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Power</a:t>
            </a:r>
            <a:r>
              <a:rPr sz="1300" b="1" spc="-5" dirty="0">
                <a:latin typeface="Times New Roman"/>
                <a:cs typeface="Times New Roman"/>
              </a:rPr>
              <a:t> Supply</a:t>
            </a:r>
            <a:r>
              <a:rPr sz="1300" b="1" spc="-10" dirty="0">
                <a:latin typeface="Times New Roman"/>
                <a:cs typeface="Times New Roman"/>
              </a:rPr>
              <a:t> </a:t>
            </a:r>
            <a:r>
              <a:rPr sz="1300" b="1" spc="-5" dirty="0">
                <a:latin typeface="Times New Roman"/>
                <a:cs typeface="Times New Roman"/>
              </a:rPr>
              <a:t>and</a:t>
            </a:r>
            <a:r>
              <a:rPr sz="1300" b="1" spc="-35" dirty="0">
                <a:latin typeface="Times New Roman"/>
                <a:cs typeface="Times New Roman"/>
              </a:rPr>
              <a:t> </a:t>
            </a:r>
            <a:r>
              <a:rPr sz="1300" b="1" dirty="0">
                <a:latin typeface="Times New Roman"/>
                <a:cs typeface="Times New Roman"/>
              </a:rPr>
              <a:t>Backup:</a:t>
            </a:r>
            <a:endParaRPr sz="1300">
              <a:latin typeface="Times New Roman"/>
              <a:cs typeface="Times New Roman"/>
            </a:endParaRPr>
          </a:p>
          <a:p>
            <a:pPr marL="12700" marR="313055" lvl="1" indent="127635">
              <a:lnSpc>
                <a:spcPct val="104600"/>
              </a:lnSpc>
              <a:spcBef>
                <a:spcPts val="745"/>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has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power</a:t>
            </a:r>
            <a:r>
              <a:rPr sz="1300" spc="20" dirty="0">
                <a:latin typeface="Times New Roman"/>
                <a:cs typeface="Times New Roman"/>
              </a:rPr>
              <a:t> </a:t>
            </a:r>
            <a:r>
              <a:rPr sz="1300" spc="-10" dirty="0">
                <a:latin typeface="Times New Roman"/>
                <a:cs typeface="Times New Roman"/>
              </a:rPr>
              <a:t>supply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consider</a:t>
            </a:r>
            <a:r>
              <a:rPr sz="1300" spc="20" dirty="0">
                <a:latin typeface="Times New Roman"/>
                <a:cs typeface="Times New Roman"/>
              </a:rPr>
              <a:t> </a:t>
            </a:r>
            <a:r>
              <a:rPr sz="1300" spc="-5" dirty="0">
                <a:latin typeface="Times New Roman"/>
                <a:cs typeface="Times New Roman"/>
              </a:rPr>
              <a:t>implementing</a:t>
            </a:r>
            <a:r>
              <a:rPr sz="1300" spc="-10" dirty="0">
                <a:latin typeface="Times New Roman"/>
                <a:cs typeface="Times New Roman"/>
              </a:rPr>
              <a:t> </a:t>
            </a:r>
            <a:r>
              <a:rPr sz="1300" spc="-5" dirty="0">
                <a:latin typeface="Times New Roman"/>
                <a:cs typeface="Times New Roman"/>
              </a:rPr>
              <a:t>backup </a:t>
            </a:r>
            <a:r>
              <a:rPr sz="1300" spc="-3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sources</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maintain</a:t>
            </a:r>
            <a:r>
              <a:rPr sz="1300" spc="10" dirty="0">
                <a:latin typeface="Times New Roman"/>
                <a:cs typeface="Times New Roman"/>
              </a:rPr>
              <a:t> </a:t>
            </a:r>
            <a:r>
              <a:rPr sz="1300" spc="-5" dirty="0">
                <a:latin typeface="Times New Roman"/>
                <a:cs typeface="Times New Roman"/>
              </a:rPr>
              <a:t>operation</a:t>
            </a:r>
            <a:r>
              <a:rPr sz="1300" spc="10" dirty="0">
                <a:latin typeface="Times New Roman"/>
                <a:cs typeface="Times New Roman"/>
              </a:rPr>
              <a:t> </a:t>
            </a:r>
            <a:r>
              <a:rPr sz="1300" spc="-5" dirty="0">
                <a:latin typeface="Times New Roman"/>
                <a:cs typeface="Times New Roman"/>
              </a:rPr>
              <a:t>during</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outages.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321945" lvl="1" indent="127635">
              <a:lnSpc>
                <a:spcPct val="106200"/>
              </a:lnSpc>
              <a:spcBef>
                <a:spcPts val="695"/>
              </a:spcBef>
              <a:buChar char="-"/>
              <a:tabLst>
                <a:tab pos="235585" algn="l"/>
              </a:tabLst>
            </a:pPr>
            <a:r>
              <a:rPr sz="1300" spc="-5" dirty="0">
                <a:latin typeface="Times New Roman"/>
                <a:cs typeface="Times New Roman"/>
              </a:rPr>
              <a:t>Thoroughly</a:t>
            </a:r>
            <a:r>
              <a:rPr sz="1300" spc="10"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calibrate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accurate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pPr>
            <a:r>
              <a:rPr sz="1300" b="1" spc="-5" dirty="0">
                <a:latin typeface="Times New Roman"/>
                <a:cs typeface="Times New Roman"/>
              </a:rPr>
              <a:t>10.</a:t>
            </a:r>
            <a:r>
              <a:rPr sz="1300" b="1" spc="5" dirty="0">
                <a:latin typeface="Times New Roman"/>
                <a:cs typeface="Times New Roman"/>
              </a:rPr>
              <a:t> </a:t>
            </a:r>
            <a:r>
              <a:rPr sz="1300" b="1" spc="-5" dirty="0">
                <a:latin typeface="Times New Roman"/>
                <a:cs typeface="Times New Roman"/>
              </a:rPr>
              <a:t>Data</a:t>
            </a:r>
            <a:r>
              <a:rPr sz="1300" b="1" spc="5" dirty="0">
                <a:latin typeface="Times New Roman"/>
                <a:cs typeface="Times New Roman"/>
              </a:rPr>
              <a:t> </a:t>
            </a:r>
            <a:r>
              <a:rPr sz="1300" b="1" spc="-5" dirty="0">
                <a:latin typeface="Times New Roman"/>
                <a:cs typeface="Times New Roman"/>
              </a:rPr>
              <a:t>Collection</a:t>
            </a:r>
            <a:r>
              <a:rPr sz="1300" b="1" spc="-30" dirty="0">
                <a:latin typeface="Times New Roman"/>
                <a:cs typeface="Times New Roman"/>
              </a:rPr>
              <a:t> </a:t>
            </a:r>
            <a:r>
              <a:rPr sz="1300" b="1" spc="-5" dirty="0">
                <a:latin typeface="Times New Roman"/>
                <a:cs typeface="Times New Roman"/>
              </a:rPr>
              <a:t>and</a:t>
            </a:r>
            <a:r>
              <a:rPr sz="1300" b="1" spc="-25" dirty="0">
                <a:latin typeface="Times New Roman"/>
                <a:cs typeface="Times New Roman"/>
              </a:rPr>
              <a:t> </a:t>
            </a:r>
            <a:r>
              <a:rPr sz="1300" b="1" dirty="0">
                <a:latin typeface="Times New Roman"/>
                <a:cs typeface="Times New Roman"/>
              </a:rPr>
              <a:t>Dataset:</a:t>
            </a:r>
            <a:endParaRPr sz="1300">
              <a:latin typeface="Times New Roman"/>
              <a:cs typeface="Times New Roman"/>
            </a:endParaRPr>
          </a:p>
          <a:p>
            <a:pPr marL="12700" marR="290830" indent="167640" algn="just">
              <a:lnSpc>
                <a:spcPct val="104700"/>
              </a:lnSpc>
              <a:spcBef>
                <a:spcPts val="720"/>
              </a:spcBef>
              <a:buChar char="-"/>
              <a:tabLst>
                <a:tab pos="278130" algn="l"/>
              </a:tabLst>
            </a:pPr>
            <a:r>
              <a:rPr sz="1300" spc="-5" dirty="0">
                <a:latin typeface="Times New Roman"/>
                <a:cs typeface="Times New Roman"/>
              </a:rPr>
              <a:t>Collect data </a:t>
            </a:r>
            <a:r>
              <a:rPr sz="1300" spc="-10" dirty="0">
                <a:latin typeface="Times New Roman"/>
                <a:cs typeface="Times New Roman"/>
              </a:rPr>
              <a:t>over time </a:t>
            </a:r>
            <a:r>
              <a:rPr sz="1300" dirty="0">
                <a:latin typeface="Times New Roman"/>
                <a:cs typeface="Times New Roman"/>
              </a:rPr>
              <a:t>to </a:t>
            </a:r>
            <a:r>
              <a:rPr sz="1300" spc="-5" dirty="0">
                <a:latin typeface="Times New Roman"/>
                <a:cs typeface="Times New Roman"/>
              </a:rPr>
              <a:t>build a dataset for flood monitoring. This dataset should </a:t>
            </a:r>
            <a:r>
              <a:rPr sz="1300" spc="-310" dirty="0">
                <a:latin typeface="Times New Roman"/>
                <a:cs typeface="Times New Roman"/>
              </a:rPr>
              <a:t> </a:t>
            </a:r>
            <a:r>
              <a:rPr sz="1300" spc="-10" dirty="0">
                <a:latin typeface="Times New Roman"/>
                <a:cs typeface="Times New Roman"/>
              </a:rPr>
              <a:t>include water level </a:t>
            </a:r>
            <a:r>
              <a:rPr sz="1300" spc="-5" dirty="0">
                <a:latin typeface="Times New Roman"/>
                <a:cs typeface="Times New Roman"/>
              </a:rPr>
              <a:t>readings, </a:t>
            </a:r>
            <a:r>
              <a:rPr sz="1300" spc="-10" dirty="0">
                <a:latin typeface="Times New Roman"/>
                <a:cs typeface="Times New Roman"/>
              </a:rPr>
              <a:t>timestamps, and any other relevant information, such as </a:t>
            </a:r>
            <a:r>
              <a:rPr sz="1300" spc="-5" dirty="0">
                <a:latin typeface="Times New Roman"/>
                <a:cs typeface="Times New Roman"/>
              </a:rPr>
              <a:t> weather</a:t>
            </a:r>
            <a:r>
              <a:rPr sz="130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10" dirty="0">
                <a:latin typeface="Times New Roman"/>
                <a:cs typeface="Times New Roman"/>
              </a:rPr>
              <a:t>Label</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occurrences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non-flood</a:t>
            </a:r>
            <a:r>
              <a:rPr sz="1300" spc="10" dirty="0">
                <a:latin typeface="Times New Roman"/>
                <a:cs typeface="Times New Roman"/>
              </a:rPr>
              <a:t> </a:t>
            </a:r>
            <a:r>
              <a:rPr sz="1300" spc="-5" dirty="0">
                <a:latin typeface="Times New Roman"/>
                <a:cs typeface="Times New Roman"/>
              </a:rPr>
              <a:t>periods.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spcBef>
                <a:spcPts val="5"/>
              </a:spcBef>
            </a:pPr>
            <a:r>
              <a:rPr sz="1300" b="1" spc="-5" dirty="0">
                <a:latin typeface="Times New Roman"/>
                <a:cs typeface="Times New Roman"/>
              </a:rPr>
              <a:t>11.</a:t>
            </a:r>
            <a:r>
              <a:rPr sz="1300" b="1" dirty="0">
                <a:latin typeface="Times New Roman"/>
                <a:cs typeface="Times New Roman"/>
              </a:rPr>
              <a:t> </a:t>
            </a:r>
            <a:r>
              <a:rPr sz="1300" b="1" spc="-5" dirty="0">
                <a:latin typeface="Times New Roman"/>
                <a:cs typeface="Times New Roman"/>
              </a:rPr>
              <a:t>Data</a:t>
            </a:r>
            <a:r>
              <a:rPr sz="1300" b="1" dirty="0">
                <a:latin typeface="Times New Roman"/>
                <a:cs typeface="Times New Roman"/>
              </a:rPr>
              <a:t> </a:t>
            </a:r>
            <a:r>
              <a:rPr sz="1300" b="1" spc="-10" dirty="0">
                <a:latin typeface="Times New Roman"/>
                <a:cs typeface="Times New Roman"/>
              </a:rPr>
              <a:t>Analysis:</a:t>
            </a:r>
            <a:endParaRPr sz="1300">
              <a:latin typeface="Times New Roman"/>
              <a:cs typeface="Times New Roman"/>
            </a:endParaRPr>
          </a:p>
          <a:p>
            <a:pPr marL="12700" marR="5080" indent="167640">
              <a:lnSpc>
                <a:spcPct val="104600"/>
              </a:lnSpc>
              <a:spcBef>
                <a:spcPts val="740"/>
              </a:spcBef>
            </a:pPr>
            <a:r>
              <a:rPr sz="1300" spc="-5" dirty="0">
                <a:latin typeface="Times New Roman"/>
                <a:cs typeface="Times New Roman"/>
              </a:rPr>
              <a:t>-</a:t>
            </a:r>
            <a:r>
              <a:rPr sz="1300" spc="15" dirty="0">
                <a:latin typeface="Times New Roman"/>
                <a:cs typeface="Times New Roman"/>
              </a:rPr>
              <a:t> </a:t>
            </a:r>
            <a:r>
              <a:rPr sz="1300" spc="-10" dirty="0">
                <a:latin typeface="Times New Roman"/>
                <a:cs typeface="Times New Roman"/>
              </a:rPr>
              <a:t>Analyze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identify</a:t>
            </a:r>
            <a:r>
              <a:rPr sz="1300" spc="15" dirty="0">
                <a:latin typeface="Times New Roman"/>
                <a:cs typeface="Times New Roman"/>
              </a:rPr>
              <a:t> </a:t>
            </a:r>
            <a:r>
              <a:rPr sz="1300" spc="-5" dirty="0">
                <a:latin typeface="Times New Roman"/>
                <a:cs typeface="Times New Roman"/>
              </a:rPr>
              <a:t>patterns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trends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used</a:t>
            </a:r>
            <a:r>
              <a:rPr sz="1300" spc="-1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prediction</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early</a:t>
            </a:r>
            <a:r>
              <a:rPr sz="1300" spc="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8568"/>
            <a:ext cx="5886450" cy="8306434"/>
          </a:xfrm>
          <a:prstGeom prst="rect">
            <a:avLst/>
          </a:prstGeom>
        </p:spPr>
        <p:txBody>
          <a:bodyPr vert="horz" wrap="square" lIns="0" tIns="116205" rIns="0" bIns="0" rtlCol="0">
            <a:spAutoFit/>
          </a:bodyPr>
          <a:lstStyle/>
          <a:p>
            <a:pPr marL="12700">
              <a:lnSpc>
                <a:spcPct val="100000"/>
              </a:lnSpc>
              <a:spcBef>
                <a:spcPts val="915"/>
              </a:spcBef>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Machine</a:t>
            </a:r>
            <a:r>
              <a:rPr sz="1300" b="1" spc="5" dirty="0">
                <a:latin typeface="Times New Roman"/>
                <a:cs typeface="Times New Roman"/>
              </a:rPr>
              <a:t> </a:t>
            </a:r>
            <a:r>
              <a:rPr sz="1300" b="1" spc="-5" dirty="0">
                <a:latin typeface="Times New Roman"/>
                <a:cs typeface="Times New Roman"/>
              </a:rPr>
              <a:t>Learning</a:t>
            </a:r>
            <a:r>
              <a:rPr sz="1300" b="1"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72085" indent="167640">
              <a:lnSpc>
                <a:spcPct val="104800"/>
              </a:lnSpc>
              <a:spcBef>
                <a:spcPts val="740"/>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using</a:t>
            </a:r>
            <a:r>
              <a:rPr sz="1300" spc="-10" dirty="0">
                <a:latin typeface="Times New Roman"/>
                <a:cs typeface="Times New Roman"/>
              </a:rPr>
              <a:t> machine</a:t>
            </a:r>
            <a:r>
              <a:rPr sz="1300" spc="20" dirty="0">
                <a:latin typeface="Times New Roman"/>
                <a:cs typeface="Times New Roman"/>
              </a:rPr>
              <a:t> </a:t>
            </a:r>
            <a:r>
              <a:rPr sz="1300" dirty="0">
                <a:latin typeface="Times New Roman"/>
                <a:cs typeface="Times New Roman"/>
              </a:rPr>
              <a:t>learning</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prediction</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dirty="0">
                <a:latin typeface="Times New Roman"/>
                <a:cs typeface="Times New Roman"/>
              </a:rPr>
              <a:t>capabilities</a:t>
            </a:r>
            <a:r>
              <a:rPr sz="1300" spc="5" dirty="0">
                <a:latin typeface="Times New Roman"/>
                <a:cs typeface="Times New Roman"/>
              </a:rPr>
              <a:t> </a:t>
            </a:r>
            <a:r>
              <a:rPr sz="1300" spc="-5" dirty="0">
                <a:latin typeface="Times New Roman"/>
                <a:cs typeface="Times New Roman"/>
              </a:rPr>
              <a:t>based</a:t>
            </a:r>
            <a:r>
              <a:rPr sz="1300" spc="1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real-time</a:t>
            </a:r>
            <a:r>
              <a:rPr sz="1300" spc="15"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13.</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297180" indent="167640">
              <a:lnSpc>
                <a:spcPct val="106300"/>
              </a:lnSpc>
              <a:spcBef>
                <a:spcPts val="695"/>
              </a:spcBef>
            </a:pPr>
            <a:r>
              <a:rPr sz="1300" spc="-5" dirty="0">
                <a:latin typeface="Times New Roman"/>
                <a:cs typeface="Times New Roman"/>
              </a:rPr>
              <a:t>-</a:t>
            </a:r>
            <a:r>
              <a:rPr sz="1300" spc="20" dirty="0">
                <a:latin typeface="Times New Roman"/>
                <a:cs typeface="Times New Roman"/>
              </a:rPr>
              <a:t> </a:t>
            </a:r>
            <a:r>
              <a:rPr sz="1300" spc="-10" dirty="0">
                <a:latin typeface="Times New Roman"/>
                <a:cs typeface="Times New Roman"/>
              </a:rPr>
              <a:t>Involve</a:t>
            </a:r>
            <a:r>
              <a:rPr sz="1300" spc="20" dirty="0">
                <a:latin typeface="Times New Roman"/>
                <a:cs typeface="Times New Roman"/>
              </a:rPr>
              <a:t> </a:t>
            </a:r>
            <a:r>
              <a:rPr sz="1300" spc="-5" dirty="0">
                <a:latin typeface="Times New Roman"/>
                <a:cs typeface="Times New Roman"/>
              </a:rPr>
              <a:t>local</a:t>
            </a:r>
            <a:r>
              <a:rPr sz="1300" spc="20" dirty="0">
                <a:latin typeface="Times New Roman"/>
                <a:cs typeface="Times New Roman"/>
              </a:rPr>
              <a:t> </a:t>
            </a:r>
            <a:r>
              <a:rPr sz="1300" spc="-5" dirty="0">
                <a:latin typeface="Times New Roman"/>
                <a:cs typeface="Times New Roman"/>
              </a:rPr>
              <a:t>communities,</a:t>
            </a:r>
            <a:r>
              <a:rPr sz="1300" spc="30" dirty="0">
                <a:latin typeface="Times New Roman"/>
                <a:cs typeface="Times New Roman"/>
              </a:rPr>
              <a:t> </a:t>
            </a:r>
            <a:r>
              <a:rPr sz="1300" spc="-5" dirty="0">
                <a:latin typeface="Times New Roman"/>
                <a:cs typeface="Times New Roman"/>
              </a:rPr>
              <a:t>authorities,</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disaster</a:t>
            </a:r>
            <a:r>
              <a:rPr sz="1300" spc="25" dirty="0">
                <a:latin typeface="Times New Roman"/>
                <a:cs typeface="Times New Roman"/>
              </a:rPr>
              <a:t> </a:t>
            </a:r>
            <a:r>
              <a:rPr sz="1300" spc="-10" dirty="0">
                <a:latin typeface="Times New Roman"/>
                <a:cs typeface="Times New Roman"/>
              </a:rPr>
              <a:t>management</a:t>
            </a:r>
            <a:r>
              <a:rPr sz="1300" spc="15" dirty="0">
                <a:latin typeface="Times New Roman"/>
                <a:cs typeface="Times New Roman"/>
              </a:rPr>
              <a:t> </a:t>
            </a:r>
            <a:r>
              <a:rPr sz="1300" spc="-5" dirty="0">
                <a:latin typeface="Times New Roman"/>
                <a:cs typeface="Times New Roman"/>
              </a:rPr>
              <a:t>agencies</a:t>
            </a:r>
            <a:r>
              <a:rPr sz="1300" spc="20" dirty="0">
                <a:latin typeface="Times New Roman"/>
                <a:cs typeface="Times New Roman"/>
              </a:rPr>
              <a:t> </a:t>
            </a:r>
            <a:r>
              <a:rPr sz="1300" spc="-5" dirty="0">
                <a:latin typeface="Times New Roman"/>
                <a:cs typeface="Times New Roman"/>
              </a:rPr>
              <a:t>in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usage</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early</a:t>
            </a:r>
            <a:r>
              <a:rPr sz="1300" spc="15" dirty="0">
                <a:latin typeface="Times New Roman"/>
                <a:cs typeface="Times New Roman"/>
              </a:rPr>
              <a:t> </a:t>
            </a:r>
            <a:r>
              <a:rPr sz="1300"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response.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14.</a:t>
            </a:r>
            <a:r>
              <a:rPr sz="1300" b="1" spc="-25" dirty="0">
                <a:latin typeface="Times New Roman"/>
                <a:cs typeface="Times New Roman"/>
              </a:rPr>
              <a:t> </a:t>
            </a:r>
            <a:r>
              <a:rPr sz="1300" b="1" spc="-5" dirty="0">
                <a:latin typeface="Times New Roman"/>
                <a:cs typeface="Times New Roman"/>
              </a:rPr>
              <a:t>Documentation:</a:t>
            </a:r>
            <a:endParaRPr sz="1300">
              <a:latin typeface="Times New Roman"/>
              <a:cs typeface="Times New Roman"/>
            </a:endParaRPr>
          </a:p>
          <a:p>
            <a:pPr marL="12700" marR="280670" indent="167640">
              <a:lnSpc>
                <a:spcPct val="106300"/>
              </a:lnSpc>
              <a:spcBef>
                <a:spcPts val="695"/>
              </a:spcBef>
            </a:pPr>
            <a:r>
              <a:rPr sz="1300" spc="-5" dirty="0">
                <a:latin typeface="Times New Roman"/>
                <a:cs typeface="Times New Roman"/>
              </a:rPr>
              <a:t>-</a:t>
            </a:r>
            <a:r>
              <a:rPr sz="1300" spc="25" dirty="0">
                <a:latin typeface="Times New Roman"/>
                <a:cs typeface="Times New Roman"/>
              </a:rPr>
              <a:t> </a:t>
            </a:r>
            <a:r>
              <a:rPr sz="1300" spc="-10" dirty="0">
                <a:latin typeface="Times New Roman"/>
                <a:cs typeface="Times New Roman"/>
              </a:rPr>
              <a:t>Document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entire</a:t>
            </a:r>
            <a:r>
              <a:rPr sz="1300" spc="30" dirty="0">
                <a:latin typeface="Times New Roman"/>
                <a:cs typeface="Times New Roman"/>
              </a:rPr>
              <a:t> </a:t>
            </a:r>
            <a:r>
              <a:rPr sz="1300" spc="-5" dirty="0">
                <a:latin typeface="Times New Roman"/>
                <a:cs typeface="Times New Roman"/>
              </a:rPr>
              <a:t>project,</a:t>
            </a:r>
            <a:r>
              <a:rPr sz="1300" spc="35" dirty="0">
                <a:latin typeface="Times New Roman"/>
                <a:cs typeface="Times New Roman"/>
              </a:rPr>
              <a:t> </a:t>
            </a:r>
            <a:r>
              <a:rPr sz="1300" spc="-5" dirty="0">
                <a:latin typeface="Times New Roman"/>
                <a:cs typeface="Times New Roman"/>
              </a:rPr>
              <a:t>including</a:t>
            </a:r>
            <a:r>
              <a:rPr sz="1300" spc="-10" dirty="0">
                <a:latin typeface="Times New Roman"/>
                <a:cs typeface="Times New Roman"/>
              </a:rPr>
              <a:t> </a:t>
            </a:r>
            <a:r>
              <a:rPr sz="1300" spc="-5" dirty="0">
                <a:latin typeface="Times New Roman"/>
                <a:cs typeface="Times New Roman"/>
              </a:rPr>
              <a:t>hardware</a:t>
            </a:r>
            <a:r>
              <a:rPr sz="1300" spc="2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software</a:t>
            </a:r>
            <a:r>
              <a:rPr sz="1300" spc="55" dirty="0">
                <a:latin typeface="Times New Roman"/>
                <a:cs typeface="Times New Roman"/>
              </a:rPr>
              <a:t> </a:t>
            </a:r>
            <a:r>
              <a:rPr sz="1300" spc="-10" dirty="0">
                <a:latin typeface="Times New Roman"/>
                <a:cs typeface="Times New Roman"/>
              </a:rPr>
              <a:t>specifications,</a:t>
            </a:r>
            <a:r>
              <a:rPr sz="1300" spc="35" dirty="0">
                <a:latin typeface="Times New Roman"/>
                <a:cs typeface="Times New Roman"/>
              </a:rPr>
              <a:t> </a:t>
            </a:r>
            <a:r>
              <a:rPr sz="1300" spc="-10" dirty="0">
                <a:latin typeface="Times New Roman"/>
                <a:cs typeface="Times New Roman"/>
              </a:rPr>
              <a:t>for </a:t>
            </a:r>
            <a:r>
              <a:rPr sz="1300" spc="-310" dirty="0">
                <a:latin typeface="Times New Roman"/>
                <a:cs typeface="Times New Roman"/>
              </a:rPr>
              <a:t> </a:t>
            </a:r>
            <a:r>
              <a:rPr sz="1300" spc="-5" dirty="0">
                <a:latin typeface="Times New Roman"/>
                <a:cs typeface="Times New Roman"/>
              </a:rPr>
              <a:t>future</a:t>
            </a:r>
            <a:r>
              <a:rPr sz="1300" spc="10" dirty="0">
                <a:latin typeface="Times New Roman"/>
                <a:cs typeface="Times New Roman"/>
              </a:rPr>
              <a:t> </a:t>
            </a:r>
            <a:r>
              <a:rPr sz="1300" spc="-5" dirty="0">
                <a:latin typeface="Times New Roman"/>
                <a:cs typeface="Times New Roman"/>
              </a:rPr>
              <a:t>reference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replication.</a:t>
            </a:r>
            <a:endParaRPr sz="1300">
              <a:latin typeface="Times New Roman"/>
              <a:cs typeface="Times New Roman"/>
            </a:endParaRPr>
          </a:p>
          <a:p>
            <a:pPr marL="12700" marR="3225165">
              <a:lnSpc>
                <a:spcPts val="3770"/>
              </a:lnSpc>
              <a:spcBef>
                <a:spcPts val="155"/>
              </a:spcBef>
            </a:pPr>
            <a:r>
              <a:rPr sz="2400" b="1" spc="-5" dirty="0">
                <a:latin typeface="Times New Roman"/>
                <a:cs typeface="Times New Roman"/>
              </a:rPr>
              <a:t>PHASE-4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2</a:t>
            </a:r>
            <a:endParaRPr sz="2400">
              <a:latin typeface="Times New Roman"/>
              <a:cs typeface="Times New Roman"/>
            </a:endParaRPr>
          </a:p>
          <a:p>
            <a:pPr>
              <a:lnSpc>
                <a:spcPct val="100000"/>
              </a:lnSpc>
              <a:spcBef>
                <a:spcPts val="45"/>
              </a:spcBef>
            </a:pPr>
            <a:endParaRPr sz="385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Collection:</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level</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10" dirty="0">
                <a:latin typeface="Times New Roman"/>
                <a:cs typeface="Times New Roman"/>
              </a:rPr>
              <a:t>measure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specific</a:t>
            </a:r>
            <a:r>
              <a:rPr sz="1300" spc="20" dirty="0">
                <a:latin typeface="Times New Roman"/>
                <a:cs typeface="Times New Roman"/>
              </a:rPr>
              <a:t> </a:t>
            </a:r>
            <a:r>
              <a:rPr sz="1300" spc="-5" dirty="0">
                <a:latin typeface="Times New Roman"/>
                <a:cs typeface="Times New Roman"/>
              </a:rPr>
              <a:t>area.</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microcontroller</a:t>
            </a:r>
            <a:r>
              <a:rPr sz="1300" spc="20"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collect</a:t>
            </a:r>
            <a:r>
              <a:rPr sz="1300" spc="20"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5"/>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10" dirty="0">
                <a:latin typeface="Times New Roman"/>
                <a:cs typeface="Times New Roman"/>
              </a:rPr>
              <a:t>Feature </a:t>
            </a:r>
            <a:r>
              <a:rPr sz="1300" b="1" spc="-5" dirty="0">
                <a:latin typeface="Times New Roman"/>
                <a:cs typeface="Times New Roman"/>
              </a:rPr>
              <a:t>Engineering:</a:t>
            </a:r>
            <a:endParaRPr sz="1300">
              <a:latin typeface="Times New Roman"/>
              <a:cs typeface="Times New Roman"/>
            </a:endParaRPr>
          </a:p>
          <a:p>
            <a:pPr marL="12700" marR="99695" lvl="1" indent="127635">
              <a:lnSpc>
                <a:spcPct val="104600"/>
              </a:lnSpc>
              <a:spcBef>
                <a:spcPts val="720"/>
              </a:spcBef>
              <a:buChar char="-"/>
              <a:tabLst>
                <a:tab pos="235585" algn="l"/>
              </a:tabLst>
            </a:pPr>
            <a:r>
              <a:rPr sz="1300" spc="-5" dirty="0">
                <a:latin typeface="Times New Roman"/>
                <a:cs typeface="Times New Roman"/>
              </a:rPr>
              <a:t>Extract</a:t>
            </a:r>
            <a:r>
              <a:rPr sz="1300" spc="10" dirty="0">
                <a:latin typeface="Times New Roman"/>
                <a:cs typeface="Times New Roman"/>
              </a:rPr>
              <a:t> </a:t>
            </a:r>
            <a:r>
              <a:rPr sz="1300" spc="-5" dirty="0">
                <a:latin typeface="Times New Roman"/>
                <a:cs typeface="Times New Roman"/>
              </a:rPr>
              <a:t>relevant</a:t>
            </a:r>
            <a:r>
              <a:rPr sz="1300" spc="15" dirty="0">
                <a:latin typeface="Times New Roman"/>
                <a:cs typeface="Times New Roman"/>
              </a:rPr>
              <a:t> </a:t>
            </a:r>
            <a:r>
              <a:rPr sz="1300" spc="-5" dirty="0">
                <a:latin typeface="Times New Roman"/>
                <a:cs typeface="Times New Roman"/>
              </a:rPr>
              <a:t>features</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measurements,</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10" dirty="0">
                <a:latin typeface="Times New Roman"/>
                <a:cs typeface="Times New Roman"/>
              </a:rPr>
              <a:t>location.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additional</a:t>
            </a:r>
            <a:r>
              <a:rPr sz="1300" spc="20"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10" dirty="0">
                <a:latin typeface="Times New Roman"/>
                <a:cs typeface="Times New Roman"/>
              </a:rPr>
              <a:t>like</a:t>
            </a:r>
            <a:r>
              <a:rPr sz="1300" spc="25" dirty="0">
                <a:latin typeface="Times New Roman"/>
                <a:cs typeface="Times New Roman"/>
              </a:rPr>
              <a:t> </a:t>
            </a:r>
            <a:r>
              <a:rPr sz="1300" spc="-5" dirty="0">
                <a:latin typeface="Times New Roman"/>
                <a:cs typeface="Times New Roman"/>
              </a:rPr>
              <a:t>rate</a:t>
            </a:r>
            <a:r>
              <a:rPr sz="1300" spc="2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15" dirty="0">
                <a:latin typeface="Times New Roman"/>
                <a:cs typeface="Times New Roman"/>
              </a:rPr>
              <a:t>change</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water</a:t>
            </a:r>
            <a:r>
              <a:rPr sz="1300" spc="25" dirty="0">
                <a:latin typeface="Times New Roman"/>
                <a:cs typeface="Times New Roman"/>
              </a:rPr>
              <a:t> </a:t>
            </a:r>
            <a:r>
              <a:rPr sz="1300" spc="-10" dirty="0">
                <a:latin typeface="Times New Roman"/>
                <a:cs typeface="Times New Roman"/>
              </a:rPr>
              <a:t>level,</a:t>
            </a:r>
            <a:r>
              <a:rPr sz="1300" spc="30" dirty="0">
                <a:latin typeface="Times New Roman"/>
                <a:cs typeface="Times New Roman"/>
              </a:rPr>
              <a:t> </a:t>
            </a:r>
            <a:r>
              <a:rPr sz="1300" spc="-5" dirty="0">
                <a:latin typeface="Times New Roman"/>
                <a:cs typeface="Times New Roman"/>
              </a:rPr>
              <a:t>cumulative</a:t>
            </a:r>
            <a:r>
              <a:rPr sz="1300" spc="20" dirty="0">
                <a:latin typeface="Times New Roman"/>
                <a:cs typeface="Times New Roman"/>
              </a:rPr>
              <a:t> </a:t>
            </a:r>
            <a:r>
              <a:rPr sz="1300" spc="-5" dirty="0">
                <a:latin typeface="Times New Roman"/>
                <a:cs typeface="Times New Roman"/>
              </a:rPr>
              <a:t>rainfall,</a:t>
            </a:r>
            <a:r>
              <a:rPr sz="1300" spc="3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trend</a:t>
            </a:r>
            <a:r>
              <a:rPr sz="1300" spc="1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Filter</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preprocess</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5" dirty="0">
                <a:latin typeface="Times New Roman"/>
                <a:cs typeface="Times New Roman"/>
              </a:rPr>
              <a:t>remove</a:t>
            </a:r>
            <a:r>
              <a:rPr sz="1300" spc="15" dirty="0">
                <a:latin typeface="Times New Roman"/>
                <a:cs typeface="Times New Roman"/>
              </a:rPr>
              <a:t> </a:t>
            </a:r>
            <a:r>
              <a:rPr sz="1300" dirty="0">
                <a:latin typeface="Times New Roman"/>
                <a:cs typeface="Times New Roman"/>
              </a:rPr>
              <a:t>noise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outliers.</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Aggregate</a:t>
            </a:r>
            <a:r>
              <a:rPr sz="1300" spc="1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r>
              <a:rPr sz="1300" spc="15" dirty="0">
                <a:latin typeface="Times New Roman"/>
                <a:cs typeface="Times New Roman"/>
              </a:rPr>
              <a:t> </a:t>
            </a:r>
            <a:r>
              <a:rPr sz="1300" spc="-5" dirty="0">
                <a:latin typeface="Times New Roman"/>
                <a:cs typeface="Times New Roman"/>
              </a:rPr>
              <a:t>intervals</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hourly</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daily)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893435" cy="7486650"/>
          </a:xfrm>
          <a:prstGeom prst="rect">
            <a:avLst/>
          </a:prstGeom>
        </p:spPr>
        <p:txBody>
          <a:bodyPr vert="horz" wrap="square" lIns="0" tIns="119380" rIns="0" bIns="0" rtlCol="0">
            <a:spAutoFit/>
          </a:bodyPr>
          <a:lstStyle/>
          <a:p>
            <a:pPr marL="180340" indent="-167640">
              <a:lnSpc>
                <a:spcPct val="100000"/>
              </a:lnSpc>
              <a:spcBef>
                <a:spcPts val="940"/>
              </a:spcBef>
              <a:buFont typeface="Times New Roman"/>
              <a:buAutoNum type="arabicPeriod" startAt="4"/>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234950" lvl="1" indent="-95250">
              <a:lnSpc>
                <a:spcPct val="100000"/>
              </a:lnSpc>
              <a:spcBef>
                <a:spcPts val="844"/>
              </a:spcBef>
              <a:buChar char="-"/>
              <a:tabLst>
                <a:tab pos="235585" algn="l"/>
              </a:tabLst>
            </a:pP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risk.</a:t>
            </a:r>
            <a:endParaRPr sz="1300">
              <a:latin typeface="Times New Roman"/>
              <a:cs typeface="Times New Roman"/>
            </a:endParaRPr>
          </a:p>
          <a:p>
            <a:pPr marL="12700" marR="88265" lvl="1" indent="127635">
              <a:lnSpc>
                <a:spcPct val="104600"/>
              </a:lnSpc>
              <a:spcBef>
                <a:spcPts val="770"/>
              </a:spcBef>
              <a:buChar char="-"/>
              <a:tabLst>
                <a:tab pos="235585" algn="l"/>
              </a:tabLst>
            </a:pPr>
            <a:r>
              <a:rPr sz="1300" spc="-10" dirty="0">
                <a:latin typeface="Times New Roman"/>
                <a:cs typeface="Times New Roman"/>
              </a:rPr>
              <a:t>Implement</a:t>
            </a:r>
            <a:r>
              <a:rPr sz="1300" spc="1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5"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mechanism</a:t>
            </a:r>
            <a:r>
              <a:rPr sz="1300" spc="-10" dirty="0">
                <a:latin typeface="Times New Roman"/>
                <a:cs typeface="Times New Roman"/>
              </a:rPr>
              <a:t> </a:t>
            </a:r>
            <a:r>
              <a:rPr sz="1300" dirty="0">
                <a:latin typeface="Times New Roman"/>
                <a:cs typeface="Times New Roman"/>
              </a:rPr>
              <a:t>(e.g.,</a:t>
            </a:r>
            <a:r>
              <a:rPr sz="1300" spc="20" dirty="0">
                <a:latin typeface="Times New Roman"/>
                <a:cs typeface="Times New Roman"/>
              </a:rPr>
              <a:t> </a:t>
            </a:r>
            <a:r>
              <a:rPr sz="1300" spc="-10" dirty="0">
                <a:latin typeface="Times New Roman"/>
                <a:cs typeface="Times New Roman"/>
              </a:rPr>
              <a:t>SMS,</a:t>
            </a:r>
            <a:r>
              <a:rPr sz="1300" spc="25" dirty="0">
                <a:latin typeface="Times New Roman"/>
                <a:cs typeface="Times New Roman"/>
              </a:rPr>
              <a:t> </a:t>
            </a:r>
            <a:r>
              <a:rPr sz="1300" spc="-5"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visual/audible</a:t>
            </a:r>
            <a:r>
              <a:rPr sz="1300" spc="10" dirty="0">
                <a:latin typeface="Times New Roman"/>
                <a:cs typeface="Times New Roman"/>
              </a:rPr>
              <a:t> </a:t>
            </a:r>
            <a:r>
              <a:rPr sz="1300" spc="-5" dirty="0">
                <a:latin typeface="Times New Roman"/>
                <a:cs typeface="Times New Roman"/>
              </a:rPr>
              <a:t>alarms)</a:t>
            </a:r>
            <a:r>
              <a:rPr sz="1300" spc="1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exceeds</a:t>
            </a:r>
            <a:r>
              <a:rPr sz="1300" spc="10" dirty="0">
                <a:latin typeface="Times New Roman"/>
                <a:cs typeface="Times New Roman"/>
              </a:rPr>
              <a:t> </a:t>
            </a:r>
            <a:r>
              <a:rPr sz="1300" spc="-5" dirty="0">
                <a:latin typeface="Times New Roman"/>
                <a:cs typeface="Times New Roman"/>
              </a:rPr>
              <a:t>these</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Machine</a:t>
            </a:r>
            <a:r>
              <a:rPr sz="1300" b="1" spc="-5" dirty="0">
                <a:latin typeface="Times New Roman"/>
                <a:cs typeface="Times New Roman"/>
              </a:rPr>
              <a:t> Learning</a:t>
            </a:r>
            <a:r>
              <a:rPr sz="1300" b="1" spc="-10" dirty="0">
                <a:latin typeface="Times New Roman"/>
                <a:cs typeface="Times New Roman"/>
              </a:rPr>
              <a:t> </a:t>
            </a:r>
            <a:r>
              <a:rPr sz="1300" b="1" spc="-5" dirty="0">
                <a:latin typeface="Times New Roman"/>
                <a:cs typeface="Times New Roman"/>
              </a:rPr>
              <a:t>Models:</a:t>
            </a:r>
            <a:endParaRPr sz="1300">
              <a:latin typeface="Times New Roman"/>
              <a:cs typeface="Times New Roman"/>
            </a:endParaRPr>
          </a:p>
          <a:p>
            <a:pPr marL="12700" marR="537845" lvl="1" indent="127635">
              <a:lnSpc>
                <a:spcPct val="104600"/>
              </a:lnSpc>
              <a:spcBef>
                <a:spcPts val="745"/>
              </a:spcBef>
              <a:buChar char="-"/>
              <a:tabLst>
                <a:tab pos="235585" algn="l"/>
              </a:tabLst>
            </a:pPr>
            <a:r>
              <a:rPr sz="1300" spc="-5" dirty="0">
                <a:latin typeface="Times New Roman"/>
                <a:cs typeface="Times New Roman"/>
              </a:rPr>
              <a:t>Train</a:t>
            </a:r>
            <a:r>
              <a:rPr sz="1300" spc="20" dirty="0">
                <a:latin typeface="Times New Roman"/>
                <a:cs typeface="Times New Roman"/>
              </a:rPr>
              <a:t> </a:t>
            </a:r>
            <a:r>
              <a:rPr sz="1300" spc="-10" dirty="0">
                <a:latin typeface="Times New Roman"/>
                <a:cs typeface="Times New Roman"/>
              </a:rPr>
              <a:t>machine</a:t>
            </a:r>
            <a:r>
              <a:rPr sz="1300" spc="20" dirty="0">
                <a:latin typeface="Times New Roman"/>
                <a:cs typeface="Times New Roman"/>
              </a:rPr>
              <a:t> </a:t>
            </a:r>
            <a:r>
              <a:rPr sz="1300" spc="-5" dirty="0">
                <a:latin typeface="Times New Roman"/>
                <a:cs typeface="Times New Roman"/>
              </a:rPr>
              <a:t>learning</a:t>
            </a:r>
            <a:r>
              <a:rPr sz="1300" spc="20" dirty="0">
                <a:latin typeface="Times New Roman"/>
                <a:cs typeface="Times New Roman"/>
              </a:rPr>
              <a:t> </a:t>
            </a:r>
            <a:r>
              <a:rPr sz="1300" spc="-10"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20" dirty="0">
                <a:latin typeface="Times New Roman"/>
                <a:cs typeface="Times New Roman"/>
              </a:rPr>
              <a:t> </a:t>
            </a:r>
            <a:r>
              <a:rPr sz="1300"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0"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historical</a:t>
            </a:r>
            <a:r>
              <a:rPr sz="130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marL="12700" marR="5080" lvl="1" indent="127635">
              <a:lnSpc>
                <a:spcPct val="106300"/>
              </a:lnSpc>
              <a:spcBef>
                <a:spcPts val="720"/>
              </a:spcBef>
              <a:buChar char="-"/>
              <a:tabLst>
                <a:tab pos="235585" algn="l"/>
              </a:tabLst>
            </a:pPr>
            <a:r>
              <a:rPr sz="1300" spc="-10" dirty="0">
                <a:latin typeface="Times New Roman"/>
                <a:cs typeface="Times New Roman"/>
              </a:rPr>
              <a:t>Common</a:t>
            </a:r>
            <a:r>
              <a:rPr sz="1300" spc="15"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include</a:t>
            </a:r>
            <a:r>
              <a:rPr sz="1300" spc="20" dirty="0">
                <a:latin typeface="Times New Roman"/>
                <a:cs typeface="Times New Roman"/>
              </a:rPr>
              <a:t> </a:t>
            </a:r>
            <a:r>
              <a:rPr sz="1300" spc="-5" dirty="0">
                <a:latin typeface="Times New Roman"/>
                <a:cs typeface="Times New Roman"/>
              </a:rPr>
              <a:t>regression,</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dirty="0">
                <a:latin typeface="Times New Roman"/>
                <a:cs typeface="Times New Roman"/>
              </a:rPr>
              <a:t>series</a:t>
            </a:r>
            <a:r>
              <a:rPr sz="1300" spc="20" dirty="0">
                <a:latin typeface="Times New Roman"/>
                <a:cs typeface="Times New Roman"/>
              </a:rPr>
              <a:t> </a:t>
            </a:r>
            <a:r>
              <a:rPr sz="1300" spc="-5" dirty="0">
                <a:latin typeface="Times New Roman"/>
                <a:cs typeface="Times New Roman"/>
              </a:rPr>
              <a:t>analysis,</a:t>
            </a:r>
            <a:r>
              <a:rPr sz="1300" spc="25"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deep</a:t>
            </a:r>
            <a:r>
              <a:rPr sz="1300" spc="20" dirty="0">
                <a:latin typeface="Times New Roman"/>
                <a:cs typeface="Times New Roman"/>
              </a:rPr>
              <a:t> </a:t>
            </a:r>
            <a:r>
              <a:rPr sz="1300" spc="-5" dirty="0">
                <a:latin typeface="Times New Roman"/>
                <a:cs typeface="Times New Roman"/>
              </a:rPr>
              <a:t>learning </a:t>
            </a:r>
            <a:r>
              <a:rPr sz="1300" spc="-10" dirty="0">
                <a:latin typeface="Times New Roman"/>
                <a:cs typeface="Times New Roman"/>
              </a:rPr>
              <a:t>models</a:t>
            </a:r>
            <a:r>
              <a:rPr sz="1300" spc="20" dirty="0">
                <a:latin typeface="Times New Roman"/>
                <a:cs typeface="Times New Roman"/>
              </a:rPr>
              <a:t> </a:t>
            </a:r>
            <a:r>
              <a:rPr sz="1300" spc="-5" dirty="0">
                <a:latin typeface="Times New Roman"/>
                <a:cs typeface="Times New Roman"/>
              </a:rPr>
              <a:t>for </a:t>
            </a:r>
            <a:r>
              <a:rPr sz="1300" spc="-31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complex</a:t>
            </a:r>
            <a:r>
              <a:rPr sz="1300" spc="5" dirty="0">
                <a:latin typeface="Times New Roman"/>
                <a:cs typeface="Times New Roman"/>
              </a:rPr>
              <a:t> </a:t>
            </a:r>
            <a:r>
              <a:rPr sz="1300" spc="-5" dirty="0">
                <a:latin typeface="Times New Roman"/>
                <a:cs typeface="Times New Roman"/>
              </a:rPr>
              <a:t>patterns.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Training</a:t>
            </a:r>
            <a:r>
              <a:rPr sz="1300" b="1" spc="-5" dirty="0">
                <a:latin typeface="Times New Roman"/>
                <a:cs typeface="Times New Roman"/>
              </a:rPr>
              <a:t> </a:t>
            </a:r>
            <a:r>
              <a:rPr sz="1300" b="1" dirty="0">
                <a:latin typeface="Times New Roman"/>
                <a:cs typeface="Times New Roman"/>
              </a:rPr>
              <a:t>and</a:t>
            </a:r>
            <a:r>
              <a:rPr sz="1300" b="1" spc="-30" dirty="0">
                <a:latin typeface="Times New Roman"/>
                <a:cs typeface="Times New Roman"/>
              </a:rPr>
              <a:t> </a:t>
            </a:r>
            <a:r>
              <a:rPr sz="1300" b="1" spc="-5" dirty="0">
                <a:latin typeface="Times New Roman"/>
                <a:cs typeface="Times New Roman"/>
              </a:rPr>
              <a:t>Evaluation:</a:t>
            </a:r>
            <a:endParaRPr sz="1300">
              <a:latin typeface="Times New Roman"/>
              <a:cs typeface="Times New Roman"/>
            </a:endParaRPr>
          </a:p>
          <a:p>
            <a:pPr marL="234950" lvl="1" indent="-95250">
              <a:lnSpc>
                <a:spcPct val="100000"/>
              </a:lnSpc>
              <a:spcBef>
                <a:spcPts val="815"/>
              </a:spcBef>
              <a:buChar char="-"/>
              <a:tabLst>
                <a:tab pos="235585" algn="l"/>
              </a:tabLst>
            </a:pPr>
            <a:r>
              <a:rPr sz="1300" spc="-10" dirty="0">
                <a:latin typeface="Times New Roman"/>
                <a:cs typeface="Times New Roman"/>
              </a:rPr>
              <a:t>Split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training</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testing</a:t>
            </a:r>
            <a:r>
              <a:rPr sz="1300" spc="-15" dirty="0">
                <a:latin typeface="Times New Roman"/>
                <a:cs typeface="Times New Roman"/>
              </a:rPr>
              <a:t> </a:t>
            </a:r>
            <a:r>
              <a:rPr sz="1300" spc="-5" dirty="0">
                <a:latin typeface="Times New Roman"/>
                <a:cs typeface="Times New Roman"/>
              </a:rPr>
              <a:t>sets</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train</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evaluate</a:t>
            </a:r>
            <a:r>
              <a:rPr sz="1300" spc="15"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10" dirty="0">
                <a:latin typeface="Times New Roman"/>
                <a:cs typeface="Times New Roman"/>
              </a:rPr>
              <a:t>models.</a:t>
            </a:r>
            <a:endParaRPr sz="1300">
              <a:latin typeface="Times New Roman"/>
              <a:cs typeface="Times New Roman"/>
            </a:endParaRPr>
          </a:p>
          <a:p>
            <a:pPr marL="12700" marR="461645" lvl="1" indent="127635">
              <a:lnSpc>
                <a:spcPct val="104600"/>
              </a:lnSpc>
              <a:spcBef>
                <a:spcPts val="770"/>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evaluation</a:t>
            </a:r>
            <a:r>
              <a:rPr sz="1300" spc="10" dirty="0">
                <a:latin typeface="Times New Roman"/>
                <a:cs typeface="Times New Roman"/>
              </a:rPr>
              <a:t> </a:t>
            </a:r>
            <a:r>
              <a:rPr sz="1300" spc="-10" dirty="0">
                <a:latin typeface="Times New Roman"/>
                <a:cs typeface="Times New Roman"/>
              </a:rPr>
              <a:t>metrics</a:t>
            </a:r>
            <a:r>
              <a:rPr sz="1300" spc="15" dirty="0">
                <a:latin typeface="Times New Roman"/>
                <a:cs typeface="Times New Roman"/>
              </a:rPr>
              <a:t> </a:t>
            </a:r>
            <a:r>
              <a:rPr sz="1300" spc="-5" dirty="0">
                <a:latin typeface="Times New Roman"/>
                <a:cs typeface="Times New Roman"/>
              </a:rPr>
              <a:t>like</a:t>
            </a:r>
            <a:r>
              <a:rPr sz="1300" spc="15" dirty="0">
                <a:latin typeface="Times New Roman"/>
                <a:cs typeface="Times New Roman"/>
              </a:rPr>
              <a:t> </a:t>
            </a:r>
            <a:r>
              <a:rPr sz="1300" spc="-5" dirty="0">
                <a:latin typeface="Times New Roman"/>
                <a:cs typeface="Times New Roman"/>
              </a:rPr>
              <a:t>Mean</a:t>
            </a:r>
            <a:r>
              <a:rPr sz="1300" spc="40" dirty="0">
                <a:latin typeface="Times New Roman"/>
                <a:cs typeface="Times New Roman"/>
              </a:rPr>
              <a:t> </a:t>
            </a:r>
            <a:r>
              <a:rPr sz="1300" spc="-5" dirty="0">
                <a:latin typeface="Times New Roman"/>
                <a:cs typeface="Times New Roman"/>
              </a:rPr>
              <a:t>Absolute</a:t>
            </a:r>
            <a:r>
              <a:rPr sz="1300" spc="35"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10" dirty="0">
                <a:latin typeface="Times New Roman"/>
                <a:cs typeface="Times New Roman"/>
              </a:rPr>
              <a:t>(MAE),</a:t>
            </a:r>
            <a:r>
              <a:rPr sz="1300" spc="25" dirty="0">
                <a:latin typeface="Times New Roman"/>
                <a:cs typeface="Times New Roman"/>
              </a:rPr>
              <a:t> </a:t>
            </a:r>
            <a:r>
              <a:rPr sz="1300" spc="-5" dirty="0">
                <a:latin typeface="Times New Roman"/>
                <a:cs typeface="Times New Roman"/>
              </a:rPr>
              <a:t>Mean</a:t>
            </a:r>
            <a:r>
              <a:rPr sz="1300" spc="15" dirty="0">
                <a:latin typeface="Times New Roman"/>
                <a:cs typeface="Times New Roman"/>
              </a:rPr>
              <a:t> </a:t>
            </a:r>
            <a:r>
              <a:rPr sz="1300" spc="-5" dirty="0">
                <a:latin typeface="Times New Roman"/>
                <a:cs typeface="Times New Roman"/>
              </a:rPr>
              <a:t>Squared</a:t>
            </a:r>
            <a:r>
              <a:rPr sz="1300" spc="15" dirty="0">
                <a:latin typeface="Times New Roman"/>
                <a:cs typeface="Times New Roman"/>
              </a:rPr>
              <a:t> </a:t>
            </a:r>
            <a:r>
              <a:rPr sz="1300" spc="-5" dirty="0">
                <a:latin typeface="Times New Roman"/>
                <a:cs typeface="Times New Roman"/>
              </a:rPr>
              <a:t>Error </a:t>
            </a:r>
            <a:r>
              <a:rPr sz="1300" spc="-310" dirty="0">
                <a:latin typeface="Times New Roman"/>
                <a:cs typeface="Times New Roman"/>
              </a:rPr>
              <a:t> </a:t>
            </a:r>
            <a:r>
              <a:rPr sz="1300" spc="-10" dirty="0">
                <a:latin typeface="Times New Roman"/>
                <a:cs typeface="Times New Roman"/>
              </a:rPr>
              <a:t>(MSE),</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accuracy</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assess</a:t>
            </a:r>
            <a:r>
              <a:rPr sz="1300" spc="10" dirty="0">
                <a:latin typeface="Times New Roman"/>
                <a:cs typeface="Times New Roman"/>
              </a:rPr>
              <a:t> </a:t>
            </a:r>
            <a:r>
              <a:rPr sz="1300" spc="-10" dirty="0">
                <a:latin typeface="Times New Roman"/>
                <a:cs typeface="Times New Roman"/>
              </a:rPr>
              <a:t>model</a:t>
            </a:r>
            <a:r>
              <a:rPr sz="1300" spc="10" dirty="0">
                <a:latin typeface="Times New Roman"/>
                <a:cs typeface="Times New Roman"/>
              </a:rPr>
              <a:t> </a:t>
            </a:r>
            <a:r>
              <a:rPr sz="1300" spc="-5" dirty="0">
                <a:latin typeface="Times New Roman"/>
                <a:cs typeface="Times New Roman"/>
              </a:rPr>
              <a:t>performance.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startAt="4"/>
              <a:tabLst>
                <a:tab pos="180340" algn="l"/>
              </a:tabLst>
            </a:pPr>
            <a:r>
              <a:rPr sz="1300" b="1" spc="-5" dirty="0">
                <a:latin typeface="Times New Roman"/>
                <a:cs typeface="Times New Roman"/>
              </a:rPr>
              <a:t>Real-Time</a:t>
            </a:r>
            <a:r>
              <a:rPr sz="1300" b="1" spc="-25" dirty="0">
                <a:latin typeface="Times New Roman"/>
                <a:cs typeface="Times New Roman"/>
              </a:rPr>
              <a:t> </a:t>
            </a:r>
            <a:r>
              <a:rPr sz="1300" b="1" spc="-5" dirty="0">
                <a:latin typeface="Times New Roman"/>
                <a:cs typeface="Times New Roman"/>
              </a:rPr>
              <a:t>Monitoring:</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Continuously</a:t>
            </a:r>
            <a:r>
              <a:rPr sz="1300" spc="15" dirty="0">
                <a:latin typeface="Times New Roman"/>
                <a:cs typeface="Times New Roman"/>
              </a:rPr>
              <a:t> </a:t>
            </a:r>
            <a:r>
              <a:rPr sz="1300" spc="-10" dirty="0">
                <a:latin typeface="Times New Roman"/>
                <a:cs typeface="Times New Roman"/>
              </a:rPr>
              <a:t>collect</a:t>
            </a:r>
            <a:r>
              <a:rPr sz="1300" spc="20" dirty="0">
                <a:latin typeface="Times New Roman"/>
                <a:cs typeface="Times New Roman"/>
              </a:rPr>
              <a:t> </a:t>
            </a:r>
            <a:r>
              <a:rPr sz="1300" spc="-10" dirty="0">
                <a:latin typeface="Times New Roman"/>
                <a:cs typeface="Times New Roman"/>
              </a:rPr>
              <a:t>and</a:t>
            </a:r>
            <a:r>
              <a:rPr sz="1300" spc="20" dirty="0">
                <a:latin typeface="Times New Roman"/>
                <a:cs typeface="Times New Roman"/>
              </a:rPr>
              <a:t> </a:t>
            </a:r>
            <a:r>
              <a:rPr sz="1300" spc="-10" dirty="0">
                <a:latin typeface="Times New Roman"/>
                <a:cs typeface="Times New Roman"/>
              </a:rPr>
              <a:t>update</a:t>
            </a:r>
            <a:r>
              <a:rPr sz="1300" spc="20" dirty="0">
                <a:latin typeface="Times New Roman"/>
                <a:cs typeface="Times New Roman"/>
              </a:rPr>
              <a:t> </a:t>
            </a:r>
            <a:r>
              <a:rPr sz="1300" spc="-10" dirty="0">
                <a:latin typeface="Times New Roman"/>
                <a:cs typeface="Times New Roman"/>
              </a:rPr>
              <a:t>data</a:t>
            </a:r>
            <a:r>
              <a:rPr sz="1300" spc="20" dirty="0">
                <a:latin typeface="Times New Roman"/>
                <a:cs typeface="Times New Roman"/>
              </a:rPr>
              <a:t> </a:t>
            </a:r>
            <a:r>
              <a:rPr sz="1300" spc="-10" dirty="0">
                <a:latin typeface="Times New Roman"/>
                <a:cs typeface="Times New Roman"/>
              </a:rPr>
              <a:t>from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20" dirty="0">
                <a:latin typeface="Times New Roman"/>
                <a:cs typeface="Times New Roman"/>
              </a:rPr>
              <a:t> </a:t>
            </a:r>
            <a:r>
              <a:rPr sz="1300" spc="-10" dirty="0">
                <a:latin typeface="Times New Roman"/>
                <a:cs typeface="Times New Roman"/>
              </a:rPr>
              <a:t>sensor.</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Utilize</a:t>
            </a:r>
            <a:r>
              <a:rPr sz="1300" spc="10" dirty="0">
                <a:latin typeface="Times New Roman"/>
                <a:cs typeface="Times New Roman"/>
              </a:rPr>
              <a:t> </a:t>
            </a:r>
            <a:r>
              <a:rPr sz="1300" spc="-5" dirty="0">
                <a:latin typeface="Times New Roman"/>
                <a:cs typeface="Times New Roman"/>
              </a:rPr>
              <a:t>your</a:t>
            </a:r>
            <a:r>
              <a:rPr sz="1300" spc="10" dirty="0">
                <a:latin typeface="Times New Roman"/>
                <a:cs typeface="Times New Roman"/>
              </a:rPr>
              <a:t> </a:t>
            </a:r>
            <a:r>
              <a:rPr sz="1300" spc="-5" dirty="0">
                <a:latin typeface="Times New Roman"/>
                <a:cs typeface="Times New Roman"/>
              </a:rPr>
              <a:t>trained</a:t>
            </a:r>
            <a:r>
              <a:rPr sz="1300" spc="15" dirty="0">
                <a:latin typeface="Times New Roman"/>
                <a:cs typeface="Times New Roman"/>
              </a:rPr>
              <a:t> </a:t>
            </a:r>
            <a:r>
              <a:rPr sz="1300" spc="-10" dirty="0">
                <a:latin typeface="Times New Roman"/>
                <a:cs typeface="Times New Roman"/>
              </a:rPr>
              <a:t>model</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make</a:t>
            </a:r>
            <a:r>
              <a:rPr sz="1300" spc="15" dirty="0">
                <a:latin typeface="Times New Roman"/>
                <a:cs typeface="Times New Roman"/>
              </a:rPr>
              <a:t> </a:t>
            </a:r>
            <a:r>
              <a:rPr sz="1300"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predictions</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forecasts.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Alerting</a:t>
            </a:r>
            <a:r>
              <a:rPr sz="1300" b="1" spc="-35" dirty="0">
                <a:latin typeface="Times New Roman"/>
                <a:cs typeface="Times New Roman"/>
              </a:rPr>
              <a:t> </a:t>
            </a:r>
            <a:r>
              <a:rPr sz="1300" b="1" spc="-5" dirty="0">
                <a:latin typeface="Times New Roman"/>
                <a:cs typeface="Times New Roman"/>
              </a:rPr>
              <a:t>Mechanism:</a:t>
            </a:r>
            <a:endParaRPr sz="1300">
              <a:latin typeface="Times New Roman"/>
              <a:cs typeface="Times New Roman"/>
            </a:endParaRPr>
          </a:p>
          <a:p>
            <a:pPr marL="12700" marR="248285" lvl="1" indent="127635">
              <a:lnSpc>
                <a:spcPct val="104600"/>
              </a:lnSpc>
              <a:spcBef>
                <a:spcPts val="745"/>
              </a:spcBef>
              <a:buChar char="-"/>
              <a:tabLst>
                <a:tab pos="235585" algn="l"/>
              </a:tabLst>
            </a:pP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model</a:t>
            </a:r>
            <a:r>
              <a:rPr sz="1300" spc="15" dirty="0">
                <a:latin typeface="Times New Roman"/>
                <a:cs typeface="Times New Roman"/>
              </a:rPr>
              <a:t> </a:t>
            </a:r>
            <a:r>
              <a:rPr sz="1300" spc="-5" dirty="0">
                <a:latin typeface="Times New Roman"/>
                <a:cs typeface="Times New Roman"/>
              </a:rPr>
              <a:t>predicts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relevant</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5"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display</a:t>
            </a:r>
            <a:r>
              <a:rPr sz="1300" spc="20" dirty="0">
                <a:latin typeface="Times New Roman"/>
                <a:cs typeface="Times New Roman"/>
              </a:rPr>
              <a:t> </a:t>
            </a:r>
            <a:r>
              <a:rPr sz="1300" spc="-10" dirty="0">
                <a:latin typeface="Times New Roman"/>
                <a:cs typeface="Times New Roman"/>
              </a:rPr>
              <a:t>real-time</a:t>
            </a:r>
            <a:r>
              <a:rPr sz="1300" spc="25"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5" dirty="0">
                <a:latin typeface="Times New Roman"/>
                <a:cs typeface="Times New Roman"/>
              </a:rPr>
              <a:t>alerts,</a:t>
            </a:r>
            <a:r>
              <a:rPr sz="1300" spc="3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historical</a:t>
            </a:r>
            <a:r>
              <a:rPr sz="1300" spc="20" dirty="0">
                <a:latin typeface="Times New Roman"/>
                <a:cs typeface="Times New Roman"/>
              </a:rPr>
              <a:t> </a:t>
            </a:r>
            <a:r>
              <a:rPr sz="1300" spc="-5" dirty="0">
                <a:latin typeface="Times New Roman"/>
                <a:cs typeface="Times New Roman"/>
              </a:rPr>
              <a:t>trends.</a:t>
            </a:r>
            <a:endParaRPr sz="13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FLOOD MONITORING AND EARLY  WARNING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Guest User</cp:lastModifiedBy>
  <cp:revision>2</cp:revision>
  <dcterms:created xsi:type="dcterms:W3CDTF">2023-11-01T10:43:49Z</dcterms:created>
  <dcterms:modified xsi:type="dcterms:W3CDTF">2023-11-01T11:14:44Z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2023-11-01T00:00:00Z</vt:filetime>
  </property>
  <property fmtid="{D5CDD505-2E9C-101B-9397-08002B2CF9AE}" pid="3" name="Creator">
    <vt:lpwstr>Microsoft® Word 2016</vt:lpwstr>
  </property>
  <property fmtid="{D5CDD505-2E9C-101B-9397-08002B2CF9AE}" pid="4" name="LastSaved">
    <vt:filetime>2023-11-01T00:00:00Z</vt:filetime>
  </property>
</Properties>
</file>