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07b121efd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07b121efd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088240e9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088240e9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088240e90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088240e90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b650b5490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b650b5490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b650b5490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b650b5490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0f7ce13b9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0f7ce13b9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0f7ce13b90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0f7ce13b90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tandfonline.com/author/Petropoulos%2C+George+P" TargetMode="External"/><Relationship Id="rId4" Type="http://schemas.openxmlformats.org/officeDocument/2006/relationships/hyperlink" Target="https://www.tandfonline.com/author/Partsinevelos%2C+Panagiotis" TargetMode="External"/><Relationship Id="rId5" Type="http://schemas.openxmlformats.org/officeDocument/2006/relationships/hyperlink" Target="https://www.tandfonline.com/author/Mitraka%2C+Zinovi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63700" y="-95075"/>
            <a:ext cx="8520600" cy="958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fr"/>
              <a:t>Etat de l’art</a:t>
            </a:r>
            <a:endParaRPr/>
          </a:p>
        </p:txBody>
      </p:sp>
      <p:sp>
        <p:nvSpPr>
          <p:cNvPr id="55" name="Google Shape;55;p13"/>
          <p:cNvSpPr txBox="1"/>
          <p:nvPr>
            <p:ph idx="1" type="subTitle"/>
          </p:nvPr>
        </p:nvSpPr>
        <p:spPr>
          <a:xfrm>
            <a:off x="0" y="782600"/>
            <a:ext cx="9048000" cy="42639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92500" lnSpcReduction="10000"/>
          </a:bodyPr>
          <a:lstStyle/>
          <a:p>
            <a:pPr indent="0" lvl="0" marL="0" rtl="0" algn="just">
              <a:spcBef>
                <a:spcPts val="1000"/>
              </a:spcBef>
              <a:spcAft>
                <a:spcPts val="0"/>
              </a:spcAft>
              <a:buNone/>
            </a:pPr>
            <a:r>
              <a:rPr lang="fr" sz="2000">
                <a:solidFill>
                  <a:schemeClr val="dk1"/>
                </a:solidFill>
              </a:rPr>
              <a:t>Titre: </a:t>
            </a:r>
            <a:r>
              <a:rPr lang="fr" sz="2000"/>
              <a:t>Landuse change detection in a surface coal mine area using multi-temporal high-resolution satellite images</a:t>
            </a:r>
            <a:endParaRPr sz="2000"/>
          </a:p>
          <a:p>
            <a:pPr indent="0" lvl="0" marL="0" rtl="0" algn="just">
              <a:spcBef>
                <a:spcPts val="1000"/>
              </a:spcBef>
              <a:spcAft>
                <a:spcPts val="0"/>
              </a:spcAft>
              <a:buNone/>
            </a:pPr>
            <a:r>
              <a:rPr lang="fr" sz="2000">
                <a:solidFill>
                  <a:schemeClr val="dk1"/>
                </a:solidFill>
              </a:rPr>
              <a:t>Auteurs: </a:t>
            </a:r>
            <a:r>
              <a:rPr lang="fr" sz="2000"/>
              <a:t>Nuray Demirel, Sebnem Düzgün and Mustafa Kemal Emil</a:t>
            </a:r>
            <a:endParaRPr sz="2000"/>
          </a:p>
          <a:p>
            <a:pPr indent="0" lvl="0" marL="0" rtl="0" algn="just">
              <a:spcBef>
                <a:spcPts val="1000"/>
              </a:spcBef>
              <a:spcAft>
                <a:spcPts val="0"/>
              </a:spcAft>
              <a:buNone/>
            </a:pPr>
            <a:r>
              <a:rPr lang="fr" sz="2000">
                <a:solidFill>
                  <a:schemeClr val="dk1"/>
                </a:solidFill>
              </a:rPr>
              <a:t>Année de publication:</a:t>
            </a:r>
            <a:r>
              <a:rPr lang="fr" sz="2000"/>
              <a:t> 2011</a:t>
            </a:r>
            <a:endParaRPr sz="2000"/>
          </a:p>
          <a:p>
            <a:pPr indent="0" lvl="0" marL="0" rtl="0" algn="just">
              <a:spcBef>
                <a:spcPts val="1000"/>
              </a:spcBef>
              <a:spcAft>
                <a:spcPts val="0"/>
              </a:spcAft>
              <a:buNone/>
            </a:pPr>
            <a:r>
              <a:rPr lang="fr" sz="2000">
                <a:solidFill>
                  <a:schemeClr val="dk1"/>
                </a:solidFill>
              </a:rPr>
              <a:t>Journal:</a:t>
            </a:r>
            <a:r>
              <a:rPr lang="fr" sz="2000"/>
              <a:t> International Journal of Mining, Reclamation and Environment</a:t>
            </a:r>
            <a:endParaRPr sz="2000"/>
          </a:p>
          <a:p>
            <a:pPr indent="0" lvl="0" marL="0" rtl="0" algn="just">
              <a:spcBef>
                <a:spcPts val="1000"/>
              </a:spcBef>
              <a:spcAft>
                <a:spcPts val="0"/>
              </a:spcAft>
              <a:buClr>
                <a:schemeClr val="dk1"/>
              </a:buClr>
              <a:buSzPct val="55000"/>
              <a:buFont typeface="Arial"/>
              <a:buNone/>
            </a:pPr>
            <a:r>
              <a:rPr lang="fr" sz="2000">
                <a:solidFill>
                  <a:schemeClr val="dk1"/>
                </a:solidFill>
              </a:rPr>
              <a:t>Contexte: </a:t>
            </a:r>
            <a:r>
              <a:rPr lang="fr" sz="2000"/>
              <a:t>L’exploitation minière durable </a:t>
            </a:r>
            <a:r>
              <a:rPr lang="fr" sz="2000"/>
              <a:t>nécessite que les changements spatiaux liés à l’exploitation du minerai</a:t>
            </a:r>
            <a:r>
              <a:rPr lang="fr" sz="2000"/>
              <a:t> soient surveillés en permanence. Cela afin d’identifier les </a:t>
            </a:r>
            <a:r>
              <a:rPr lang="fr" sz="2000"/>
              <a:t>impacts</a:t>
            </a:r>
            <a:r>
              <a:rPr lang="fr" sz="2000"/>
              <a:t> à long terme de </a:t>
            </a:r>
            <a:r>
              <a:rPr lang="fr" sz="2000"/>
              <a:t>l'exploitation</a:t>
            </a:r>
            <a:r>
              <a:rPr lang="fr" sz="2000"/>
              <a:t> minière sur l’environnement et sur l’occupation du sol. De ce fait, on pourra fournir des mesures de sécurité et de prévention.</a:t>
            </a:r>
            <a:endParaRPr sz="2000"/>
          </a:p>
          <a:p>
            <a:pPr indent="0" lvl="0" marL="0" rtl="0" algn="just">
              <a:spcBef>
                <a:spcPts val="1000"/>
              </a:spcBef>
              <a:spcAft>
                <a:spcPts val="0"/>
              </a:spcAft>
              <a:buClr>
                <a:schemeClr val="dk1"/>
              </a:buClr>
              <a:buSzPct val="55000"/>
              <a:buFont typeface="Arial"/>
              <a:buNone/>
            </a:pPr>
            <a:r>
              <a:rPr lang="fr" sz="2000">
                <a:solidFill>
                  <a:schemeClr val="dk1"/>
                </a:solidFill>
              </a:rPr>
              <a:t>Objectif: </a:t>
            </a:r>
            <a:r>
              <a:rPr lang="fr" sz="2000">
                <a:highlight>
                  <a:schemeClr val="lt1"/>
                </a:highlight>
              </a:rPr>
              <a:t>Détecter les changements post-classification d’une exploitation minière à ciel ouvert,  afin d’identifier d’identifier, de quantifier et d’analyser la réponse spatiale du paysage aux activités d’extraction de charbon à Goynuk (Turquie)</a:t>
            </a:r>
            <a:endParaRPr sz="2000">
              <a:highlight>
                <a:schemeClr val="lt1"/>
              </a:highlight>
            </a:endParaRPr>
          </a:p>
          <a:p>
            <a:pPr indent="0" lvl="0" marL="0" rtl="0" algn="just">
              <a:spcBef>
                <a:spcPts val="0"/>
              </a:spcBef>
              <a:spcAft>
                <a:spcPts val="0"/>
              </a:spcAft>
              <a:buClr>
                <a:schemeClr val="dk1"/>
              </a:buClr>
              <a:buSzPct val="55000"/>
              <a:buFont typeface="Arial"/>
              <a:buNone/>
            </a:pPr>
            <a:r>
              <a:t/>
            </a:r>
            <a:endParaRPr sz="2000">
              <a:solidFill>
                <a:schemeClr val="dk1"/>
              </a:solidFill>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121525" y="106500"/>
            <a:ext cx="8937900" cy="4976400"/>
          </a:xfrm>
          <a:prstGeom prst="rect">
            <a:avLst/>
          </a:prstGeom>
        </p:spPr>
        <p:txBody>
          <a:bodyPr anchorCtr="0" anchor="t" bIns="91425" lIns="91425" spcFirstLastPara="1" rIns="91425" wrap="square" tIns="91425">
            <a:normAutofit lnSpcReduction="10000"/>
          </a:bodyPr>
          <a:lstStyle/>
          <a:p>
            <a:pPr indent="0" lvl="0" marL="0" rtl="0" algn="just">
              <a:lnSpc>
                <a:spcPct val="100000"/>
              </a:lnSpc>
              <a:spcBef>
                <a:spcPts val="0"/>
              </a:spcBef>
              <a:spcAft>
                <a:spcPts val="0"/>
              </a:spcAft>
              <a:buClr>
                <a:schemeClr val="dk1"/>
              </a:buClr>
              <a:buSzPts val="1100"/>
              <a:buFont typeface="Arial"/>
              <a:buNone/>
            </a:pPr>
            <a:r>
              <a:rPr lang="fr" sz="1850">
                <a:solidFill>
                  <a:schemeClr val="dk1"/>
                </a:solidFill>
              </a:rPr>
              <a:t>Problematic (difficulties): </a:t>
            </a:r>
            <a:r>
              <a:rPr lang="fr" sz="1850"/>
              <a:t>effectuer classification d’image de différentes dates (atmosphère différente) et différents satellites, évaluation de la précision</a:t>
            </a:r>
            <a:endParaRPr sz="1850"/>
          </a:p>
          <a:p>
            <a:pPr indent="0" lvl="0" marL="0" rtl="0" algn="just">
              <a:lnSpc>
                <a:spcPct val="100000"/>
              </a:lnSpc>
              <a:spcBef>
                <a:spcPts val="0"/>
              </a:spcBef>
              <a:spcAft>
                <a:spcPts val="0"/>
              </a:spcAft>
              <a:buClr>
                <a:schemeClr val="dk1"/>
              </a:buClr>
              <a:buSzPts val="1100"/>
              <a:buFont typeface="Arial"/>
              <a:buNone/>
            </a:pPr>
            <a:r>
              <a:rPr lang="fr" sz="1850">
                <a:solidFill>
                  <a:schemeClr val="dk1"/>
                </a:solidFill>
              </a:rPr>
              <a:t>Materiels (site, data): </a:t>
            </a:r>
            <a:r>
              <a:rPr lang="fr" sz="1850"/>
              <a:t>Images satellites de la mine à ciel ouvert de Goynuk, Bolu en Turquie entre 2004 et 2008 (satellite IKONOS(résolution 80cm)et QuickBird(résolution 1m to 61cm) ) </a:t>
            </a:r>
            <a:endParaRPr sz="1850"/>
          </a:p>
          <a:p>
            <a:pPr indent="0" lvl="0" marL="0" rtl="0" algn="just">
              <a:lnSpc>
                <a:spcPct val="100000"/>
              </a:lnSpc>
              <a:spcBef>
                <a:spcPts val="0"/>
              </a:spcBef>
              <a:spcAft>
                <a:spcPts val="0"/>
              </a:spcAft>
              <a:buClr>
                <a:schemeClr val="dk1"/>
              </a:buClr>
              <a:buSzPts val="1100"/>
              <a:buFont typeface="Arial"/>
              <a:buNone/>
            </a:pPr>
            <a:r>
              <a:rPr lang="fr" sz="1850">
                <a:solidFill>
                  <a:schemeClr val="dk1"/>
                </a:solidFill>
              </a:rPr>
              <a:t>Method and criteria for performance analysis:</a:t>
            </a:r>
            <a:endParaRPr sz="1850">
              <a:solidFill>
                <a:schemeClr val="dk1"/>
              </a:solidFill>
            </a:endParaRPr>
          </a:p>
          <a:p>
            <a:pPr indent="-346075" lvl="0" marL="457200" rtl="0" algn="just">
              <a:lnSpc>
                <a:spcPct val="100000"/>
              </a:lnSpc>
              <a:spcBef>
                <a:spcPts val="0"/>
              </a:spcBef>
              <a:spcAft>
                <a:spcPts val="0"/>
              </a:spcAft>
              <a:buSzPts val="1850"/>
              <a:buChar char="-"/>
            </a:pPr>
            <a:r>
              <a:rPr lang="fr" sz="1850"/>
              <a:t>Méthode de convolution cubique </a:t>
            </a:r>
            <a:endParaRPr sz="1850"/>
          </a:p>
          <a:p>
            <a:pPr indent="-346075" lvl="0" marL="457200" rtl="0" algn="just">
              <a:lnSpc>
                <a:spcPct val="100000"/>
              </a:lnSpc>
              <a:spcBef>
                <a:spcPts val="0"/>
              </a:spcBef>
              <a:spcAft>
                <a:spcPts val="0"/>
              </a:spcAft>
              <a:buSzPts val="1850"/>
              <a:buChar char="-"/>
            </a:pPr>
            <a:r>
              <a:rPr lang="fr" sz="1850"/>
              <a:t>correction radiométrique : éliminer effets atmosphériques</a:t>
            </a:r>
            <a:endParaRPr sz="1850"/>
          </a:p>
          <a:p>
            <a:pPr indent="-346075" lvl="0" marL="457200" rtl="0" algn="just">
              <a:lnSpc>
                <a:spcPct val="100000"/>
              </a:lnSpc>
              <a:spcBef>
                <a:spcPts val="0"/>
              </a:spcBef>
              <a:spcAft>
                <a:spcPts val="0"/>
              </a:spcAft>
              <a:buSzPts val="1850"/>
              <a:buChar char="-"/>
            </a:pPr>
            <a:r>
              <a:rPr lang="fr" sz="1850"/>
              <a:t>méthode polynomiale du second ordre: rééchantillonnage</a:t>
            </a:r>
            <a:endParaRPr sz="1850"/>
          </a:p>
          <a:p>
            <a:pPr indent="-346075" lvl="0" marL="457200" rtl="0" algn="just">
              <a:lnSpc>
                <a:spcPct val="100000"/>
              </a:lnSpc>
              <a:spcBef>
                <a:spcPts val="0"/>
              </a:spcBef>
              <a:spcAft>
                <a:spcPts val="0"/>
              </a:spcAft>
              <a:buSzPts val="1850"/>
              <a:buChar char="-"/>
            </a:pPr>
            <a:r>
              <a:rPr lang="fr" sz="1850"/>
              <a:t>technique de détection des changements post-classification: avec classification supervisée (ou pas) et on compare les 2 cartes classe par classe (ou pixel par pixel) avec matrice de détection de changement</a:t>
            </a:r>
            <a:endParaRPr sz="1850"/>
          </a:p>
          <a:p>
            <a:pPr indent="-346075" lvl="0" marL="457200" rtl="0" algn="just">
              <a:lnSpc>
                <a:spcPct val="100000"/>
              </a:lnSpc>
              <a:spcBef>
                <a:spcPts val="0"/>
              </a:spcBef>
              <a:spcAft>
                <a:spcPts val="0"/>
              </a:spcAft>
              <a:buSzPts val="1850"/>
              <a:buChar char="-"/>
            </a:pPr>
            <a:r>
              <a:rPr lang="fr" sz="1850"/>
              <a:t>technique de classification supervisée par maximum de vraisemblance</a:t>
            </a:r>
            <a:endParaRPr sz="1850"/>
          </a:p>
          <a:p>
            <a:pPr indent="-346075" lvl="0" marL="457200" rtl="0" algn="just">
              <a:lnSpc>
                <a:spcPct val="100000"/>
              </a:lnSpc>
              <a:spcBef>
                <a:spcPts val="0"/>
              </a:spcBef>
              <a:spcAft>
                <a:spcPts val="0"/>
              </a:spcAft>
              <a:buSzPts val="1850"/>
              <a:buChar char="-"/>
            </a:pPr>
            <a:r>
              <a:rPr lang="fr" sz="1850"/>
              <a:t>Approche de détection des changements post classification à l’aide de la matrice de changement. </a:t>
            </a:r>
            <a:endParaRPr sz="1850"/>
          </a:p>
          <a:p>
            <a:pPr indent="0" lvl="0" marL="0" rtl="0" algn="just">
              <a:lnSpc>
                <a:spcPct val="100000"/>
              </a:lnSpc>
              <a:spcBef>
                <a:spcPts val="0"/>
              </a:spcBef>
              <a:spcAft>
                <a:spcPts val="0"/>
              </a:spcAft>
              <a:buClr>
                <a:schemeClr val="dk1"/>
              </a:buClr>
              <a:buSzPts val="1100"/>
              <a:buFont typeface="Arial"/>
              <a:buNone/>
            </a:pPr>
            <a:r>
              <a:rPr lang="fr" sz="1850">
                <a:solidFill>
                  <a:schemeClr val="dk1"/>
                </a:solidFill>
              </a:rPr>
              <a:t>Main results: </a:t>
            </a:r>
            <a:r>
              <a:rPr lang="fr" sz="1850"/>
              <a:t>diminution de la superficie forestière et de la mine </a:t>
            </a:r>
            <a:endParaRPr sz="1850"/>
          </a:p>
          <a:p>
            <a:pPr indent="0" lvl="0" marL="0" rtl="0" algn="just">
              <a:lnSpc>
                <a:spcPct val="100000"/>
              </a:lnSpc>
              <a:spcBef>
                <a:spcPts val="0"/>
              </a:spcBef>
              <a:spcAft>
                <a:spcPts val="0"/>
              </a:spcAft>
              <a:buClr>
                <a:schemeClr val="dk1"/>
              </a:buClr>
              <a:buSzPts val="1100"/>
              <a:buFont typeface="Arial"/>
              <a:buNone/>
            </a:pPr>
            <a:r>
              <a:rPr lang="fr" sz="1850">
                <a:solidFill>
                  <a:schemeClr val="dk1"/>
                </a:solidFill>
              </a:rPr>
              <a:t>Conclusions (advantages, limits):</a:t>
            </a:r>
            <a:r>
              <a:rPr lang="fr" sz="1850"/>
              <a:t> ces méthodes peuvent être utilisées efficacement pour contrôler les changements d’utilisation des terres </a:t>
            </a:r>
            <a:endParaRPr sz="18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ctrTitle"/>
          </p:nvPr>
        </p:nvSpPr>
        <p:spPr>
          <a:xfrm>
            <a:off x="263700" y="-95075"/>
            <a:ext cx="8520600" cy="958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fr"/>
              <a:t>Etat de l’art</a:t>
            </a:r>
            <a:endParaRPr/>
          </a:p>
        </p:txBody>
      </p:sp>
      <p:sp>
        <p:nvSpPr>
          <p:cNvPr id="66" name="Google Shape;66;p15"/>
          <p:cNvSpPr txBox="1"/>
          <p:nvPr>
            <p:ph idx="1" type="subTitle"/>
          </p:nvPr>
        </p:nvSpPr>
        <p:spPr>
          <a:xfrm>
            <a:off x="0" y="782600"/>
            <a:ext cx="9048000" cy="42639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just">
              <a:spcBef>
                <a:spcPts val="1000"/>
              </a:spcBef>
              <a:spcAft>
                <a:spcPts val="0"/>
              </a:spcAft>
              <a:buNone/>
            </a:pPr>
            <a:r>
              <a:rPr lang="fr" sz="2000">
                <a:solidFill>
                  <a:schemeClr val="dk1"/>
                </a:solidFill>
              </a:rPr>
              <a:t>Titre: </a:t>
            </a:r>
            <a:r>
              <a:rPr lang="fr" sz="2000"/>
              <a:t>Quantification of Annual Settlement Growth in Rural Mining Areas Using Machine Learning </a:t>
            </a:r>
            <a:endParaRPr sz="2000"/>
          </a:p>
          <a:p>
            <a:pPr indent="0" lvl="0" marL="0" rtl="0" algn="just">
              <a:spcBef>
                <a:spcPts val="1000"/>
              </a:spcBef>
              <a:spcAft>
                <a:spcPts val="0"/>
              </a:spcAft>
              <a:buNone/>
            </a:pPr>
            <a:r>
              <a:rPr lang="fr" sz="2000">
                <a:solidFill>
                  <a:schemeClr val="dk1"/>
                </a:solidFill>
              </a:rPr>
              <a:t>Auteurs: </a:t>
            </a:r>
            <a:r>
              <a:rPr lang="fr" sz="2000"/>
              <a:t>Dominik Dietler,  Andrea Farnham, Kees de Hoogh, Mirko S. Winkler </a:t>
            </a:r>
            <a:endParaRPr sz="2000"/>
          </a:p>
          <a:p>
            <a:pPr indent="0" lvl="0" marL="0" rtl="0" algn="just">
              <a:spcBef>
                <a:spcPts val="1000"/>
              </a:spcBef>
              <a:spcAft>
                <a:spcPts val="0"/>
              </a:spcAft>
              <a:buNone/>
            </a:pPr>
            <a:r>
              <a:rPr lang="fr" sz="2000">
                <a:solidFill>
                  <a:schemeClr val="dk1"/>
                </a:solidFill>
              </a:rPr>
              <a:t>Année de publication:</a:t>
            </a:r>
            <a:r>
              <a:rPr lang="fr" sz="2000"/>
              <a:t> 2020</a:t>
            </a:r>
            <a:endParaRPr sz="2000"/>
          </a:p>
          <a:p>
            <a:pPr indent="0" lvl="0" marL="0" rtl="0" algn="just">
              <a:spcBef>
                <a:spcPts val="1000"/>
              </a:spcBef>
              <a:spcAft>
                <a:spcPts val="0"/>
              </a:spcAft>
              <a:buNone/>
            </a:pPr>
            <a:r>
              <a:rPr lang="fr" sz="2000">
                <a:solidFill>
                  <a:schemeClr val="dk1"/>
                </a:solidFill>
              </a:rPr>
              <a:t>Journal:</a:t>
            </a:r>
            <a:r>
              <a:rPr lang="fr" sz="2000"/>
              <a:t> Remote Sensing </a:t>
            </a:r>
            <a:endParaRPr sz="2000"/>
          </a:p>
          <a:p>
            <a:pPr indent="0" lvl="0" marL="0" rtl="0" algn="just">
              <a:spcBef>
                <a:spcPts val="1000"/>
              </a:spcBef>
              <a:spcAft>
                <a:spcPts val="0"/>
              </a:spcAft>
              <a:buClr>
                <a:schemeClr val="dk1"/>
              </a:buClr>
              <a:buSzPts val="1100"/>
              <a:buFont typeface="Arial"/>
              <a:buNone/>
            </a:pPr>
            <a:r>
              <a:rPr lang="fr" sz="2000">
                <a:solidFill>
                  <a:schemeClr val="dk1"/>
                </a:solidFill>
              </a:rPr>
              <a:t>Contexte: </a:t>
            </a:r>
            <a:r>
              <a:rPr lang="fr" sz="2000"/>
              <a:t> Les projets miniers industriels dans les pays à faible revenu engendrent de fortes migrations. Celles-ci sont notamment dûes à la nécessité de main d'œuvre. La présence d’ouvriers induit la création de commerces de proximité. Les zones reculées faiblement peuplées peuvent être transformées en quelques années en environnements semi-urbains.</a:t>
            </a:r>
            <a:endParaRPr sz="2000"/>
          </a:p>
          <a:p>
            <a:pPr indent="0" lvl="0" marL="0" rtl="0" algn="just">
              <a:spcBef>
                <a:spcPts val="1000"/>
              </a:spcBef>
              <a:spcAft>
                <a:spcPts val="0"/>
              </a:spcAft>
              <a:buClr>
                <a:schemeClr val="dk1"/>
              </a:buClr>
              <a:buSzPts val="1100"/>
              <a:buFont typeface="Arial"/>
              <a:buNone/>
            </a:pPr>
            <a:r>
              <a:rPr lang="fr" sz="2000">
                <a:solidFill>
                  <a:schemeClr val="dk1"/>
                </a:solidFill>
              </a:rPr>
              <a:t>Objectif: </a:t>
            </a:r>
            <a:r>
              <a:rPr lang="fr" sz="2000">
                <a:highlight>
                  <a:schemeClr val="lt1"/>
                </a:highlight>
              </a:rPr>
              <a:t>L'objectif est de quantifier la croissance de l'habitat dans les communautés rurales du Burkina Faso affectées par l'exploitation minière industrielle. Cela afin de mieux gérer les ressources nécessaires. </a:t>
            </a:r>
            <a:endParaRPr sz="2000">
              <a:highlight>
                <a:schemeClr val="lt1"/>
              </a:highlight>
            </a:endParaRPr>
          </a:p>
          <a:p>
            <a:pPr indent="0" lvl="0" marL="0" rtl="0" algn="just">
              <a:spcBef>
                <a:spcPts val="0"/>
              </a:spcBef>
              <a:spcAft>
                <a:spcPts val="0"/>
              </a:spcAft>
              <a:buClr>
                <a:schemeClr val="dk1"/>
              </a:buClr>
              <a:buSzPts val="1100"/>
              <a:buFont typeface="Arial"/>
              <a:buNone/>
            </a:pPr>
            <a:r>
              <a:t/>
            </a:r>
            <a:endParaRPr sz="2000">
              <a:solidFill>
                <a:schemeClr val="dk1"/>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idx="1" type="body"/>
          </p:nvPr>
        </p:nvSpPr>
        <p:spPr>
          <a:xfrm>
            <a:off x="121525" y="106500"/>
            <a:ext cx="8937900" cy="49764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just">
              <a:lnSpc>
                <a:spcPct val="100000"/>
              </a:lnSpc>
              <a:spcBef>
                <a:spcPts val="0"/>
              </a:spcBef>
              <a:spcAft>
                <a:spcPts val="0"/>
              </a:spcAft>
              <a:buClr>
                <a:schemeClr val="dk1"/>
              </a:buClr>
              <a:buSzPts val="1100"/>
              <a:buFont typeface="Arial"/>
              <a:buNone/>
            </a:pPr>
            <a:r>
              <a:rPr lang="fr" sz="1850">
                <a:solidFill>
                  <a:schemeClr val="dk1"/>
                </a:solidFill>
              </a:rPr>
              <a:t>Problematic (difficulties): </a:t>
            </a:r>
            <a:r>
              <a:rPr lang="fr" sz="1850"/>
              <a:t>Les conditions météorologiques et la disponibilité limitée de l'imagerie Google Earth ont posé problèmes quant à la précision de la classification</a:t>
            </a:r>
            <a:endParaRPr sz="1850"/>
          </a:p>
          <a:p>
            <a:pPr indent="0" lvl="0" marL="0" rtl="0" algn="just">
              <a:lnSpc>
                <a:spcPct val="100000"/>
              </a:lnSpc>
              <a:spcBef>
                <a:spcPts val="0"/>
              </a:spcBef>
              <a:spcAft>
                <a:spcPts val="0"/>
              </a:spcAft>
              <a:buClr>
                <a:schemeClr val="dk1"/>
              </a:buClr>
              <a:buSzPts val="1100"/>
              <a:buFont typeface="Arial"/>
              <a:buNone/>
            </a:pPr>
            <a:r>
              <a:rPr lang="fr" sz="1850">
                <a:solidFill>
                  <a:schemeClr val="dk1"/>
                </a:solidFill>
              </a:rPr>
              <a:t>Materiels (site, data): </a:t>
            </a:r>
            <a:r>
              <a:rPr lang="fr" sz="1850"/>
              <a:t> Images historiques de Google Earth sur plusieurs années ( de 2002 à 2016) de 4 mines d’or industrielle au Burkina Faso (Bissa, Essakane, Youga et Taparko)</a:t>
            </a:r>
            <a:endParaRPr sz="1850"/>
          </a:p>
          <a:p>
            <a:pPr indent="0" lvl="0" marL="0" rtl="0" algn="just">
              <a:lnSpc>
                <a:spcPct val="100000"/>
              </a:lnSpc>
              <a:spcBef>
                <a:spcPts val="0"/>
              </a:spcBef>
              <a:spcAft>
                <a:spcPts val="0"/>
              </a:spcAft>
              <a:buClr>
                <a:schemeClr val="dk1"/>
              </a:buClr>
              <a:buSzPts val="1100"/>
              <a:buFont typeface="Arial"/>
              <a:buNone/>
            </a:pPr>
            <a:r>
              <a:rPr lang="fr" sz="1850">
                <a:solidFill>
                  <a:schemeClr val="dk1"/>
                </a:solidFill>
              </a:rPr>
              <a:t>Method and criteria for performance analysis:</a:t>
            </a:r>
            <a:endParaRPr sz="1850">
              <a:solidFill>
                <a:schemeClr val="dk1"/>
              </a:solidFill>
            </a:endParaRPr>
          </a:p>
          <a:p>
            <a:pPr indent="0" lvl="0" marL="0" rtl="0" algn="just">
              <a:lnSpc>
                <a:spcPct val="100000"/>
              </a:lnSpc>
              <a:spcBef>
                <a:spcPts val="0"/>
              </a:spcBef>
              <a:spcAft>
                <a:spcPts val="0"/>
              </a:spcAft>
              <a:buClr>
                <a:schemeClr val="dk1"/>
              </a:buClr>
              <a:buSzPts val="1100"/>
              <a:buFont typeface="Arial"/>
              <a:buNone/>
            </a:pPr>
            <a:r>
              <a:rPr lang="fr" sz="1850"/>
              <a:t>-”Cloud mask” avec R statistiques</a:t>
            </a:r>
            <a:endParaRPr sz="1850"/>
          </a:p>
          <a:p>
            <a:pPr indent="0" lvl="0" marL="0" rtl="0" algn="just">
              <a:lnSpc>
                <a:spcPct val="100000"/>
              </a:lnSpc>
              <a:spcBef>
                <a:spcPts val="0"/>
              </a:spcBef>
              <a:spcAft>
                <a:spcPts val="0"/>
              </a:spcAft>
              <a:buClr>
                <a:schemeClr val="dk1"/>
              </a:buClr>
              <a:buSzPts val="1100"/>
              <a:buFont typeface="Arial"/>
              <a:buNone/>
            </a:pPr>
            <a:r>
              <a:rPr lang="fr" sz="1850"/>
              <a:t>-Identification des pixels qui n’ont pas changé entre le début et la fin de l’étude</a:t>
            </a:r>
            <a:endParaRPr sz="1850"/>
          </a:p>
          <a:p>
            <a:pPr indent="0" lvl="0" marL="0" rtl="0" algn="just">
              <a:lnSpc>
                <a:spcPct val="100000"/>
              </a:lnSpc>
              <a:spcBef>
                <a:spcPts val="0"/>
              </a:spcBef>
              <a:spcAft>
                <a:spcPts val="0"/>
              </a:spcAft>
              <a:buNone/>
            </a:pPr>
            <a:r>
              <a:rPr lang="fr" sz="1850"/>
              <a:t>-6 modèles de classification (random forest (RF), k-Nearest Neighbors, decision tree (KNN), support vector machine (SVM), linear discriminant analysis (LDA) and a classification and regression tree model (CART))</a:t>
            </a:r>
            <a:endParaRPr sz="1850"/>
          </a:p>
          <a:p>
            <a:pPr indent="0" lvl="0" marL="0" rtl="0" algn="just">
              <a:lnSpc>
                <a:spcPct val="100000"/>
              </a:lnSpc>
              <a:spcBef>
                <a:spcPts val="0"/>
              </a:spcBef>
              <a:spcAft>
                <a:spcPts val="0"/>
              </a:spcAft>
              <a:buNone/>
            </a:pPr>
            <a:r>
              <a:rPr lang="fr" sz="1850"/>
              <a:t>-Une méthode Chai et al a été appliquée afin d’assurer la cohérence temporelle</a:t>
            </a:r>
            <a:endParaRPr sz="1850">
              <a:solidFill>
                <a:srgbClr val="B7B7B7"/>
              </a:solidFill>
            </a:endParaRPr>
          </a:p>
          <a:p>
            <a:pPr indent="0" lvl="0" marL="0" rtl="0" algn="just">
              <a:lnSpc>
                <a:spcPct val="100000"/>
              </a:lnSpc>
              <a:spcBef>
                <a:spcPts val="0"/>
              </a:spcBef>
              <a:spcAft>
                <a:spcPts val="0"/>
              </a:spcAft>
              <a:buClr>
                <a:schemeClr val="dk1"/>
              </a:buClr>
              <a:buSzPts val="1100"/>
              <a:buFont typeface="Arial"/>
              <a:buNone/>
            </a:pPr>
            <a:r>
              <a:rPr lang="fr" sz="1850">
                <a:solidFill>
                  <a:schemeClr val="dk1"/>
                </a:solidFill>
              </a:rPr>
              <a:t>Main results: </a:t>
            </a:r>
            <a:r>
              <a:rPr lang="fr" sz="1850"/>
              <a:t>Une grande précision dans l'estimation annuelle de la croissance de l'habitat rural a été obtenue lorsque les données de formation étaient disponibles à proximité des sites d'intérêt et qu’ils étaient situés dans les zones relativement humides du sud du Burkina Faso.</a:t>
            </a:r>
            <a:endParaRPr sz="1850"/>
          </a:p>
          <a:p>
            <a:pPr indent="0" lvl="0" marL="0" rtl="0" algn="just">
              <a:lnSpc>
                <a:spcPct val="100000"/>
              </a:lnSpc>
              <a:spcBef>
                <a:spcPts val="0"/>
              </a:spcBef>
              <a:spcAft>
                <a:spcPts val="0"/>
              </a:spcAft>
              <a:buClr>
                <a:schemeClr val="dk1"/>
              </a:buClr>
              <a:buSzPts val="1100"/>
              <a:buFont typeface="Arial"/>
              <a:buNone/>
            </a:pPr>
            <a:r>
              <a:rPr lang="fr" sz="1850">
                <a:solidFill>
                  <a:schemeClr val="dk1"/>
                </a:solidFill>
              </a:rPr>
              <a:t>Conclusions (advantages, limits): </a:t>
            </a:r>
            <a:r>
              <a:rPr lang="fr" sz="1850"/>
              <a:t>L</a:t>
            </a:r>
            <a:r>
              <a:rPr lang="fr" sz="1850"/>
              <a:t>a disponibilité croissante de l'imagerie satellitaire haute résolution</a:t>
            </a:r>
            <a:r>
              <a:rPr lang="fr" sz="1850"/>
              <a:t> de Google Earth</a:t>
            </a:r>
            <a:r>
              <a:rPr lang="fr" sz="1850"/>
              <a:t> et aussi les nouvelles sources de données telles que l'imagerie des missions Sentinel, augmentera encore les applications potentielles de la méthodologie développée.</a:t>
            </a:r>
            <a:endParaRPr sz="185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ctrTitle"/>
          </p:nvPr>
        </p:nvSpPr>
        <p:spPr>
          <a:xfrm>
            <a:off x="0" y="0"/>
            <a:ext cx="9144000" cy="863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fr"/>
              <a:t>Etat de l’art</a:t>
            </a:r>
            <a:endParaRPr/>
          </a:p>
        </p:txBody>
      </p:sp>
      <p:sp>
        <p:nvSpPr>
          <p:cNvPr id="77" name="Google Shape;77;p17"/>
          <p:cNvSpPr txBox="1"/>
          <p:nvPr>
            <p:ph idx="1" type="subTitle"/>
          </p:nvPr>
        </p:nvSpPr>
        <p:spPr>
          <a:xfrm>
            <a:off x="0" y="782600"/>
            <a:ext cx="9144000" cy="43608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just">
              <a:spcBef>
                <a:spcPts val="1000"/>
              </a:spcBef>
              <a:spcAft>
                <a:spcPts val="0"/>
              </a:spcAft>
              <a:buNone/>
            </a:pPr>
            <a:r>
              <a:rPr lang="fr" sz="2000">
                <a:solidFill>
                  <a:schemeClr val="dk1"/>
                </a:solidFill>
              </a:rPr>
              <a:t>Titre: </a:t>
            </a:r>
            <a:r>
              <a:rPr lang="fr" sz="1800"/>
              <a:t>Attribution of local climate zones using a multitemporal land use/land cover classification scheme</a:t>
            </a:r>
            <a:endParaRPr sz="1800"/>
          </a:p>
          <a:p>
            <a:pPr indent="0" lvl="0" marL="0" rtl="0" algn="just">
              <a:spcBef>
                <a:spcPts val="1000"/>
              </a:spcBef>
              <a:spcAft>
                <a:spcPts val="0"/>
              </a:spcAft>
              <a:buNone/>
            </a:pPr>
            <a:r>
              <a:rPr lang="fr" sz="2000">
                <a:solidFill>
                  <a:schemeClr val="dk1"/>
                </a:solidFill>
              </a:rPr>
              <a:t>Auteurs: </a:t>
            </a:r>
            <a:r>
              <a:rPr lang="fr" sz="1800"/>
              <a:t>Andreas Wicki, Eberhard Parlow</a:t>
            </a:r>
            <a:endParaRPr sz="1600"/>
          </a:p>
          <a:p>
            <a:pPr indent="0" lvl="0" marL="0" rtl="0" algn="just">
              <a:spcBef>
                <a:spcPts val="1000"/>
              </a:spcBef>
              <a:spcAft>
                <a:spcPts val="0"/>
              </a:spcAft>
              <a:buNone/>
            </a:pPr>
            <a:r>
              <a:rPr lang="fr" sz="2000">
                <a:solidFill>
                  <a:schemeClr val="dk1"/>
                </a:solidFill>
              </a:rPr>
              <a:t>Année de publication:</a:t>
            </a:r>
            <a:r>
              <a:rPr lang="fr" sz="2000"/>
              <a:t> </a:t>
            </a:r>
            <a:r>
              <a:rPr lang="fr" sz="1800"/>
              <a:t>2017</a:t>
            </a:r>
            <a:endParaRPr sz="1800"/>
          </a:p>
          <a:p>
            <a:pPr indent="0" lvl="0" marL="0" rtl="0" algn="just">
              <a:spcBef>
                <a:spcPts val="1000"/>
              </a:spcBef>
              <a:spcAft>
                <a:spcPts val="0"/>
              </a:spcAft>
              <a:buNone/>
            </a:pPr>
            <a:r>
              <a:rPr lang="fr" sz="2000">
                <a:solidFill>
                  <a:schemeClr val="dk1"/>
                </a:solidFill>
              </a:rPr>
              <a:t>Journal:</a:t>
            </a:r>
            <a:r>
              <a:rPr lang="fr" sz="2000"/>
              <a:t>  </a:t>
            </a:r>
            <a:r>
              <a:rPr lang="fr" sz="1800"/>
              <a:t>Journal of Applied Remote Sensing</a:t>
            </a:r>
            <a:endParaRPr sz="1800"/>
          </a:p>
          <a:p>
            <a:pPr indent="0" lvl="0" marL="0" rtl="0" algn="just">
              <a:spcBef>
                <a:spcPts val="1000"/>
              </a:spcBef>
              <a:spcAft>
                <a:spcPts val="0"/>
              </a:spcAft>
              <a:buClr>
                <a:schemeClr val="dk1"/>
              </a:buClr>
              <a:buSzPts val="1100"/>
              <a:buFont typeface="Arial"/>
              <a:buNone/>
            </a:pPr>
            <a:r>
              <a:rPr lang="fr" sz="2000">
                <a:solidFill>
                  <a:schemeClr val="dk1"/>
                </a:solidFill>
              </a:rPr>
              <a:t>Contexte: </a:t>
            </a:r>
            <a:r>
              <a:rPr lang="fr" sz="1800"/>
              <a:t>L'urbanisme moderne a ignoré son rôle dans le système climatique urbain en raison de l'amélioration des systèmes de chauffage et de refroidissement. En période de changement climatique rapide, ces adaptations doivent être réinventées, en particulier dans les zones à climat modéré et tempéré.</a:t>
            </a:r>
            <a:endParaRPr sz="1800"/>
          </a:p>
          <a:p>
            <a:pPr indent="0" lvl="0" marL="0" rtl="0" algn="just">
              <a:spcBef>
                <a:spcPts val="1000"/>
              </a:spcBef>
              <a:spcAft>
                <a:spcPts val="0"/>
              </a:spcAft>
              <a:buClr>
                <a:schemeClr val="dk1"/>
              </a:buClr>
              <a:buSzPts val="1100"/>
              <a:buFont typeface="Arial"/>
              <a:buNone/>
            </a:pPr>
            <a:r>
              <a:rPr lang="fr" sz="2000">
                <a:solidFill>
                  <a:schemeClr val="dk1"/>
                </a:solidFill>
              </a:rPr>
              <a:t>Objectif: </a:t>
            </a:r>
            <a:r>
              <a:rPr lang="fr" sz="1800"/>
              <a:t>Différencier les structures urbaines grâce à une combinaison de la classification LULC (land use/ land cover) basée sur la télédétection et le schéma LCZ (local climate zones).</a:t>
            </a:r>
            <a:endParaRPr sz="1800">
              <a:solidFill>
                <a:schemeClr val="dk1"/>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idx="1" type="body"/>
          </p:nvPr>
        </p:nvSpPr>
        <p:spPr>
          <a:xfrm>
            <a:off x="121525" y="106500"/>
            <a:ext cx="8937900" cy="49764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rmAutofit fontScale="85000" lnSpcReduction="10000"/>
          </a:bodyPr>
          <a:lstStyle/>
          <a:p>
            <a:pPr indent="0" lvl="0" marL="0" rtl="0" algn="just">
              <a:lnSpc>
                <a:spcPct val="100000"/>
              </a:lnSpc>
              <a:spcBef>
                <a:spcPts val="0"/>
              </a:spcBef>
              <a:spcAft>
                <a:spcPts val="0"/>
              </a:spcAft>
              <a:buClr>
                <a:schemeClr val="dk1"/>
              </a:buClr>
              <a:buSzPct val="59459"/>
              <a:buFont typeface="Arial"/>
              <a:buNone/>
            </a:pPr>
            <a:r>
              <a:rPr lang="fr" sz="1850">
                <a:solidFill>
                  <a:schemeClr val="dk1"/>
                </a:solidFill>
              </a:rPr>
              <a:t>Problematic (difficulties):</a:t>
            </a:r>
            <a:r>
              <a:rPr lang="fr" sz="1850"/>
              <a:t> </a:t>
            </a:r>
            <a:r>
              <a:rPr lang="fr" sz="1850"/>
              <a:t>Le schéma de base des </a:t>
            </a:r>
            <a:r>
              <a:rPr lang="fr" sz="1850"/>
              <a:t>zones climatiques locales (développé par Stewart et Oke)</a:t>
            </a:r>
            <a:r>
              <a:rPr lang="fr" sz="1850"/>
              <a:t> pose problème lorsqu'il est adapté à des villes européennes avec centres historiques et rues étroites. </a:t>
            </a:r>
            <a:r>
              <a:rPr lang="fr" sz="1850"/>
              <a:t> </a:t>
            </a:r>
            <a:endParaRPr sz="1850"/>
          </a:p>
          <a:p>
            <a:pPr indent="0" lvl="0" marL="0" rtl="0" algn="just">
              <a:lnSpc>
                <a:spcPct val="100000"/>
              </a:lnSpc>
              <a:spcBef>
                <a:spcPts val="0"/>
              </a:spcBef>
              <a:spcAft>
                <a:spcPts val="0"/>
              </a:spcAft>
              <a:buClr>
                <a:schemeClr val="dk1"/>
              </a:buClr>
              <a:buSzPct val="59459"/>
              <a:buFont typeface="Arial"/>
              <a:buNone/>
            </a:pPr>
            <a:r>
              <a:rPr lang="fr" sz="1850">
                <a:solidFill>
                  <a:schemeClr val="dk1"/>
                </a:solidFill>
              </a:rPr>
              <a:t>Materiels (site, data): </a:t>
            </a:r>
            <a:r>
              <a:rPr lang="fr" sz="1850"/>
              <a:t> jeu de données de Landsat 8 entre juin et août 2013 à 2015 avec une couverture minimale de nuages et de brume</a:t>
            </a:r>
            <a:endParaRPr sz="1850"/>
          </a:p>
          <a:p>
            <a:pPr indent="0" lvl="0" marL="0" rtl="0" algn="just">
              <a:lnSpc>
                <a:spcPct val="100000"/>
              </a:lnSpc>
              <a:spcBef>
                <a:spcPts val="0"/>
              </a:spcBef>
              <a:spcAft>
                <a:spcPts val="0"/>
              </a:spcAft>
              <a:buClr>
                <a:schemeClr val="dk1"/>
              </a:buClr>
              <a:buSzPct val="59459"/>
              <a:buFont typeface="Arial"/>
              <a:buNone/>
            </a:pPr>
            <a:r>
              <a:rPr lang="fr" sz="1850">
                <a:solidFill>
                  <a:schemeClr val="dk1"/>
                </a:solidFill>
              </a:rPr>
              <a:t>Method and criteria for performance analysis:</a:t>
            </a:r>
            <a:endParaRPr sz="1850">
              <a:solidFill>
                <a:schemeClr val="dk1"/>
              </a:solidFill>
            </a:endParaRPr>
          </a:p>
          <a:p>
            <a:pPr indent="-328453" lvl="0" marL="457200" rtl="0" algn="just">
              <a:lnSpc>
                <a:spcPct val="100000"/>
              </a:lnSpc>
              <a:spcBef>
                <a:spcPts val="0"/>
              </a:spcBef>
              <a:spcAft>
                <a:spcPts val="0"/>
              </a:spcAft>
              <a:buSzPct val="100000"/>
              <a:buChar char="-"/>
            </a:pPr>
            <a:r>
              <a:rPr lang="fr" sz="1850"/>
              <a:t>algorithme de pan-nettoyage de Gram-Schmidt: ré-échantillonner les données</a:t>
            </a:r>
            <a:endParaRPr sz="1850"/>
          </a:p>
          <a:p>
            <a:pPr indent="-328453" lvl="0" marL="457200" rtl="0" algn="just">
              <a:lnSpc>
                <a:spcPct val="100000"/>
              </a:lnSpc>
              <a:spcBef>
                <a:spcPts val="0"/>
              </a:spcBef>
              <a:spcAft>
                <a:spcPts val="0"/>
              </a:spcAft>
              <a:buSzPct val="100000"/>
              <a:buChar char="-"/>
            </a:pPr>
            <a:r>
              <a:rPr lang="fr" sz="1850"/>
              <a:t>analyse LULC : basée sur une classification supervisée utilisant des régions d’intérêt comme zones d'entraînement pour un algorithme de maximum de vraisemblance</a:t>
            </a:r>
            <a:endParaRPr sz="1850"/>
          </a:p>
          <a:p>
            <a:pPr indent="-328453" lvl="0" marL="457200" rtl="0" algn="just">
              <a:lnSpc>
                <a:spcPct val="100000"/>
              </a:lnSpc>
              <a:spcBef>
                <a:spcPts val="0"/>
              </a:spcBef>
              <a:spcAft>
                <a:spcPts val="0"/>
              </a:spcAft>
              <a:buSzPct val="100000"/>
              <a:buChar char="-"/>
            </a:pPr>
            <a:r>
              <a:rPr lang="fr" sz="1850"/>
              <a:t>plusieurs passages et un affinage des zones de formation pour réduire les pixels non classés et faussement classés -&gt; Ne disent pas comment.</a:t>
            </a:r>
            <a:endParaRPr sz="1850"/>
          </a:p>
          <a:p>
            <a:pPr indent="-328453" lvl="0" marL="457200" rtl="0" algn="just">
              <a:lnSpc>
                <a:spcPct val="100000"/>
              </a:lnSpc>
              <a:spcBef>
                <a:spcPts val="0"/>
              </a:spcBef>
              <a:spcAft>
                <a:spcPts val="0"/>
              </a:spcAft>
              <a:buSzPct val="100000"/>
              <a:buChar char="-"/>
            </a:pPr>
            <a:r>
              <a:rPr lang="fr" sz="1850"/>
              <a:t>Les différentes images de classification sont empilées et combinées, chaque pixel se voit attribuer l’étiquette de la classe la plus fréquente.</a:t>
            </a:r>
            <a:endParaRPr sz="1850"/>
          </a:p>
          <a:p>
            <a:pPr indent="-328453" lvl="0" marL="457200" rtl="0" algn="just">
              <a:lnSpc>
                <a:spcPct val="100000"/>
              </a:lnSpc>
              <a:spcBef>
                <a:spcPts val="0"/>
              </a:spcBef>
              <a:spcAft>
                <a:spcPts val="0"/>
              </a:spcAft>
              <a:buSzPct val="100000"/>
              <a:buChar char="-"/>
            </a:pPr>
            <a:r>
              <a:rPr lang="fr" sz="1850"/>
              <a:t>Les pixels non classés sont éliminés et remplis avec la classe majoritaire des pixels voisins.</a:t>
            </a:r>
            <a:endParaRPr sz="1850"/>
          </a:p>
          <a:p>
            <a:pPr indent="0" lvl="0" marL="0" rtl="0" algn="just">
              <a:lnSpc>
                <a:spcPct val="100000"/>
              </a:lnSpc>
              <a:spcBef>
                <a:spcPts val="0"/>
              </a:spcBef>
              <a:spcAft>
                <a:spcPts val="0"/>
              </a:spcAft>
              <a:buClr>
                <a:schemeClr val="dk1"/>
              </a:buClr>
              <a:buSzPct val="59459"/>
              <a:buFont typeface="Arial"/>
              <a:buNone/>
            </a:pPr>
            <a:r>
              <a:rPr lang="fr" sz="1850">
                <a:solidFill>
                  <a:schemeClr val="dk1"/>
                </a:solidFill>
              </a:rPr>
              <a:t>Main results: </a:t>
            </a:r>
            <a:r>
              <a:rPr lang="fr" sz="1850"/>
              <a:t>L</a:t>
            </a:r>
            <a:r>
              <a:rPr lang="fr" sz="1850"/>
              <a:t>a carte de classification représente la distribution des différents types de bâtiments urbains avec une grande précision. </a:t>
            </a:r>
            <a:endParaRPr sz="1850"/>
          </a:p>
          <a:p>
            <a:pPr indent="0" lvl="0" marL="0" rtl="0" algn="just">
              <a:lnSpc>
                <a:spcPct val="100000"/>
              </a:lnSpc>
              <a:spcBef>
                <a:spcPts val="0"/>
              </a:spcBef>
              <a:spcAft>
                <a:spcPts val="0"/>
              </a:spcAft>
              <a:buClr>
                <a:schemeClr val="dk1"/>
              </a:buClr>
              <a:buSzPct val="59459"/>
              <a:buFont typeface="Arial"/>
              <a:buNone/>
            </a:pPr>
            <a:r>
              <a:rPr lang="fr" sz="1850"/>
              <a:t>On obtient de meilleurs résultats lorsque l’on combine plusieurs classification plutôt qu’une seule.</a:t>
            </a:r>
            <a:endParaRPr sz="1850"/>
          </a:p>
          <a:p>
            <a:pPr indent="0" lvl="0" marL="0" rtl="0" algn="just">
              <a:lnSpc>
                <a:spcPct val="100000"/>
              </a:lnSpc>
              <a:spcBef>
                <a:spcPts val="0"/>
              </a:spcBef>
              <a:spcAft>
                <a:spcPts val="0"/>
              </a:spcAft>
              <a:buClr>
                <a:schemeClr val="dk1"/>
              </a:buClr>
              <a:buSzPct val="59459"/>
              <a:buFont typeface="Arial"/>
              <a:buNone/>
            </a:pPr>
            <a:r>
              <a:rPr lang="fr" sz="1850">
                <a:solidFill>
                  <a:schemeClr val="dk1"/>
                </a:solidFill>
              </a:rPr>
              <a:t>Conclusions (advantages, limits): </a:t>
            </a:r>
            <a:r>
              <a:rPr lang="fr" sz="1850"/>
              <a:t>-La plupart des valeurs de classe s'adaptent à plusieurs classes, en raison du chevauchement des valeurs de seuil. </a:t>
            </a:r>
            <a:endParaRPr sz="1850"/>
          </a:p>
          <a:p>
            <a:pPr indent="0" lvl="0" marL="0" rtl="0" algn="just">
              <a:lnSpc>
                <a:spcPct val="100000"/>
              </a:lnSpc>
              <a:spcBef>
                <a:spcPts val="0"/>
              </a:spcBef>
              <a:spcAft>
                <a:spcPts val="0"/>
              </a:spcAft>
              <a:buClr>
                <a:schemeClr val="dk1"/>
              </a:buClr>
              <a:buSzPct val="59459"/>
              <a:buFont typeface="Arial"/>
              <a:buNone/>
            </a:pPr>
            <a:r>
              <a:rPr lang="fr" sz="1850"/>
              <a:t>-L’analyse multitemporelle peut être problématique en raison des changements rapides.</a:t>
            </a:r>
            <a:endParaRPr sz="1850"/>
          </a:p>
          <a:p>
            <a:pPr indent="0" lvl="0" marL="0" rtl="0" algn="just">
              <a:lnSpc>
                <a:spcPct val="100000"/>
              </a:lnSpc>
              <a:spcBef>
                <a:spcPts val="0"/>
              </a:spcBef>
              <a:spcAft>
                <a:spcPts val="0"/>
              </a:spcAft>
              <a:buClr>
                <a:schemeClr val="dk1"/>
              </a:buClr>
              <a:buSzPct val="59459"/>
              <a:buFont typeface="Arial"/>
              <a:buNone/>
            </a:pPr>
            <a:r>
              <a:rPr lang="fr" sz="1850"/>
              <a:t>-L'utilisation d'images multitemporelles a permis de réduire les erreurs possibles et de lisser les résultats.</a:t>
            </a:r>
            <a:endParaRPr sz="18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title"/>
          </p:nvPr>
        </p:nvSpPr>
        <p:spPr>
          <a:xfrm>
            <a:off x="311700" y="159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4650">
                <a:solidFill>
                  <a:srgbClr val="202124"/>
                </a:solidFill>
                <a:highlight>
                  <a:srgbClr val="FFFFFF"/>
                </a:highlight>
              </a:rPr>
              <a:t>                État de l’art</a:t>
            </a:r>
            <a:endParaRPr sz="4650"/>
          </a:p>
        </p:txBody>
      </p:sp>
      <p:sp>
        <p:nvSpPr>
          <p:cNvPr id="88" name="Google Shape;88;p19"/>
          <p:cNvSpPr txBox="1"/>
          <p:nvPr>
            <p:ph idx="1" type="body"/>
          </p:nvPr>
        </p:nvSpPr>
        <p:spPr>
          <a:xfrm>
            <a:off x="311700" y="846600"/>
            <a:ext cx="8520600" cy="48039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b="1" lang="fr" sz="3250">
                <a:solidFill>
                  <a:schemeClr val="dk1"/>
                </a:solidFill>
              </a:rPr>
              <a:t>Titre : </a:t>
            </a:r>
            <a:r>
              <a:rPr lang="fr" sz="3250">
                <a:solidFill>
                  <a:schemeClr val="dk1"/>
                </a:solidFill>
              </a:rPr>
              <a:t>Change detection of surface mining activity and reclamation based on a machine learning approach of multi-temporal Landsat TM imagery</a:t>
            </a:r>
            <a:endParaRPr sz="3250">
              <a:solidFill>
                <a:schemeClr val="dk1"/>
              </a:solidFill>
            </a:endParaRPr>
          </a:p>
          <a:p>
            <a:pPr indent="0" lvl="0" marL="0" rtl="0" algn="l">
              <a:spcBef>
                <a:spcPts val="1200"/>
              </a:spcBef>
              <a:spcAft>
                <a:spcPts val="0"/>
              </a:spcAft>
              <a:buNone/>
            </a:pPr>
            <a:r>
              <a:rPr b="1" lang="fr" sz="3250">
                <a:solidFill>
                  <a:schemeClr val="dk1"/>
                </a:solidFill>
              </a:rPr>
              <a:t>Auteurs : </a:t>
            </a:r>
            <a:r>
              <a:rPr lang="fr" sz="3250">
                <a:solidFill>
                  <a:schemeClr val="dk1"/>
                </a:solidFill>
                <a:uFill>
                  <a:noFill/>
                </a:uFill>
                <a:hlinkClick r:id="rId3">
                  <a:extLst>
                    <a:ext uri="{A12FA001-AC4F-418D-AE19-62706E023703}">
                      <ahyp:hlinkClr val="tx"/>
                    </a:ext>
                  </a:extLst>
                </a:hlinkClick>
              </a:rPr>
              <a:t>George P. Petropoulos </a:t>
            </a:r>
            <a:r>
              <a:rPr lang="fr" sz="3250">
                <a:solidFill>
                  <a:schemeClr val="dk1"/>
                </a:solidFill>
              </a:rPr>
              <a:t>,</a:t>
            </a:r>
            <a:r>
              <a:rPr lang="fr" sz="3250">
                <a:solidFill>
                  <a:schemeClr val="dk1"/>
                </a:solidFill>
                <a:uFill>
                  <a:noFill/>
                </a:uFill>
                <a:hlinkClick r:id="rId4">
                  <a:extLst>
                    <a:ext uri="{A12FA001-AC4F-418D-AE19-62706E023703}">
                      <ahyp:hlinkClr val="tx"/>
                    </a:ext>
                  </a:extLst>
                </a:hlinkClick>
              </a:rPr>
              <a:t>Panagiotis Partsinevelos</a:t>
            </a:r>
            <a:r>
              <a:rPr lang="fr" sz="3250">
                <a:solidFill>
                  <a:schemeClr val="dk1"/>
                </a:solidFill>
              </a:rPr>
              <a:t> &amp;</a:t>
            </a:r>
            <a:r>
              <a:rPr lang="fr" sz="3250">
                <a:solidFill>
                  <a:schemeClr val="dk1"/>
                </a:solidFill>
                <a:uFill>
                  <a:noFill/>
                </a:uFill>
                <a:hlinkClick r:id="rId5">
                  <a:extLst>
                    <a:ext uri="{A12FA001-AC4F-418D-AE19-62706E023703}">
                      <ahyp:hlinkClr val="tx"/>
                    </a:ext>
                  </a:extLst>
                </a:hlinkClick>
              </a:rPr>
              <a:t>Zinovia Mitraka</a:t>
            </a:r>
            <a:endParaRPr sz="3250">
              <a:solidFill>
                <a:schemeClr val="dk1"/>
              </a:solidFill>
            </a:endParaRPr>
          </a:p>
          <a:p>
            <a:pPr indent="0" lvl="0" marL="0" rtl="0" algn="l">
              <a:spcBef>
                <a:spcPts val="1200"/>
              </a:spcBef>
              <a:spcAft>
                <a:spcPts val="0"/>
              </a:spcAft>
              <a:buNone/>
            </a:pPr>
            <a:r>
              <a:rPr b="1" lang="fr" sz="3250">
                <a:solidFill>
                  <a:schemeClr val="dk1"/>
                </a:solidFill>
              </a:rPr>
              <a:t>Année de publication : </a:t>
            </a:r>
            <a:r>
              <a:rPr lang="fr" sz="3250">
                <a:solidFill>
                  <a:schemeClr val="dk1"/>
                </a:solidFill>
              </a:rPr>
              <a:t>8 aout 2012</a:t>
            </a:r>
            <a:endParaRPr sz="3250">
              <a:solidFill>
                <a:schemeClr val="dk1"/>
              </a:solidFill>
            </a:endParaRPr>
          </a:p>
          <a:p>
            <a:pPr indent="0" lvl="0" marL="0" rtl="0" algn="l">
              <a:spcBef>
                <a:spcPts val="1200"/>
              </a:spcBef>
              <a:spcAft>
                <a:spcPts val="0"/>
              </a:spcAft>
              <a:buNone/>
            </a:pPr>
            <a:r>
              <a:rPr b="1" lang="fr" sz="3250">
                <a:solidFill>
                  <a:schemeClr val="dk1"/>
                </a:solidFill>
              </a:rPr>
              <a:t>Journal : </a:t>
            </a:r>
            <a:r>
              <a:rPr lang="fr" sz="3250">
                <a:solidFill>
                  <a:srgbClr val="4E4E4E"/>
                </a:solidFill>
                <a:highlight>
                  <a:srgbClr val="F9F9F9"/>
                </a:highlight>
              </a:rPr>
              <a:t>Geocarto International</a:t>
            </a:r>
            <a:endParaRPr sz="3250">
              <a:solidFill>
                <a:srgbClr val="4E4E4E"/>
              </a:solidFill>
              <a:highlight>
                <a:srgbClr val="F9F9F9"/>
              </a:highlight>
            </a:endParaRPr>
          </a:p>
          <a:p>
            <a:pPr indent="0" lvl="0" marL="0" rtl="0" algn="l">
              <a:spcBef>
                <a:spcPts val="1200"/>
              </a:spcBef>
              <a:spcAft>
                <a:spcPts val="0"/>
              </a:spcAft>
              <a:buNone/>
            </a:pPr>
            <a:r>
              <a:rPr b="1" lang="fr" sz="3250">
                <a:solidFill>
                  <a:srgbClr val="4E4E4E"/>
                </a:solidFill>
                <a:highlight>
                  <a:srgbClr val="F9F9F9"/>
                </a:highlight>
              </a:rPr>
              <a:t>Contexte : </a:t>
            </a:r>
            <a:r>
              <a:rPr lang="fr" sz="3250">
                <a:solidFill>
                  <a:srgbClr val="4E4E4E"/>
                </a:solidFill>
                <a:highlight>
                  <a:srgbClr val="F9F9F9"/>
                </a:highlight>
              </a:rPr>
              <a:t>L’exploitation minière dégrade </a:t>
            </a:r>
            <a:r>
              <a:rPr lang="fr" sz="3250">
                <a:solidFill>
                  <a:srgbClr val="4E4E4E"/>
                </a:solidFill>
                <a:highlight>
                  <a:srgbClr val="F9F9F9"/>
                </a:highlight>
              </a:rPr>
              <a:t>l'écosystème</a:t>
            </a:r>
            <a:r>
              <a:rPr lang="fr" sz="3250">
                <a:solidFill>
                  <a:srgbClr val="4E4E4E"/>
                </a:solidFill>
                <a:highlight>
                  <a:srgbClr val="F9F9F9"/>
                </a:highlight>
              </a:rPr>
              <a:t> grec. L’objectif serait de pouvoir quantifier cette dégradation de </a:t>
            </a:r>
            <a:r>
              <a:rPr lang="fr" sz="3250">
                <a:solidFill>
                  <a:srgbClr val="4E4E4E"/>
                </a:solidFill>
                <a:highlight>
                  <a:srgbClr val="F9F9F9"/>
                </a:highlight>
              </a:rPr>
              <a:t>l'écosystème, en faisant une classification des pixels dans des catégories définies.</a:t>
            </a:r>
            <a:endParaRPr sz="3250">
              <a:solidFill>
                <a:srgbClr val="4E4E4E"/>
              </a:solidFill>
              <a:highlight>
                <a:srgbClr val="F9F9F9"/>
              </a:highlight>
            </a:endParaRPr>
          </a:p>
          <a:p>
            <a:pPr indent="0" lvl="0" marL="0" rtl="0" algn="l">
              <a:spcBef>
                <a:spcPts val="1200"/>
              </a:spcBef>
              <a:spcAft>
                <a:spcPts val="0"/>
              </a:spcAft>
              <a:buNone/>
            </a:pPr>
            <a:r>
              <a:rPr b="1" lang="fr" sz="3250">
                <a:solidFill>
                  <a:srgbClr val="374151"/>
                </a:solidFill>
                <a:highlight>
                  <a:srgbClr val="F7F7F8"/>
                </a:highlight>
              </a:rPr>
              <a:t>Objectif :</a:t>
            </a:r>
            <a:r>
              <a:rPr lang="fr" sz="3250">
                <a:solidFill>
                  <a:srgbClr val="374151"/>
                </a:solidFill>
                <a:highlight>
                  <a:srgbClr val="F7F7F8"/>
                </a:highlight>
              </a:rPr>
              <a:t> Présenter une méthode basée sur la télédétection pour quantifier les changements de couverture terrestre dus à l'activité minière en utilisant un SVM (Support Vecteur Machine), basé sur du machine learning et sur la théorie de la probabilité, combiné avec la détection de changement multi-temporelle des images satellites Landsat ™. </a:t>
            </a:r>
            <a:r>
              <a:rPr lang="fr" sz="3250">
                <a:solidFill>
                  <a:srgbClr val="374151"/>
                </a:solidFill>
                <a:highlight>
                  <a:srgbClr val="F7F7F8"/>
                </a:highlight>
              </a:rPr>
              <a:t>Étude</a:t>
            </a:r>
            <a:r>
              <a:rPr lang="fr" sz="3250">
                <a:solidFill>
                  <a:srgbClr val="374151"/>
                </a:solidFill>
                <a:highlight>
                  <a:srgbClr val="F7F7F8"/>
                </a:highlight>
              </a:rPr>
              <a:t> portant sur 2 sites, avec sélection de trois images satellites prises en juillet 1987, 2003 et 2010 soit sur une période de 23 ans pour chaque site, selon un critère de sur la condition atmosphérique ou encore la luminosité. </a:t>
            </a:r>
            <a:endParaRPr sz="3250">
              <a:solidFill>
                <a:srgbClr val="4E4E4E"/>
              </a:solidFill>
              <a:highlight>
                <a:srgbClr val="F9F9F9"/>
              </a:highlight>
            </a:endParaRPr>
          </a:p>
          <a:p>
            <a:pPr indent="0" lvl="0" marL="0" rtl="0" algn="l">
              <a:spcBef>
                <a:spcPts val="1200"/>
              </a:spcBef>
              <a:spcAft>
                <a:spcPts val="0"/>
              </a:spcAft>
              <a:buClr>
                <a:schemeClr val="dk1"/>
              </a:buClr>
              <a:buSzPct val="100000"/>
              <a:buFont typeface="Arial"/>
              <a:buNone/>
            </a:pPr>
            <a:r>
              <a:t/>
            </a:r>
            <a:endParaRPr sz="1100">
              <a:solidFill>
                <a:schemeClr val="dk1"/>
              </a:solidFill>
            </a:endParaRPr>
          </a:p>
          <a:p>
            <a:pPr indent="0" lvl="0" marL="0" rtl="0" algn="l">
              <a:spcBef>
                <a:spcPts val="1200"/>
              </a:spcBef>
              <a:spcAft>
                <a:spcPts val="1200"/>
              </a:spcAft>
              <a:buNone/>
            </a:pPr>
            <a:r>
              <a:t/>
            </a:r>
            <a:endParaRPr b="1" sz="1700">
              <a:solidFill>
                <a:srgbClr val="333333"/>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idx="1" type="body"/>
          </p:nvPr>
        </p:nvSpPr>
        <p:spPr>
          <a:xfrm>
            <a:off x="311700" y="0"/>
            <a:ext cx="8520600" cy="463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500">
                <a:solidFill>
                  <a:srgbClr val="374151"/>
                </a:solidFill>
                <a:highlight>
                  <a:srgbClr val="F7F7F8"/>
                </a:highlight>
              </a:rPr>
              <a:t>Sélection d’images co-orbitale QuickBird-2 à très haute résolution spatiale utilisées pour valider la qualité des images Landsat sélectionnées.</a:t>
            </a:r>
            <a:endParaRPr sz="1500">
              <a:solidFill>
                <a:srgbClr val="374151"/>
              </a:solidFill>
              <a:highlight>
                <a:srgbClr val="F7F7F8"/>
              </a:highlight>
            </a:endParaRPr>
          </a:p>
          <a:p>
            <a:pPr indent="0" lvl="0" marL="0" rtl="0" algn="l">
              <a:spcBef>
                <a:spcPts val="1200"/>
              </a:spcBef>
              <a:spcAft>
                <a:spcPts val="0"/>
              </a:spcAft>
              <a:buNone/>
            </a:pPr>
            <a:r>
              <a:rPr lang="fr" sz="1500">
                <a:solidFill>
                  <a:srgbClr val="374151"/>
                </a:solidFill>
                <a:highlight>
                  <a:srgbClr val="F7F7F8"/>
                </a:highlight>
              </a:rPr>
              <a:t>Principe du SVM (Support Vecteur Machine): Algorithme d’apprentissage supervisé : Trouve l’hyperplan qui maximise la distances entre les données de différentes catégories, situées de part et d’autre de l’hyperplan, cherche la classification optimale.</a:t>
            </a:r>
            <a:endParaRPr sz="1500">
              <a:solidFill>
                <a:srgbClr val="374151"/>
              </a:solidFill>
              <a:highlight>
                <a:srgbClr val="F7F7F8"/>
              </a:highlight>
            </a:endParaRPr>
          </a:p>
          <a:p>
            <a:pPr indent="0" lvl="0" marL="0" rtl="0" algn="l">
              <a:spcBef>
                <a:spcPts val="0"/>
              </a:spcBef>
              <a:spcAft>
                <a:spcPts val="0"/>
              </a:spcAft>
              <a:buNone/>
            </a:pPr>
            <a:r>
              <a:t/>
            </a:r>
            <a:endParaRPr sz="1500">
              <a:solidFill>
                <a:srgbClr val="374151"/>
              </a:solidFill>
              <a:highlight>
                <a:srgbClr val="F7F7F8"/>
              </a:highlight>
            </a:endParaRPr>
          </a:p>
          <a:p>
            <a:pPr indent="0" lvl="0" marL="0" rtl="0" algn="l">
              <a:spcBef>
                <a:spcPts val="0"/>
              </a:spcBef>
              <a:spcAft>
                <a:spcPts val="0"/>
              </a:spcAft>
              <a:buNone/>
            </a:pPr>
            <a:r>
              <a:rPr lang="fr" sz="1500">
                <a:solidFill>
                  <a:srgbClr val="374151"/>
                </a:solidFill>
                <a:highlight>
                  <a:srgbClr val="F7F7F8"/>
                </a:highlight>
              </a:rPr>
              <a:t>Fonctionnement classification: De l’importation des images sur la plateforme ENVI (plateforme de traitement d’images) au calcul du coefficient de végétalité.</a:t>
            </a:r>
            <a:endParaRPr sz="1500">
              <a:solidFill>
                <a:srgbClr val="374151"/>
              </a:solidFill>
              <a:highlight>
                <a:srgbClr val="F7F7F8"/>
              </a:highlight>
            </a:endParaRPr>
          </a:p>
          <a:p>
            <a:pPr indent="0" lvl="0" marL="0" rtl="0" algn="l">
              <a:spcBef>
                <a:spcPts val="0"/>
              </a:spcBef>
              <a:spcAft>
                <a:spcPts val="0"/>
              </a:spcAft>
              <a:buNone/>
            </a:pPr>
            <a:r>
              <a:t/>
            </a:r>
            <a:endParaRPr sz="1500">
              <a:solidFill>
                <a:srgbClr val="374151"/>
              </a:solidFill>
              <a:highlight>
                <a:srgbClr val="F7F7F8"/>
              </a:highlight>
            </a:endParaRPr>
          </a:p>
          <a:p>
            <a:pPr indent="0" lvl="0" marL="0" rtl="0" algn="l">
              <a:spcBef>
                <a:spcPts val="0"/>
              </a:spcBef>
              <a:spcAft>
                <a:spcPts val="0"/>
              </a:spcAft>
              <a:buNone/>
            </a:pPr>
            <a:r>
              <a:rPr lang="fr" sz="1500">
                <a:solidFill>
                  <a:srgbClr val="374151"/>
                </a:solidFill>
                <a:highlight>
                  <a:srgbClr val="F7F7F8"/>
                </a:highlight>
              </a:rPr>
              <a:t>Test précision classification :</a:t>
            </a:r>
            <a:endParaRPr sz="1500">
              <a:solidFill>
                <a:srgbClr val="374151"/>
              </a:solidFill>
              <a:highlight>
                <a:srgbClr val="F7F7F8"/>
              </a:highlight>
            </a:endParaRPr>
          </a:p>
          <a:p>
            <a:pPr indent="-323850" lvl="0" marL="457200" rtl="0" algn="l">
              <a:spcBef>
                <a:spcPts val="0"/>
              </a:spcBef>
              <a:spcAft>
                <a:spcPts val="0"/>
              </a:spcAft>
              <a:buClr>
                <a:srgbClr val="374151"/>
              </a:buClr>
              <a:buSzPts val="1500"/>
              <a:buChar char="-"/>
            </a:pPr>
            <a:r>
              <a:rPr lang="fr" sz="1500">
                <a:solidFill>
                  <a:srgbClr val="374151"/>
                </a:solidFill>
                <a:highlight>
                  <a:srgbClr val="F7F7F8"/>
                </a:highlight>
              </a:rPr>
              <a:t>Selection de 40 pixels (training points) par classe pour tester la précision de la classification du SVM</a:t>
            </a:r>
            <a:endParaRPr sz="1500">
              <a:solidFill>
                <a:srgbClr val="374151"/>
              </a:solidFill>
              <a:highlight>
                <a:srgbClr val="F7F7F8"/>
              </a:highlight>
            </a:endParaRPr>
          </a:p>
          <a:p>
            <a:pPr indent="-323850" lvl="0" marL="457200" rtl="0" algn="l">
              <a:spcBef>
                <a:spcPts val="0"/>
              </a:spcBef>
              <a:spcAft>
                <a:spcPts val="0"/>
              </a:spcAft>
              <a:buClr>
                <a:srgbClr val="374151"/>
              </a:buClr>
              <a:buSzPts val="1500"/>
              <a:buChar char="-"/>
            </a:pPr>
            <a:r>
              <a:rPr lang="fr" sz="1500">
                <a:solidFill>
                  <a:srgbClr val="374151"/>
                </a:solidFill>
                <a:highlight>
                  <a:srgbClr val="F7F7F8"/>
                </a:highlight>
              </a:rPr>
              <a:t> Calcul du Overall accuracy (plus proche de 100 plus classification précise) et Kappa coefficient (plus proche de 1 plus précis)</a:t>
            </a:r>
            <a:endParaRPr sz="1500">
              <a:solidFill>
                <a:srgbClr val="374151"/>
              </a:solidFill>
              <a:highlight>
                <a:srgbClr val="F7F7F8"/>
              </a:highlight>
            </a:endParaRPr>
          </a:p>
          <a:p>
            <a:pPr indent="0" lvl="0" marL="0" rtl="0" algn="l">
              <a:spcBef>
                <a:spcPts val="0"/>
              </a:spcBef>
              <a:spcAft>
                <a:spcPts val="0"/>
              </a:spcAft>
              <a:buClr>
                <a:schemeClr val="dk1"/>
              </a:buClr>
              <a:buSzPts val="1100"/>
              <a:buFont typeface="Arial"/>
              <a:buNone/>
            </a:pPr>
            <a:r>
              <a:rPr b="1" lang="fr" sz="1500">
                <a:solidFill>
                  <a:srgbClr val="374151"/>
                </a:solidFill>
                <a:highlight>
                  <a:srgbClr val="F7F7F8"/>
                </a:highlight>
              </a:rPr>
              <a:t>Main results :</a:t>
            </a:r>
            <a:endParaRPr b="1" sz="1500">
              <a:solidFill>
                <a:srgbClr val="374151"/>
              </a:solidFill>
              <a:highlight>
                <a:srgbClr val="F7F7F8"/>
              </a:highlight>
            </a:endParaRPr>
          </a:p>
          <a:p>
            <a:pPr indent="-323850" lvl="0" marL="457200" rtl="0" algn="l">
              <a:spcBef>
                <a:spcPts val="0"/>
              </a:spcBef>
              <a:spcAft>
                <a:spcPts val="0"/>
              </a:spcAft>
              <a:buClr>
                <a:srgbClr val="374151"/>
              </a:buClr>
              <a:buSzPts val="1500"/>
              <a:buChar char="-"/>
            </a:pPr>
            <a:r>
              <a:rPr lang="fr" sz="1500">
                <a:solidFill>
                  <a:srgbClr val="374151"/>
                </a:solidFill>
                <a:highlight>
                  <a:srgbClr val="F7F7F8"/>
                </a:highlight>
              </a:rPr>
              <a:t>Les résultats montrent que l'activité minière a augmenté sur l'île de Milos en Grèce au cours des 23 années étudiées. Les cartes de couverture terrestre produites ont une précision globale de plus de 90%. </a:t>
            </a:r>
            <a:endParaRPr sz="1500">
              <a:solidFill>
                <a:srgbClr val="374151"/>
              </a:solidFill>
              <a:highlight>
                <a:srgbClr val="F7F7F8"/>
              </a:highlight>
            </a:endParaRPr>
          </a:p>
          <a:p>
            <a:pPr indent="0" lvl="0" marL="0" rtl="0" algn="l">
              <a:spcBef>
                <a:spcPts val="0"/>
              </a:spcBef>
              <a:spcAft>
                <a:spcPts val="0"/>
              </a:spcAft>
              <a:buNone/>
            </a:pPr>
            <a:r>
              <a:t/>
            </a:r>
            <a:endParaRPr sz="1500">
              <a:solidFill>
                <a:srgbClr val="374151"/>
              </a:solidFill>
              <a:highlight>
                <a:srgbClr val="F7F7F8"/>
              </a:highlight>
            </a:endParaRPr>
          </a:p>
          <a:p>
            <a:pPr indent="0" lvl="0" marL="457200" rtl="0" algn="l">
              <a:spcBef>
                <a:spcPts val="0"/>
              </a:spcBef>
              <a:spcAft>
                <a:spcPts val="0"/>
              </a:spcAft>
              <a:buNone/>
            </a:pPr>
            <a:r>
              <a:t/>
            </a:r>
            <a:endParaRPr sz="1500">
              <a:solidFill>
                <a:srgbClr val="374151"/>
              </a:solidFill>
              <a:highlight>
                <a:srgbClr val="F7F7F8"/>
              </a:highlight>
            </a:endParaRPr>
          </a:p>
          <a:p>
            <a:pPr indent="0" lvl="0" marL="0" rtl="0" algn="l">
              <a:spcBef>
                <a:spcPts val="0"/>
              </a:spcBef>
              <a:spcAft>
                <a:spcPts val="0"/>
              </a:spcAft>
              <a:buClr>
                <a:schemeClr val="dk1"/>
              </a:buClr>
              <a:buSzPts val="1100"/>
              <a:buFont typeface="Arial"/>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