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6" r:id="rId3"/>
    <p:sldId id="278" r:id="rId4"/>
    <p:sldId id="284" r:id="rId5"/>
    <p:sldId id="279" r:id="rId6"/>
    <p:sldId id="267" r:id="rId7"/>
    <p:sldId id="290" r:id="rId8"/>
    <p:sldId id="282" r:id="rId9"/>
    <p:sldId id="287" r:id="rId10"/>
    <p:sldId id="283" r:id="rId11"/>
    <p:sldId id="266" r:id="rId12"/>
    <p:sldId id="291" r:id="rId13"/>
    <p:sldId id="271" r:id="rId14"/>
    <p:sldId id="272" r:id="rId15"/>
    <p:sldId id="281" r:id="rId16"/>
    <p:sldId id="264" r:id="rId17"/>
    <p:sldId id="289" r:id="rId18"/>
    <p:sldId id="288"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BAB"/>
    <a:srgbClr val="66FF66"/>
    <a:srgbClr val="BCFCBC"/>
    <a:srgbClr val="31FDF3"/>
    <a:srgbClr val="66FFFF"/>
    <a:srgbClr val="D9F8F9"/>
    <a:srgbClr val="ED8DEF"/>
    <a:srgbClr val="F2AEF4"/>
    <a:srgbClr val="F9D9FA"/>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1498" autoAdjust="0"/>
  </p:normalViewPr>
  <p:slideViewPr>
    <p:cSldViewPr snapToGrid="0">
      <p:cViewPr varScale="1">
        <p:scale>
          <a:sx n="148" d="100"/>
          <a:sy n="148" d="100"/>
        </p:scale>
        <p:origin x="70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serie1+Feuil1!$A$1:$C$1</c:v>
          </c:tx>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Feuil1!$A$1:$C$1</c:f>
              <c:numCache>
                <c:formatCode>General</c:formatCode>
                <c:ptCount val="3"/>
                <c:pt idx="0">
                  <c:v>2</c:v>
                </c:pt>
                <c:pt idx="1">
                  <c:v>5</c:v>
                </c:pt>
                <c:pt idx="2">
                  <c:v>4</c:v>
                </c:pt>
              </c:numCache>
            </c:numRef>
          </c:xVal>
          <c:yVal>
            <c:numRef>
              <c:f>Feuil1!$A$3:$C$3</c:f>
              <c:numCache>
                <c:formatCode>General</c:formatCode>
                <c:ptCount val="3"/>
                <c:pt idx="0">
                  <c:v>1</c:v>
                </c:pt>
                <c:pt idx="1">
                  <c:v>5</c:v>
                </c:pt>
                <c:pt idx="2">
                  <c:v>3</c:v>
                </c:pt>
              </c:numCache>
            </c:numRef>
          </c:yVal>
          <c:smooth val="0"/>
          <c:extLst>
            <c:ext xmlns:c16="http://schemas.microsoft.com/office/drawing/2014/chart" uri="{C3380CC4-5D6E-409C-BE32-E72D297353CC}">
              <c16:uniqueId val="{00000001-8B84-4B94-9DDA-5EB0C4192D2D}"/>
            </c:ext>
          </c:extLst>
        </c:ser>
        <c:dLbls>
          <c:showLegendKey val="0"/>
          <c:showVal val="0"/>
          <c:showCatName val="0"/>
          <c:showSerName val="0"/>
          <c:showPercent val="0"/>
          <c:showBubbleSize val="0"/>
        </c:dLbls>
        <c:axId val="466616575"/>
        <c:axId val="466619903"/>
      </c:scatterChart>
      <c:valAx>
        <c:axId val="46661657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66619903"/>
        <c:crosses val="autoZero"/>
        <c:crossBetween val="midCat"/>
      </c:valAx>
      <c:valAx>
        <c:axId val="4666199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6661657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v>serie1+Feuil1!$A$1:$C$1</c:v>
          </c:tx>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Feuil1!$A$1:$C$1</c:f>
              <c:numCache>
                <c:formatCode>General</c:formatCode>
                <c:ptCount val="3"/>
                <c:pt idx="0">
                  <c:v>2</c:v>
                </c:pt>
                <c:pt idx="1">
                  <c:v>5</c:v>
                </c:pt>
                <c:pt idx="2">
                  <c:v>4</c:v>
                </c:pt>
              </c:numCache>
            </c:numRef>
          </c:xVal>
          <c:yVal>
            <c:numRef>
              <c:f>Feuil1!$A$3:$C$3</c:f>
              <c:numCache>
                <c:formatCode>General</c:formatCode>
                <c:ptCount val="3"/>
                <c:pt idx="0">
                  <c:v>1</c:v>
                </c:pt>
                <c:pt idx="1">
                  <c:v>5</c:v>
                </c:pt>
                <c:pt idx="2">
                  <c:v>3</c:v>
                </c:pt>
              </c:numCache>
            </c:numRef>
          </c:yVal>
          <c:smooth val="0"/>
          <c:extLst>
            <c:ext xmlns:c16="http://schemas.microsoft.com/office/drawing/2014/chart" uri="{C3380CC4-5D6E-409C-BE32-E72D297353CC}">
              <c16:uniqueId val="{00000001-68F8-4EF7-A1EE-B7303BF7A11F}"/>
            </c:ext>
          </c:extLst>
        </c:ser>
        <c:ser>
          <c:idx val="1"/>
          <c:order val="1"/>
          <c:tx>
            <c:v>serie 2</c:v>
          </c:tx>
          <c:spPr>
            <a:ln w="25400" cap="rnd">
              <a:noFill/>
              <a:round/>
            </a:ln>
            <a:effectLst/>
          </c:spPr>
          <c:marker>
            <c:symbol val="circle"/>
            <c:size val="5"/>
            <c:spPr>
              <a:solidFill>
                <a:srgbClr val="C00000"/>
              </a:solidFill>
              <a:ln w="9525">
                <a:solidFill>
                  <a:schemeClr val="accent2"/>
                </a:solidFill>
              </a:ln>
              <a:effectLst/>
            </c:spPr>
          </c:marker>
          <c:trendline>
            <c:spPr>
              <a:ln w="19050" cap="rnd">
                <a:solidFill>
                  <a:srgbClr val="C00000"/>
                </a:solidFill>
                <a:prstDash val="sysDot"/>
              </a:ln>
              <a:effectLst/>
            </c:spPr>
            <c:trendlineType val="linear"/>
            <c:dispRSqr val="0"/>
            <c:dispEq val="0"/>
          </c:trendline>
          <c:xVal>
            <c:numRef>
              <c:f>Feuil1!$A$1:$C$1</c:f>
              <c:numCache>
                <c:formatCode>General</c:formatCode>
                <c:ptCount val="3"/>
                <c:pt idx="0">
                  <c:v>2</c:v>
                </c:pt>
                <c:pt idx="1">
                  <c:v>5</c:v>
                </c:pt>
                <c:pt idx="2">
                  <c:v>4</c:v>
                </c:pt>
              </c:numCache>
            </c:numRef>
          </c:xVal>
          <c:yVal>
            <c:numRef>
              <c:f>Feuil1!$A$2:$C$2</c:f>
              <c:numCache>
                <c:formatCode>General</c:formatCode>
                <c:ptCount val="3"/>
                <c:pt idx="0">
                  <c:v>1</c:v>
                </c:pt>
                <c:pt idx="1">
                  <c:v>3</c:v>
                </c:pt>
                <c:pt idx="2">
                  <c:v>2</c:v>
                </c:pt>
              </c:numCache>
            </c:numRef>
          </c:yVal>
          <c:smooth val="0"/>
          <c:extLst>
            <c:ext xmlns:c16="http://schemas.microsoft.com/office/drawing/2014/chart" uri="{C3380CC4-5D6E-409C-BE32-E72D297353CC}">
              <c16:uniqueId val="{00000003-68F8-4EF7-A1EE-B7303BF7A11F}"/>
            </c:ext>
          </c:extLst>
        </c:ser>
        <c:dLbls>
          <c:showLegendKey val="0"/>
          <c:showVal val="0"/>
          <c:showCatName val="0"/>
          <c:showSerName val="0"/>
          <c:showPercent val="0"/>
          <c:showBubbleSize val="0"/>
        </c:dLbls>
        <c:axId val="466616575"/>
        <c:axId val="466619903"/>
      </c:scatterChart>
      <c:valAx>
        <c:axId val="466616575"/>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66619903"/>
        <c:crosses val="autoZero"/>
        <c:crossBetween val="midCat"/>
      </c:valAx>
      <c:valAx>
        <c:axId val="4666199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6661657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Feuil1!$A$5:$C$5</c:f>
              <c:numCache>
                <c:formatCode>General</c:formatCode>
                <c:ptCount val="3"/>
                <c:pt idx="0">
                  <c:v>3</c:v>
                </c:pt>
                <c:pt idx="1">
                  <c:v>2</c:v>
                </c:pt>
                <c:pt idx="2">
                  <c:v>4</c:v>
                </c:pt>
              </c:numCache>
            </c:numRef>
          </c:xVal>
          <c:yVal>
            <c:numRef>
              <c:f>Feuil1!$A$6:$C$6</c:f>
              <c:numCache>
                <c:formatCode>General</c:formatCode>
                <c:ptCount val="3"/>
                <c:pt idx="0">
                  <c:v>1</c:v>
                </c:pt>
                <c:pt idx="1">
                  <c:v>5</c:v>
                </c:pt>
                <c:pt idx="2">
                  <c:v>2</c:v>
                </c:pt>
              </c:numCache>
            </c:numRef>
          </c:yVal>
          <c:smooth val="0"/>
          <c:extLst>
            <c:ext xmlns:c16="http://schemas.microsoft.com/office/drawing/2014/chart" uri="{C3380CC4-5D6E-409C-BE32-E72D297353CC}">
              <c16:uniqueId val="{00000001-85B4-4428-8E47-3993818EB8B9}"/>
            </c:ext>
          </c:extLst>
        </c:ser>
        <c:dLbls>
          <c:showLegendKey val="0"/>
          <c:showVal val="0"/>
          <c:showCatName val="0"/>
          <c:showSerName val="0"/>
          <c:showPercent val="0"/>
          <c:showBubbleSize val="0"/>
        </c:dLbls>
        <c:axId val="421006928"/>
        <c:axId val="420991120"/>
      </c:scatterChart>
      <c:valAx>
        <c:axId val="4210069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20991120"/>
        <c:crosses val="autoZero"/>
        <c:crossBetween val="midCat"/>
      </c:valAx>
      <c:valAx>
        <c:axId val="420991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2100692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2B1FCA-0521-45FA-86FB-E617AB5AE00B}" type="datetimeFigureOut">
              <a:rPr lang="fr-FR" smtClean="0"/>
              <a:t>23/03/2021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57B3AE-C8CE-4458-AF10-9416B79319D6}" type="slidenum">
              <a:rPr lang="fr-FR" smtClean="0"/>
              <a:t>‹N°›</a:t>
            </a:fld>
            <a:endParaRPr lang="fr-FR"/>
          </a:p>
        </p:txBody>
      </p:sp>
    </p:spTree>
    <p:extLst>
      <p:ext uri="{BB962C8B-B14F-4D97-AF65-F5344CB8AC3E}">
        <p14:creationId xmlns:p14="http://schemas.microsoft.com/office/powerpoint/2010/main" val="243805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3D4251"/>
                </a:solidFill>
                <a:effectLst/>
                <a:latin typeface="Lora"/>
              </a:rPr>
              <a:t>Simple recommender: just based on popularity </a:t>
            </a:r>
          </a:p>
          <a:p>
            <a:r>
              <a:rPr lang="en-US" b="0" i="0" dirty="0">
                <a:solidFill>
                  <a:srgbClr val="3D4251"/>
                </a:solidFill>
                <a:effectLst/>
                <a:latin typeface="Lora"/>
              </a:rPr>
              <a:t>if a person likes a particular item, he or she will also like an item that is similar to it.</a:t>
            </a:r>
            <a:endParaRPr lang="fr-FR" dirty="0"/>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2</a:t>
            </a:fld>
            <a:endParaRPr lang="fr-FR"/>
          </a:p>
        </p:txBody>
      </p:sp>
    </p:spTree>
    <p:extLst>
      <p:ext uri="{BB962C8B-B14F-4D97-AF65-F5344CB8AC3E}">
        <p14:creationId xmlns:p14="http://schemas.microsoft.com/office/powerpoint/2010/main" val="796129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14</a:t>
            </a:fld>
            <a:endParaRPr lang="fr-FR"/>
          </a:p>
        </p:txBody>
      </p:sp>
    </p:spTree>
    <p:extLst>
      <p:ext uri="{BB962C8B-B14F-4D97-AF65-F5344CB8AC3E}">
        <p14:creationId xmlns:p14="http://schemas.microsoft.com/office/powerpoint/2010/main" val="162566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3D4251"/>
                </a:solidFill>
                <a:effectLst/>
                <a:latin typeface="Lora"/>
              </a:rPr>
              <a:t>Simple recommender: just based on popularity </a:t>
            </a:r>
          </a:p>
          <a:p>
            <a:r>
              <a:rPr lang="en-US" b="0" i="0" dirty="0">
                <a:solidFill>
                  <a:srgbClr val="3D4251"/>
                </a:solidFill>
                <a:effectLst/>
                <a:latin typeface="Lora"/>
              </a:rPr>
              <a:t>if a person likes a particular item, he or she will also like an item that is similar to it.</a:t>
            </a:r>
            <a:endParaRPr lang="fr-FR" dirty="0"/>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3</a:t>
            </a:fld>
            <a:endParaRPr lang="fr-FR"/>
          </a:p>
        </p:txBody>
      </p:sp>
    </p:spTree>
    <p:extLst>
      <p:ext uri="{BB962C8B-B14F-4D97-AF65-F5344CB8AC3E}">
        <p14:creationId xmlns:p14="http://schemas.microsoft.com/office/powerpoint/2010/main" val="165978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3D4251"/>
                </a:solidFill>
                <a:effectLst/>
                <a:latin typeface="Lora"/>
              </a:rPr>
              <a:t>In its essence, the TF-IDF score is the frequency of a word occurring in a document, down-weighted by the number of documents in which it occurs. This is done to reduce the importance of words that frequently occur in plot overviews and, therefore, their significance in computing the final similarity score.</a:t>
            </a:r>
          </a:p>
          <a:p>
            <a:endParaRPr lang="en-US" sz="1200" b="0" i="0" dirty="0">
              <a:solidFill>
                <a:srgbClr val="3D4251"/>
              </a:solidFill>
              <a:effectLst/>
              <a:latin typeface="Lora"/>
            </a:endParaRPr>
          </a:p>
          <a:p>
            <a:r>
              <a:rPr lang="fr-FR" sz="1200" dirty="0" err="1">
                <a:solidFill>
                  <a:srgbClr val="3D4251"/>
                </a:solidFill>
                <a:latin typeface="Abadi" panose="020B0604020104020204" pitchFamily="34" charset="0"/>
              </a:rPr>
              <a:t>Calculate</a:t>
            </a:r>
            <a:r>
              <a:rPr lang="fr-FR" sz="1200" dirty="0">
                <a:solidFill>
                  <a:srgbClr val="3D4251"/>
                </a:solidFill>
                <a:latin typeface="Abadi" panose="020B0604020104020204" pitchFamily="34" charset="0"/>
              </a:rPr>
              <a:t> </a:t>
            </a:r>
            <a:r>
              <a:rPr lang="fr-FR" sz="1200" dirty="0" err="1">
                <a:latin typeface="Abadi" panose="020B0604020104020204" pitchFamily="34" charset="0"/>
              </a:rPr>
              <a:t>Pairwise</a:t>
            </a:r>
            <a:r>
              <a:rPr lang="fr-FR" sz="1200" dirty="0">
                <a:latin typeface="Abadi" panose="020B0604020104020204" pitchFamily="34" charset="0"/>
              </a:rPr>
              <a:t> </a:t>
            </a:r>
            <a:r>
              <a:rPr lang="fr-FR" sz="1200" dirty="0" err="1">
                <a:latin typeface="Abadi" panose="020B0604020104020204" pitchFamily="34" charset="0"/>
              </a:rPr>
              <a:t>cosine</a:t>
            </a:r>
            <a:r>
              <a:rPr lang="fr-FR" sz="1200" dirty="0">
                <a:latin typeface="Abadi" panose="020B0604020104020204" pitchFamily="34" charset="0"/>
              </a:rPr>
              <a:t> </a:t>
            </a:r>
            <a:r>
              <a:rPr lang="fr-FR" sz="1200" dirty="0" err="1">
                <a:latin typeface="Abadi" panose="020B0604020104020204" pitchFamily="34" charset="0"/>
              </a:rPr>
              <a:t>similarity</a:t>
            </a:r>
            <a:r>
              <a:rPr lang="fr-FR" sz="1200" dirty="0">
                <a:latin typeface="Abadi" panose="020B0604020104020204" pitchFamily="34" charset="0"/>
              </a:rPr>
              <a:t> to compare all items (</a:t>
            </a:r>
            <a:r>
              <a:rPr lang="en-US" sz="1200" i="0" dirty="0">
                <a:solidFill>
                  <a:srgbClr val="3D4251"/>
                </a:solidFill>
                <a:effectLst/>
                <a:latin typeface="Abadi" panose="020B0604020104020204" pitchFamily="34" charset="0"/>
              </a:rPr>
              <a:t>independent of magnitude and is relatively easy and fast to calculate) </a:t>
            </a:r>
            <a:r>
              <a:rPr lang="en-US" sz="1200" i="0" dirty="0">
                <a:solidFill>
                  <a:srgbClr val="3D4251"/>
                </a:solidFill>
                <a:effectLst/>
                <a:latin typeface="Abadi" panose="020B0604020104020204" pitchFamily="34" charset="0"/>
                <a:sym typeface="Wingdings" panose="05000000000000000000" pitchFamily="2" charset="2"/>
              </a:rPr>
              <a:t> matrix with all the items.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3D4251"/>
              </a:solidFill>
              <a:effectLst/>
              <a:latin typeface="Lora"/>
            </a:endParaRPr>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4</a:t>
            </a:fld>
            <a:endParaRPr lang="fr-FR"/>
          </a:p>
        </p:txBody>
      </p:sp>
    </p:spTree>
    <p:extLst>
      <p:ext uri="{BB962C8B-B14F-4D97-AF65-F5344CB8AC3E}">
        <p14:creationId xmlns:p14="http://schemas.microsoft.com/office/powerpoint/2010/main" val="716068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en-US" b="0" i="0" dirty="0" err="1">
                <a:solidFill>
                  <a:srgbClr val="3D4251"/>
                </a:solidFill>
                <a:effectLst/>
                <a:latin typeface="Lora"/>
              </a:rPr>
              <a:t>CountVectorizer</a:t>
            </a:r>
            <a:r>
              <a:rPr lang="en-US" b="0" i="0" dirty="0">
                <a:solidFill>
                  <a:srgbClr val="3D4251"/>
                </a:solidFill>
                <a:effectLst/>
                <a:latin typeface="Lora"/>
              </a:rPr>
              <a:t>() instead of TF-IDF. This is because you do not want to down-weight the actor/director's presence if he or she has acted or directed in relatively more movies. It doesn't make much intuitive sense to down-weight them in this context.</a:t>
            </a:r>
          </a:p>
          <a:p>
            <a:pPr algn="l"/>
            <a:r>
              <a:rPr lang="en-US" b="0" i="0" dirty="0">
                <a:solidFill>
                  <a:srgbClr val="3D4251"/>
                </a:solidFill>
                <a:effectLst/>
                <a:latin typeface="Lora"/>
              </a:rPr>
              <a:t>The major difference between </a:t>
            </a:r>
            <a:r>
              <a:rPr lang="en-US" b="0" i="0" dirty="0" err="1">
                <a:solidFill>
                  <a:srgbClr val="3D4251"/>
                </a:solidFill>
                <a:effectLst/>
                <a:latin typeface="Lora"/>
              </a:rPr>
              <a:t>CountVectorizer</a:t>
            </a:r>
            <a:r>
              <a:rPr lang="en-US" b="0" i="0" dirty="0">
                <a:solidFill>
                  <a:srgbClr val="3D4251"/>
                </a:solidFill>
                <a:effectLst/>
                <a:latin typeface="Lora"/>
              </a:rPr>
              <a:t>() and TF-IDF is the inverse document frequency (IDF) component which is present in later and not in the former.</a:t>
            </a:r>
          </a:p>
          <a:p>
            <a:endParaRPr lang="fr-FR" dirty="0"/>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5</a:t>
            </a:fld>
            <a:endParaRPr lang="fr-FR"/>
          </a:p>
        </p:txBody>
      </p:sp>
    </p:spTree>
    <p:extLst>
      <p:ext uri="{BB962C8B-B14F-4D97-AF65-F5344CB8AC3E}">
        <p14:creationId xmlns:p14="http://schemas.microsoft.com/office/powerpoint/2010/main" val="1531206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292929"/>
                </a:solidFill>
                <a:effectLst/>
                <a:latin typeface="charter"/>
              </a:rPr>
              <a:t>measure of the linear dependence or correlation between two variables X and Y. </a:t>
            </a:r>
          </a:p>
          <a:p>
            <a:r>
              <a:rPr lang="en-US" b="0" i="0" dirty="0">
                <a:solidFill>
                  <a:srgbClr val="292929"/>
                </a:solidFill>
                <a:effectLst/>
                <a:latin typeface="charter"/>
              </a:rPr>
              <a:t>between </a:t>
            </a:r>
            <a:r>
              <a:rPr lang="en-US" b="0" i="1" dirty="0">
                <a:solidFill>
                  <a:srgbClr val="292929"/>
                </a:solidFill>
                <a:effectLst/>
                <a:latin typeface="charter"/>
              </a:rPr>
              <a:t>+1</a:t>
            </a:r>
            <a:r>
              <a:rPr lang="en-US" b="0" i="0" dirty="0">
                <a:solidFill>
                  <a:srgbClr val="292929"/>
                </a:solidFill>
                <a:effectLst/>
                <a:latin typeface="charter"/>
              </a:rPr>
              <a:t> and </a:t>
            </a:r>
            <a:r>
              <a:rPr lang="en-US" b="0" i="1" dirty="0">
                <a:solidFill>
                  <a:srgbClr val="292929"/>
                </a:solidFill>
                <a:effectLst/>
                <a:latin typeface="charter"/>
              </a:rPr>
              <a:t>−1</a:t>
            </a:r>
            <a:r>
              <a:rPr lang="en-US" b="0" i="0" dirty="0">
                <a:solidFill>
                  <a:srgbClr val="292929"/>
                </a:solidFill>
                <a:effectLst/>
                <a:latin typeface="charter"/>
              </a:rPr>
              <a:t> inclusive, where </a:t>
            </a:r>
            <a:r>
              <a:rPr lang="en-US" b="0" i="1" dirty="0">
                <a:solidFill>
                  <a:srgbClr val="292929"/>
                </a:solidFill>
                <a:effectLst/>
                <a:latin typeface="charter"/>
              </a:rPr>
              <a:t>1</a:t>
            </a:r>
            <a:r>
              <a:rPr lang="en-US" b="0" i="0" dirty="0">
                <a:solidFill>
                  <a:srgbClr val="292929"/>
                </a:solidFill>
                <a:effectLst/>
                <a:latin typeface="charter"/>
              </a:rPr>
              <a:t> is total positive linear correlation, 0 is no linear correlation, and </a:t>
            </a:r>
            <a:r>
              <a:rPr lang="en-US" b="0" i="1" dirty="0">
                <a:solidFill>
                  <a:srgbClr val="292929"/>
                </a:solidFill>
                <a:effectLst/>
                <a:latin typeface="charter"/>
              </a:rPr>
              <a:t>−1</a:t>
            </a:r>
            <a:r>
              <a:rPr lang="en-US" b="0" i="0" dirty="0">
                <a:solidFill>
                  <a:srgbClr val="292929"/>
                </a:solidFill>
                <a:effectLst/>
                <a:latin typeface="charter"/>
              </a:rPr>
              <a:t> is total negative linear correlation</a:t>
            </a:r>
          </a:p>
          <a:p>
            <a:r>
              <a:rPr lang="en-US" b="0" i="0" dirty="0">
                <a:solidFill>
                  <a:srgbClr val="292929"/>
                </a:solidFill>
                <a:effectLst/>
                <a:latin typeface="charter"/>
              </a:rPr>
              <a:t>measure of the slope of two datasets related by a single line</a:t>
            </a:r>
          </a:p>
          <a:p>
            <a:endParaRPr lang="en-US" b="0" i="0" dirty="0">
              <a:solidFill>
                <a:srgbClr val="292929"/>
              </a:solidFill>
              <a:effectLst/>
              <a:latin typeface="charter"/>
            </a:endParaRPr>
          </a:p>
          <a:p>
            <a:r>
              <a:rPr lang="en-US" b="0" i="0" dirty="0">
                <a:solidFill>
                  <a:srgbClr val="242729"/>
                </a:solidFill>
                <a:effectLst/>
                <a:latin typeface="Arial" panose="020B0604020202020204" pitchFamily="34" charset="0"/>
              </a:rPr>
              <a:t>Pearson correlation and cosine similarity are invariant to scaling, i.e. multiplying all elements by a nonzero constant. Pearson correlation is also invariant to adding any constant to all elements. For example, if you have two vectors X1 and X2, and your Pearson correlation function is called </a:t>
            </a:r>
            <a:r>
              <a:rPr lang="en-US" dirty="0" err="1"/>
              <a:t>pearson</a:t>
            </a:r>
            <a:r>
              <a:rPr lang="en-US" dirty="0"/>
              <a:t>()</a:t>
            </a:r>
            <a:r>
              <a:rPr lang="en-US" b="0" i="0" dirty="0">
                <a:solidFill>
                  <a:srgbClr val="242729"/>
                </a:solidFill>
                <a:effectLst/>
                <a:latin typeface="Arial" panose="020B0604020202020204" pitchFamily="34" charset="0"/>
              </a:rPr>
              <a:t>, </a:t>
            </a:r>
            <a:r>
              <a:rPr lang="en-US" dirty="0" err="1"/>
              <a:t>pearson</a:t>
            </a:r>
            <a:r>
              <a:rPr lang="en-US" dirty="0"/>
              <a:t>(X1, X2) == </a:t>
            </a:r>
            <a:r>
              <a:rPr lang="en-US" dirty="0" err="1"/>
              <a:t>pearson</a:t>
            </a:r>
            <a:r>
              <a:rPr lang="en-US" dirty="0"/>
              <a:t>(X1, 2 * X2 + 3)</a:t>
            </a:r>
            <a:r>
              <a:rPr lang="en-US" b="0" i="0" dirty="0">
                <a:solidFill>
                  <a:srgbClr val="242729"/>
                </a:solidFill>
                <a:effectLst/>
                <a:latin typeface="Arial" panose="020B0604020202020204" pitchFamily="34" charset="0"/>
              </a:rPr>
              <a:t>. This is a pretty important property because you often don't care that two vectors are similar in absolute terms, only that they vary in the same way.</a:t>
            </a:r>
            <a:endParaRPr lang="fr-FR" dirty="0"/>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8</a:t>
            </a:fld>
            <a:endParaRPr lang="fr-FR"/>
          </a:p>
        </p:txBody>
      </p:sp>
    </p:spTree>
    <p:extLst>
      <p:ext uri="{BB962C8B-B14F-4D97-AF65-F5344CB8AC3E}">
        <p14:creationId xmlns:p14="http://schemas.microsoft.com/office/powerpoint/2010/main" val="2941442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292929"/>
                </a:solidFill>
                <a:effectLst/>
                <a:latin typeface="charter"/>
              </a:rPr>
              <a:t>measure of the linear dependence or correlation between two variables X and Y. </a:t>
            </a:r>
          </a:p>
          <a:p>
            <a:r>
              <a:rPr lang="en-US" b="0" i="0" dirty="0">
                <a:solidFill>
                  <a:srgbClr val="292929"/>
                </a:solidFill>
                <a:effectLst/>
                <a:latin typeface="charter"/>
              </a:rPr>
              <a:t>between </a:t>
            </a:r>
            <a:r>
              <a:rPr lang="en-US" b="0" i="1" dirty="0">
                <a:solidFill>
                  <a:srgbClr val="292929"/>
                </a:solidFill>
                <a:effectLst/>
                <a:latin typeface="charter"/>
              </a:rPr>
              <a:t>+1</a:t>
            </a:r>
            <a:r>
              <a:rPr lang="en-US" b="0" i="0" dirty="0">
                <a:solidFill>
                  <a:srgbClr val="292929"/>
                </a:solidFill>
                <a:effectLst/>
                <a:latin typeface="charter"/>
              </a:rPr>
              <a:t> and </a:t>
            </a:r>
            <a:r>
              <a:rPr lang="en-US" b="0" i="1" dirty="0">
                <a:solidFill>
                  <a:srgbClr val="292929"/>
                </a:solidFill>
                <a:effectLst/>
                <a:latin typeface="charter"/>
              </a:rPr>
              <a:t>−1</a:t>
            </a:r>
            <a:r>
              <a:rPr lang="en-US" b="0" i="0" dirty="0">
                <a:solidFill>
                  <a:srgbClr val="292929"/>
                </a:solidFill>
                <a:effectLst/>
                <a:latin typeface="charter"/>
              </a:rPr>
              <a:t> inclusive, where </a:t>
            </a:r>
            <a:r>
              <a:rPr lang="en-US" b="0" i="1" dirty="0">
                <a:solidFill>
                  <a:srgbClr val="292929"/>
                </a:solidFill>
                <a:effectLst/>
                <a:latin typeface="charter"/>
              </a:rPr>
              <a:t>1</a:t>
            </a:r>
            <a:r>
              <a:rPr lang="en-US" b="0" i="0" dirty="0">
                <a:solidFill>
                  <a:srgbClr val="292929"/>
                </a:solidFill>
                <a:effectLst/>
                <a:latin typeface="charter"/>
              </a:rPr>
              <a:t> is total positive linear correlation, 0 is no linear correlation, and </a:t>
            </a:r>
            <a:r>
              <a:rPr lang="en-US" b="0" i="1" dirty="0">
                <a:solidFill>
                  <a:srgbClr val="292929"/>
                </a:solidFill>
                <a:effectLst/>
                <a:latin typeface="charter"/>
              </a:rPr>
              <a:t>−1</a:t>
            </a:r>
            <a:r>
              <a:rPr lang="en-US" b="0" i="0" dirty="0">
                <a:solidFill>
                  <a:srgbClr val="292929"/>
                </a:solidFill>
                <a:effectLst/>
                <a:latin typeface="charter"/>
              </a:rPr>
              <a:t> is total negative linear correlation</a:t>
            </a:r>
          </a:p>
          <a:p>
            <a:r>
              <a:rPr lang="en-US" b="0" i="0" dirty="0">
                <a:solidFill>
                  <a:srgbClr val="292929"/>
                </a:solidFill>
                <a:effectLst/>
                <a:latin typeface="charter"/>
              </a:rPr>
              <a:t>measure of the slope of two datasets related by a single line</a:t>
            </a:r>
          </a:p>
          <a:p>
            <a:endParaRPr lang="en-US" b="0" i="0" dirty="0">
              <a:solidFill>
                <a:srgbClr val="292929"/>
              </a:solidFill>
              <a:effectLst/>
              <a:latin typeface="charter"/>
            </a:endParaRPr>
          </a:p>
          <a:p>
            <a:r>
              <a:rPr lang="en-US" b="0" i="0" dirty="0">
                <a:solidFill>
                  <a:srgbClr val="242729"/>
                </a:solidFill>
                <a:effectLst/>
                <a:latin typeface="Arial" panose="020B0604020202020204" pitchFamily="34" charset="0"/>
              </a:rPr>
              <a:t>Pearson correlation and cosine similarity are invariant to scaling, i.e. multiplying all elements by a nonzero constant. Pearson correlation is also invariant to adding any constant to all elements. For example, if you have two vectors X1 and X2, and your Pearson correlation function is called </a:t>
            </a:r>
            <a:r>
              <a:rPr lang="en-US" dirty="0" err="1"/>
              <a:t>pearson</a:t>
            </a:r>
            <a:r>
              <a:rPr lang="en-US" dirty="0"/>
              <a:t>()</a:t>
            </a:r>
            <a:r>
              <a:rPr lang="en-US" b="0" i="0" dirty="0">
                <a:solidFill>
                  <a:srgbClr val="242729"/>
                </a:solidFill>
                <a:effectLst/>
                <a:latin typeface="Arial" panose="020B0604020202020204" pitchFamily="34" charset="0"/>
              </a:rPr>
              <a:t>, </a:t>
            </a:r>
            <a:r>
              <a:rPr lang="en-US" dirty="0" err="1"/>
              <a:t>pearson</a:t>
            </a:r>
            <a:r>
              <a:rPr lang="en-US" dirty="0"/>
              <a:t>(X1, X2) == </a:t>
            </a:r>
            <a:r>
              <a:rPr lang="en-US" dirty="0" err="1"/>
              <a:t>pearson</a:t>
            </a:r>
            <a:r>
              <a:rPr lang="en-US" dirty="0"/>
              <a:t>(X1, 2 * X2 + 3)</a:t>
            </a:r>
            <a:r>
              <a:rPr lang="en-US" b="0" i="0" dirty="0">
                <a:solidFill>
                  <a:srgbClr val="242729"/>
                </a:solidFill>
                <a:effectLst/>
                <a:latin typeface="Arial" panose="020B0604020202020204" pitchFamily="34" charset="0"/>
              </a:rPr>
              <a:t>. This is a pretty important property because you often don't care that two vectors are similar in absolute terms, only that they vary in the same way.</a:t>
            </a:r>
            <a:endParaRPr lang="fr-FR" dirty="0"/>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9</a:t>
            </a:fld>
            <a:endParaRPr lang="fr-FR"/>
          </a:p>
        </p:txBody>
      </p:sp>
    </p:spTree>
    <p:extLst>
      <p:ext uri="{BB962C8B-B14F-4D97-AF65-F5344CB8AC3E}">
        <p14:creationId xmlns:p14="http://schemas.microsoft.com/office/powerpoint/2010/main" val="1614305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292929"/>
                </a:solidFill>
                <a:effectLst/>
                <a:latin typeface="charter"/>
              </a:rPr>
              <a:t>measure of the linear dependence or correlation between two variables X and Y. </a:t>
            </a:r>
          </a:p>
          <a:p>
            <a:r>
              <a:rPr lang="en-US" b="0" i="0" dirty="0">
                <a:solidFill>
                  <a:srgbClr val="292929"/>
                </a:solidFill>
                <a:effectLst/>
                <a:latin typeface="charter"/>
              </a:rPr>
              <a:t>between </a:t>
            </a:r>
            <a:r>
              <a:rPr lang="en-US" b="0" i="1" dirty="0">
                <a:solidFill>
                  <a:srgbClr val="292929"/>
                </a:solidFill>
                <a:effectLst/>
                <a:latin typeface="charter"/>
              </a:rPr>
              <a:t>+1</a:t>
            </a:r>
            <a:r>
              <a:rPr lang="en-US" b="0" i="0" dirty="0">
                <a:solidFill>
                  <a:srgbClr val="292929"/>
                </a:solidFill>
                <a:effectLst/>
                <a:latin typeface="charter"/>
              </a:rPr>
              <a:t> and </a:t>
            </a:r>
            <a:r>
              <a:rPr lang="en-US" b="0" i="1" dirty="0">
                <a:solidFill>
                  <a:srgbClr val="292929"/>
                </a:solidFill>
                <a:effectLst/>
                <a:latin typeface="charter"/>
              </a:rPr>
              <a:t>−1</a:t>
            </a:r>
            <a:r>
              <a:rPr lang="en-US" b="0" i="0" dirty="0">
                <a:solidFill>
                  <a:srgbClr val="292929"/>
                </a:solidFill>
                <a:effectLst/>
                <a:latin typeface="charter"/>
              </a:rPr>
              <a:t> inclusive, where </a:t>
            </a:r>
            <a:r>
              <a:rPr lang="en-US" b="0" i="1" dirty="0">
                <a:solidFill>
                  <a:srgbClr val="292929"/>
                </a:solidFill>
                <a:effectLst/>
                <a:latin typeface="charter"/>
              </a:rPr>
              <a:t>1</a:t>
            </a:r>
            <a:r>
              <a:rPr lang="en-US" b="0" i="0" dirty="0">
                <a:solidFill>
                  <a:srgbClr val="292929"/>
                </a:solidFill>
                <a:effectLst/>
                <a:latin typeface="charter"/>
              </a:rPr>
              <a:t> is total positive linear correlation, 0 is no linear correlation, and </a:t>
            </a:r>
            <a:r>
              <a:rPr lang="en-US" b="0" i="1" dirty="0">
                <a:solidFill>
                  <a:srgbClr val="292929"/>
                </a:solidFill>
                <a:effectLst/>
                <a:latin typeface="charter"/>
              </a:rPr>
              <a:t>−1</a:t>
            </a:r>
            <a:r>
              <a:rPr lang="en-US" b="0" i="0" dirty="0">
                <a:solidFill>
                  <a:srgbClr val="292929"/>
                </a:solidFill>
                <a:effectLst/>
                <a:latin typeface="charter"/>
              </a:rPr>
              <a:t> is total negative linear correlation</a:t>
            </a:r>
          </a:p>
          <a:p>
            <a:r>
              <a:rPr lang="en-US" b="0" i="0" dirty="0">
                <a:solidFill>
                  <a:srgbClr val="292929"/>
                </a:solidFill>
                <a:effectLst/>
                <a:latin typeface="charter"/>
              </a:rPr>
              <a:t>measure of the slope of two datasets related by a single line</a:t>
            </a:r>
          </a:p>
          <a:p>
            <a:endParaRPr lang="en-US" b="0" i="0" dirty="0">
              <a:solidFill>
                <a:srgbClr val="292929"/>
              </a:solidFill>
              <a:effectLst/>
              <a:latin typeface="charter"/>
            </a:endParaRPr>
          </a:p>
          <a:p>
            <a:r>
              <a:rPr lang="en-US" b="0" i="0" dirty="0">
                <a:solidFill>
                  <a:srgbClr val="242729"/>
                </a:solidFill>
                <a:effectLst/>
                <a:latin typeface="Arial" panose="020B0604020202020204" pitchFamily="34" charset="0"/>
              </a:rPr>
              <a:t>Pearson correlation and cosine similarity are invariant to scaling, i.e. multiplying all elements by a nonzero constant. Pearson correlation is also invariant to adding any constant to all elements. For example, if you have two vectors X1 and X2, and your Pearson correlation function is called </a:t>
            </a:r>
            <a:r>
              <a:rPr lang="en-US" dirty="0" err="1"/>
              <a:t>pearson</a:t>
            </a:r>
            <a:r>
              <a:rPr lang="en-US" dirty="0"/>
              <a:t>()</a:t>
            </a:r>
            <a:r>
              <a:rPr lang="en-US" b="0" i="0" dirty="0">
                <a:solidFill>
                  <a:srgbClr val="242729"/>
                </a:solidFill>
                <a:effectLst/>
                <a:latin typeface="Arial" panose="020B0604020202020204" pitchFamily="34" charset="0"/>
              </a:rPr>
              <a:t>, </a:t>
            </a:r>
            <a:r>
              <a:rPr lang="en-US" dirty="0" err="1"/>
              <a:t>pearson</a:t>
            </a:r>
            <a:r>
              <a:rPr lang="en-US" dirty="0"/>
              <a:t>(X1, X2) == </a:t>
            </a:r>
            <a:r>
              <a:rPr lang="en-US" dirty="0" err="1"/>
              <a:t>pearson</a:t>
            </a:r>
            <a:r>
              <a:rPr lang="en-US" dirty="0"/>
              <a:t>(X1, 2 * X2 + 3)</a:t>
            </a:r>
            <a:r>
              <a:rPr lang="en-US" b="0" i="0" dirty="0">
                <a:solidFill>
                  <a:srgbClr val="242729"/>
                </a:solidFill>
                <a:effectLst/>
                <a:latin typeface="Arial" panose="020B0604020202020204" pitchFamily="34" charset="0"/>
              </a:rPr>
              <a:t>. This is a pretty important property because you often don't care that two vectors are similar in absolute terms, only that they vary in the same way.</a:t>
            </a:r>
            <a:endParaRPr lang="fr-FR" dirty="0"/>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10</a:t>
            </a:fld>
            <a:endParaRPr lang="fr-FR"/>
          </a:p>
        </p:txBody>
      </p:sp>
    </p:spTree>
    <p:extLst>
      <p:ext uri="{BB962C8B-B14F-4D97-AF65-F5344CB8AC3E}">
        <p14:creationId xmlns:p14="http://schemas.microsoft.com/office/powerpoint/2010/main" val="1580952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b="0" i="0" dirty="0">
                <a:solidFill>
                  <a:srgbClr val="292929"/>
                </a:solidFill>
                <a:effectLst/>
                <a:latin typeface="charter"/>
              </a:rPr>
              <a:t>measure of the linear dependence or correlation between two variables X and Y. </a:t>
            </a:r>
          </a:p>
          <a:p>
            <a:r>
              <a:rPr lang="en-US" b="0" i="0" dirty="0">
                <a:solidFill>
                  <a:srgbClr val="292929"/>
                </a:solidFill>
                <a:effectLst/>
                <a:latin typeface="charter"/>
              </a:rPr>
              <a:t>between </a:t>
            </a:r>
            <a:r>
              <a:rPr lang="en-US" b="0" i="1" dirty="0">
                <a:solidFill>
                  <a:srgbClr val="292929"/>
                </a:solidFill>
                <a:effectLst/>
                <a:latin typeface="charter"/>
              </a:rPr>
              <a:t>+1</a:t>
            </a:r>
            <a:r>
              <a:rPr lang="en-US" b="0" i="0" dirty="0">
                <a:solidFill>
                  <a:srgbClr val="292929"/>
                </a:solidFill>
                <a:effectLst/>
                <a:latin typeface="charter"/>
              </a:rPr>
              <a:t> and </a:t>
            </a:r>
            <a:r>
              <a:rPr lang="en-US" b="0" i="1" dirty="0">
                <a:solidFill>
                  <a:srgbClr val="292929"/>
                </a:solidFill>
                <a:effectLst/>
                <a:latin typeface="charter"/>
              </a:rPr>
              <a:t>−1</a:t>
            </a:r>
            <a:r>
              <a:rPr lang="en-US" b="0" i="0" dirty="0">
                <a:solidFill>
                  <a:srgbClr val="292929"/>
                </a:solidFill>
                <a:effectLst/>
                <a:latin typeface="charter"/>
              </a:rPr>
              <a:t> inclusive, where </a:t>
            </a:r>
            <a:r>
              <a:rPr lang="en-US" b="0" i="1" dirty="0">
                <a:solidFill>
                  <a:srgbClr val="292929"/>
                </a:solidFill>
                <a:effectLst/>
                <a:latin typeface="charter"/>
              </a:rPr>
              <a:t>1</a:t>
            </a:r>
            <a:r>
              <a:rPr lang="en-US" b="0" i="0" dirty="0">
                <a:solidFill>
                  <a:srgbClr val="292929"/>
                </a:solidFill>
                <a:effectLst/>
                <a:latin typeface="charter"/>
              </a:rPr>
              <a:t> is total positive linear correlation, 0 is no linear correlation, and </a:t>
            </a:r>
            <a:r>
              <a:rPr lang="en-US" b="0" i="1" dirty="0">
                <a:solidFill>
                  <a:srgbClr val="292929"/>
                </a:solidFill>
                <a:effectLst/>
                <a:latin typeface="charter"/>
              </a:rPr>
              <a:t>−1</a:t>
            </a:r>
            <a:r>
              <a:rPr lang="en-US" b="0" i="0" dirty="0">
                <a:solidFill>
                  <a:srgbClr val="292929"/>
                </a:solidFill>
                <a:effectLst/>
                <a:latin typeface="charter"/>
              </a:rPr>
              <a:t> is total negative linear correlation</a:t>
            </a:r>
          </a:p>
          <a:p>
            <a:r>
              <a:rPr lang="en-US" b="0" i="0" dirty="0">
                <a:solidFill>
                  <a:srgbClr val="292929"/>
                </a:solidFill>
                <a:effectLst/>
                <a:latin typeface="charter"/>
              </a:rPr>
              <a:t>measure of the slope of two datasets related by a single line</a:t>
            </a:r>
          </a:p>
          <a:p>
            <a:endParaRPr lang="en-US" b="0" i="0" dirty="0">
              <a:solidFill>
                <a:srgbClr val="292929"/>
              </a:solidFill>
              <a:effectLst/>
              <a:latin typeface="charter"/>
            </a:endParaRPr>
          </a:p>
          <a:p>
            <a:r>
              <a:rPr lang="en-US" b="0" i="0" dirty="0">
                <a:solidFill>
                  <a:srgbClr val="242729"/>
                </a:solidFill>
                <a:effectLst/>
                <a:latin typeface="Arial" panose="020B0604020202020204" pitchFamily="34" charset="0"/>
              </a:rPr>
              <a:t>Pearson correlation and cosine similarity are invariant to scaling, i.e. multiplying all elements by a nonzero constant. Pearson correlation is also invariant to adding any constant to all elements. For example, if you have two vectors X1 and X2, and your Pearson correlation function is called </a:t>
            </a:r>
            <a:r>
              <a:rPr lang="en-US" dirty="0" err="1"/>
              <a:t>pearson</a:t>
            </a:r>
            <a:r>
              <a:rPr lang="en-US" dirty="0"/>
              <a:t>()</a:t>
            </a:r>
            <a:r>
              <a:rPr lang="en-US" b="0" i="0" dirty="0">
                <a:solidFill>
                  <a:srgbClr val="242729"/>
                </a:solidFill>
                <a:effectLst/>
                <a:latin typeface="Arial" panose="020B0604020202020204" pitchFamily="34" charset="0"/>
              </a:rPr>
              <a:t>, </a:t>
            </a:r>
            <a:r>
              <a:rPr lang="en-US" dirty="0" err="1"/>
              <a:t>pearson</a:t>
            </a:r>
            <a:r>
              <a:rPr lang="en-US" dirty="0"/>
              <a:t>(X1, X2) == </a:t>
            </a:r>
            <a:r>
              <a:rPr lang="en-US" dirty="0" err="1"/>
              <a:t>pearson</a:t>
            </a:r>
            <a:r>
              <a:rPr lang="en-US" dirty="0"/>
              <a:t>(X1, 2 * X2 + 3)</a:t>
            </a:r>
            <a:r>
              <a:rPr lang="en-US" b="0" i="0" dirty="0">
                <a:solidFill>
                  <a:srgbClr val="242729"/>
                </a:solidFill>
                <a:effectLst/>
                <a:latin typeface="Arial" panose="020B0604020202020204" pitchFamily="34" charset="0"/>
              </a:rPr>
              <a:t>. This is a pretty important property because you often don't care that two vectors are similar in absolute terms, only that they vary in the same way.</a:t>
            </a:r>
            <a:endParaRPr lang="fr-FR" dirty="0"/>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11</a:t>
            </a:fld>
            <a:endParaRPr lang="fr-FR"/>
          </a:p>
        </p:txBody>
      </p:sp>
    </p:spTree>
    <p:extLst>
      <p:ext uri="{BB962C8B-B14F-4D97-AF65-F5344CB8AC3E}">
        <p14:creationId xmlns:p14="http://schemas.microsoft.com/office/powerpoint/2010/main" val="114907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57B3AE-C8CE-4458-AF10-9416B79319D6}" type="slidenum">
              <a:rPr lang="fr-FR" smtClean="0"/>
              <a:t>13</a:t>
            </a:fld>
            <a:endParaRPr lang="fr-FR"/>
          </a:p>
        </p:txBody>
      </p:sp>
    </p:spTree>
    <p:extLst>
      <p:ext uri="{BB962C8B-B14F-4D97-AF65-F5344CB8AC3E}">
        <p14:creationId xmlns:p14="http://schemas.microsoft.com/office/powerpoint/2010/main" val="4201313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168851-83CD-4EE5-B1BF-417593AC257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AB37361-D218-4ABE-8024-4FBEFCBE39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3A747FA-AE3A-4054-BD7D-512226B5245C}"/>
              </a:ext>
            </a:extLst>
          </p:cNvPr>
          <p:cNvSpPr>
            <a:spLocks noGrp="1"/>
          </p:cNvSpPr>
          <p:nvPr>
            <p:ph type="dt" sz="half" idx="10"/>
          </p:nvPr>
        </p:nvSpPr>
        <p:spPr/>
        <p:txBody>
          <a:bodyPr/>
          <a:lstStyle/>
          <a:p>
            <a:fld id="{05AC00F7-75C9-4733-BB41-1E300AC1B317}" type="datetime1">
              <a:rPr lang="fr-FR" smtClean="0"/>
              <a:t>23/03/2021</a:t>
            </a:fld>
            <a:endParaRPr lang="fr-FR"/>
          </a:p>
        </p:txBody>
      </p:sp>
      <p:sp>
        <p:nvSpPr>
          <p:cNvPr id="5" name="Espace réservé du pied de page 4">
            <a:extLst>
              <a:ext uri="{FF2B5EF4-FFF2-40B4-BE49-F238E27FC236}">
                <a16:creationId xmlns:a16="http://schemas.microsoft.com/office/drawing/2014/main" id="{D06572B9-2693-4A95-975D-AA2E4D1EA3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F9953C-D5F2-40D1-A7C2-F06216383C39}"/>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853300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CC459C-B1B6-478C-A640-333F8B47D6B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7A568FB-730C-46CF-B04C-FBCDF5B5D32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D15A878-C66E-496A-BB0C-31A2683E6CD9}"/>
              </a:ext>
            </a:extLst>
          </p:cNvPr>
          <p:cNvSpPr>
            <a:spLocks noGrp="1"/>
          </p:cNvSpPr>
          <p:nvPr>
            <p:ph type="dt" sz="half" idx="10"/>
          </p:nvPr>
        </p:nvSpPr>
        <p:spPr/>
        <p:txBody>
          <a:bodyPr/>
          <a:lstStyle/>
          <a:p>
            <a:fld id="{502A6F3A-4270-4458-AD79-426E01D94218}" type="datetime1">
              <a:rPr lang="fr-FR" smtClean="0"/>
              <a:t>23/03/2021</a:t>
            </a:fld>
            <a:endParaRPr lang="fr-FR"/>
          </a:p>
        </p:txBody>
      </p:sp>
      <p:sp>
        <p:nvSpPr>
          <p:cNvPr id="5" name="Espace réservé du pied de page 4">
            <a:extLst>
              <a:ext uri="{FF2B5EF4-FFF2-40B4-BE49-F238E27FC236}">
                <a16:creationId xmlns:a16="http://schemas.microsoft.com/office/drawing/2014/main" id="{E424ED65-D04A-42AC-A25C-68BAE54D0D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09194DD-1879-45D7-9E82-BC03F4C0B265}"/>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210899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3E27299-B868-436E-B647-26993B03CEF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D8F2FB0-6164-4A1C-830F-46C101142F4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371F739-DCEF-4587-847D-D042F53078EF}"/>
              </a:ext>
            </a:extLst>
          </p:cNvPr>
          <p:cNvSpPr>
            <a:spLocks noGrp="1"/>
          </p:cNvSpPr>
          <p:nvPr>
            <p:ph type="dt" sz="half" idx="10"/>
          </p:nvPr>
        </p:nvSpPr>
        <p:spPr/>
        <p:txBody>
          <a:bodyPr/>
          <a:lstStyle/>
          <a:p>
            <a:fld id="{9375E141-EE6D-4EF8-987A-35DF3501040A}" type="datetime1">
              <a:rPr lang="fr-FR" smtClean="0"/>
              <a:t>23/03/2021</a:t>
            </a:fld>
            <a:endParaRPr lang="fr-FR"/>
          </a:p>
        </p:txBody>
      </p:sp>
      <p:sp>
        <p:nvSpPr>
          <p:cNvPr id="5" name="Espace réservé du pied de page 4">
            <a:extLst>
              <a:ext uri="{FF2B5EF4-FFF2-40B4-BE49-F238E27FC236}">
                <a16:creationId xmlns:a16="http://schemas.microsoft.com/office/drawing/2014/main" id="{1C123846-22BA-4245-9030-77CE0D10F80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540060-D762-4FD1-AC74-B1F0BA169739}"/>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3296604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05BFA1-356C-4601-859B-9C73015BFC6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1B9B0D9-F9EE-4874-86DA-53BCDB9E650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4FDBDC6-F2C5-4877-A9FB-E1BDDEF54CF7}"/>
              </a:ext>
            </a:extLst>
          </p:cNvPr>
          <p:cNvSpPr>
            <a:spLocks noGrp="1"/>
          </p:cNvSpPr>
          <p:nvPr>
            <p:ph type="dt" sz="half" idx="10"/>
          </p:nvPr>
        </p:nvSpPr>
        <p:spPr/>
        <p:txBody>
          <a:bodyPr/>
          <a:lstStyle/>
          <a:p>
            <a:fld id="{FBBA9B78-A974-4E01-BB98-D969EBF2340C}" type="datetime1">
              <a:rPr lang="fr-FR" smtClean="0"/>
              <a:t>23/03/2021</a:t>
            </a:fld>
            <a:endParaRPr lang="fr-FR"/>
          </a:p>
        </p:txBody>
      </p:sp>
      <p:sp>
        <p:nvSpPr>
          <p:cNvPr id="5" name="Espace réservé du pied de page 4">
            <a:extLst>
              <a:ext uri="{FF2B5EF4-FFF2-40B4-BE49-F238E27FC236}">
                <a16:creationId xmlns:a16="http://schemas.microsoft.com/office/drawing/2014/main" id="{4A88D4CD-8348-4B3C-A5A2-149400A0FB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9A815F-71C5-4CE7-B396-FD0968ED9EFD}"/>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3476567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BCEF40-A425-4E14-9ABD-8C23D15F237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52FAC1C-BE02-4A69-BF63-168701B8E4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D39978E-52D5-4A2A-8A1E-78EF34CE1471}"/>
              </a:ext>
            </a:extLst>
          </p:cNvPr>
          <p:cNvSpPr>
            <a:spLocks noGrp="1"/>
          </p:cNvSpPr>
          <p:nvPr>
            <p:ph type="dt" sz="half" idx="10"/>
          </p:nvPr>
        </p:nvSpPr>
        <p:spPr/>
        <p:txBody>
          <a:bodyPr/>
          <a:lstStyle/>
          <a:p>
            <a:fld id="{C77DB599-5A1B-4C14-9C9E-927C14A4FB36}" type="datetime1">
              <a:rPr lang="fr-FR" smtClean="0"/>
              <a:t>23/03/2021</a:t>
            </a:fld>
            <a:endParaRPr lang="fr-FR"/>
          </a:p>
        </p:txBody>
      </p:sp>
      <p:sp>
        <p:nvSpPr>
          <p:cNvPr id="5" name="Espace réservé du pied de page 4">
            <a:extLst>
              <a:ext uri="{FF2B5EF4-FFF2-40B4-BE49-F238E27FC236}">
                <a16:creationId xmlns:a16="http://schemas.microsoft.com/office/drawing/2014/main" id="{C4615952-32B0-41C7-8C77-C8C4D99D607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6821FC-8C29-4D2E-B313-C17FFB0E024B}"/>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92147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662B73-B7C6-45D4-B2D5-342F47E3AD2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E55881E-2D52-46D5-928D-A30E66F9B96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CEBCB90-5DBD-4D2B-BD57-57BDF24C342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F84EE33-954A-49F7-A236-09875CACD8FD}"/>
              </a:ext>
            </a:extLst>
          </p:cNvPr>
          <p:cNvSpPr>
            <a:spLocks noGrp="1"/>
          </p:cNvSpPr>
          <p:nvPr>
            <p:ph type="dt" sz="half" idx="10"/>
          </p:nvPr>
        </p:nvSpPr>
        <p:spPr/>
        <p:txBody>
          <a:bodyPr/>
          <a:lstStyle/>
          <a:p>
            <a:fld id="{CA037ED7-D1A7-4063-8040-B0F58F091AFE}" type="datetime1">
              <a:rPr lang="fr-FR" smtClean="0"/>
              <a:t>23/03/2021</a:t>
            </a:fld>
            <a:endParaRPr lang="fr-FR"/>
          </a:p>
        </p:txBody>
      </p:sp>
      <p:sp>
        <p:nvSpPr>
          <p:cNvPr id="6" name="Espace réservé du pied de page 5">
            <a:extLst>
              <a:ext uri="{FF2B5EF4-FFF2-40B4-BE49-F238E27FC236}">
                <a16:creationId xmlns:a16="http://schemas.microsoft.com/office/drawing/2014/main" id="{6BF57F5B-1541-4B39-9CFE-3AF492BD28B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65E0FF0-BA50-4C7B-B09E-EF60C271314D}"/>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111369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819290-D60B-4153-A805-0231AE7795B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A9376B7-A6C1-4932-B297-D45B84BED6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CF81B6C-FBE9-4D48-B2B4-783DEE24A0D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BC2C9B8-0C45-4D00-99FD-1FBA9F1C77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7D7D9B7-A310-4644-8B3D-E86207BAA74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8343DAD-793A-4724-8E3E-45F155F93670}"/>
              </a:ext>
            </a:extLst>
          </p:cNvPr>
          <p:cNvSpPr>
            <a:spLocks noGrp="1"/>
          </p:cNvSpPr>
          <p:nvPr>
            <p:ph type="dt" sz="half" idx="10"/>
          </p:nvPr>
        </p:nvSpPr>
        <p:spPr/>
        <p:txBody>
          <a:bodyPr/>
          <a:lstStyle/>
          <a:p>
            <a:fld id="{B157B7F6-9BB0-42FC-AE1C-682FBF7AE4CC}" type="datetime1">
              <a:rPr lang="fr-FR" smtClean="0"/>
              <a:t>23/03/2021</a:t>
            </a:fld>
            <a:endParaRPr lang="fr-FR"/>
          </a:p>
        </p:txBody>
      </p:sp>
      <p:sp>
        <p:nvSpPr>
          <p:cNvPr id="8" name="Espace réservé du pied de page 7">
            <a:extLst>
              <a:ext uri="{FF2B5EF4-FFF2-40B4-BE49-F238E27FC236}">
                <a16:creationId xmlns:a16="http://schemas.microsoft.com/office/drawing/2014/main" id="{F6CE7683-E035-4FAD-AB0B-D066546554B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0F9EF60-F27B-4209-9513-1A315CF5A2EF}"/>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229092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6937C7-64E5-463F-AFF8-78FF2785466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4D3EE8C-D0E5-4A3B-8444-CABCED688E1B}"/>
              </a:ext>
            </a:extLst>
          </p:cNvPr>
          <p:cNvSpPr>
            <a:spLocks noGrp="1"/>
          </p:cNvSpPr>
          <p:nvPr>
            <p:ph type="dt" sz="half" idx="10"/>
          </p:nvPr>
        </p:nvSpPr>
        <p:spPr/>
        <p:txBody>
          <a:bodyPr/>
          <a:lstStyle/>
          <a:p>
            <a:fld id="{DEE4F4A4-4203-4D11-B0C4-621A7B7C9122}" type="datetime1">
              <a:rPr lang="fr-FR" smtClean="0"/>
              <a:t>23/03/2021</a:t>
            </a:fld>
            <a:endParaRPr lang="fr-FR"/>
          </a:p>
        </p:txBody>
      </p:sp>
      <p:sp>
        <p:nvSpPr>
          <p:cNvPr id="4" name="Espace réservé du pied de page 3">
            <a:extLst>
              <a:ext uri="{FF2B5EF4-FFF2-40B4-BE49-F238E27FC236}">
                <a16:creationId xmlns:a16="http://schemas.microsoft.com/office/drawing/2014/main" id="{21F17C88-93BF-48BA-8C8F-AFAAD29CAEF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50E31A8-C967-4B4D-AA3D-5C7AE99A3AA5}"/>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129333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D3AFD36-A292-41D0-9AD4-E69F41EC0495}"/>
              </a:ext>
            </a:extLst>
          </p:cNvPr>
          <p:cNvSpPr>
            <a:spLocks noGrp="1"/>
          </p:cNvSpPr>
          <p:nvPr>
            <p:ph type="dt" sz="half" idx="10"/>
          </p:nvPr>
        </p:nvSpPr>
        <p:spPr/>
        <p:txBody>
          <a:bodyPr/>
          <a:lstStyle/>
          <a:p>
            <a:fld id="{69E55A81-190A-469E-AC4E-44902F2624C6}" type="datetime1">
              <a:rPr lang="fr-FR" smtClean="0"/>
              <a:t>23/03/2021</a:t>
            </a:fld>
            <a:endParaRPr lang="fr-FR"/>
          </a:p>
        </p:txBody>
      </p:sp>
      <p:sp>
        <p:nvSpPr>
          <p:cNvPr id="3" name="Espace réservé du pied de page 2">
            <a:extLst>
              <a:ext uri="{FF2B5EF4-FFF2-40B4-BE49-F238E27FC236}">
                <a16:creationId xmlns:a16="http://schemas.microsoft.com/office/drawing/2014/main" id="{8DDA569E-B734-4E87-B695-47DB2E1AF18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8275FC1-01EF-4E61-938F-C94B66014248}"/>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297010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43A2FA-A1A9-467B-8066-5F1A8AC9D1A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D7C1C89-CFED-4B95-9546-2072CF7FAA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CA10B8C-1E48-420F-A333-AF3D2674D3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F62471B-3EF8-4FDA-857C-CD24A7941BCF}"/>
              </a:ext>
            </a:extLst>
          </p:cNvPr>
          <p:cNvSpPr>
            <a:spLocks noGrp="1"/>
          </p:cNvSpPr>
          <p:nvPr>
            <p:ph type="dt" sz="half" idx="10"/>
          </p:nvPr>
        </p:nvSpPr>
        <p:spPr/>
        <p:txBody>
          <a:bodyPr/>
          <a:lstStyle/>
          <a:p>
            <a:fld id="{D1EE4C79-4E47-4A42-A144-C190085759FB}" type="datetime1">
              <a:rPr lang="fr-FR" smtClean="0"/>
              <a:t>23/03/2021</a:t>
            </a:fld>
            <a:endParaRPr lang="fr-FR"/>
          </a:p>
        </p:txBody>
      </p:sp>
      <p:sp>
        <p:nvSpPr>
          <p:cNvPr id="6" name="Espace réservé du pied de page 5">
            <a:extLst>
              <a:ext uri="{FF2B5EF4-FFF2-40B4-BE49-F238E27FC236}">
                <a16:creationId xmlns:a16="http://schemas.microsoft.com/office/drawing/2014/main" id="{1596A896-9167-4E86-BEE7-4003943A7FC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3CDFBD6-8977-4102-A9AC-DF7B7389D489}"/>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1516806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5434C5-B4B4-4727-86D9-184F23EB814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89936A8-02D3-4F42-A0C5-261E54155F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E1072C3-AFBF-472B-B46A-5A89800BF1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FD59231-ED9C-4DB1-AC56-C8BC5FDCACF7}"/>
              </a:ext>
            </a:extLst>
          </p:cNvPr>
          <p:cNvSpPr>
            <a:spLocks noGrp="1"/>
          </p:cNvSpPr>
          <p:nvPr>
            <p:ph type="dt" sz="half" idx="10"/>
          </p:nvPr>
        </p:nvSpPr>
        <p:spPr/>
        <p:txBody>
          <a:bodyPr/>
          <a:lstStyle/>
          <a:p>
            <a:fld id="{C85B4CD4-916B-4043-B71E-2B5A38A62935}" type="datetime1">
              <a:rPr lang="fr-FR" smtClean="0"/>
              <a:t>23/03/2021</a:t>
            </a:fld>
            <a:endParaRPr lang="fr-FR"/>
          </a:p>
        </p:txBody>
      </p:sp>
      <p:sp>
        <p:nvSpPr>
          <p:cNvPr id="6" name="Espace réservé du pied de page 5">
            <a:extLst>
              <a:ext uri="{FF2B5EF4-FFF2-40B4-BE49-F238E27FC236}">
                <a16:creationId xmlns:a16="http://schemas.microsoft.com/office/drawing/2014/main" id="{0A612DD0-99D1-4766-BE38-ED91147A2AE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17D4817-0130-4B4A-A56E-35F81F73861C}"/>
              </a:ext>
            </a:extLst>
          </p:cNvPr>
          <p:cNvSpPr>
            <a:spLocks noGrp="1"/>
          </p:cNvSpPr>
          <p:nvPr>
            <p:ph type="sldNum" sz="quarter" idx="12"/>
          </p:nvPr>
        </p:nvSpPr>
        <p:spPr/>
        <p:txBody>
          <a:bodyPr/>
          <a:lstStyle/>
          <a:p>
            <a:fld id="{600A0E26-DE0C-4BC1-931B-D6F68A23FF54}" type="slidenum">
              <a:rPr lang="fr-FR" smtClean="0"/>
              <a:t>‹N°›</a:t>
            </a:fld>
            <a:endParaRPr lang="fr-FR"/>
          </a:p>
        </p:txBody>
      </p:sp>
    </p:spTree>
    <p:extLst>
      <p:ext uri="{BB962C8B-B14F-4D97-AF65-F5344CB8AC3E}">
        <p14:creationId xmlns:p14="http://schemas.microsoft.com/office/powerpoint/2010/main" val="1345532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20EAD2A-3020-453B-889A-0A78C0FA8E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B6B4C66-ECF9-4067-80B1-F55449016D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04CD26-CFF1-460C-93C5-B0C8E9C9EA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2E90C-A8E8-4586-A928-ADB8D90719AA}" type="datetime1">
              <a:rPr lang="fr-FR" smtClean="0"/>
              <a:t>23/03/2021</a:t>
            </a:fld>
            <a:endParaRPr lang="fr-FR"/>
          </a:p>
        </p:txBody>
      </p:sp>
      <p:sp>
        <p:nvSpPr>
          <p:cNvPr id="5" name="Espace réservé du pied de page 4">
            <a:extLst>
              <a:ext uri="{FF2B5EF4-FFF2-40B4-BE49-F238E27FC236}">
                <a16:creationId xmlns:a16="http://schemas.microsoft.com/office/drawing/2014/main" id="{029E0220-9F4D-47CC-A3E3-BE94B33055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B4C7BC3-FF9D-4E02-922C-E74DEA97FD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A0E26-DE0C-4BC1-931B-D6F68A23FF54}" type="slidenum">
              <a:rPr lang="fr-FR" smtClean="0"/>
              <a:t>‹N°›</a:t>
            </a:fld>
            <a:endParaRPr lang="fr-FR"/>
          </a:p>
        </p:txBody>
      </p:sp>
    </p:spTree>
    <p:extLst>
      <p:ext uri="{BB962C8B-B14F-4D97-AF65-F5344CB8AC3E}">
        <p14:creationId xmlns:p14="http://schemas.microsoft.com/office/powerpoint/2010/main" val="3309701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12.sv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12.svg"/></Relationships>
</file>

<file path=ppt/slides/_rels/slide1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9.png"/><Relationship Id="rId7"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30.svg"/></Relationships>
</file>

<file path=ppt/slides/_rels/slide14.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9.png"/><Relationship Id="rId7"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30.svg"/></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2.svg"/><Relationship Id="rId7" Type="http://schemas.openxmlformats.org/officeDocument/2006/relationships/image" Target="../media/image36.svg"/><Relationship Id="rId12" Type="http://schemas.openxmlformats.org/officeDocument/2006/relationships/image" Target="../media/image37.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11" Type="http://schemas.openxmlformats.org/officeDocument/2006/relationships/image" Target="../media/image26.svg"/><Relationship Id="rId5" Type="http://schemas.openxmlformats.org/officeDocument/2006/relationships/image" Target="../media/image34.svg"/><Relationship Id="rId10" Type="http://schemas.openxmlformats.org/officeDocument/2006/relationships/image" Target="../media/image25.png"/><Relationship Id="rId4" Type="http://schemas.openxmlformats.org/officeDocument/2006/relationships/image" Target="../media/image33.png"/><Relationship Id="rId9" Type="http://schemas.openxmlformats.org/officeDocument/2006/relationships/image" Target="../media/image12.svg"/></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39.svg"/><Relationship Id="rId18" Type="http://schemas.openxmlformats.org/officeDocument/2006/relationships/image" Target="../media/image44.png"/><Relationship Id="rId3" Type="http://schemas.openxmlformats.org/officeDocument/2006/relationships/image" Target="../media/image32.svg"/><Relationship Id="rId7" Type="http://schemas.openxmlformats.org/officeDocument/2006/relationships/image" Target="../media/image36.svg"/><Relationship Id="rId12" Type="http://schemas.openxmlformats.org/officeDocument/2006/relationships/image" Target="../media/image38.png"/><Relationship Id="rId17" Type="http://schemas.openxmlformats.org/officeDocument/2006/relationships/image" Target="../media/image43.svg"/><Relationship Id="rId2" Type="http://schemas.openxmlformats.org/officeDocument/2006/relationships/image" Target="../media/image31.png"/><Relationship Id="rId16"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35.png"/><Relationship Id="rId11" Type="http://schemas.openxmlformats.org/officeDocument/2006/relationships/image" Target="../media/image26.svg"/><Relationship Id="rId5" Type="http://schemas.openxmlformats.org/officeDocument/2006/relationships/image" Target="../media/image34.svg"/><Relationship Id="rId15" Type="http://schemas.openxmlformats.org/officeDocument/2006/relationships/image" Target="../media/image41.svg"/><Relationship Id="rId10" Type="http://schemas.openxmlformats.org/officeDocument/2006/relationships/image" Target="../media/image25.png"/><Relationship Id="rId19" Type="http://schemas.openxmlformats.org/officeDocument/2006/relationships/image" Target="../media/image45.svg"/><Relationship Id="rId4" Type="http://schemas.openxmlformats.org/officeDocument/2006/relationships/image" Target="../media/image33.png"/><Relationship Id="rId9" Type="http://schemas.openxmlformats.org/officeDocument/2006/relationships/image" Target="../media/image12.svg"/><Relationship Id="rId14" Type="http://schemas.openxmlformats.org/officeDocument/2006/relationships/image" Target="../media/image40.png"/></Relationships>
</file>

<file path=ppt/slides/_rels/slide1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26.svg"/><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3" Type="http://schemas.openxmlformats.org/officeDocument/2006/relationships/image" Target="../media/image48.svg"/><Relationship Id="rId2" Type="http://schemas.openxmlformats.org/officeDocument/2006/relationships/image" Target="../media/image47.png"/><Relationship Id="rId1" Type="http://schemas.openxmlformats.org/officeDocument/2006/relationships/slideLayout" Target="../slideLayouts/slideLayout2.xml"/><Relationship Id="rId5" Type="http://schemas.openxmlformats.org/officeDocument/2006/relationships/image" Target="../media/image50.svg"/><Relationship Id="rId4" Type="http://schemas.openxmlformats.org/officeDocument/2006/relationships/image" Target="../media/image49.pn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svg"/><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8.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svg"/><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5.png"/><Relationship Id="rId10" Type="http://schemas.openxmlformats.org/officeDocument/2006/relationships/image" Target="../media/image8.svg"/><Relationship Id="rId19" Type="http://schemas.openxmlformats.org/officeDocument/2006/relationships/image" Target="../media/image19.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11.png"/><Relationship Id="rId7"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F8283-4D19-4F1C-B1F8-4F683C3F5DE5}"/>
              </a:ext>
            </a:extLst>
          </p:cNvPr>
          <p:cNvSpPr>
            <a:spLocks noGrp="1"/>
          </p:cNvSpPr>
          <p:nvPr>
            <p:ph type="ctrTitle"/>
          </p:nvPr>
        </p:nvSpPr>
        <p:spPr/>
        <p:txBody>
          <a:bodyPr/>
          <a:lstStyle/>
          <a:p>
            <a:r>
              <a:rPr lang="fr-FR" dirty="0" err="1"/>
              <a:t>Recommendation</a:t>
            </a:r>
            <a:r>
              <a:rPr lang="fr-FR" dirty="0"/>
              <a:t> </a:t>
            </a:r>
            <a:r>
              <a:rPr lang="fr-FR" dirty="0" err="1"/>
              <a:t>Systems</a:t>
            </a:r>
            <a:r>
              <a:rPr lang="fr-FR" dirty="0"/>
              <a:t> </a:t>
            </a:r>
          </a:p>
        </p:txBody>
      </p:sp>
      <p:sp>
        <p:nvSpPr>
          <p:cNvPr id="3" name="Sous-titre 2">
            <a:extLst>
              <a:ext uri="{FF2B5EF4-FFF2-40B4-BE49-F238E27FC236}">
                <a16:creationId xmlns:a16="http://schemas.microsoft.com/office/drawing/2014/main" id="{CFA22B89-9E51-46C7-BB00-DFD51986DAC0}"/>
              </a:ext>
            </a:extLst>
          </p:cNvPr>
          <p:cNvSpPr>
            <a:spLocks noGrp="1"/>
          </p:cNvSpPr>
          <p:nvPr>
            <p:ph type="subTitle"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80A481A9-547A-4475-A1EB-0F9055B64021}"/>
              </a:ext>
            </a:extLst>
          </p:cNvPr>
          <p:cNvSpPr>
            <a:spLocks noGrp="1"/>
          </p:cNvSpPr>
          <p:nvPr>
            <p:ph type="sldNum" sz="quarter" idx="12"/>
          </p:nvPr>
        </p:nvSpPr>
        <p:spPr/>
        <p:txBody>
          <a:bodyPr/>
          <a:lstStyle/>
          <a:p>
            <a:fld id="{600A0E26-DE0C-4BC1-931B-D6F68A23FF54}" type="slidenum">
              <a:rPr lang="fr-FR" smtClean="0"/>
              <a:t>1</a:t>
            </a:fld>
            <a:endParaRPr lang="fr-FR"/>
          </a:p>
        </p:txBody>
      </p:sp>
    </p:spTree>
    <p:extLst>
      <p:ext uri="{BB962C8B-B14F-4D97-AF65-F5344CB8AC3E}">
        <p14:creationId xmlns:p14="http://schemas.microsoft.com/office/powerpoint/2010/main" val="417102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D3283F-9616-406C-8383-F3C14571BC1A}"/>
              </a:ext>
            </a:extLst>
          </p:cNvPr>
          <p:cNvSpPr/>
          <p:nvPr/>
        </p:nvSpPr>
        <p:spPr>
          <a:xfrm>
            <a:off x="2118673" y="3015093"/>
            <a:ext cx="3891428" cy="3177913"/>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grpSp>
        <p:nvGrpSpPr>
          <p:cNvPr id="9" name="Groupe 8">
            <a:extLst>
              <a:ext uri="{FF2B5EF4-FFF2-40B4-BE49-F238E27FC236}">
                <a16:creationId xmlns:a16="http://schemas.microsoft.com/office/drawing/2014/main" id="{D18049D6-9EEB-4327-BF05-DFCEC6E922AC}"/>
              </a:ext>
            </a:extLst>
          </p:cNvPr>
          <p:cNvGrpSpPr/>
          <p:nvPr/>
        </p:nvGrpSpPr>
        <p:grpSpPr>
          <a:xfrm>
            <a:off x="1113913" y="1875792"/>
            <a:ext cx="4883295" cy="4468186"/>
            <a:chOff x="724128" y="456938"/>
            <a:chExt cx="3210803" cy="2712857"/>
          </a:xfrm>
        </p:grpSpPr>
        <p:sp>
          <p:nvSpPr>
            <p:cNvPr id="10" name="ZoneTexte 9">
              <a:extLst>
                <a:ext uri="{FF2B5EF4-FFF2-40B4-BE49-F238E27FC236}">
                  <a16:creationId xmlns:a16="http://schemas.microsoft.com/office/drawing/2014/main" id="{A051DBCA-FDD7-43B5-A9D6-2505F9EBD7BB}"/>
                </a:ext>
              </a:extLst>
            </p:cNvPr>
            <p:cNvSpPr txBox="1"/>
            <p:nvPr/>
          </p:nvSpPr>
          <p:spPr>
            <a:xfrm rot="16200000">
              <a:off x="-55940" y="1973018"/>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11" name="ZoneTexte 10">
              <a:extLst>
                <a:ext uri="{FF2B5EF4-FFF2-40B4-BE49-F238E27FC236}">
                  <a16:creationId xmlns:a16="http://schemas.microsoft.com/office/drawing/2014/main" id="{EB8C9CC4-F8AD-4D55-9105-1F11050752B6}"/>
                </a:ext>
              </a:extLst>
            </p:cNvPr>
            <p:cNvSpPr txBox="1"/>
            <p:nvPr/>
          </p:nvSpPr>
          <p:spPr>
            <a:xfrm>
              <a:off x="1376288" y="456938"/>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12" name="Graphique 11" descr="Utilisateur avec un remplissage uni">
              <a:extLst>
                <a:ext uri="{FF2B5EF4-FFF2-40B4-BE49-F238E27FC236}">
                  <a16:creationId xmlns:a16="http://schemas.microsoft.com/office/drawing/2014/main" id="{A46505AD-6239-45AF-AE2C-8D973B80A7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108823"/>
              <a:ext cx="369333" cy="369333"/>
            </a:xfrm>
            <a:prstGeom prst="rect">
              <a:avLst/>
            </a:prstGeom>
          </p:spPr>
        </p:pic>
        <p:pic>
          <p:nvPicPr>
            <p:cNvPr id="13" name="Graphique 12" descr="Utilisateur avec un remplissage uni">
              <a:extLst>
                <a:ext uri="{FF2B5EF4-FFF2-40B4-BE49-F238E27FC236}">
                  <a16:creationId xmlns:a16="http://schemas.microsoft.com/office/drawing/2014/main" id="{34239D3D-DD9C-4892-B0D1-66C392900B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478156"/>
              <a:ext cx="369333" cy="369333"/>
            </a:xfrm>
            <a:prstGeom prst="rect">
              <a:avLst/>
            </a:prstGeom>
          </p:spPr>
        </p:pic>
        <p:pic>
          <p:nvPicPr>
            <p:cNvPr id="14" name="Graphique 13" descr="Utilisateur avec un remplissage uni">
              <a:extLst>
                <a:ext uri="{FF2B5EF4-FFF2-40B4-BE49-F238E27FC236}">
                  <a16:creationId xmlns:a16="http://schemas.microsoft.com/office/drawing/2014/main" id="{61D65D33-E8A8-4838-B9FE-A77B6EFA5B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800462"/>
              <a:ext cx="369333" cy="369333"/>
            </a:xfrm>
            <a:prstGeom prst="rect">
              <a:avLst/>
            </a:prstGeom>
          </p:spPr>
        </p:pic>
        <p:pic>
          <p:nvPicPr>
            <p:cNvPr id="15" name="Graphique 14" descr="Utilisateur avec un remplissage uni">
              <a:extLst>
                <a:ext uri="{FF2B5EF4-FFF2-40B4-BE49-F238E27FC236}">
                  <a16:creationId xmlns:a16="http://schemas.microsoft.com/office/drawing/2014/main" id="{D7AA4E87-2ACE-468A-ACBD-26097EB215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454528"/>
              <a:ext cx="369333" cy="369333"/>
            </a:xfrm>
            <a:prstGeom prst="rect">
              <a:avLst/>
            </a:prstGeom>
          </p:spPr>
        </p:pic>
        <p:pic>
          <p:nvPicPr>
            <p:cNvPr id="16" name="Graphique 15" descr="Utilisateur avec un remplissage uni">
              <a:extLst>
                <a:ext uri="{FF2B5EF4-FFF2-40B4-BE49-F238E27FC236}">
                  <a16:creationId xmlns:a16="http://schemas.microsoft.com/office/drawing/2014/main" id="{801C3FF7-4B3C-46FC-ADD3-83EC3E4564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109740"/>
              <a:ext cx="369333" cy="369333"/>
            </a:xfrm>
            <a:prstGeom prst="rect">
              <a:avLst/>
            </a:prstGeom>
          </p:spPr>
        </p:pic>
        <p:pic>
          <p:nvPicPr>
            <p:cNvPr id="17" name="Graphique 16" descr="Utilisateur avec un remplissage uni">
              <a:extLst>
                <a:ext uri="{FF2B5EF4-FFF2-40B4-BE49-F238E27FC236}">
                  <a16:creationId xmlns:a16="http://schemas.microsoft.com/office/drawing/2014/main" id="{BCD3F759-EA70-4EF9-BD4D-D5D59568D1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788351"/>
              <a:ext cx="369333" cy="369333"/>
            </a:xfrm>
            <a:prstGeom prst="rect">
              <a:avLst/>
            </a:prstGeom>
          </p:spPr>
        </p:pic>
        <p:pic>
          <p:nvPicPr>
            <p:cNvPr id="18" name="Graphique 17" descr="Clap avec un remplissage uni">
              <a:extLst>
                <a:ext uri="{FF2B5EF4-FFF2-40B4-BE49-F238E27FC236}">
                  <a16:creationId xmlns:a16="http://schemas.microsoft.com/office/drawing/2014/main" id="{9B5F3927-0590-4370-9047-DF0399A92D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10420" y="790702"/>
              <a:ext cx="369333" cy="369333"/>
            </a:xfrm>
            <a:prstGeom prst="rect">
              <a:avLst/>
            </a:prstGeom>
          </p:spPr>
        </p:pic>
        <p:pic>
          <p:nvPicPr>
            <p:cNvPr id="19" name="Graphique 18" descr="Clap avec un remplissage uni">
              <a:extLst>
                <a:ext uri="{FF2B5EF4-FFF2-40B4-BE49-F238E27FC236}">
                  <a16:creationId xmlns:a16="http://schemas.microsoft.com/office/drawing/2014/main" id="{72429619-F2FC-40FA-AC98-9F0017ED31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88010" y="790702"/>
              <a:ext cx="369333" cy="369333"/>
            </a:xfrm>
            <a:prstGeom prst="rect">
              <a:avLst/>
            </a:prstGeom>
          </p:spPr>
        </p:pic>
        <p:pic>
          <p:nvPicPr>
            <p:cNvPr id="20" name="Graphique 19" descr="Clap avec un remplissage uni">
              <a:extLst>
                <a:ext uri="{FF2B5EF4-FFF2-40B4-BE49-F238E27FC236}">
                  <a16:creationId xmlns:a16="http://schemas.microsoft.com/office/drawing/2014/main" id="{6AB8825E-D6CE-4DEE-A7FD-4F114572BC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26805" y="790702"/>
              <a:ext cx="369333" cy="369333"/>
            </a:xfrm>
            <a:prstGeom prst="rect">
              <a:avLst/>
            </a:prstGeom>
          </p:spPr>
        </p:pic>
        <p:pic>
          <p:nvPicPr>
            <p:cNvPr id="21" name="Graphique 20" descr="Clap avec un remplissage uni">
              <a:extLst>
                <a:ext uri="{FF2B5EF4-FFF2-40B4-BE49-F238E27FC236}">
                  <a16:creationId xmlns:a16="http://schemas.microsoft.com/office/drawing/2014/main" id="{75CA8DC0-E1C8-4387-B37E-D861FBA044B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65598" y="790702"/>
              <a:ext cx="369333" cy="369333"/>
            </a:xfrm>
            <a:prstGeom prst="rect">
              <a:avLst/>
            </a:prstGeom>
          </p:spPr>
        </p:pic>
        <p:pic>
          <p:nvPicPr>
            <p:cNvPr id="22" name="Graphique 21" descr="Clap avec un remplissage uni">
              <a:extLst>
                <a:ext uri="{FF2B5EF4-FFF2-40B4-BE49-F238E27FC236}">
                  <a16:creationId xmlns:a16="http://schemas.microsoft.com/office/drawing/2014/main" id="{A1379177-F695-45B0-8D39-9A3BDC83FBD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49215" y="790702"/>
              <a:ext cx="369333" cy="369333"/>
            </a:xfrm>
            <a:prstGeom prst="rect">
              <a:avLst/>
            </a:prstGeom>
          </p:spPr>
        </p:pic>
        <p:pic>
          <p:nvPicPr>
            <p:cNvPr id="23" name="Graphique 22" descr="Clap avec un remplissage uni">
              <a:extLst>
                <a:ext uri="{FF2B5EF4-FFF2-40B4-BE49-F238E27FC236}">
                  <a16:creationId xmlns:a16="http://schemas.microsoft.com/office/drawing/2014/main" id="{A13B687D-5E53-4E56-B8E8-36DA28C57A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71625" y="782880"/>
              <a:ext cx="369333" cy="369333"/>
            </a:xfrm>
            <a:prstGeom prst="rect">
              <a:avLst/>
            </a:prstGeom>
          </p:spPr>
        </p:pic>
      </p:grpSp>
      <p:sp>
        <p:nvSpPr>
          <p:cNvPr id="24" name="ZoneTexte 23">
            <a:extLst>
              <a:ext uri="{FF2B5EF4-FFF2-40B4-BE49-F238E27FC236}">
                <a16:creationId xmlns:a16="http://schemas.microsoft.com/office/drawing/2014/main" id="{67A4E74E-73F0-4F9D-A65B-90C434E8CD0C}"/>
              </a:ext>
            </a:extLst>
          </p:cNvPr>
          <p:cNvSpPr txBox="1"/>
          <p:nvPr/>
        </p:nvSpPr>
        <p:spPr>
          <a:xfrm>
            <a:off x="165695" y="1453969"/>
            <a:ext cx="4602438" cy="369332"/>
          </a:xfrm>
          <a:prstGeom prst="rect">
            <a:avLst/>
          </a:prstGeom>
          <a:noFill/>
        </p:spPr>
        <p:txBody>
          <a:bodyPr wrap="square" rtlCol="0">
            <a:spAutoFit/>
          </a:bodyPr>
          <a:lstStyle/>
          <a:p>
            <a:pPr algn="ctr"/>
            <a:r>
              <a:rPr lang="fr-FR" dirty="0" err="1">
                <a:solidFill>
                  <a:schemeClr val="accent2"/>
                </a:solidFill>
                <a:latin typeface="Abadi" panose="020B0604020104020204" pitchFamily="34" charset="0"/>
              </a:rPr>
              <a:t>ratings_small</a:t>
            </a:r>
            <a:r>
              <a:rPr lang="fr-FR" dirty="0">
                <a:solidFill>
                  <a:schemeClr val="accent2"/>
                </a:solidFill>
                <a:latin typeface="Abadi" panose="020B0604020104020204" pitchFamily="34" charset="0"/>
              </a:rPr>
              <a:t> (672,9066)</a:t>
            </a:r>
          </a:p>
        </p:txBody>
      </p:sp>
      <p:graphicFrame>
        <p:nvGraphicFramePr>
          <p:cNvPr id="26" name="Tableau 25">
            <a:extLst>
              <a:ext uri="{FF2B5EF4-FFF2-40B4-BE49-F238E27FC236}">
                <a16:creationId xmlns:a16="http://schemas.microsoft.com/office/drawing/2014/main" id="{B56F0AC6-63B8-49EA-8F45-345BB432C671}"/>
              </a:ext>
            </a:extLst>
          </p:cNvPr>
          <p:cNvGraphicFramePr>
            <a:graphicFrameLocks noGrp="1"/>
          </p:cNvGraphicFramePr>
          <p:nvPr/>
        </p:nvGraphicFramePr>
        <p:xfrm>
          <a:off x="2118452" y="3023976"/>
          <a:ext cx="3891649" cy="3171828"/>
        </p:xfrm>
        <a:graphic>
          <a:graphicData uri="http://schemas.openxmlformats.org/drawingml/2006/table">
            <a:tbl>
              <a:tblPr/>
              <a:tblGrid>
                <a:gridCol w="659714">
                  <a:extLst>
                    <a:ext uri="{9D8B030D-6E8A-4147-A177-3AD203B41FA5}">
                      <a16:colId xmlns:a16="http://schemas.microsoft.com/office/drawing/2014/main" val="1539814763"/>
                    </a:ext>
                  </a:extLst>
                </a:gridCol>
                <a:gridCol w="646387">
                  <a:extLst>
                    <a:ext uri="{9D8B030D-6E8A-4147-A177-3AD203B41FA5}">
                      <a16:colId xmlns:a16="http://schemas.microsoft.com/office/drawing/2014/main" val="863233617"/>
                    </a:ext>
                  </a:extLst>
                </a:gridCol>
                <a:gridCol w="646387">
                  <a:extLst>
                    <a:ext uri="{9D8B030D-6E8A-4147-A177-3AD203B41FA5}">
                      <a16:colId xmlns:a16="http://schemas.microsoft.com/office/drawing/2014/main" val="952833380"/>
                    </a:ext>
                  </a:extLst>
                </a:gridCol>
                <a:gridCol w="646387">
                  <a:extLst>
                    <a:ext uri="{9D8B030D-6E8A-4147-A177-3AD203B41FA5}">
                      <a16:colId xmlns:a16="http://schemas.microsoft.com/office/drawing/2014/main" val="614179072"/>
                    </a:ext>
                  </a:extLst>
                </a:gridCol>
                <a:gridCol w="646387">
                  <a:extLst>
                    <a:ext uri="{9D8B030D-6E8A-4147-A177-3AD203B41FA5}">
                      <a16:colId xmlns:a16="http://schemas.microsoft.com/office/drawing/2014/main" val="2882606834"/>
                    </a:ext>
                  </a:extLst>
                </a:gridCol>
                <a:gridCol w="646387">
                  <a:extLst>
                    <a:ext uri="{9D8B030D-6E8A-4147-A177-3AD203B41FA5}">
                      <a16:colId xmlns:a16="http://schemas.microsoft.com/office/drawing/2014/main" val="1950804460"/>
                    </a:ext>
                  </a:extLst>
                </a:gridCol>
              </a:tblGrid>
              <a:tr h="528638">
                <a:tc>
                  <a:txBody>
                    <a:bodyPr/>
                    <a:lstStyle/>
                    <a:p>
                      <a:pPr algn="ctr"/>
                      <a:r>
                        <a:rPr lang="fr-FR" sz="2000" dirty="0"/>
                        <a:t>0</a:t>
                      </a:r>
                    </a:p>
                  </a:txBody>
                  <a:tcPr>
                    <a:lnL w="12700" cmpd="sng">
                      <a:solidFill>
                        <a:schemeClr val="bg1">
                          <a:lumMod val="50000"/>
                        </a:schemeClr>
                      </a:solidFill>
                      <a:prstDash val="solid"/>
                    </a:lnL>
                    <a:lnR w="12700" cap="flat" cmpd="sng" algn="ctr">
                      <a:solidFill>
                        <a:schemeClr val="bg1">
                          <a:lumMod val="50000"/>
                        </a:schemeClr>
                      </a:solidFill>
                      <a:prstDash val="solid"/>
                      <a:round/>
                      <a:headEnd type="none" w="med" len="med"/>
                      <a:tailEnd type="none" w="med" len="med"/>
                    </a:lnR>
                    <a:lnT w="12700" cmpd="sng">
                      <a:solidFill>
                        <a:schemeClr val="bg1">
                          <a:lumMod val="50000"/>
                        </a:schemeClr>
                      </a:solidFill>
                      <a:prstDash val="soli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mpd="sng">
                      <a:solidFill>
                        <a:schemeClr val="bg1">
                          <a:lumMod val="50000"/>
                        </a:schemeClr>
                      </a:solid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43652061"/>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25002487"/>
                  </a:ext>
                </a:extLst>
              </a:tr>
              <a:tr h="528638">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30002537"/>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7648481"/>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49442882"/>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solidFill>
                        <a:schemeClr val="bg1">
                          <a:lumMod val="50000"/>
                        </a:schemeClr>
                      </a:solidFill>
                      <a:prstDash val="soli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924362320"/>
                  </a:ext>
                </a:extLst>
              </a:tr>
            </a:tbl>
          </a:graphicData>
        </a:graphic>
      </p:graphicFrame>
      <p:cxnSp>
        <p:nvCxnSpPr>
          <p:cNvPr id="41" name="Connecteur droit avec flèche 40">
            <a:extLst>
              <a:ext uri="{FF2B5EF4-FFF2-40B4-BE49-F238E27FC236}">
                <a16:creationId xmlns:a16="http://schemas.microsoft.com/office/drawing/2014/main" id="{BD01ABCD-BCDB-4727-8CC8-5EE9B0AD11DF}"/>
              </a:ext>
            </a:extLst>
          </p:cNvPr>
          <p:cNvCxnSpPr>
            <a:cxnSpLocks/>
            <a:endCxn id="42" idx="1"/>
          </p:cNvCxnSpPr>
          <p:nvPr/>
        </p:nvCxnSpPr>
        <p:spPr>
          <a:xfrm flipV="1">
            <a:off x="6016972" y="5441364"/>
            <a:ext cx="1399887" cy="139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ZoneTexte 41">
            <a:extLst>
              <a:ext uri="{FF2B5EF4-FFF2-40B4-BE49-F238E27FC236}">
                <a16:creationId xmlns:a16="http://schemas.microsoft.com/office/drawing/2014/main" id="{140E3363-E396-4947-BEDD-4B231A113BD3}"/>
              </a:ext>
            </a:extLst>
          </p:cNvPr>
          <p:cNvSpPr txBox="1"/>
          <p:nvPr/>
        </p:nvSpPr>
        <p:spPr>
          <a:xfrm>
            <a:off x="7416859" y="5256698"/>
            <a:ext cx="3712029" cy="369332"/>
          </a:xfrm>
          <a:prstGeom prst="rect">
            <a:avLst/>
          </a:prstGeom>
          <a:noFill/>
        </p:spPr>
        <p:txBody>
          <a:bodyPr wrap="square" rtlCol="0">
            <a:spAutoFit/>
          </a:bodyPr>
          <a:lstStyle/>
          <a:p>
            <a:pPr>
              <a:spcBef>
                <a:spcPts val="1200"/>
              </a:spcBef>
            </a:pPr>
            <a:r>
              <a:rPr lang="fr-FR" dirty="0" err="1">
                <a:latin typeface="Abadi" panose="020B0604020104020204" pitchFamily="34" charset="0"/>
              </a:rPr>
              <a:t>Pearson_similarity</a:t>
            </a:r>
            <a:r>
              <a:rPr lang="fr-FR" dirty="0">
                <a:latin typeface="Abadi" panose="020B0604020104020204" pitchFamily="34" charset="0"/>
              </a:rPr>
              <a:t>(1,5)= - 0.72</a:t>
            </a:r>
          </a:p>
        </p:txBody>
      </p:sp>
      <p:cxnSp>
        <p:nvCxnSpPr>
          <p:cNvPr id="45" name="Connecteur droit avec flèche 44">
            <a:extLst>
              <a:ext uri="{FF2B5EF4-FFF2-40B4-BE49-F238E27FC236}">
                <a16:creationId xmlns:a16="http://schemas.microsoft.com/office/drawing/2014/main" id="{14A41CAD-E372-4EEF-8620-12DFD4B24900}"/>
              </a:ext>
            </a:extLst>
          </p:cNvPr>
          <p:cNvCxnSpPr>
            <a:cxnSpLocks/>
            <a:endCxn id="42" idx="1"/>
          </p:cNvCxnSpPr>
          <p:nvPr/>
        </p:nvCxnSpPr>
        <p:spPr>
          <a:xfrm>
            <a:off x="6016972" y="3461013"/>
            <a:ext cx="1399887" cy="19803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Titre 1">
            <a:extLst>
              <a:ext uri="{FF2B5EF4-FFF2-40B4-BE49-F238E27FC236}">
                <a16:creationId xmlns:a16="http://schemas.microsoft.com/office/drawing/2014/main" id="{18377055-D847-46FC-B9E5-FF9E4D06AE4F}"/>
              </a:ext>
            </a:extLst>
          </p:cNvPr>
          <p:cNvSpPr>
            <a:spLocks noGrp="1"/>
          </p:cNvSpPr>
          <p:nvPr>
            <p:ph type="title"/>
          </p:nvPr>
        </p:nvSpPr>
        <p:spPr>
          <a:xfrm>
            <a:off x="838200" y="108605"/>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Pearson similarity</a:t>
            </a:r>
          </a:p>
        </p:txBody>
      </p:sp>
      <p:graphicFrame>
        <p:nvGraphicFramePr>
          <p:cNvPr id="33" name="Graphique 32">
            <a:extLst>
              <a:ext uri="{FF2B5EF4-FFF2-40B4-BE49-F238E27FC236}">
                <a16:creationId xmlns:a16="http://schemas.microsoft.com/office/drawing/2014/main" id="{5E64D5AA-4834-49AA-8A52-F737294962E7}"/>
              </a:ext>
            </a:extLst>
          </p:cNvPr>
          <p:cNvGraphicFramePr>
            <a:graphicFrameLocks/>
          </p:cNvGraphicFramePr>
          <p:nvPr>
            <p:extLst>
              <p:ext uri="{D42A27DB-BD31-4B8C-83A1-F6EECF244321}">
                <p14:modId xmlns:p14="http://schemas.microsoft.com/office/powerpoint/2010/main" val="1953256926"/>
              </p:ext>
            </p:extLst>
          </p:nvPr>
        </p:nvGraphicFramePr>
        <p:xfrm>
          <a:off x="7062659" y="1590236"/>
          <a:ext cx="4572000"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2" name="Espace réservé du numéro de diapositive 1">
            <a:extLst>
              <a:ext uri="{FF2B5EF4-FFF2-40B4-BE49-F238E27FC236}">
                <a16:creationId xmlns:a16="http://schemas.microsoft.com/office/drawing/2014/main" id="{EEDB799A-06B2-440A-AD11-BF432F74D0A9}"/>
              </a:ext>
            </a:extLst>
          </p:cNvPr>
          <p:cNvSpPr>
            <a:spLocks noGrp="1"/>
          </p:cNvSpPr>
          <p:nvPr>
            <p:ph type="sldNum" sz="quarter" idx="12"/>
          </p:nvPr>
        </p:nvSpPr>
        <p:spPr/>
        <p:txBody>
          <a:bodyPr/>
          <a:lstStyle/>
          <a:p>
            <a:fld id="{600A0E26-DE0C-4BC1-931B-D6F68A23FF54}" type="slidenum">
              <a:rPr lang="fr-FR" smtClean="0"/>
              <a:t>10</a:t>
            </a:fld>
            <a:endParaRPr lang="fr-FR"/>
          </a:p>
        </p:txBody>
      </p:sp>
      <p:sp>
        <p:nvSpPr>
          <p:cNvPr id="27" name="ZoneTexte 26">
            <a:extLst>
              <a:ext uri="{FF2B5EF4-FFF2-40B4-BE49-F238E27FC236}">
                <a16:creationId xmlns:a16="http://schemas.microsoft.com/office/drawing/2014/main" id="{62D4D2F0-F448-4FF6-A61C-A69135B01922}"/>
              </a:ext>
            </a:extLst>
          </p:cNvPr>
          <p:cNvSpPr txBox="1"/>
          <p:nvPr/>
        </p:nvSpPr>
        <p:spPr>
          <a:xfrm>
            <a:off x="7366145" y="4372836"/>
            <a:ext cx="3965028" cy="369332"/>
          </a:xfrm>
          <a:prstGeom prst="rect">
            <a:avLst/>
          </a:prstGeom>
          <a:noFill/>
        </p:spPr>
        <p:txBody>
          <a:bodyPr wrap="square" rtlCol="0">
            <a:spAutoFit/>
          </a:bodyPr>
          <a:lstStyle/>
          <a:p>
            <a:pPr algn="ctr"/>
            <a:r>
              <a:rPr lang="fr-FR" dirty="0">
                <a:latin typeface="Abadi" panose="020B0604020104020204" pitchFamily="34" charset="0"/>
              </a:rPr>
              <a:t>Person 1</a:t>
            </a:r>
          </a:p>
        </p:txBody>
      </p:sp>
      <p:sp>
        <p:nvSpPr>
          <p:cNvPr id="28" name="ZoneTexte 27">
            <a:extLst>
              <a:ext uri="{FF2B5EF4-FFF2-40B4-BE49-F238E27FC236}">
                <a16:creationId xmlns:a16="http://schemas.microsoft.com/office/drawing/2014/main" id="{AC2C3C72-C53A-47DF-84B6-E1299D5200AD}"/>
              </a:ext>
            </a:extLst>
          </p:cNvPr>
          <p:cNvSpPr txBox="1"/>
          <p:nvPr/>
        </p:nvSpPr>
        <p:spPr>
          <a:xfrm rot="16200000">
            <a:off x="5757577" y="2843578"/>
            <a:ext cx="2154501" cy="380484"/>
          </a:xfrm>
          <a:prstGeom prst="rect">
            <a:avLst/>
          </a:prstGeom>
          <a:noFill/>
        </p:spPr>
        <p:txBody>
          <a:bodyPr wrap="square" rtlCol="0">
            <a:spAutoFit/>
          </a:bodyPr>
          <a:lstStyle/>
          <a:p>
            <a:pPr algn="ctr"/>
            <a:r>
              <a:rPr lang="fr-FR" dirty="0">
                <a:latin typeface="Abadi" panose="020B0604020104020204" pitchFamily="34" charset="0"/>
              </a:rPr>
              <a:t>Person 5</a:t>
            </a:r>
          </a:p>
        </p:txBody>
      </p:sp>
    </p:spTree>
    <p:extLst>
      <p:ext uri="{BB962C8B-B14F-4D97-AF65-F5344CB8AC3E}">
        <p14:creationId xmlns:p14="http://schemas.microsoft.com/office/powerpoint/2010/main" val="947284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D3283F-9616-406C-8383-F3C14571BC1A}"/>
              </a:ext>
            </a:extLst>
          </p:cNvPr>
          <p:cNvSpPr/>
          <p:nvPr/>
        </p:nvSpPr>
        <p:spPr>
          <a:xfrm>
            <a:off x="2118673" y="3015093"/>
            <a:ext cx="3891428" cy="3177913"/>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grpSp>
        <p:nvGrpSpPr>
          <p:cNvPr id="9" name="Groupe 8">
            <a:extLst>
              <a:ext uri="{FF2B5EF4-FFF2-40B4-BE49-F238E27FC236}">
                <a16:creationId xmlns:a16="http://schemas.microsoft.com/office/drawing/2014/main" id="{D18049D6-9EEB-4327-BF05-DFCEC6E922AC}"/>
              </a:ext>
            </a:extLst>
          </p:cNvPr>
          <p:cNvGrpSpPr/>
          <p:nvPr/>
        </p:nvGrpSpPr>
        <p:grpSpPr>
          <a:xfrm>
            <a:off x="1113913" y="1875792"/>
            <a:ext cx="4883295" cy="4468186"/>
            <a:chOff x="724128" y="456938"/>
            <a:chExt cx="3210803" cy="2712857"/>
          </a:xfrm>
        </p:grpSpPr>
        <p:sp>
          <p:nvSpPr>
            <p:cNvPr id="10" name="ZoneTexte 9">
              <a:extLst>
                <a:ext uri="{FF2B5EF4-FFF2-40B4-BE49-F238E27FC236}">
                  <a16:creationId xmlns:a16="http://schemas.microsoft.com/office/drawing/2014/main" id="{A051DBCA-FDD7-43B5-A9D6-2505F9EBD7BB}"/>
                </a:ext>
              </a:extLst>
            </p:cNvPr>
            <p:cNvSpPr txBox="1"/>
            <p:nvPr/>
          </p:nvSpPr>
          <p:spPr>
            <a:xfrm rot="16200000">
              <a:off x="-55940" y="1973018"/>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11" name="ZoneTexte 10">
              <a:extLst>
                <a:ext uri="{FF2B5EF4-FFF2-40B4-BE49-F238E27FC236}">
                  <a16:creationId xmlns:a16="http://schemas.microsoft.com/office/drawing/2014/main" id="{EB8C9CC4-F8AD-4D55-9105-1F11050752B6}"/>
                </a:ext>
              </a:extLst>
            </p:cNvPr>
            <p:cNvSpPr txBox="1"/>
            <p:nvPr/>
          </p:nvSpPr>
          <p:spPr>
            <a:xfrm>
              <a:off x="1376288" y="456938"/>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12" name="Graphique 11" descr="Utilisateur avec un remplissage uni">
              <a:extLst>
                <a:ext uri="{FF2B5EF4-FFF2-40B4-BE49-F238E27FC236}">
                  <a16:creationId xmlns:a16="http://schemas.microsoft.com/office/drawing/2014/main" id="{A46505AD-6239-45AF-AE2C-8D973B80A7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108823"/>
              <a:ext cx="369333" cy="369333"/>
            </a:xfrm>
            <a:prstGeom prst="rect">
              <a:avLst/>
            </a:prstGeom>
          </p:spPr>
        </p:pic>
        <p:pic>
          <p:nvPicPr>
            <p:cNvPr id="13" name="Graphique 12" descr="Utilisateur avec un remplissage uni">
              <a:extLst>
                <a:ext uri="{FF2B5EF4-FFF2-40B4-BE49-F238E27FC236}">
                  <a16:creationId xmlns:a16="http://schemas.microsoft.com/office/drawing/2014/main" id="{34239D3D-DD9C-4892-B0D1-66C392900B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478156"/>
              <a:ext cx="369333" cy="369333"/>
            </a:xfrm>
            <a:prstGeom prst="rect">
              <a:avLst/>
            </a:prstGeom>
          </p:spPr>
        </p:pic>
        <p:pic>
          <p:nvPicPr>
            <p:cNvPr id="14" name="Graphique 13" descr="Utilisateur avec un remplissage uni">
              <a:extLst>
                <a:ext uri="{FF2B5EF4-FFF2-40B4-BE49-F238E27FC236}">
                  <a16:creationId xmlns:a16="http://schemas.microsoft.com/office/drawing/2014/main" id="{61D65D33-E8A8-4838-B9FE-A77B6EFA5B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800462"/>
              <a:ext cx="369333" cy="369333"/>
            </a:xfrm>
            <a:prstGeom prst="rect">
              <a:avLst/>
            </a:prstGeom>
          </p:spPr>
        </p:pic>
        <p:pic>
          <p:nvPicPr>
            <p:cNvPr id="15" name="Graphique 14" descr="Utilisateur avec un remplissage uni">
              <a:extLst>
                <a:ext uri="{FF2B5EF4-FFF2-40B4-BE49-F238E27FC236}">
                  <a16:creationId xmlns:a16="http://schemas.microsoft.com/office/drawing/2014/main" id="{D7AA4E87-2ACE-468A-ACBD-26097EB215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454528"/>
              <a:ext cx="369333" cy="369333"/>
            </a:xfrm>
            <a:prstGeom prst="rect">
              <a:avLst/>
            </a:prstGeom>
          </p:spPr>
        </p:pic>
        <p:pic>
          <p:nvPicPr>
            <p:cNvPr id="16" name="Graphique 15" descr="Utilisateur avec un remplissage uni">
              <a:extLst>
                <a:ext uri="{FF2B5EF4-FFF2-40B4-BE49-F238E27FC236}">
                  <a16:creationId xmlns:a16="http://schemas.microsoft.com/office/drawing/2014/main" id="{801C3FF7-4B3C-46FC-ADD3-83EC3E4564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109740"/>
              <a:ext cx="369333" cy="369333"/>
            </a:xfrm>
            <a:prstGeom prst="rect">
              <a:avLst/>
            </a:prstGeom>
          </p:spPr>
        </p:pic>
        <p:pic>
          <p:nvPicPr>
            <p:cNvPr id="17" name="Graphique 16" descr="Utilisateur avec un remplissage uni">
              <a:extLst>
                <a:ext uri="{FF2B5EF4-FFF2-40B4-BE49-F238E27FC236}">
                  <a16:creationId xmlns:a16="http://schemas.microsoft.com/office/drawing/2014/main" id="{BCD3F759-EA70-4EF9-BD4D-D5D59568D1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788351"/>
              <a:ext cx="369333" cy="369333"/>
            </a:xfrm>
            <a:prstGeom prst="rect">
              <a:avLst/>
            </a:prstGeom>
          </p:spPr>
        </p:pic>
        <p:pic>
          <p:nvPicPr>
            <p:cNvPr id="18" name="Graphique 17" descr="Clap avec un remplissage uni">
              <a:extLst>
                <a:ext uri="{FF2B5EF4-FFF2-40B4-BE49-F238E27FC236}">
                  <a16:creationId xmlns:a16="http://schemas.microsoft.com/office/drawing/2014/main" id="{9B5F3927-0590-4370-9047-DF0399A92D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10420" y="790702"/>
              <a:ext cx="369333" cy="369333"/>
            </a:xfrm>
            <a:prstGeom prst="rect">
              <a:avLst/>
            </a:prstGeom>
          </p:spPr>
        </p:pic>
        <p:pic>
          <p:nvPicPr>
            <p:cNvPr id="19" name="Graphique 18" descr="Clap avec un remplissage uni">
              <a:extLst>
                <a:ext uri="{FF2B5EF4-FFF2-40B4-BE49-F238E27FC236}">
                  <a16:creationId xmlns:a16="http://schemas.microsoft.com/office/drawing/2014/main" id="{72429619-F2FC-40FA-AC98-9F0017ED31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88010" y="790702"/>
              <a:ext cx="369333" cy="369333"/>
            </a:xfrm>
            <a:prstGeom prst="rect">
              <a:avLst/>
            </a:prstGeom>
          </p:spPr>
        </p:pic>
        <p:pic>
          <p:nvPicPr>
            <p:cNvPr id="20" name="Graphique 19" descr="Clap avec un remplissage uni">
              <a:extLst>
                <a:ext uri="{FF2B5EF4-FFF2-40B4-BE49-F238E27FC236}">
                  <a16:creationId xmlns:a16="http://schemas.microsoft.com/office/drawing/2014/main" id="{6AB8825E-D6CE-4DEE-A7FD-4F114572BC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26805" y="790702"/>
              <a:ext cx="369333" cy="369333"/>
            </a:xfrm>
            <a:prstGeom prst="rect">
              <a:avLst/>
            </a:prstGeom>
          </p:spPr>
        </p:pic>
        <p:pic>
          <p:nvPicPr>
            <p:cNvPr id="21" name="Graphique 20" descr="Clap avec un remplissage uni">
              <a:extLst>
                <a:ext uri="{FF2B5EF4-FFF2-40B4-BE49-F238E27FC236}">
                  <a16:creationId xmlns:a16="http://schemas.microsoft.com/office/drawing/2014/main" id="{75CA8DC0-E1C8-4387-B37E-D861FBA044B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65598" y="790702"/>
              <a:ext cx="369333" cy="369333"/>
            </a:xfrm>
            <a:prstGeom prst="rect">
              <a:avLst/>
            </a:prstGeom>
          </p:spPr>
        </p:pic>
        <p:pic>
          <p:nvPicPr>
            <p:cNvPr id="22" name="Graphique 21" descr="Clap avec un remplissage uni">
              <a:extLst>
                <a:ext uri="{FF2B5EF4-FFF2-40B4-BE49-F238E27FC236}">
                  <a16:creationId xmlns:a16="http://schemas.microsoft.com/office/drawing/2014/main" id="{A1379177-F695-45B0-8D39-9A3BDC83FBD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49215" y="790702"/>
              <a:ext cx="369333" cy="369333"/>
            </a:xfrm>
            <a:prstGeom prst="rect">
              <a:avLst/>
            </a:prstGeom>
          </p:spPr>
        </p:pic>
        <p:pic>
          <p:nvPicPr>
            <p:cNvPr id="23" name="Graphique 22" descr="Clap avec un remplissage uni">
              <a:extLst>
                <a:ext uri="{FF2B5EF4-FFF2-40B4-BE49-F238E27FC236}">
                  <a16:creationId xmlns:a16="http://schemas.microsoft.com/office/drawing/2014/main" id="{A13B687D-5E53-4E56-B8E8-36DA28C57A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71625" y="782880"/>
              <a:ext cx="369333" cy="369333"/>
            </a:xfrm>
            <a:prstGeom prst="rect">
              <a:avLst/>
            </a:prstGeom>
          </p:spPr>
        </p:pic>
      </p:grpSp>
      <p:sp>
        <p:nvSpPr>
          <p:cNvPr id="24" name="ZoneTexte 23">
            <a:extLst>
              <a:ext uri="{FF2B5EF4-FFF2-40B4-BE49-F238E27FC236}">
                <a16:creationId xmlns:a16="http://schemas.microsoft.com/office/drawing/2014/main" id="{67A4E74E-73F0-4F9D-A65B-90C434E8CD0C}"/>
              </a:ext>
            </a:extLst>
          </p:cNvPr>
          <p:cNvSpPr txBox="1"/>
          <p:nvPr/>
        </p:nvSpPr>
        <p:spPr>
          <a:xfrm>
            <a:off x="165695" y="1453969"/>
            <a:ext cx="4602438" cy="369332"/>
          </a:xfrm>
          <a:prstGeom prst="rect">
            <a:avLst/>
          </a:prstGeom>
          <a:noFill/>
        </p:spPr>
        <p:txBody>
          <a:bodyPr wrap="square" rtlCol="0">
            <a:spAutoFit/>
          </a:bodyPr>
          <a:lstStyle/>
          <a:p>
            <a:pPr algn="ctr"/>
            <a:r>
              <a:rPr lang="fr-FR" dirty="0" err="1">
                <a:solidFill>
                  <a:schemeClr val="accent2"/>
                </a:solidFill>
                <a:latin typeface="Abadi" panose="020B0604020104020204" pitchFamily="34" charset="0"/>
              </a:rPr>
              <a:t>ratings_small</a:t>
            </a:r>
            <a:r>
              <a:rPr lang="fr-FR" dirty="0">
                <a:solidFill>
                  <a:schemeClr val="accent2"/>
                </a:solidFill>
                <a:latin typeface="Abadi" panose="020B0604020104020204" pitchFamily="34" charset="0"/>
              </a:rPr>
              <a:t> (672,9066)</a:t>
            </a:r>
          </a:p>
        </p:txBody>
      </p:sp>
      <p:graphicFrame>
        <p:nvGraphicFramePr>
          <p:cNvPr id="26" name="Tableau 25">
            <a:extLst>
              <a:ext uri="{FF2B5EF4-FFF2-40B4-BE49-F238E27FC236}">
                <a16:creationId xmlns:a16="http://schemas.microsoft.com/office/drawing/2014/main" id="{B56F0AC6-63B8-49EA-8F45-345BB432C671}"/>
              </a:ext>
            </a:extLst>
          </p:cNvPr>
          <p:cNvGraphicFramePr>
            <a:graphicFrameLocks noGrp="1"/>
          </p:cNvGraphicFramePr>
          <p:nvPr>
            <p:extLst>
              <p:ext uri="{D42A27DB-BD31-4B8C-83A1-F6EECF244321}">
                <p14:modId xmlns:p14="http://schemas.microsoft.com/office/powerpoint/2010/main" val="500958396"/>
              </p:ext>
            </p:extLst>
          </p:nvPr>
        </p:nvGraphicFramePr>
        <p:xfrm>
          <a:off x="2118452" y="3023976"/>
          <a:ext cx="3891649" cy="3171828"/>
        </p:xfrm>
        <a:graphic>
          <a:graphicData uri="http://schemas.openxmlformats.org/drawingml/2006/table">
            <a:tbl>
              <a:tblPr/>
              <a:tblGrid>
                <a:gridCol w="659714">
                  <a:extLst>
                    <a:ext uri="{9D8B030D-6E8A-4147-A177-3AD203B41FA5}">
                      <a16:colId xmlns:a16="http://schemas.microsoft.com/office/drawing/2014/main" val="1539814763"/>
                    </a:ext>
                  </a:extLst>
                </a:gridCol>
                <a:gridCol w="646387">
                  <a:extLst>
                    <a:ext uri="{9D8B030D-6E8A-4147-A177-3AD203B41FA5}">
                      <a16:colId xmlns:a16="http://schemas.microsoft.com/office/drawing/2014/main" val="863233617"/>
                    </a:ext>
                  </a:extLst>
                </a:gridCol>
                <a:gridCol w="646387">
                  <a:extLst>
                    <a:ext uri="{9D8B030D-6E8A-4147-A177-3AD203B41FA5}">
                      <a16:colId xmlns:a16="http://schemas.microsoft.com/office/drawing/2014/main" val="952833380"/>
                    </a:ext>
                  </a:extLst>
                </a:gridCol>
                <a:gridCol w="646387">
                  <a:extLst>
                    <a:ext uri="{9D8B030D-6E8A-4147-A177-3AD203B41FA5}">
                      <a16:colId xmlns:a16="http://schemas.microsoft.com/office/drawing/2014/main" val="614179072"/>
                    </a:ext>
                  </a:extLst>
                </a:gridCol>
                <a:gridCol w="646387">
                  <a:extLst>
                    <a:ext uri="{9D8B030D-6E8A-4147-A177-3AD203B41FA5}">
                      <a16:colId xmlns:a16="http://schemas.microsoft.com/office/drawing/2014/main" val="2882606834"/>
                    </a:ext>
                  </a:extLst>
                </a:gridCol>
                <a:gridCol w="646387">
                  <a:extLst>
                    <a:ext uri="{9D8B030D-6E8A-4147-A177-3AD203B41FA5}">
                      <a16:colId xmlns:a16="http://schemas.microsoft.com/office/drawing/2014/main" val="1950804460"/>
                    </a:ext>
                  </a:extLst>
                </a:gridCol>
              </a:tblGrid>
              <a:tr h="528638">
                <a:tc>
                  <a:txBody>
                    <a:bodyPr/>
                    <a:lstStyle/>
                    <a:p>
                      <a:pPr algn="ctr"/>
                      <a:r>
                        <a:rPr lang="fr-FR" sz="2000" dirty="0"/>
                        <a:t>0</a:t>
                      </a:r>
                    </a:p>
                  </a:txBody>
                  <a:tcPr>
                    <a:lnL w="12700" cmpd="sng">
                      <a:solidFill>
                        <a:schemeClr val="bg1">
                          <a:lumMod val="50000"/>
                        </a:schemeClr>
                      </a:solidFill>
                      <a:prstDash val="solid"/>
                    </a:lnL>
                    <a:lnR w="12700" cap="flat" cmpd="sng" algn="ctr">
                      <a:solidFill>
                        <a:schemeClr val="bg1">
                          <a:lumMod val="50000"/>
                        </a:schemeClr>
                      </a:solidFill>
                      <a:prstDash val="solid"/>
                      <a:round/>
                      <a:headEnd type="none" w="med" len="med"/>
                      <a:tailEnd type="none" w="med" len="med"/>
                    </a:lnR>
                    <a:lnT w="12700" cmpd="sng">
                      <a:solidFill>
                        <a:schemeClr val="bg1">
                          <a:lumMod val="50000"/>
                        </a:schemeClr>
                      </a:solidFill>
                      <a:prstDash val="soli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mpd="sng">
                      <a:solidFill>
                        <a:schemeClr val="bg1">
                          <a:lumMod val="50000"/>
                        </a:schemeClr>
                      </a:solid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43652061"/>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25002487"/>
                  </a:ext>
                </a:extLst>
              </a:tr>
              <a:tr h="528638">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30002537"/>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7648481"/>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49442882"/>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solidFill>
                        <a:schemeClr val="bg1">
                          <a:lumMod val="50000"/>
                        </a:schemeClr>
                      </a:solidFill>
                      <a:prstDash val="soli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924362320"/>
                  </a:ext>
                </a:extLst>
              </a:tr>
            </a:tbl>
          </a:graphicData>
        </a:graphic>
      </p:graphicFrame>
      <p:sp>
        <p:nvSpPr>
          <p:cNvPr id="28" name="ZoneTexte 27">
            <a:extLst>
              <a:ext uri="{FF2B5EF4-FFF2-40B4-BE49-F238E27FC236}">
                <a16:creationId xmlns:a16="http://schemas.microsoft.com/office/drawing/2014/main" id="{535EDDFE-85CF-4076-A2CF-D61C502ECBB6}"/>
              </a:ext>
            </a:extLst>
          </p:cNvPr>
          <p:cNvSpPr txBox="1"/>
          <p:nvPr/>
        </p:nvSpPr>
        <p:spPr>
          <a:xfrm>
            <a:off x="7329774" y="3309666"/>
            <a:ext cx="3712029" cy="369332"/>
          </a:xfrm>
          <a:prstGeom prst="rect">
            <a:avLst/>
          </a:prstGeom>
          <a:noFill/>
        </p:spPr>
        <p:txBody>
          <a:bodyPr wrap="square" rtlCol="0">
            <a:spAutoFit/>
          </a:bodyPr>
          <a:lstStyle/>
          <a:p>
            <a:pPr>
              <a:spcBef>
                <a:spcPts val="1200"/>
              </a:spcBef>
            </a:pPr>
            <a:r>
              <a:rPr lang="fr-FR" dirty="0" err="1">
                <a:latin typeface="Abadi" panose="020B0604020104020204" pitchFamily="34" charset="0"/>
              </a:rPr>
              <a:t>Pearson_similarity</a:t>
            </a:r>
            <a:r>
              <a:rPr lang="fr-FR" dirty="0">
                <a:latin typeface="Abadi" panose="020B0604020104020204" pitchFamily="34" charset="0"/>
              </a:rPr>
              <a:t>(1,2)= 0</a:t>
            </a:r>
          </a:p>
        </p:txBody>
      </p:sp>
      <p:cxnSp>
        <p:nvCxnSpPr>
          <p:cNvPr id="30" name="Connecteur droit avec flèche 29">
            <a:extLst>
              <a:ext uri="{FF2B5EF4-FFF2-40B4-BE49-F238E27FC236}">
                <a16:creationId xmlns:a16="http://schemas.microsoft.com/office/drawing/2014/main" id="{1489B039-208F-4D1E-9169-8A61708439DE}"/>
              </a:ext>
            </a:extLst>
          </p:cNvPr>
          <p:cNvCxnSpPr>
            <a:cxnSpLocks/>
          </p:cNvCxnSpPr>
          <p:nvPr/>
        </p:nvCxnSpPr>
        <p:spPr>
          <a:xfrm>
            <a:off x="6010101" y="3309666"/>
            <a:ext cx="1293888" cy="1513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Connecteur droit avec flèche 35">
            <a:extLst>
              <a:ext uri="{FF2B5EF4-FFF2-40B4-BE49-F238E27FC236}">
                <a16:creationId xmlns:a16="http://schemas.microsoft.com/office/drawing/2014/main" id="{61FE8F24-7AD4-42C1-874E-EE74FB40E822}"/>
              </a:ext>
            </a:extLst>
          </p:cNvPr>
          <p:cNvCxnSpPr>
            <a:cxnSpLocks/>
          </p:cNvCxnSpPr>
          <p:nvPr/>
        </p:nvCxnSpPr>
        <p:spPr>
          <a:xfrm flipV="1">
            <a:off x="6016972" y="3604804"/>
            <a:ext cx="1287017" cy="1831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Titre 1">
            <a:extLst>
              <a:ext uri="{FF2B5EF4-FFF2-40B4-BE49-F238E27FC236}">
                <a16:creationId xmlns:a16="http://schemas.microsoft.com/office/drawing/2014/main" id="{18377055-D847-46FC-B9E5-FF9E4D06AE4F}"/>
              </a:ext>
            </a:extLst>
          </p:cNvPr>
          <p:cNvSpPr>
            <a:spLocks noGrp="1"/>
          </p:cNvSpPr>
          <p:nvPr>
            <p:ph type="title"/>
          </p:nvPr>
        </p:nvSpPr>
        <p:spPr>
          <a:xfrm>
            <a:off x="838200" y="108605"/>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Pearson similarity</a:t>
            </a:r>
          </a:p>
        </p:txBody>
      </p:sp>
      <p:sp>
        <p:nvSpPr>
          <p:cNvPr id="52" name="Espace réservé du numéro de diapositive 51">
            <a:extLst>
              <a:ext uri="{FF2B5EF4-FFF2-40B4-BE49-F238E27FC236}">
                <a16:creationId xmlns:a16="http://schemas.microsoft.com/office/drawing/2014/main" id="{A7677669-326C-416D-8DED-427DCF18F9DD}"/>
              </a:ext>
            </a:extLst>
          </p:cNvPr>
          <p:cNvSpPr>
            <a:spLocks noGrp="1"/>
          </p:cNvSpPr>
          <p:nvPr>
            <p:ph type="sldNum" sz="quarter" idx="12"/>
          </p:nvPr>
        </p:nvSpPr>
        <p:spPr/>
        <p:txBody>
          <a:bodyPr/>
          <a:lstStyle/>
          <a:p>
            <a:fld id="{600A0E26-DE0C-4BC1-931B-D6F68A23FF54}" type="slidenum">
              <a:rPr lang="fr-FR" smtClean="0"/>
              <a:t>11</a:t>
            </a:fld>
            <a:endParaRPr lang="fr-FR"/>
          </a:p>
        </p:txBody>
      </p:sp>
    </p:spTree>
    <p:extLst>
      <p:ext uri="{BB962C8B-B14F-4D97-AF65-F5344CB8AC3E}">
        <p14:creationId xmlns:p14="http://schemas.microsoft.com/office/powerpoint/2010/main" val="265186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8F3398A8-21C4-45F7-B9BE-45C2AD16705E}"/>
              </a:ext>
            </a:extLst>
          </p:cNvPr>
          <p:cNvSpPr>
            <a:spLocks noGrp="1"/>
          </p:cNvSpPr>
          <p:nvPr>
            <p:ph type="sldNum" sz="quarter" idx="12"/>
          </p:nvPr>
        </p:nvSpPr>
        <p:spPr/>
        <p:txBody>
          <a:bodyPr/>
          <a:lstStyle/>
          <a:p>
            <a:fld id="{600A0E26-DE0C-4BC1-931B-D6F68A23FF54}" type="slidenum">
              <a:rPr lang="fr-FR" smtClean="0"/>
              <a:t>12</a:t>
            </a:fld>
            <a:endParaRPr lang="fr-FR"/>
          </a:p>
        </p:txBody>
      </p:sp>
      <p:pic>
        <p:nvPicPr>
          <p:cNvPr id="6" name="Image 5">
            <a:extLst>
              <a:ext uri="{FF2B5EF4-FFF2-40B4-BE49-F238E27FC236}">
                <a16:creationId xmlns:a16="http://schemas.microsoft.com/office/drawing/2014/main" id="{5E854383-CC9D-4FEA-AF94-A3B86720B840}"/>
              </a:ext>
            </a:extLst>
          </p:cNvPr>
          <p:cNvPicPr>
            <a:picLocks noChangeAspect="1"/>
          </p:cNvPicPr>
          <p:nvPr/>
        </p:nvPicPr>
        <p:blipFill>
          <a:blip r:embed="rId2"/>
          <a:stretch>
            <a:fillRect/>
          </a:stretch>
        </p:blipFill>
        <p:spPr>
          <a:xfrm>
            <a:off x="1317735" y="1100630"/>
            <a:ext cx="4343400" cy="1924050"/>
          </a:xfrm>
          <a:prstGeom prst="rect">
            <a:avLst/>
          </a:prstGeom>
        </p:spPr>
      </p:pic>
      <p:sp>
        <p:nvSpPr>
          <p:cNvPr id="7" name="ZoneTexte 6">
            <a:extLst>
              <a:ext uri="{FF2B5EF4-FFF2-40B4-BE49-F238E27FC236}">
                <a16:creationId xmlns:a16="http://schemas.microsoft.com/office/drawing/2014/main" id="{4FAAD84A-46E4-4186-A6A3-90D6FD9CBDBB}"/>
              </a:ext>
            </a:extLst>
          </p:cNvPr>
          <p:cNvSpPr txBox="1"/>
          <p:nvPr/>
        </p:nvSpPr>
        <p:spPr>
          <a:xfrm>
            <a:off x="6565023" y="1739489"/>
            <a:ext cx="4309242" cy="646331"/>
          </a:xfrm>
          <a:prstGeom prst="rect">
            <a:avLst/>
          </a:prstGeom>
          <a:noFill/>
        </p:spPr>
        <p:txBody>
          <a:bodyPr wrap="square" rtlCol="0">
            <a:spAutoFit/>
          </a:bodyPr>
          <a:lstStyle/>
          <a:p>
            <a:r>
              <a:rPr lang="en-US" i="0" dirty="0">
                <a:solidFill>
                  <a:srgbClr val="202124"/>
                </a:solidFill>
                <a:effectLst/>
                <a:latin typeface="arial" panose="020B0604020202020204" pitchFamily="34" charset="0"/>
              </a:rPr>
              <a:t>Pearson correlation is cosine similarity between centered vectors</a:t>
            </a:r>
            <a:r>
              <a:rPr lang="en-US" b="0" i="0" dirty="0">
                <a:solidFill>
                  <a:srgbClr val="202124"/>
                </a:solidFill>
                <a:effectLst/>
                <a:latin typeface="arial" panose="020B0604020202020204" pitchFamily="34" charset="0"/>
              </a:rPr>
              <a:t>.</a:t>
            </a:r>
            <a:endParaRPr lang="fr-FR" dirty="0"/>
          </a:p>
        </p:txBody>
      </p:sp>
    </p:spTree>
    <p:extLst>
      <p:ext uri="{BB962C8B-B14F-4D97-AF65-F5344CB8AC3E}">
        <p14:creationId xmlns:p14="http://schemas.microsoft.com/office/powerpoint/2010/main" val="2304413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D3283F-9616-406C-8383-F3C14571BC1A}"/>
              </a:ext>
            </a:extLst>
          </p:cNvPr>
          <p:cNvSpPr/>
          <p:nvPr/>
        </p:nvSpPr>
        <p:spPr>
          <a:xfrm>
            <a:off x="1272309" y="2829989"/>
            <a:ext cx="3891428" cy="3177913"/>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grpSp>
        <p:nvGrpSpPr>
          <p:cNvPr id="9" name="Groupe 8">
            <a:extLst>
              <a:ext uri="{FF2B5EF4-FFF2-40B4-BE49-F238E27FC236}">
                <a16:creationId xmlns:a16="http://schemas.microsoft.com/office/drawing/2014/main" id="{D18049D6-9EEB-4327-BF05-DFCEC6E922AC}"/>
              </a:ext>
            </a:extLst>
          </p:cNvPr>
          <p:cNvGrpSpPr/>
          <p:nvPr/>
        </p:nvGrpSpPr>
        <p:grpSpPr>
          <a:xfrm>
            <a:off x="267549" y="1690688"/>
            <a:ext cx="4883295" cy="4468186"/>
            <a:chOff x="724128" y="456938"/>
            <a:chExt cx="3210803" cy="2712857"/>
          </a:xfrm>
        </p:grpSpPr>
        <p:sp>
          <p:nvSpPr>
            <p:cNvPr id="10" name="ZoneTexte 9">
              <a:extLst>
                <a:ext uri="{FF2B5EF4-FFF2-40B4-BE49-F238E27FC236}">
                  <a16:creationId xmlns:a16="http://schemas.microsoft.com/office/drawing/2014/main" id="{A051DBCA-FDD7-43B5-A9D6-2505F9EBD7BB}"/>
                </a:ext>
              </a:extLst>
            </p:cNvPr>
            <p:cNvSpPr txBox="1"/>
            <p:nvPr/>
          </p:nvSpPr>
          <p:spPr>
            <a:xfrm rot="16200000">
              <a:off x="-55940" y="1973018"/>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11" name="ZoneTexte 10">
              <a:extLst>
                <a:ext uri="{FF2B5EF4-FFF2-40B4-BE49-F238E27FC236}">
                  <a16:creationId xmlns:a16="http://schemas.microsoft.com/office/drawing/2014/main" id="{EB8C9CC4-F8AD-4D55-9105-1F11050752B6}"/>
                </a:ext>
              </a:extLst>
            </p:cNvPr>
            <p:cNvSpPr txBox="1"/>
            <p:nvPr/>
          </p:nvSpPr>
          <p:spPr>
            <a:xfrm>
              <a:off x="1376288" y="456938"/>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12" name="Graphique 11" descr="Utilisateur avec un remplissage uni">
              <a:extLst>
                <a:ext uri="{FF2B5EF4-FFF2-40B4-BE49-F238E27FC236}">
                  <a16:creationId xmlns:a16="http://schemas.microsoft.com/office/drawing/2014/main" id="{A46505AD-6239-45AF-AE2C-8D973B80A7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108823"/>
              <a:ext cx="369333" cy="369333"/>
            </a:xfrm>
            <a:prstGeom prst="rect">
              <a:avLst/>
            </a:prstGeom>
          </p:spPr>
        </p:pic>
        <p:pic>
          <p:nvPicPr>
            <p:cNvPr id="13" name="Graphique 12" descr="Utilisateur avec un remplissage uni">
              <a:extLst>
                <a:ext uri="{FF2B5EF4-FFF2-40B4-BE49-F238E27FC236}">
                  <a16:creationId xmlns:a16="http://schemas.microsoft.com/office/drawing/2014/main" id="{34239D3D-DD9C-4892-B0D1-66C392900B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1478156"/>
              <a:ext cx="369333" cy="369333"/>
            </a:xfrm>
            <a:prstGeom prst="rect">
              <a:avLst/>
            </a:prstGeom>
          </p:spPr>
        </p:pic>
        <p:pic>
          <p:nvPicPr>
            <p:cNvPr id="14" name="Graphique 13" descr="Utilisateur avec un remplissage uni">
              <a:extLst>
                <a:ext uri="{FF2B5EF4-FFF2-40B4-BE49-F238E27FC236}">
                  <a16:creationId xmlns:a16="http://schemas.microsoft.com/office/drawing/2014/main" id="{61D65D33-E8A8-4838-B9FE-A77B6EFA5B6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2800462"/>
              <a:ext cx="369333" cy="369333"/>
            </a:xfrm>
            <a:prstGeom prst="rect">
              <a:avLst/>
            </a:prstGeom>
          </p:spPr>
        </p:pic>
        <p:pic>
          <p:nvPicPr>
            <p:cNvPr id="15" name="Graphique 14" descr="Utilisateur avec un remplissage uni">
              <a:extLst>
                <a:ext uri="{FF2B5EF4-FFF2-40B4-BE49-F238E27FC236}">
                  <a16:creationId xmlns:a16="http://schemas.microsoft.com/office/drawing/2014/main" id="{D7AA4E87-2ACE-468A-ACBD-26097EB215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2454528"/>
              <a:ext cx="369333" cy="369333"/>
            </a:xfrm>
            <a:prstGeom prst="rect">
              <a:avLst/>
            </a:prstGeom>
          </p:spPr>
        </p:pic>
        <p:pic>
          <p:nvPicPr>
            <p:cNvPr id="16" name="Graphique 15" descr="Utilisateur avec un remplissage uni">
              <a:extLst>
                <a:ext uri="{FF2B5EF4-FFF2-40B4-BE49-F238E27FC236}">
                  <a16:creationId xmlns:a16="http://schemas.microsoft.com/office/drawing/2014/main" id="{801C3FF7-4B3C-46FC-ADD3-83EC3E4564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2109740"/>
              <a:ext cx="369333" cy="369333"/>
            </a:xfrm>
            <a:prstGeom prst="rect">
              <a:avLst/>
            </a:prstGeom>
          </p:spPr>
        </p:pic>
        <p:pic>
          <p:nvPicPr>
            <p:cNvPr id="17" name="Graphique 16" descr="Utilisateur avec un remplissage uni">
              <a:extLst>
                <a:ext uri="{FF2B5EF4-FFF2-40B4-BE49-F238E27FC236}">
                  <a16:creationId xmlns:a16="http://schemas.microsoft.com/office/drawing/2014/main" id="{BCD3F759-EA70-4EF9-BD4D-D5D59568D1B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1788351"/>
              <a:ext cx="369333" cy="369333"/>
            </a:xfrm>
            <a:prstGeom prst="rect">
              <a:avLst/>
            </a:prstGeom>
          </p:spPr>
        </p:pic>
        <p:pic>
          <p:nvPicPr>
            <p:cNvPr id="18" name="Graphique 17" descr="Clap avec un remplissage uni">
              <a:extLst>
                <a:ext uri="{FF2B5EF4-FFF2-40B4-BE49-F238E27FC236}">
                  <a16:creationId xmlns:a16="http://schemas.microsoft.com/office/drawing/2014/main" id="{9B5F3927-0590-4370-9047-DF0399A92D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10420" y="790702"/>
              <a:ext cx="369333" cy="369333"/>
            </a:xfrm>
            <a:prstGeom prst="rect">
              <a:avLst/>
            </a:prstGeom>
          </p:spPr>
        </p:pic>
        <p:pic>
          <p:nvPicPr>
            <p:cNvPr id="19" name="Graphique 18" descr="Clap avec un remplissage uni">
              <a:extLst>
                <a:ext uri="{FF2B5EF4-FFF2-40B4-BE49-F238E27FC236}">
                  <a16:creationId xmlns:a16="http://schemas.microsoft.com/office/drawing/2014/main" id="{72429619-F2FC-40FA-AC98-9F0017ED31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88010" y="790702"/>
              <a:ext cx="369333" cy="369333"/>
            </a:xfrm>
            <a:prstGeom prst="rect">
              <a:avLst/>
            </a:prstGeom>
          </p:spPr>
        </p:pic>
        <p:pic>
          <p:nvPicPr>
            <p:cNvPr id="20" name="Graphique 19" descr="Clap avec un remplissage uni">
              <a:extLst>
                <a:ext uri="{FF2B5EF4-FFF2-40B4-BE49-F238E27FC236}">
                  <a16:creationId xmlns:a16="http://schemas.microsoft.com/office/drawing/2014/main" id="{6AB8825E-D6CE-4DEE-A7FD-4F114572BC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26805" y="790702"/>
              <a:ext cx="369333" cy="369333"/>
            </a:xfrm>
            <a:prstGeom prst="rect">
              <a:avLst/>
            </a:prstGeom>
          </p:spPr>
        </p:pic>
        <p:pic>
          <p:nvPicPr>
            <p:cNvPr id="21" name="Graphique 20" descr="Clap avec un remplissage uni">
              <a:extLst>
                <a:ext uri="{FF2B5EF4-FFF2-40B4-BE49-F238E27FC236}">
                  <a16:creationId xmlns:a16="http://schemas.microsoft.com/office/drawing/2014/main" id="{75CA8DC0-E1C8-4387-B37E-D861FBA044B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65598" y="790702"/>
              <a:ext cx="369333" cy="369333"/>
            </a:xfrm>
            <a:prstGeom prst="rect">
              <a:avLst/>
            </a:prstGeom>
          </p:spPr>
        </p:pic>
        <p:pic>
          <p:nvPicPr>
            <p:cNvPr id="22" name="Graphique 21" descr="Clap avec un remplissage uni">
              <a:extLst>
                <a:ext uri="{FF2B5EF4-FFF2-40B4-BE49-F238E27FC236}">
                  <a16:creationId xmlns:a16="http://schemas.microsoft.com/office/drawing/2014/main" id="{A1379177-F695-45B0-8D39-9A3BDC83FBD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249215" y="790702"/>
              <a:ext cx="369333" cy="369333"/>
            </a:xfrm>
            <a:prstGeom prst="rect">
              <a:avLst/>
            </a:prstGeom>
          </p:spPr>
        </p:pic>
        <p:pic>
          <p:nvPicPr>
            <p:cNvPr id="23" name="Graphique 22" descr="Clap avec un remplissage uni">
              <a:extLst>
                <a:ext uri="{FF2B5EF4-FFF2-40B4-BE49-F238E27FC236}">
                  <a16:creationId xmlns:a16="http://schemas.microsoft.com/office/drawing/2014/main" id="{A13B687D-5E53-4E56-B8E8-36DA28C57A9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71625" y="782880"/>
              <a:ext cx="369333" cy="369333"/>
            </a:xfrm>
            <a:prstGeom prst="rect">
              <a:avLst/>
            </a:prstGeom>
          </p:spPr>
        </p:pic>
      </p:grpSp>
      <p:graphicFrame>
        <p:nvGraphicFramePr>
          <p:cNvPr id="26" name="Tableau 25">
            <a:extLst>
              <a:ext uri="{FF2B5EF4-FFF2-40B4-BE49-F238E27FC236}">
                <a16:creationId xmlns:a16="http://schemas.microsoft.com/office/drawing/2014/main" id="{B56F0AC6-63B8-49EA-8F45-345BB432C671}"/>
              </a:ext>
            </a:extLst>
          </p:cNvPr>
          <p:cNvGraphicFramePr>
            <a:graphicFrameLocks noGrp="1"/>
          </p:cNvGraphicFramePr>
          <p:nvPr>
            <p:extLst>
              <p:ext uri="{D42A27DB-BD31-4B8C-83A1-F6EECF244321}">
                <p14:modId xmlns:p14="http://schemas.microsoft.com/office/powerpoint/2010/main" val="1368475899"/>
              </p:ext>
            </p:extLst>
          </p:nvPr>
        </p:nvGraphicFramePr>
        <p:xfrm>
          <a:off x="1272088" y="2838872"/>
          <a:ext cx="3891649" cy="3171828"/>
        </p:xfrm>
        <a:graphic>
          <a:graphicData uri="http://schemas.openxmlformats.org/drawingml/2006/table">
            <a:tbl>
              <a:tblPr/>
              <a:tblGrid>
                <a:gridCol w="659714">
                  <a:extLst>
                    <a:ext uri="{9D8B030D-6E8A-4147-A177-3AD203B41FA5}">
                      <a16:colId xmlns:a16="http://schemas.microsoft.com/office/drawing/2014/main" val="1539814763"/>
                    </a:ext>
                  </a:extLst>
                </a:gridCol>
                <a:gridCol w="646387">
                  <a:extLst>
                    <a:ext uri="{9D8B030D-6E8A-4147-A177-3AD203B41FA5}">
                      <a16:colId xmlns:a16="http://schemas.microsoft.com/office/drawing/2014/main" val="863233617"/>
                    </a:ext>
                  </a:extLst>
                </a:gridCol>
                <a:gridCol w="646387">
                  <a:extLst>
                    <a:ext uri="{9D8B030D-6E8A-4147-A177-3AD203B41FA5}">
                      <a16:colId xmlns:a16="http://schemas.microsoft.com/office/drawing/2014/main" val="952833380"/>
                    </a:ext>
                  </a:extLst>
                </a:gridCol>
                <a:gridCol w="646387">
                  <a:extLst>
                    <a:ext uri="{9D8B030D-6E8A-4147-A177-3AD203B41FA5}">
                      <a16:colId xmlns:a16="http://schemas.microsoft.com/office/drawing/2014/main" val="614179072"/>
                    </a:ext>
                  </a:extLst>
                </a:gridCol>
                <a:gridCol w="646387">
                  <a:extLst>
                    <a:ext uri="{9D8B030D-6E8A-4147-A177-3AD203B41FA5}">
                      <a16:colId xmlns:a16="http://schemas.microsoft.com/office/drawing/2014/main" val="2882606834"/>
                    </a:ext>
                  </a:extLst>
                </a:gridCol>
                <a:gridCol w="646387">
                  <a:extLst>
                    <a:ext uri="{9D8B030D-6E8A-4147-A177-3AD203B41FA5}">
                      <a16:colId xmlns:a16="http://schemas.microsoft.com/office/drawing/2014/main" val="1950804460"/>
                    </a:ext>
                  </a:extLst>
                </a:gridCol>
              </a:tblGrid>
              <a:tr h="528638">
                <a:tc>
                  <a:txBody>
                    <a:bodyPr/>
                    <a:lstStyle/>
                    <a:p>
                      <a:pPr algn="ctr"/>
                      <a:r>
                        <a:rPr lang="fr-FR" sz="2000" dirty="0"/>
                        <a:t>0</a:t>
                      </a:r>
                    </a:p>
                  </a:txBody>
                  <a:tcPr>
                    <a:lnL w="12700" cmpd="sng">
                      <a:solidFill>
                        <a:schemeClr val="bg1">
                          <a:lumMod val="50000"/>
                        </a:schemeClr>
                      </a:solidFill>
                      <a:prstDash val="solid"/>
                    </a:lnL>
                    <a:lnR w="12700" cap="flat" cmpd="sng" algn="ctr">
                      <a:solidFill>
                        <a:schemeClr val="bg1">
                          <a:lumMod val="50000"/>
                        </a:schemeClr>
                      </a:solidFill>
                      <a:prstDash val="solid"/>
                      <a:round/>
                      <a:headEnd type="none" w="med" len="med"/>
                      <a:tailEnd type="none" w="med" len="med"/>
                    </a:lnR>
                    <a:lnT w="12700" cmpd="sng">
                      <a:solidFill>
                        <a:schemeClr val="bg1">
                          <a:lumMod val="50000"/>
                        </a:schemeClr>
                      </a:solidFill>
                      <a:prstDash val="soli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mpd="sng">
                      <a:solidFill>
                        <a:schemeClr val="bg1">
                          <a:lumMod val="50000"/>
                        </a:schemeClr>
                      </a:solid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43652061"/>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25002487"/>
                  </a:ext>
                </a:extLst>
              </a:tr>
              <a:tr h="528638">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30002537"/>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7648481"/>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49442882"/>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solidFill>
                        <a:schemeClr val="bg1">
                          <a:lumMod val="50000"/>
                        </a:schemeClr>
                      </a:solidFill>
                      <a:prstDash val="soli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924362320"/>
                  </a:ext>
                </a:extLst>
              </a:tr>
            </a:tbl>
          </a:graphicData>
        </a:graphic>
      </p:graphicFrame>
      <p:sp>
        <p:nvSpPr>
          <p:cNvPr id="2" name="Rectangle 1">
            <a:extLst>
              <a:ext uri="{FF2B5EF4-FFF2-40B4-BE49-F238E27FC236}">
                <a16:creationId xmlns:a16="http://schemas.microsoft.com/office/drawing/2014/main" id="{CEDA6B96-108A-466E-9CF2-4C991A6E081E}"/>
              </a:ext>
            </a:extLst>
          </p:cNvPr>
          <p:cNvSpPr/>
          <p:nvPr/>
        </p:nvSpPr>
        <p:spPr>
          <a:xfrm>
            <a:off x="1237949" y="2634296"/>
            <a:ext cx="711422" cy="3524578"/>
          </a:xfrm>
          <a:prstGeom prst="rect">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a:extLst>
              <a:ext uri="{FF2B5EF4-FFF2-40B4-BE49-F238E27FC236}">
                <a16:creationId xmlns:a16="http://schemas.microsoft.com/office/drawing/2014/main" id="{56BA6C26-FE95-45DF-9B69-8910FF13AD5E}"/>
              </a:ext>
            </a:extLst>
          </p:cNvPr>
          <p:cNvSpPr/>
          <p:nvPr/>
        </p:nvSpPr>
        <p:spPr>
          <a:xfrm>
            <a:off x="3816125" y="2633363"/>
            <a:ext cx="650168" cy="3524578"/>
          </a:xfrm>
          <a:prstGeom prst="rect">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a:extLst>
              <a:ext uri="{FF2B5EF4-FFF2-40B4-BE49-F238E27FC236}">
                <a16:creationId xmlns:a16="http://schemas.microsoft.com/office/drawing/2014/main" id="{095569AB-3A13-49E9-B22D-D65484022BF3}"/>
              </a:ext>
            </a:extLst>
          </p:cNvPr>
          <p:cNvSpPr/>
          <p:nvPr/>
        </p:nvSpPr>
        <p:spPr>
          <a:xfrm>
            <a:off x="4519114" y="2634296"/>
            <a:ext cx="711421" cy="3524578"/>
          </a:xfrm>
          <a:prstGeom prst="rect">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Titre 1">
            <a:extLst>
              <a:ext uri="{FF2B5EF4-FFF2-40B4-BE49-F238E27FC236}">
                <a16:creationId xmlns:a16="http://schemas.microsoft.com/office/drawing/2014/main" id="{FC480788-7878-41FB-9278-DFD19A38ABAE}"/>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Recommendation</a:t>
            </a:r>
          </a:p>
        </p:txBody>
      </p:sp>
      <p:sp>
        <p:nvSpPr>
          <p:cNvPr id="5" name="Espace réservé du numéro de diapositive 4">
            <a:extLst>
              <a:ext uri="{FF2B5EF4-FFF2-40B4-BE49-F238E27FC236}">
                <a16:creationId xmlns:a16="http://schemas.microsoft.com/office/drawing/2014/main" id="{83209080-0A83-4975-AE17-711D5DEFD8F0}"/>
              </a:ext>
            </a:extLst>
          </p:cNvPr>
          <p:cNvSpPr>
            <a:spLocks noGrp="1"/>
          </p:cNvSpPr>
          <p:nvPr>
            <p:ph type="sldNum" sz="quarter" idx="12"/>
          </p:nvPr>
        </p:nvSpPr>
        <p:spPr/>
        <p:txBody>
          <a:bodyPr/>
          <a:lstStyle/>
          <a:p>
            <a:fld id="{600A0E26-DE0C-4BC1-931B-D6F68A23FF54}" type="slidenum">
              <a:rPr lang="fr-FR" smtClean="0"/>
              <a:t>13</a:t>
            </a:fld>
            <a:endParaRPr lang="fr-FR"/>
          </a:p>
        </p:txBody>
      </p:sp>
    </p:spTree>
    <p:extLst>
      <p:ext uri="{BB962C8B-B14F-4D97-AF65-F5344CB8AC3E}">
        <p14:creationId xmlns:p14="http://schemas.microsoft.com/office/powerpoint/2010/main" val="704784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D3283F-9616-406C-8383-F3C14571BC1A}"/>
              </a:ext>
            </a:extLst>
          </p:cNvPr>
          <p:cNvSpPr/>
          <p:nvPr/>
        </p:nvSpPr>
        <p:spPr>
          <a:xfrm>
            <a:off x="1272309" y="2829989"/>
            <a:ext cx="3891428" cy="3177913"/>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grpSp>
        <p:nvGrpSpPr>
          <p:cNvPr id="9" name="Groupe 8">
            <a:extLst>
              <a:ext uri="{FF2B5EF4-FFF2-40B4-BE49-F238E27FC236}">
                <a16:creationId xmlns:a16="http://schemas.microsoft.com/office/drawing/2014/main" id="{D18049D6-9EEB-4327-BF05-DFCEC6E922AC}"/>
              </a:ext>
            </a:extLst>
          </p:cNvPr>
          <p:cNvGrpSpPr/>
          <p:nvPr/>
        </p:nvGrpSpPr>
        <p:grpSpPr>
          <a:xfrm>
            <a:off x="267549" y="1690688"/>
            <a:ext cx="4883295" cy="4468186"/>
            <a:chOff x="724128" y="456938"/>
            <a:chExt cx="3210803" cy="2712857"/>
          </a:xfrm>
        </p:grpSpPr>
        <p:sp>
          <p:nvSpPr>
            <p:cNvPr id="10" name="ZoneTexte 9">
              <a:extLst>
                <a:ext uri="{FF2B5EF4-FFF2-40B4-BE49-F238E27FC236}">
                  <a16:creationId xmlns:a16="http://schemas.microsoft.com/office/drawing/2014/main" id="{A051DBCA-FDD7-43B5-A9D6-2505F9EBD7BB}"/>
                </a:ext>
              </a:extLst>
            </p:cNvPr>
            <p:cNvSpPr txBox="1"/>
            <p:nvPr/>
          </p:nvSpPr>
          <p:spPr>
            <a:xfrm rot="16200000">
              <a:off x="-55940" y="1973018"/>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11" name="ZoneTexte 10">
              <a:extLst>
                <a:ext uri="{FF2B5EF4-FFF2-40B4-BE49-F238E27FC236}">
                  <a16:creationId xmlns:a16="http://schemas.microsoft.com/office/drawing/2014/main" id="{EB8C9CC4-F8AD-4D55-9105-1F11050752B6}"/>
                </a:ext>
              </a:extLst>
            </p:cNvPr>
            <p:cNvSpPr txBox="1"/>
            <p:nvPr/>
          </p:nvSpPr>
          <p:spPr>
            <a:xfrm>
              <a:off x="1376288" y="456938"/>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12" name="Graphique 11" descr="Utilisateur avec un remplissage uni">
              <a:extLst>
                <a:ext uri="{FF2B5EF4-FFF2-40B4-BE49-F238E27FC236}">
                  <a16:creationId xmlns:a16="http://schemas.microsoft.com/office/drawing/2014/main" id="{A46505AD-6239-45AF-AE2C-8D973B80A7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108823"/>
              <a:ext cx="369333" cy="369333"/>
            </a:xfrm>
            <a:prstGeom prst="rect">
              <a:avLst/>
            </a:prstGeom>
          </p:spPr>
        </p:pic>
        <p:pic>
          <p:nvPicPr>
            <p:cNvPr id="13" name="Graphique 12" descr="Utilisateur avec un remplissage uni">
              <a:extLst>
                <a:ext uri="{FF2B5EF4-FFF2-40B4-BE49-F238E27FC236}">
                  <a16:creationId xmlns:a16="http://schemas.microsoft.com/office/drawing/2014/main" id="{34239D3D-DD9C-4892-B0D1-66C392900B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1478156"/>
              <a:ext cx="369333" cy="369333"/>
            </a:xfrm>
            <a:prstGeom prst="rect">
              <a:avLst/>
            </a:prstGeom>
          </p:spPr>
        </p:pic>
        <p:pic>
          <p:nvPicPr>
            <p:cNvPr id="14" name="Graphique 13" descr="Utilisateur avec un remplissage uni">
              <a:extLst>
                <a:ext uri="{FF2B5EF4-FFF2-40B4-BE49-F238E27FC236}">
                  <a16:creationId xmlns:a16="http://schemas.microsoft.com/office/drawing/2014/main" id="{61D65D33-E8A8-4838-B9FE-A77B6EFA5B6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2800462"/>
              <a:ext cx="369333" cy="369333"/>
            </a:xfrm>
            <a:prstGeom prst="rect">
              <a:avLst/>
            </a:prstGeom>
          </p:spPr>
        </p:pic>
        <p:pic>
          <p:nvPicPr>
            <p:cNvPr id="15" name="Graphique 14" descr="Utilisateur avec un remplissage uni">
              <a:extLst>
                <a:ext uri="{FF2B5EF4-FFF2-40B4-BE49-F238E27FC236}">
                  <a16:creationId xmlns:a16="http://schemas.microsoft.com/office/drawing/2014/main" id="{D7AA4E87-2ACE-468A-ACBD-26097EB215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2454528"/>
              <a:ext cx="369333" cy="369333"/>
            </a:xfrm>
            <a:prstGeom prst="rect">
              <a:avLst/>
            </a:prstGeom>
          </p:spPr>
        </p:pic>
        <p:pic>
          <p:nvPicPr>
            <p:cNvPr id="16" name="Graphique 15" descr="Utilisateur avec un remplissage uni">
              <a:extLst>
                <a:ext uri="{FF2B5EF4-FFF2-40B4-BE49-F238E27FC236}">
                  <a16:creationId xmlns:a16="http://schemas.microsoft.com/office/drawing/2014/main" id="{801C3FF7-4B3C-46FC-ADD3-83EC3E4564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2109740"/>
              <a:ext cx="369333" cy="369333"/>
            </a:xfrm>
            <a:prstGeom prst="rect">
              <a:avLst/>
            </a:prstGeom>
          </p:spPr>
        </p:pic>
        <p:pic>
          <p:nvPicPr>
            <p:cNvPr id="17" name="Graphique 16" descr="Utilisateur avec un remplissage uni">
              <a:extLst>
                <a:ext uri="{FF2B5EF4-FFF2-40B4-BE49-F238E27FC236}">
                  <a16:creationId xmlns:a16="http://schemas.microsoft.com/office/drawing/2014/main" id="{BCD3F759-EA70-4EF9-BD4D-D5D59568D1B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02292" y="1788351"/>
              <a:ext cx="369333" cy="369333"/>
            </a:xfrm>
            <a:prstGeom prst="rect">
              <a:avLst/>
            </a:prstGeom>
          </p:spPr>
        </p:pic>
        <p:pic>
          <p:nvPicPr>
            <p:cNvPr id="18" name="Graphique 17" descr="Clap avec un remplissage uni">
              <a:extLst>
                <a:ext uri="{FF2B5EF4-FFF2-40B4-BE49-F238E27FC236}">
                  <a16:creationId xmlns:a16="http://schemas.microsoft.com/office/drawing/2014/main" id="{9B5F3927-0590-4370-9047-DF0399A92D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10420" y="790702"/>
              <a:ext cx="369333" cy="369333"/>
            </a:xfrm>
            <a:prstGeom prst="rect">
              <a:avLst/>
            </a:prstGeom>
          </p:spPr>
        </p:pic>
        <p:pic>
          <p:nvPicPr>
            <p:cNvPr id="19" name="Graphique 18" descr="Clap avec un remplissage uni">
              <a:extLst>
                <a:ext uri="{FF2B5EF4-FFF2-40B4-BE49-F238E27FC236}">
                  <a16:creationId xmlns:a16="http://schemas.microsoft.com/office/drawing/2014/main" id="{72429619-F2FC-40FA-AC98-9F0017ED31A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688010" y="790702"/>
              <a:ext cx="369333" cy="369333"/>
            </a:xfrm>
            <a:prstGeom prst="rect">
              <a:avLst/>
            </a:prstGeom>
          </p:spPr>
        </p:pic>
        <p:pic>
          <p:nvPicPr>
            <p:cNvPr id="20" name="Graphique 19" descr="Clap avec un remplissage uni">
              <a:extLst>
                <a:ext uri="{FF2B5EF4-FFF2-40B4-BE49-F238E27FC236}">
                  <a16:creationId xmlns:a16="http://schemas.microsoft.com/office/drawing/2014/main" id="{6AB8825E-D6CE-4DEE-A7FD-4F114572BC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126805" y="790702"/>
              <a:ext cx="369333" cy="369333"/>
            </a:xfrm>
            <a:prstGeom prst="rect">
              <a:avLst/>
            </a:prstGeom>
          </p:spPr>
        </p:pic>
        <p:pic>
          <p:nvPicPr>
            <p:cNvPr id="21" name="Graphique 20" descr="Clap avec un remplissage uni">
              <a:extLst>
                <a:ext uri="{FF2B5EF4-FFF2-40B4-BE49-F238E27FC236}">
                  <a16:creationId xmlns:a16="http://schemas.microsoft.com/office/drawing/2014/main" id="{75CA8DC0-E1C8-4387-B37E-D861FBA044B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65598" y="790702"/>
              <a:ext cx="369333" cy="369333"/>
            </a:xfrm>
            <a:prstGeom prst="rect">
              <a:avLst/>
            </a:prstGeom>
          </p:spPr>
        </p:pic>
        <p:pic>
          <p:nvPicPr>
            <p:cNvPr id="22" name="Graphique 21" descr="Clap avec un remplissage uni">
              <a:extLst>
                <a:ext uri="{FF2B5EF4-FFF2-40B4-BE49-F238E27FC236}">
                  <a16:creationId xmlns:a16="http://schemas.microsoft.com/office/drawing/2014/main" id="{A1379177-F695-45B0-8D39-9A3BDC83FBD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249215" y="790702"/>
              <a:ext cx="369333" cy="369333"/>
            </a:xfrm>
            <a:prstGeom prst="rect">
              <a:avLst/>
            </a:prstGeom>
          </p:spPr>
        </p:pic>
        <p:pic>
          <p:nvPicPr>
            <p:cNvPr id="23" name="Graphique 22" descr="Clap avec un remplissage uni">
              <a:extLst>
                <a:ext uri="{FF2B5EF4-FFF2-40B4-BE49-F238E27FC236}">
                  <a16:creationId xmlns:a16="http://schemas.microsoft.com/office/drawing/2014/main" id="{A13B687D-5E53-4E56-B8E8-36DA28C57A9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71625" y="782880"/>
              <a:ext cx="369333" cy="369333"/>
            </a:xfrm>
            <a:prstGeom prst="rect">
              <a:avLst/>
            </a:prstGeom>
          </p:spPr>
        </p:pic>
      </p:grpSp>
      <p:graphicFrame>
        <p:nvGraphicFramePr>
          <p:cNvPr id="26" name="Tableau 25">
            <a:extLst>
              <a:ext uri="{FF2B5EF4-FFF2-40B4-BE49-F238E27FC236}">
                <a16:creationId xmlns:a16="http://schemas.microsoft.com/office/drawing/2014/main" id="{B56F0AC6-63B8-49EA-8F45-345BB432C671}"/>
              </a:ext>
            </a:extLst>
          </p:cNvPr>
          <p:cNvGraphicFramePr>
            <a:graphicFrameLocks noGrp="1"/>
          </p:cNvGraphicFramePr>
          <p:nvPr/>
        </p:nvGraphicFramePr>
        <p:xfrm>
          <a:off x="1272088" y="2838872"/>
          <a:ext cx="3891649" cy="3171828"/>
        </p:xfrm>
        <a:graphic>
          <a:graphicData uri="http://schemas.openxmlformats.org/drawingml/2006/table">
            <a:tbl>
              <a:tblPr/>
              <a:tblGrid>
                <a:gridCol w="659714">
                  <a:extLst>
                    <a:ext uri="{9D8B030D-6E8A-4147-A177-3AD203B41FA5}">
                      <a16:colId xmlns:a16="http://schemas.microsoft.com/office/drawing/2014/main" val="1539814763"/>
                    </a:ext>
                  </a:extLst>
                </a:gridCol>
                <a:gridCol w="646387">
                  <a:extLst>
                    <a:ext uri="{9D8B030D-6E8A-4147-A177-3AD203B41FA5}">
                      <a16:colId xmlns:a16="http://schemas.microsoft.com/office/drawing/2014/main" val="863233617"/>
                    </a:ext>
                  </a:extLst>
                </a:gridCol>
                <a:gridCol w="646387">
                  <a:extLst>
                    <a:ext uri="{9D8B030D-6E8A-4147-A177-3AD203B41FA5}">
                      <a16:colId xmlns:a16="http://schemas.microsoft.com/office/drawing/2014/main" val="952833380"/>
                    </a:ext>
                  </a:extLst>
                </a:gridCol>
                <a:gridCol w="646387">
                  <a:extLst>
                    <a:ext uri="{9D8B030D-6E8A-4147-A177-3AD203B41FA5}">
                      <a16:colId xmlns:a16="http://schemas.microsoft.com/office/drawing/2014/main" val="614179072"/>
                    </a:ext>
                  </a:extLst>
                </a:gridCol>
                <a:gridCol w="646387">
                  <a:extLst>
                    <a:ext uri="{9D8B030D-6E8A-4147-A177-3AD203B41FA5}">
                      <a16:colId xmlns:a16="http://schemas.microsoft.com/office/drawing/2014/main" val="2882606834"/>
                    </a:ext>
                  </a:extLst>
                </a:gridCol>
                <a:gridCol w="646387">
                  <a:extLst>
                    <a:ext uri="{9D8B030D-6E8A-4147-A177-3AD203B41FA5}">
                      <a16:colId xmlns:a16="http://schemas.microsoft.com/office/drawing/2014/main" val="1950804460"/>
                    </a:ext>
                  </a:extLst>
                </a:gridCol>
              </a:tblGrid>
              <a:tr h="528638">
                <a:tc>
                  <a:txBody>
                    <a:bodyPr/>
                    <a:lstStyle/>
                    <a:p>
                      <a:pPr algn="ctr"/>
                      <a:r>
                        <a:rPr lang="fr-FR" sz="2000" dirty="0"/>
                        <a:t>0</a:t>
                      </a:r>
                    </a:p>
                  </a:txBody>
                  <a:tcPr>
                    <a:lnL w="12700" cmpd="sng">
                      <a:solidFill>
                        <a:schemeClr val="bg1">
                          <a:lumMod val="50000"/>
                        </a:schemeClr>
                      </a:solidFill>
                      <a:prstDash val="solid"/>
                    </a:lnL>
                    <a:lnR w="12700" cap="flat" cmpd="sng" algn="ctr">
                      <a:solidFill>
                        <a:schemeClr val="bg1">
                          <a:lumMod val="50000"/>
                        </a:schemeClr>
                      </a:solidFill>
                      <a:prstDash val="solid"/>
                      <a:round/>
                      <a:headEnd type="none" w="med" len="med"/>
                      <a:tailEnd type="none" w="med" len="med"/>
                    </a:lnR>
                    <a:lnT w="12700" cmpd="sng">
                      <a:solidFill>
                        <a:schemeClr val="bg1">
                          <a:lumMod val="50000"/>
                        </a:schemeClr>
                      </a:solidFill>
                      <a:prstDash val="soli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mpd="sng">
                      <a:solidFill>
                        <a:schemeClr val="bg1">
                          <a:lumMod val="50000"/>
                        </a:schemeClr>
                      </a:solid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43652061"/>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9D9FA"/>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25002487"/>
                  </a:ext>
                </a:extLst>
              </a:tr>
              <a:tr h="528638">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F8F9"/>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30002537"/>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7648481"/>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49442882"/>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solidFill>
                        <a:schemeClr val="bg1">
                          <a:lumMod val="50000"/>
                        </a:schemeClr>
                      </a:solidFill>
                      <a:prstDash val="solid"/>
                    </a:lnB>
                    <a:solidFill>
                      <a:srgbClr val="BCFCBC"/>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924362320"/>
                  </a:ext>
                </a:extLst>
              </a:tr>
            </a:tbl>
          </a:graphicData>
        </a:graphic>
      </p:graphicFrame>
      <p:sp>
        <p:nvSpPr>
          <p:cNvPr id="2" name="Rectangle 1">
            <a:extLst>
              <a:ext uri="{FF2B5EF4-FFF2-40B4-BE49-F238E27FC236}">
                <a16:creationId xmlns:a16="http://schemas.microsoft.com/office/drawing/2014/main" id="{CEDA6B96-108A-466E-9CF2-4C991A6E081E}"/>
              </a:ext>
            </a:extLst>
          </p:cNvPr>
          <p:cNvSpPr/>
          <p:nvPr/>
        </p:nvSpPr>
        <p:spPr>
          <a:xfrm>
            <a:off x="1237949" y="2634296"/>
            <a:ext cx="711422" cy="3524578"/>
          </a:xfrm>
          <a:prstGeom prst="rect">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a:extLst>
              <a:ext uri="{FF2B5EF4-FFF2-40B4-BE49-F238E27FC236}">
                <a16:creationId xmlns:a16="http://schemas.microsoft.com/office/drawing/2014/main" id="{56BA6C26-FE95-45DF-9B69-8910FF13AD5E}"/>
              </a:ext>
            </a:extLst>
          </p:cNvPr>
          <p:cNvSpPr/>
          <p:nvPr/>
        </p:nvSpPr>
        <p:spPr>
          <a:xfrm>
            <a:off x="3816125" y="2633363"/>
            <a:ext cx="650168" cy="3524578"/>
          </a:xfrm>
          <a:prstGeom prst="rect">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a:extLst>
              <a:ext uri="{FF2B5EF4-FFF2-40B4-BE49-F238E27FC236}">
                <a16:creationId xmlns:a16="http://schemas.microsoft.com/office/drawing/2014/main" id="{095569AB-3A13-49E9-B22D-D65484022BF3}"/>
              </a:ext>
            </a:extLst>
          </p:cNvPr>
          <p:cNvSpPr/>
          <p:nvPr/>
        </p:nvSpPr>
        <p:spPr>
          <a:xfrm>
            <a:off x="4519114" y="2634296"/>
            <a:ext cx="711421" cy="3524578"/>
          </a:xfrm>
          <a:prstGeom prst="rect">
            <a:avLst/>
          </a:prstGeom>
          <a:no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Titre 1">
            <a:extLst>
              <a:ext uri="{FF2B5EF4-FFF2-40B4-BE49-F238E27FC236}">
                <a16:creationId xmlns:a16="http://schemas.microsoft.com/office/drawing/2014/main" id="{FC480788-7878-41FB-9278-DFD19A38ABAE}"/>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Recommendation</a:t>
            </a:r>
          </a:p>
        </p:txBody>
      </p:sp>
      <p:sp>
        <p:nvSpPr>
          <p:cNvPr id="3" name="ZoneTexte 2">
            <a:extLst>
              <a:ext uri="{FF2B5EF4-FFF2-40B4-BE49-F238E27FC236}">
                <a16:creationId xmlns:a16="http://schemas.microsoft.com/office/drawing/2014/main" id="{8D13A690-FAA1-4B9F-88FE-8B7E7689A82C}"/>
              </a:ext>
            </a:extLst>
          </p:cNvPr>
          <p:cNvSpPr txBox="1"/>
          <p:nvPr/>
        </p:nvSpPr>
        <p:spPr>
          <a:xfrm>
            <a:off x="5610457" y="3237973"/>
            <a:ext cx="6410325" cy="1056700"/>
          </a:xfrm>
          <a:prstGeom prst="rect">
            <a:avLst/>
          </a:prstGeom>
          <a:noFill/>
        </p:spPr>
        <p:txBody>
          <a:bodyPr wrap="square" rtlCol="0">
            <a:spAutoFit/>
          </a:bodyPr>
          <a:lstStyle/>
          <a:p>
            <a:pPr>
              <a:spcBef>
                <a:spcPts val="600"/>
              </a:spcBef>
            </a:pPr>
            <a:r>
              <a:rPr lang="fr-FR" dirty="0">
                <a:latin typeface="Abadi" panose="020B0604020104020204" pitchFamily="34" charset="0"/>
              </a:rPr>
              <a:t>	</a:t>
            </a:r>
            <a:r>
              <a:rPr lang="fr-FR" dirty="0" err="1">
                <a:latin typeface="Abadi" panose="020B0604020104020204" pitchFamily="34" charset="0"/>
              </a:rPr>
              <a:t>Movie</a:t>
            </a:r>
            <a:r>
              <a:rPr lang="fr-FR" dirty="0">
                <a:latin typeface="Abadi" panose="020B0604020104020204" pitchFamily="34" charset="0"/>
              </a:rPr>
              <a:t> 1 : </a:t>
            </a:r>
          </a:p>
          <a:p>
            <a:pPr>
              <a:spcBef>
                <a:spcPts val="600"/>
              </a:spcBef>
            </a:pPr>
            <a:endParaRPr lang="fr-FR" dirty="0">
              <a:latin typeface="Abadi" panose="020B0604020104020204" pitchFamily="34" charset="0"/>
            </a:endParaRPr>
          </a:p>
          <a:p>
            <a:pPr>
              <a:lnSpc>
                <a:spcPts val="2000"/>
              </a:lnSpc>
              <a:spcBef>
                <a:spcPts val="600"/>
              </a:spcBef>
              <a:spcAft>
                <a:spcPts val="600"/>
              </a:spcAft>
            </a:pPr>
            <a:r>
              <a:rPr lang="fr-FR" dirty="0" err="1">
                <a:latin typeface="Abadi" panose="020B0604020104020204" pitchFamily="34" charset="0"/>
              </a:rPr>
              <a:t>Recom</a:t>
            </a:r>
            <a:r>
              <a:rPr lang="fr-FR" dirty="0">
                <a:latin typeface="Abadi" panose="020B0604020104020204" pitchFamily="34" charset="0"/>
              </a:rPr>
              <a:t> = (</a:t>
            </a:r>
            <a:r>
              <a:rPr lang="fr-FR" dirty="0" err="1">
                <a:latin typeface="Abadi" panose="020B0604020104020204" pitchFamily="34" charset="0"/>
              </a:rPr>
              <a:t>sim</a:t>
            </a:r>
            <a:r>
              <a:rPr lang="fr-FR" dirty="0">
                <a:latin typeface="Abadi" panose="020B0604020104020204" pitchFamily="34" charset="0"/>
              </a:rPr>
              <a:t>(</a:t>
            </a:r>
            <a:r>
              <a:rPr lang="fr-FR" dirty="0">
                <a:solidFill>
                  <a:schemeClr val="accent1"/>
                </a:solidFill>
                <a:latin typeface="Abadi" panose="020B0604020104020204" pitchFamily="34" charset="0"/>
              </a:rPr>
              <a:t>1</a:t>
            </a:r>
            <a:r>
              <a:rPr lang="fr-FR" dirty="0">
                <a:latin typeface="Abadi" panose="020B0604020104020204" pitchFamily="34" charset="0"/>
              </a:rPr>
              <a:t>,2)*</a:t>
            </a:r>
            <a:r>
              <a:rPr lang="fr-FR" dirty="0">
                <a:solidFill>
                  <a:srgbClr val="ED8DEF"/>
                </a:solidFill>
                <a:latin typeface="Abadi" panose="020B0604020104020204" pitchFamily="34" charset="0"/>
              </a:rPr>
              <a:t>rating</a:t>
            </a:r>
            <a:r>
              <a:rPr lang="fr-FR" dirty="0">
                <a:latin typeface="Abadi" panose="020B0604020104020204" pitchFamily="34" charset="0"/>
              </a:rPr>
              <a:t> + </a:t>
            </a:r>
            <a:r>
              <a:rPr lang="fr-FR" dirty="0" err="1">
                <a:latin typeface="Abadi" panose="020B0604020104020204" pitchFamily="34" charset="0"/>
              </a:rPr>
              <a:t>sim</a:t>
            </a:r>
            <a:r>
              <a:rPr lang="fr-FR" dirty="0">
                <a:latin typeface="Abadi" panose="020B0604020104020204" pitchFamily="34" charset="0"/>
              </a:rPr>
              <a:t>(</a:t>
            </a:r>
            <a:r>
              <a:rPr lang="fr-FR" dirty="0">
                <a:solidFill>
                  <a:schemeClr val="accent1"/>
                </a:solidFill>
                <a:latin typeface="Abadi" panose="020B0604020104020204" pitchFamily="34" charset="0"/>
              </a:rPr>
              <a:t>1</a:t>
            </a:r>
            <a:r>
              <a:rPr lang="fr-FR" dirty="0">
                <a:latin typeface="Abadi" panose="020B0604020104020204" pitchFamily="34" charset="0"/>
              </a:rPr>
              <a:t>,3)*</a:t>
            </a:r>
            <a:r>
              <a:rPr lang="fr-FR" dirty="0">
                <a:solidFill>
                  <a:srgbClr val="31FDF3"/>
                </a:solidFill>
                <a:latin typeface="Abadi" panose="020B0604020104020204" pitchFamily="34" charset="0"/>
              </a:rPr>
              <a:t>rating</a:t>
            </a:r>
            <a:r>
              <a:rPr lang="fr-FR" dirty="0">
                <a:latin typeface="Abadi" panose="020B0604020104020204" pitchFamily="34" charset="0"/>
              </a:rPr>
              <a:t> + </a:t>
            </a:r>
            <a:r>
              <a:rPr lang="fr-FR" dirty="0" err="1">
                <a:latin typeface="Abadi" panose="020B0604020104020204" pitchFamily="34" charset="0"/>
              </a:rPr>
              <a:t>sim</a:t>
            </a:r>
            <a:r>
              <a:rPr lang="fr-FR" dirty="0">
                <a:latin typeface="Abadi" panose="020B0604020104020204" pitchFamily="34" charset="0"/>
              </a:rPr>
              <a:t>(</a:t>
            </a:r>
            <a:r>
              <a:rPr lang="fr-FR" dirty="0">
                <a:solidFill>
                  <a:schemeClr val="accent1"/>
                </a:solidFill>
                <a:latin typeface="Abadi" panose="020B0604020104020204" pitchFamily="34" charset="0"/>
              </a:rPr>
              <a:t>1</a:t>
            </a:r>
            <a:r>
              <a:rPr lang="fr-FR" dirty="0">
                <a:latin typeface="Abadi" panose="020B0604020104020204" pitchFamily="34" charset="0"/>
              </a:rPr>
              <a:t>,6)*</a:t>
            </a:r>
            <a:r>
              <a:rPr lang="fr-FR" dirty="0">
                <a:solidFill>
                  <a:srgbClr val="92D050"/>
                </a:solidFill>
                <a:latin typeface="Abadi" panose="020B0604020104020204" pitchFamily="34" charset="0"/>
              </a:rPr>
              <a:t>rating</a:t>
            </a:r>
            <a:r>
              <a:rPr lang="fr-FR" dirty="0">
                <a:latin typeface="Abadi" panose="020B0604020104020204" pitchFamily="34" charset="0"/>
              </a:rPr>
              <a:t>)/3</a:t>
            </a:r>
          </a:p>
        </p:txBody>
      </p:sp>
      <p:sp>
        <p:nvSpPr>
          <p:cNvPr id="5" name="Espace réservé du numéro de diapositive 4">
            <a:extLst>
              <a:ext uri="{FF2B5EF4-FFF2-40B4-BE49-F238E27FC236}">
                <a16:creationId xmlns:a16="http://schemas.microsoft.com/office/drawing/2014/main" id="{0A1A9BAA-4B8B-48FF-8C8E-5BAAF161DBA9}"/>
              </a:ext>
            </a:extLst>
          </p:cNvPr>
          <p:cNvSpPr>
            <a:spLocks noGrp="1"/>
          </p:cNvSpPr>
          <p:nvPr>
            <p:ph type="sldNum" sz="quarter" idx="12"/>
          </p:nvPr>
        </p:nvSpPr>
        <p:spPr/>
        <p:txBody>
          <a:bodyPr/>
          <a:lstStyle/>
          <a:p>
            <a:fld id="{600A0E26-DE0C-4BC1-931B-D6F68A23FF54}" type="slidenum">
              <a:rPr lang="fr-FR" smtClean="0"/>
              <a:t>14</a:t>
            </a:fld>
            <a:endParaRPr lang="fr-FR"/>
          </a:p>
        </p:txBody>
      </p:sp>
    </p:spTree>
    <p:extLst>
      <p:ext uri="{BB962C8B-B14F-4D97-AF65-F5344CB8AC3E}">
        <p14:creationId xmlns:p14="http://schemas.microsoft.com/office/powerpoint/2010/main" val="1627530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itre 1">
            <a:extLst>
              <a:ext uri="{FF2B5EF4-FFF2-40B4-BE49-F238E27FC236}">
                <a16:creationId xmlns:a16="http://schemas.microsoft.com/office/drawing/2014/main" id="{B4EF155D-D707-466C-8E53-3CA6F2E4B210}"/>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Evaluating</a:t>
            </a:r>
          </a:p>
        </p:txBody>
      </p:sp>
      <p:sp>
        <p:nvSpPr>
          <p:cNvPr id="25" name="Rectangle 24">
            <a:extLst>
              <a:ext uri="{FF2B5EF4-FFF2-40B4-BE49-F238E27FC236}">
                <a16:creationId xmlns:a16="http://schemas.microsoft.com/office/drawing/2014/main" id="{FBFAA278-5C04-4F8E-96D0-BE3397B526F3}"/>
              </a:ext>
            </a:extLst>
          </p:cNvPr>
          <p:cNvSpPr/>
          <p:nvPr/>
        </p:nvSpPr>
        <p:spPr>
          <a:xfrm>
            <a:off x="2059448" y="2737689"/>
            <a:ext cx="2558643" cy="19294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27" name="Rectangle 26">
            <a:extLst>
              <a:ext uri="{FF2B5EF4-FFF2-40B4-BE49-F238E27FC236}">
                <a16:creationId xmlns:a16="http://schemas.microsoft.com/office/drawing/2014/main" id="{DD971943-6952-468F-99D4-65A9ABFBB9AD}"/>
              </a:ext>
            </a:extLst>
          </p:cNvPr>
          <p:cNvSpPr/>
          <p:nvPr/>
        </p:nvSpPr>
        <p:spPr>
          <a:xfrm>
            <a:off x="2065209" y="3207472"/>
            <a:ext cx="2548713" cy="14596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badi" panose="020B0604020104020204" pitchFamily="34" charset="0"/>
              </a:rPr>
              <a:t>80%</a:t>
            </a:r>
          </a:p>
          <a:p>
            <a:pPr algn="ctr"/>
            <a:r>
              <a:rPr lang="fr-FR" sz="1400" dirty="0" err="1">
                <a:latin typeface="Abadi" panose="020B0604020104020204" pitchFamily="34" charset="0"/>
              </a:rPr>
              <a:t>data_train</a:t>
            </a:r>
            <a:r>
              <a:rPr lang="fr-FR" sz="1400" dirty="0">
                <a:latin typeface="Abadi" panose="020B0604020104020204" pitchFamily="34" charset="0"/>
              </a:rPr>
              <a:t> (539,9066)</a:t>
            </a:r>
          </a:p>
        </p:txBody>
      </p:sp>
      <p:sp>
        <p:nvSpPr>
          <p:cNvPr id="29" name="ZoneTexte 28">
            <a:extLst>
              <a:ext uri="{FF2B5EF4-FFF2-40B4-BE49-F238E27FC236}">
                <a16:creationId xmlns:a16="http://schemas.microsoft.com/office/drawing/2014/main" id="{C600859C-D73A-4873-82F4-C6DA0390701E}"/>
              </a:ext>
            </a:extLst>
          </p:cNvPr>
          <p:cNvSpPr txBox="1"/>
          <p:nvPr/>
        </p:nvSpPr>
        <p:spPr>
          <a:xfrm rot="16200000">
            <a:off x="5538531" y="2892968"/>
            <a:ext cx="1929468" cy="369332"/>
          </a:xfrm>
          <a:prstGeom prst="rect">
            <a:avLst/>
          </a:prstGeom>
          <a:noFill/>
        </p:spPr>
        <p:txBody>
          <a:bodyPr wrap="square" rtlCol="0">
            <a:spAutoFit/>
          </a:bodyPr>
          <a:lstStyle/>
          <a:p>
            <a:pPr algn="ctr"/>
            <a:r>
              <a:rPr lang="fr-FR" dirty="0">
                <a:solidFill>
                  <a:schemeClr val="accent6">
                    <a:lumMod val="60000"/>
                    <a:lumOff val="40000"/>
                  </a:schemeClr>
                </a:solidFill>
                <a:latin typeface="Abadi" panose="020B0604020104020204" pitchFamily="34" charset="0"/>
              </a:rPr>
              <a:t>USERS</a:t>
            </a:r>
          </a:p>
        </p:txBody>
      </p:sp>
      <p:sp>
        <p:nvSpPr>
          <p:cNvPr id="31" name="ZoneTexte 30">
            <a:extLst>
              <a:ext uri="{FF2B5EF4-FFF2-40B4-BE49-F238E27FC236}">
                <a16:creationId xmlns:a16="http://schemas.microsoft.com/office/drawing/2014/main" id="{B6835D50-94C0-4553-9B18-DE658BC3982E}"/>
              </a:ext>
            </a:extLst>
          </p:cNvPr>
          <p:cNvSpPr txBox="1"/>
          <p:nvPr/>
        </p:nvSpPr>
        <p:spPr>
          <a:xfrm>
            <a:off x="7032697" y="1356087"/>
            <a:ext cx="2558643" cy="369332"/>
          </a:xfrm>
          <a:prstGeom prst="rect">
            <a:avLst/>
          </a:prstGeom>
          <a:noFill/>
        </p:spPr>
        <p:txBody>
          <a:bodyPr wrap="square" rtlCol="0">
            <a:spAutoFit/>
          </a:bodyPr>
          <a:lstStyle/>
          <a:p>
            <a:pPr algn="ctr"/>
            <a:r>
              <a:rPr lang="fr-FR" dirty="0">
                <a:solidFill>
                  <a:schemeClr val="accent6">
                    <a:lumMod val="60000"/>
                    <a:lumOff val="40000"/>
                  </a:schemeClr>
                </a:solidFill>
                <a:latin typeface="Abadi" panose="020B0604020104020204" pitchFamily="34" charset="0"/>
              </a:rPr>
              <a:t>MOVIES</a:t>
            </a:r>
          </a:p>
        </p:txBody>
      </p:sp>
      <p:pic>
        <p:nvPicPr>
          <p:cNvPr id="47" name="Graphique 46" descr="Utilisateur avec un remplissage uni">
            <a:extLst>
              <a:ext uri="{FF2B5EF4-FFF2-40B4-BE49-F238E27FC236}">
                <a16:creationId xmlns:a16="http://schemas.microsoft.com/office/drawing/2014/main" id="{47DB7044-71A4-4414-B716-D2CCD9973E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68027" y="2022263"/>
            <a:ext cx="369333" cy="369333"/>
          </a:xfrm>
          <a:prstGeom prst="rect">
            <a:avLst/>
          </a:prstGeom>
        </p:spPr>
      </p:pic>
      <p:pic>
        <p:nvPicPr>
          <p:cNvPr id="48" name="Graphique 47" descr="Utilisateur avec un remplissage uni">
            <a:extLst>
              <a:ext uri="{FF2B5EF4-FFF2-40B4-BE49-F238E27FC236}">
                <a16:creationId xmlns:a16="http://schemas.microsoft.com/office/drawing/2014/main" id="{9FED1390-A78A-4121-A9B0-74BC0F217C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68027" y="2391596"/>
            <a:ext cx="369333" cy="369333"/>
          </a:xfrm>
          <a:prstGeom prst="rect">
            <a:avLst/>
          </a:prstGeom>
        </p:spPr>
      </p:pic>
      <p:pic>
        <p:nvPicPr>
          <p:cNvPr id="49" name="Graphique 48" descr="Utilisateur avec un remplissage uni">
            <a:extLst>
              <a:ext uri="{FF2B5EF4-FFF2-40B4-BE49-F238E27FC236}">
                <a16:creationId xmlns:a16="http://schemas.microsoft.com/office/drawing/2014/main" id="{78C95772-9616-460D-94CB-C69D8D6EDC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68027" y="3713902"/>
            <a:ext cx="369333" cy="369333"/>
          </a:xfrm>
          <a:prstGeom prst="rect">
            <a:avLst/>
          </a:prstGeom>
        </p:spPr>
      </p:pic>
      <p:pic>
        <p:nvPicPr>
          <p:cNvPr id="50" name="Graphique 49" descr="Utilisateur avec un remplissage uni">
            <a:extLst>
              <a:ext uri="{FF2B5EF4-FFF2-40B4-BE49-F238E27FC236}">
                <a16:creationId xmlns:a16="http://schemas.microsoft.com/office/drawing/2014/main" id="{B7C53632-6EF7-46E5-B508-880A12A23B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68027" y="3367968"/>
            <a:ext cx="369333" cy="369333"/>
          </a:xfrm>
          <a:prstGeom prst="rect">
            <a:avLst/>
          </a:prstGeom>
        </p:spPr>
      </p:pic>
      <p:pic>
        <p:nvPicPr>
          <p:cNvPr id="51" name="Graphique 50" descr="Utilisateur avec un remplissage uni">
            <a:extLst>
              <a:ext uri="{FF2B5EF4-FFF2-40B4-BE49-F238E27FC236}">
                <a16:creationId xmlns:a16="http://schemas.microsoft.com/office/drawing/2014/main" id="{3B3415C0-5577-4605-BF01-EA2A2A226CE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68027" y="3023180"/>
            <a:ext cx="369333" cy="369333"/>
          </a:xfrm>
          <a:prstGeom prst="rect">
            <a:avLst/>
          </a:prstGeom>
        </p:spPr>
      </p:pic>
      <p:pic>
        <p:nvPicPr>
          <p:cNvPr id="52" name="Graphique 51" descr="Utilisateur avec un remplissage uni">
            <a:extLst>
              <a:ext uri="{FF2B5EF4-FFF2-40B4-BE49-F238E27FC236}">
                <a16:creationId xmlns:a16="http://schemas.microsoft.com/office/drawing/2014/main" id="{51EAEBA4-8059-4D5F-BA58-1F33105C29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68027" y="2701791"/>
            <a:ext cx="369333" cy="369333"/>
          </a:xfrm>
          <a:prstGeom prst="rect">
            <a:avLst/>
          </a:prstGeom>
        </p:spPr>
      </p:pic>
      <p:pic>
        <p:nvPicPr>
          <p:cNvPr id="53" name="Graphique 52" descr="Clap avec un remplissage uni">
            <a:extLst>
              <a:ext uri="{FF2B5EF4-FFF2-40B4-BE49-F238E27FC236}">
                <a16:creationId xmlns:a16="http://schemas.microsoft.com/office/drawing/2014/main" id="{9C993DAD-FD22-4F62-B559-3F9A7A9FB20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76155" y="1704142"/>
            <a:ext cx="369333" cy="369333"/>
          </a:xfrm>
          <a:prstGeom prst="rect">
            <a:avLst/>
          </a:prstGeom>
        </p:spPr>
      </p:pic>
      <p:pic>
        <p:nvPicPr>
          <p:cNvPr id="54" name="Graphique 53" descr="Clap avec un remplissage uni">
            <a:extLst>
              <a:ext uri="{FF2B5EF4-FFF2-40B4-BE49-F238E27FC236}">
                <a16:creationId xmlns:a16="http://schemas.microsoft.com/office/drawing/2014/main" id="{E04D991D-F46E-4CE6-9F44-8895A97C05C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53745" y="1704142"/>
            <a:ext cx="369333" cy="369333"/>
          </a:xfrm>
          <a:prstGeom prst="rect">
            <a:avLst/>
          </a:prstGeom>
        </p:spPr>
      </p:pic>
      <p:pic>
        <p:nvPicPr>
          <p:cNvPr id="56" name="Graphique 55" descr="Clap avec un remplissage uni">
            <a:extLst>
              <a:ext uri="{FF2B5EF4-FFF2-40B4-BE49-F238E27FC236}">
                <a16:creationId xmlns:a16="http://schemas.microsoft.com/office/drawing/2014/main" id="{C0ED292A-5082-4FA3-B2B4-7E65550A44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92540" y="1704142"/>
            <a:ext cx="369333" cy="369333"/>
          </a:xfrm>
          <a:prstGeom prst="rect">
            <a:avLst/>
          </a:prstGeom>
        </p:spPr>
      </p:pic>
      <p:pic>
        <p:nvPicPr>
          <p:cNvPr id="57" name="Graphique 56" descr="Clap avec un remplissage uni">
            <a:extLst>
              <a:ext uri="{FF2B5EF4-FFF2-40B4-BE49-F238E27FC236}">
                <a16:creationId xmlns:a16="http://schemas.microsoft.com/office/drawing/2014/main" id="{42A7370C-A8B2-4A36-AB03-FB7A6089E7E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31333" y="1704142"/>
            <a:ext cx="369333" cy="369333"/>
          </a:xfrm>
          <a:prstGeom prst="rect">
            <a:avLst/>
          </a:prstGeom>
        </p:spPr>
      </p:pic>
      <p:pic>
        <p:nvPicPr>
          <p:cNvPr id="58" name="Graphique 57" descr="Clap avec un remplissage uni">
            <a:extLst>
              <a:ext uri="{FF2B5EF4-FFF2-40B4-BE49-F238E27FC236}">
                <a16:creationId xmlns:a16="http://schemas.microsoft.com/office/drawing/2014/main" id="{881B9EBA-2D5F-4535-9B0E-242E82651D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14950" y="1704142"/>
            <a:ext cx="369333" cy="369333"/>
          </a:xfrm>
          <a:prstGeom prst="rect">
            <a:avLst/>
          </a:prstGeom>
        </p:spPr>
      </p:pic>
      <p:pic>
        <p:nvPicPr>
          <p:cNvPr id="59" name="Graphique 58" descr="Clap avec un remplissage uni">
            <a:extLst>
              <a:ext uri="{FF2B5EF4-FFF2-40B4-BE49-F238E27FC236}">
                <a16:creationId xmlns:a16="http://schemas.microsoft.com/office/drawing/2014/main" id="{E58743D5-B33B-4554-89AF-CD6E873441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37360" y="1696320"/>
            <a:ext cx="369333" cy="369333"/>
          </a:xfrm>
          <a:prstGeom prst="rect">
            <a:avLst/>
          </a:prstGeom>
        </p:spPr>
      </p:pic>
      <p:sp>
        <p:nvSpPr>
          <p:cNvPr id="60" name="Rectangle 59">
            <a:extLst>
              <a:ext uri="{FF2B5EF4-FFF2-40B4-BE49-F238E27FC236}">
                <a16:creationId xmlns:a16="http://schemas.microsoft.com/office/drawing/2014/main" id="{7CC92552-5AB7-44FB-816C-2237EB5D710E}"/>
              </a:ext>
            </a:extLst>
          </p:cNvPr>
          <p:cNvSpPr/>
          <p:nvPr/>
        </p:nvSpPr>
        <p:spPr>
          <a:xfrm>
            <a:off x="2065703" y="2745511"/>
            <a:ext cx="2548220" cy="461961"/>
          </a:xfrm>
          <a:prstGeom prst="rect">
            <a:avLst/>
          </a:prstGeom>
          <a:solidFill>
            <a:schemeClr val="accent6">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400" dirty="0">
                <a:latin typeface="Abadi" panose="020B0604020104020204" pitchFamily="34" charset="0"/>
              </a:rPr>
              <a:t>20%</a:t>
            </a:r>
          </a:p>
          <a:p>
            <a:pPr algn="ctr"/>
            <a:r>
              <a:rPr lang="fr-FR" sz="1400" dirty="0" err="1">
                <a:latin typeface="Abadi" panose="020B0604020104020204" pitchFamily="34" charset="0"/>
              </a:rPr>
              <a:t>data_test</a:t>
            </a:r>
            <a:r>
              <a:rPr lang="fr-FR" sz="1400" dirty="0">
                <a:latin typeface="Abadi" panose="020B0604020104020204" pitchFamily="34" charset="0"/>
              </a:rPr>
              <a:t> (134,9006)</a:t>
            </a:r>
          </a:p>
        </p:txBody>
      </p:sp>
      <p:cxnSp>
        <p:nvCxnSpPr>
          <p:cNvPr id="61" name="Connecteur droit 60">
            <a:extLst>
              <a:ext uri="{FF2B5EF4-FFF2-40B4-BE49-F238E27FC236}">
                <a16:creationId xmlns:a16="http://schemas.microsoft.com/office/drawing/2014/main" id="{E541D17B-650C-483F-A679-36BA05CF9A97}"/>
              </a:ext>
            </a:extLst>
          </p:cNvPr>
          <p:cNvCxnSpPr>
            <a:cxnSpLocks/>
          </p:cNvCxnSpPr>
          <p:nvPr/>
        </p:nvCxnSpPr>
        <p:spPr>
          <a:xfrm>
            <a:off x="2055279" y="3207472"/>
            <a:ext cx="255864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62" name="Graphique 61" descr="Ciseaux avec un remplissage uni">
            <a:extLst>
              <a:ext uri="{FF2B5EF4-FFF2-40B4-BE49-F238E27FC236}">
                <a16:creationId xmlns:a16="http://schemas.microsoft.com/office/drawing/2014/main" id="{0FC84F1E-8F56-4BC5-AC9A-6401F934E9E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715897">
            <a:off x="4580993" y="3024306"/>
            <a:ext cx="382410" cy="382410"/>
          </a:xfrm>
          <a:prstGeom prst="rect">
            <a:avLst/>
          </a:prstGeom>
        </p:spPr>
      </p:pic>
      <p:grpSp>
        <p:nvGrpSpPr>
          <p:cNvPr id="63" name="Groupe 62">
            <a:extLst>
              <a:ext uri="{FF2B5EF4-FFF2-40B4-BE49-F238E27FC236}">
                <a16:creationId xmlns:a16="http://schemas.microsoft.com/office/drawing/2014/main" id="{4A6FCD75-D5FA-42B0-8C3B-CB4E228B083F}"/>
              </a:ext>
            </a:extLst>
          </p:cNvPr>
          <p:cNvGrpSpPr/>
          <p:nvPr/>
        </p:nvGrpSpPr>
        <p:grpSpPr>
          <a:xfrm>
            <a:off x="1131729" y="1838468"/>
            <a:ext cx="3490531" cy="2881880"/>
            <a:chOff x="444400" y="287915"/>
            <a:chExt cx="3490531" cy="2881880"/>
          </a:xfrm>
        </p:grpSpPr>
        <p:sp>
          <p:nvSpPr>
            <p:cNvPr id="64" name="ZoneTexte 63">
              <a:extLst>
                <a:ext uri="{FF2B5EF4-FFF2-40B4-BE49-F238E27FC236}">
                  <a16:creationId xmlns:a16="http://schemas.microsoft.com/office/drawing/2014/main" id="{16E53F7A-85D3-4DF8-BE0E-C9D012E76719}"/>
                </a:ext>
              </a:extLst>
            </p:cNvPr>
            <p:cNvSpPr txBox="1"/>
            <p:nvPr/>
          </p:nvSpPr>
          <p:spPr>
            <a:xfrm rot="16200000">
              <a:off x="-335668" y="1971305"/>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65" name="ZoneTexte 64">
              <a:extLst>
                <a:ext uri="{FF2B5EF4-FFF2-40B4-BE49-F238E27FC236}">
                  <a16:creationId xmlns:a16="http://schemas.microsoft.com/office/drawing/2014/main" id="{B9D318C5-BC53-40DE-B1F3-7E6D2296B1A9}"/>
                </a:ext>
              </a:extLst>
            </p:cNvPr>
            <p:cNvSpPr txBox="1"/>
            <p:nvPr/>
          </p:nvSpPr>
          <p:spPr>
            <a:xfrm>
              <a:off x="1371625" y="287915"/>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66" name="Graphique 65" descr="Utilisateur avec un remplissage uni">
              <a:extLst>
                <a:ext uri="{FF2B5EF4-FFF2-40B4-BE49-F238E27FC236}">
                  <a16:creationId xmlns:a16="http://schemas.microsoft.com/office/drawing/2014/main" id="{EA546308-B316-4021-9AE6-1BEE58B36A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1108823"/>
              <a:ext cx="369333" cy="369333"/>
            </a:xfrm>
            <a:prstGeom prst="rect">
              <a:avLst/>
            </a:prstGeom>
          </p:spPr>
        </p:pic>
        <p:pic>
          <p:nvPicPr>
            <p:cNvPr id="67" name="Graphique 66" descr="Utilisateur avec un remplissage uni">
              <a:extLst>
                <a:ext uri="{FF2B5EF4-FFF2-40B4-BE49-F238E27FC236}">
                  <a16:creationId xmlns:a16="http://schemas.microsoft.com/office/drawing/2014/main" id="{C418B56D-E5F2-49D8-999E-85AD49DBA81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1478156"/>
              <a:ext cx="369333" cy="369333"/>
            </a:xfrm>
            <a:prstGeom prst="rect">
              <a:avLst/>
            </a:prstGeom>
          </p:spPr>
        </p:pic>
        <p:pic>
          <p:nvPicPr>
            <p:cNvPr id="68" name="Graphique 67" descr="Utilisateur avec un remplissage uni">
              <a:extLst>
                <a:ext uri="{FF2B5EF4-FFF2-40B4-BE49-F238E27FC236}">
                  <a16:creationId xmlns:a16="http://schemas.microsoft.com/office/drawing/2014/main" id="{7FBDEB0B-28C1-4358-A27D-4B49E0EB88D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2800462"/>
              <a:ext cx="369333" cy="369333"/>
            </a:xfrm>
            <a:prstGeom prst="rect">
              <a:avLst/>
            </a:prstGeom>
          </p:spPr>
        </p:pic>
        <p:pic>
          <p:nvPicPr>
            <p:cNvPr id="69" name="Graphique 68" descr="Utilisateur avec un remplissage uni">
              <a:extLst>
                <a:ext uri="{FF2B5EF4-FFF2-40B4-BE49-F238E27FC236}">
                  <a16:creationId xmlns:a16="http://schemas.microsoft.com/office/drawing/2014/main" id="{0D64E979-6E56-40F8-9D25-464F05B43E4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2454528"/>
              <a:ext cx="369333" cy="369333"/>
            </a:xfrm>
            <a:prstGeom prst="rect">
              <a:avLst/>
            </a:prstGeom>
          </p:spPr>
        </p:pic>
        <p:pic>
          <p:nvPicPr>
            <p:cNvPr id="70" name="Graphique 69" descr="Utilisateur avec un remplissage uni">
              <a:extLst>
                <a:ext uri="{FF2B5EF4-FFF2-40B4-BE49-F238E27FC236}">
                  <a16:creationId xmlns:a16="http://schemas.microsoft.com/office/drawing/2014/main" id="{73360DE6-0A02-49AA-BABD-89B05E1D626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2109740"/>
              <a:ext cx="369333" cy="369333"/>
            </a:xfrm>
            <a:prstGeom prst="rect">
              <a:avLst/>
            </a:prstGeom>
          </p:spPr>
        </p:pic>
        <p:pic>
          <p:nvPicPr>
            <p:cNvPr id="71" name="Graphique 70" descr="Utilisateur avec un remplissage uni">
              <a:extLst>
                <a:ext uri="{FF2B5EF4-FFF2-40B4-BE49-F238E27FC236}">
                  <a16:creationId xmlns:a16="http://schemas.microsoft.com/office/drawing/2014/main" id="{18EB98A5-A2DD-4505-82F0-22BCE429408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1788351"/>
              <a:ext cx="369333" cy="369333"/>
            </a:xfrm>
            <a:prstGeom prst="rect">
              <a:avLst/>
            </a:prstGeom>
          </p:spPr>
        </p:pic>
        <p:pic>
          <p:nvPicPr>
            <p:cNvPr id="72" name="Graphique 71" descr="Clap avec un remplissage uni">
              <a:extLst>
                <a:ext uri="{FF2B5EF4-FFF2-40B4-BE49-F238E27FC236}">
                  <a16:creationId xmlns:a16="http://schemas.microsoft.com/office/drawing/2014/main" id="{300756AA-ED34-4E47-A243-AC965533BC5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10420" y="790702"/>
              <a:ext cx="369333" cy="369333"/>
            </a:xfrm>
            <a:prstGeom prst="rect">
              <a:avLst/>
            </a:prstGeom>
          </p:spPr>
        </p:pic>
        <p:pic>
          <p:nvPicPr>
            <p:cNvPr id="73" name="Graphique 72" descr="Clap avec un remplissage uni">
              <a:extLst>
                <a:ext uri="{FF2B5EF4-FFF2-40B4-BE49-F238E27FC236}">
                  <a16:creationId xmlns:a16="http://schemas.microsoft.com/office/drawing/2014/main" id="{F05C2469-AE66-4816-8494-8760C248FF8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688010" y="790702"/>
              <a:ext cx="369333" cy="369333"/>
            </a:xfrm>
            <a:prstGeom prst="rect">
              <a:avLst/>
            </a:prstGeom>
          </p:spPr>
        </p:pic>
        <p:pic>
          <p:nvPicPr>
            <p:cNvPr id="74" name="Graphique 73" descr="Clap avec un remplissage uni">
              <a:extLst>
                <a:ext uri="{FF2B5EF4-FFF2-40B4-BE49-F238E27FC236}">
                  <a16:creationId xmlns:a16="http://schemas.microsoft.com/office/drawing/2014/main" id="{8FEF6CA5-DE9B-473F-B08A-61256BE0945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126805" y="790702"/>
              <a:ext cx="369333" cy="369333"/>
            </a:xfrm>
            <a:prstGeom prst="rect">
              <a:avLst/>
            </a:prstGeom>
          </p:spPr>
        </p:pic>
        <p:pic>
          <p:nvPicPr>
            <p:cNvPr id="75" name="Graphique 74" descr="Clap avec un remplissage uni">
              <a:extLst>
                <a:ext uri="{FF2B5EF4-FFF2-40B4-BE49-F238E27FC236}">
                  <a16:creationId xmlns:a16="http://schemas.microsoft.com/office/drawing/2014/main" id="{76A83B4C-0E8C-4230-8C5C-BD1780855B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565598" y="790702"/>
              <a:ext cx="369333" cy="369333"/>
            </a:xfrm>
            <a:prstGeom prst="rect">
              <a:avLst/>
            </a:prstGeom>
          </p:spPr>
        </p:pic>
        <p:pic>
          <p:nvPicPr>
            <p:cNvPr id="76" name="Graphique 75" descr="Clap avec un remplissage uni">
              <a:extLst>
                <a:ext uri="{FF2B5EF4-FFF2-40B4-BE49-F238E27FC236}">
                  <a16:creationId xmlns:a16="http://schemas.microsoft.com/office/drawing/2014/main" id="{CC94C32D-515B-425A-A197-A9EEE4DAA70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49215" y="790702"/>
              <a:ext cx="369333" cy="369333"/>
            </a:xfrm>
            <a:prstGeom prst="rect">
              <a:avLst/>
            </a:prstGeom>
          </p:spPr>
        </p:pic>
        <p:pic>
          <p:nvPicPr>
            <p:cNvPr id="77" name="Graphique 76" descr="Clap avec un remplissage uni">
              <a:extLst>
                <a:ext uri="{FF2B5EF4-FFF2-40B4-BE49-F238E27FC236}">
                  <a16:creationId xmlns:a16="http://schemas.microsoft.com/office/drawing/2014/main" id="{F52E8EC2-411F-4FF9-92FB-E796C759AED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71625" y="782880"/>
              <a:ext cx="369333" cy="369333"/>
            </a:xfrm>
            <a:prstGeom prst="rect">
              <a:avLst/>
            </a:prstGeom>
          </p:spPr>
        </p:pic>
      </p:grpSp>
      <p:sp>
        <p:nvSpPr>
          <p:cNvPr id="78" name="Rectangle 77">
            <a:extLst>
              <a:ext uri="{FF2B5EF4-FFF2-40B4-BE49-F238E27FC236}">
                <a16:creationId xmlns:a16="http://schemas.microsoft.com/office/drawing/2014/main" id="{5ED80D43-494D-4573-8468-777497CC1276}"/>
              </a:ext>
            </a:extLst>
          </p:cNvPr>
          <p:cNvSpPr/>
          <p:nvPr/>
        </p:nvSpPr>
        <p:spPr>
          <a:xfrm>
            <a:off x="7037360" y="2116865"/>
            <a:ext cx="2558643" cy="2017582"/>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9" name="Groupe 78">
            <a:extLst>
              <a:ext uri="{FF2B5EF4-FFF2-40B4-BE49-F238E27FC236}">
                <a16:creationId xmlns:a16="http://schemas.microsoft.com/office/drawing/2014/main" id="{1E7F22BE-11DB-4521-9AF4-A194B4D4EECF}"/>
              </a:ext>
            </a:extLst>
          </p:cNvPr>
          <p:cNvGrpSpPr/>
          <p:nvPr/>
        </p:nvGrpSpPr>
        <p:grpSpPr>
          <a:xfrm>
            <a:off x="4458640" y="2666571"/>
            <a:ext cx="2046464" cy="1861517"/>
            <a:chOff x="4635973" y="1039465"/>
            <a:chExt cx="2046639" cy="1861517"/>
          </a:xfrm>
        </p:grpSpPr>
        <p:sp>
          <p:nvSpPr>
            <p:cNvPr id="80" name="Arc 79">
              <a:extLst>
                <a:ext uri="{FF2B5EF4-FFF2-40B4-BE49-F238E27FC236}">
                  <a16:creationId xmlns:a16="http://schemas.microsoft.com/office/drawing/2014/main" id="{E9C4D902-0DBF-46AB-8E11-5E92B8F779BA}"/>
                </a:ext>
              </a:extLst>
            </p:cNvPr>
            <p:cNvSpPr/>
            <p:nvPr/>
          </p:nvSpPr>
          <p:spPr>
            <a:xfrm rot="18422095">
              <a:off x="4728534" y="946904"/>
              <a:ext cx="1861517" cy="2046639"/>
            </a:xfrm>
            <a:prstGeom prst="arc">
              <a:avLst>
                <a:gd name="adj1" fmla="val 15818561"/>
                <a:gd name="adj2" fmla="val 199379"/>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81" name="Connecteur droit avec flèche 80">
              <a:extLst>
                <a:ext uri="{FF2B5EF4-FFF2-40B4-BE49-F238E27FC236}">
                  <a16:creationId xmlns:a16="http://schemas.microsoft.com/office/drawing/2014/main" id="{ACB8AF41-FA59-403C-8148-89513CD6B221}"/>
                </a:ext>
              </a:extLst>
            </p:cNvPr>
            <p:cNvCxnSpPr>
              <a:stCxn id="80" idx="2"/>
            </p:cNvCxnSpPr>
            <p:nvPr/>
          </p:nvCxnSpPr>
          <p:spPr>
            <a:xfrm>
              <a:off x="6262190" y="1260766"/>
              <a:ext cx="18476" cy="4910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82" name="Tableau 81">
            <a:extLst>
              <a:ext uri="{FF2B5EF4-FFF2-40B4-BE49-F238E27FC236}">
                <a16:creationId xmlns:a16="http://schemas.microsoft.com/office/drawing/2014/main" id="{A6F5082D-F9FB-4DA1-BF3C-5BFD4DBA85BC}"/>
              </a:ext>
            </a:extLst>
          </p:cNvPr>
          <p:cNvGraphicFramePr>
            <a:graphicFrameLocks noGrp="1"/>
          </p:cNvGraphicFramePr>
          <p:nvPr/>
        </p:nvGraphicFramePr>
        <p:xfrm>
          <a:off x="7044109" y="2116864"/>
          <a:ext cx="2551891" cy="2017584"/>
        </p:xfrm>
        <a:graphic>
          <a:graphicData uri="http://schemas.openxmlformats.org/drawingml/2006/table">
            <a:tbl>
              <a:tblPr/>
              <a:tblGrid>
                <a:gridCol w="419691">
                  <a:extLst>
                    <a:ext uri="{9D8B030D-6E8A-4147-A177-3AD203B41FA5}">
                      <a16:colId xmlns:a16="http://schemas.microsoft.com/office/drawing/2014/main" val="4211120514"/>
                    </a:ext>
                  </a:extLst>
                </a:gridCol>
                <a:gridCol w="426440">
                  <a:extLst>
                    <a:ext uri="{9D8B030D-6E8A-4147-A177-3AD203B41FA5}">
                      <a16:colId xmlns:a16="http://schemas.microsoft.com/office/drawing/2014/main" val="2118242154"/>
                    </a:ext>
                  </a:extLst>
                </a:gridCol>
                <a:gridCol w="426440">
                  <a:extLst>
                    <a:ext uri="{9D8B030D-6E8A-4147-A177-3AD203B41FA5}">
                      <a16:colId xmlns:a16="http://schemas.microsoft.com/office/drawing/2014/main" val="1577113769"/>
                    </a:ext>
                  </a:extLst>
                </a:gridCol>
                <a:gridCol w="426440">
                  <a:extLst>
                    <a:ext uri="{9D8B030D-6E8A-4147-A177-3AD203B41FA5}">
                      <a16:colId xmlns:a16="http://schemas.microsoft.com/office/drawing/2014/main" val="188077186"/>
                    </a:ext>
                  </a:extLst>
                </a:gridCol>
                <a:gridCol w="426440">
                  <a:extLst>
                    <a:ext uri="{9D8B030D-6E8A-4147-A177-3AD203B41FA5}">
                      <a16:colId xmlns:a16="http://schemas.microsoft.com/office/drawing/2014/main" val="2654335379"/>
                    </a:ext>
                  </a:extLst>
                </a:gridCol>
                <a:gridCol w="426440">
                  <a:extLst>
                    <a:ext uri="{9D8B030D-6E8A-4147-A177-3AD203B41FA5}">
                      <a16:colId xmlns:a16="http://schemas.microsoft.com/office/drawing/2014/main" val="2938467193"/>
                    </a:ext>
                  </a:extLst>
                </a:gridCol>
              </a:tblGrid>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solidFill>
                            <a:schemeClr val="tx1"/>
                          </a:solidFill>
                        </a:rPr>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42626843"/>
                  </a:ext>
                </a:extLst>
              </a:tr>
              <a:tr h="336264">
                <a:tc>
                  <a:txBody>
                    <a:bodyPr/>
                    <a:lstStyle/>
                    <a:p>
                      <a:r>
                        <a:rPr lang="fr-FR" sz="1600" dirty="0"/>
                        <a:t>3</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9020069"/>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704481809"/>
                  </a:ext>
                </a:extLst>
              </a:tr>
              <a:tr h="336264">
                <a:tc>
                  <a:txBody>
                    <a:bodyPr/>
                    <a:lstStyle/>
                    <a:p>
                      <a:r>
                        <a:rPr lang="fr-FR" sz="1600" dirty="0"/>
                        <a:t>4</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2</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80596933"/>
                  </a:ext>
                </a:extLst>
              </a:tr>
              <a:tr h="336264">
                <a:tc>
                  <a:txBody>
                    <a:bodyPr/>
                    <a:lstStyle/>
                    <a:p>
                      <a:r>
                        <a:rPr lang="fr-FR" sz="1600" dirty="0"/>
                        <a:t>2</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163724003"/>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r>
                        <a:rPr lang="fr-FR" sz="16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46574536"/>
                  </a:ext>
                </a:extLst>
              </a:tr>
            </a:tbl>
          </a:graphicData>
        </a:graphic>
      </p:graphicFrame>
      <p:sp>
        <p:nvSpPr>
          <p:cNvPr id="83" name="ZoneTexte 82">
            <a:extLst>
              <a:ext uri="{FF2B5EF4-FFF2-40B4-BE49-F238E27FC236}">
                <a16:creationId xmlns:a16="http://schemas.microsoft.com/office/drawing/2014/main" id="{5918B223-DD3F-442B-9F6F-2169766A4EC7}"/>
              </a:ext>
            </a:extLst>
          </p:cNvPr>
          <p:cNvSpPr txBox="1"/>
          <p:nvPr/>
        </p:nvSpPr>
        <p:spPr>
          <a:xfrm>
            <a:off x="1616288" y="1357981"/>
            <a:ext cx="3026137" cy="369332"/>
          </a:xfrm>
          <a:prstGeom prst="rect">
            <a:avLst/>
          </a:prstGeom>
          <a:noFill/>
        </p:spPr>
        <p:txBody>
          <a:bodyPr wrap="square" rtlCol="0">
            <a:spAutoFit/>
          </a:bodyPr>
          <a:lstStyle/>
          <a:p>
            <a:pPr algn="ctr"/>
            <a:r>
              <a:rPr lang="fr-FR" dirty="0" err="1">
                <a:solidFill>
                  <a:schemeClr val="accent2"/>
                </a:solidFill>
                <a:latin typeface="Abadi" panose="020B0604020104020204" pitchFamily="34" charset="0"/>
              </a:rPr>
              <a:t>ratings_small</a:t>
            </a:r>
            <a:r>
              <a:rPr lang="fr-FR" dirty="0">
                <a:solidFill>
                  <a:schemeClr val="accent2"/>
                </a:solidFill>
                <a:latin typeface="Abadi" panose="020B0604020104020204" pitchFamily="34" charset="0"/>
              </a:rPr>
              <a:t> (672,9066)</a:t>
            </a:r>
          </a:p>
        </p:txBody>
      </p:sp>
      <p:sp>
        <p:nvSpPr>
          <p:cNvPr id="84" name="ZoneTexte 83">
            <a:extLst>
              <a:ext uri="{FF2B5EF4-FFF2-40B4-BE49-F238E27FC236}">
                <a16:creationId xmlns:a16="http://schemas.microsoft.com/office/drawing/2014/main" id="{75F5A426-0E07-49ED-812F-4D8133C7838E}"/>
              </a:ext>
            </a:extLst>
          </p:cNvPr>
          <p:cNvSpPr txBox="1"/>
          <p:nvPr/>
        </p:nvSpPr>
        <p:spPr>
          <a:xfrm>
            <a:off x="6739265" y="1004793"/>
            <a:ext cx="3026137" cy="369332"/>
          </a:xfrm>
          <a:prstGeom prst="rect">
            <a:avLst/>
          </a:prstGeom>
          <a:noFill/>
        </p:spPr>
        <p:txBody>
          <a:bodyPr wrap="square" rtlCol="0">
            <a:spAutoFit/>
          </a:bodyPr>
          <a:lstStyle/>
          <a:p>
            <a:pPr algn="ctr"/>
            <a:r>
              <a:rPr lang="fr-FR" dirty="0" err="1">
                <a:solidFill>
                  <a:schemeClr val="accent6">
                    <a:lumMod val="60000"/>
                    <a:lumOff val="40000"/>
                  </a:schemeClr>
                </a:solidFill>
                <a:latin typeface="Abadi" panose="020B0604020104020204" pitchFamily="34" charset="0"/>
              </a:rPr>
              <a:t>data_test</a:t>
            </a:r>
            <a:r>
              <a:rPr lang="fr-FR" dirty="0">
                <a:solidFill>
                  <a:schemeClr val="accent6">
                    <a:lumMod val="60000"/>
                    <a:lumOff val="40000"/>
                  </a:schemeClr>
                </a:solidFill>
                <a:latin typeface="Abadi" panose="020B0604020104020204" pitchFamily="34" charset="0"/>
              </a:rPr>
              <a:t> (134,9066)</a:t>
            </a:r>
          </a:p>
        </p:txBody>
      </p:sp>
      <p:sp>
        <p:nvSpPr>
          <p:cNvPr id="2" name="ZoneTexte 1">
            <a:extLst>
              <a:ext uri="{FF2B5EF4-FFF2-40B4-BE49-F238E27FC236}">
                <a16:creationId xmlns:a16="http://schemas.microsoft.com/office/drawing/2014/main" id="{7225140D-B587-4EF4-ADB1-AEC6B5D6305F}"/>
              </a:ext>
            </a:extLst>
          </p:cNvPr>
          <p:cNvSpPr txBox="1"/>
          <p:nvPr/>
        </p:nvSpPr>
        <p:spPr>
          <a:xfrm>
            <a:off x="1125694" y="5492117"/>
            <a:ext cx="7696109" cy="646331"/>
          </a:xfrm>
          <a:prstGeom prst="rect">
            <a:avLst/>
          </a:prstGeom>
          <a:noFill/>
        </p:spPr>
        <p:txBody>
          <a:bodyPr wrap="square" rtlCol="0">
            <a:spAutoFit/>
          </a:bodyPr>
          <a:lstStyle/>
          <a:p>
            <a:r>
              <a:rPr lang="fr-FR" dirty="0">
                <a:latin typeface="Abadi" panose="020B0604020104020204" pitchFamily="34" charset="0"/>
              </a:rPr>
              <a:t>10 times </a:t>
            </a:r>
            <a:r>
              <a:rPr lang="fr-FR" dirty="0" err="1">
                <a:latin typeface="Abadi" panose="020B0604020104020204" pitchFamily="34" charset="0"/>
              </a:rPr>
              <a:t>with</a:t>
            </a:r>
            <a:r>
              <a:rPr lang="fr-FR" dirty="0">
                <a:latin typeface="Abadi" panose="020B0604020104020204" pitchFamily="34" charset="0"/>
              </a:rPr>
              <a:t> </a:t>
            </a:r>
            <a:r>
              <a:rPr lang="fr-FR" dirty="0" err="1">
                <a:latin typeface="Abadi" panose="020B0604020104020204" pitchFamily="34" charset="0"/>
              </a:rPr>
              <a:t>recommendation</a:t>
            </a:r>
            <a:r>
              <a:rPr lang="fr-FR" dirty="0">
                <a:latin typeface="Abadi" panose="020B0604020104020204" pitchFamily="34" charset="0"/>
              </a:rPr>
              <a:t> </a:t>
            </a:r>
            <a:r>
              <a:rPr lang="fr-FR" dirty="0" err="1">
                <a:latin typeface="Abadi" panose="020B0604020104020204" pitchFamily="34" charset="0"/>
              </a:rPr>
              <a:t>bound</a:t>
            </a:r>
            <a:r>
              <a:rPr lang="fr-FR" dirty="0">
                <a:latin typeface="Abadi" panose="020B0604020104020204" pitchFamily="34" charset="0"/>
              </a:rPr>
              <a:t>=10</a:t>
            </a:r>
          </a:p>
          <a:p>
            <a:r>
              <a:rPr lang="fr-FR" dirty="0">
                <a:latin typeface="Abadi" panose="020B0604020104020204" pitchFamily="34" charset="0"/>
              </a:rPr>
              <a:t>RMSE= 1.35</a:t>
            </a:r>
          </a:p>
        </p:txBody>
      </p:sp>
      <p:pic>
        <p:nvPicPr>
          <p:cNvPr id="7" name="Image 6">
            <a:extLst>
              <a:ext uri="{FF2B5EF4-FFF2-40B4-BE49-F238E27FC236}">
                <a16:creationId xmlns:a16="http://schemas.microsoft.com/office/drawing/2014/main" id="{13171507-B403-47C5-8D00-1F7FF404F961}"/>
              </a:ext>
            </a:extLst>
          </p:cNvPr>
          <p:cNvPicPr>
            <a:picLocks noChangeAspect="1"/>
          </p:cNvPicPr>
          <p:nvPr/>
        </p:nvPicPr>
        <p:blipFill>
          <a:blip r:embed="rId12"/>
          <a:stretch>
            <a:fillRect/>
          </a:stretch>
        </p:blipFill>
        <p:spPr>
          <a:xfrm>
            <a:off x="5783637" y="4339627"/>
            <a:ext cx="3857625" cy="2533650"/>
          </a:xfrm>
          <a:prstGeom prst="rect">
            <a:avLst/>
          </a:prstGeom>
        </p:spPr>
      </p:pic>
      <p:sp>
        <p:nvSpPr>
          <p:cNvPr id="3" name="Espace réservé du numéro de diapositive 2">
            <a:extLst>
              <a:ext uri="{FF2B5EF4-FFF2-40B4-BE49-F238E27FC236}">
                <a16:creationId xmlns:a16="http://schemas.microsoft.com/office/drawing/2014/main" id="{154070CA-B89A-40CE-94DA-6390A472148C}"/>
              </a:ext>
            </a:extLst>
          </p:cNvPr>
          <p:cNvSpPr>
            <a:spLocks noGrp="1"/>
          </p:cNvSpPr>
          <p:nvPr>
            <p:ph type="sldNum" sz="quarter" idx="12"/>
          </p:nvPr>
        </p:nvSpPr>
        <p:spPr/>
        <p:txBody>
          <a:bodyPr/>
          <a:lstStyle/>
          <a:p>
            <a:fld id="{600A0E26-DE0C-4BC1-931B-D6F68A23FF54}" type="slidenum">
              <a:rPr lang="fr-FR" smtClean="0"/>
              <a:t>15</a:t>
            </a:fld>
            <a:endParaRPr lang="fr-FR"/>
          </a:p>
        </p:txBody>
      </p:sp>
    </p:spTree>
    <p:extLst>
      <p:ext uri="{BB962C8B-B14F-4D97-AF65-F5344CB8AC3E}">
        <p14:creationId xmlns:p14="http://schemas.microsoft.com/office/powerpoint/2010/main" val="1336311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7CD41A-8C6B-4B89-AA9B-1743B63901D5}"/>
              </a:ext>
            </a:extLst>
          </p:cNvPr>
          <p:cNvSpPr/>
          <p:nvPr/>
        </p:nvSpPr>
        <p:spPr>
          <a:xfrm>
            <a:off x="914400" y="3789399"/>
            <a:ext cx="3995525" cy="2974558"/>
          </a:xfrm>
          <a:prstGeom prst="rect">
            <a:avLst/>
          </a:prstGeom>
          <a:solidFill>
            <a:srgbClr val="FFCCCC"/>
          </a:solid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0CD61275-86A0-4B04-BB8D-A6892515B271}"/>
              </a:ext>
            </a:extLst>
          </p:cNvPr>
          <p:cNvSpPr/>
          <p:nvPr/>
        </p:nvSpPr>
        <p:spPr>
          <a:xfrm>
            <a:off x="2210655" y="1602806"/>
            <a:ext cx="2558643" cy="19294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24" name="Rectangle 23">
            <a:extLst>
              <a:ext uri="{FF2B5EF4-FFF2-40B4-BE49-F238E27FC236}">
                <a16:creationId xmlns:a16="http://schemas.microsoft.com/office/drawing/2014/main" id="{C300E19D-5EF2-4A99-ACD7-1D642B447795}"/>
              </a:ext>
            </a:extLst>
          </p:cNvPr>
          <p:cNvSpPr/>
          <p:nvPr/>
        </p:nvSpPr>
        <p:spPr>
          <a:xfrm>
            <a:off x="2210652" y="2072589"/>
            <a:ext cx="2554477" cy="14596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badi" panose="020B0604020104020204" pitchFamily="34" charset="0"/>
              </a:rPr>
              <a:t>80%</a:t>
            </a:r>
          </a:p>
          <a:p>
            <a:pPr algn="ctr"/>
            <a:r>
              <a:rPr lang="fr-FR" sz="1400" dirty="0" err="1">
                <a:latin typeface="Abadi" panose="020B0604020104020204" pitchFamily="34" charset="0"/>
              </a:rPr>
              <a:t>data_train</a:t>
            </a:r>
            <a:r>
              <a:rPr lang="fr-FR" sz="1400" dirty="0">
                <a:latin typeface="Abadi" panose="020B0604020104020204" pitchFamily="34" charset="0"/>
              </a:rPr>
              <a:t> (539,9066)</a:t>
            </a:r>
          </a:p>
        </p:txBody>
      </p:sp>
      <p:sp>
        <p:nvSpPr>
          <p:cNvPr id="5" name="ZoneTexte 4">
            <a:extLst>
              <a:ext uri="{FF2B5EF4-FFF2-40B4-BE49-F238E27FC236}">
                <a16:creationId xmlns:a16="http://schemas.microsoft.com/office/drawing/2014/main" id="{D6D3B243-FD35-4324-A898-D2E99517AD24}"/>
              </a:ext>
            </a:extLst>
          </p:cNvPr>
          <p:cNvSpPr txBox="1"/>
          <p:nvPr/>
        </p:nvSpPr>
        <p:spPr>
          <a:xfrm rot="16200000">
            <a:off x="5998752" y="2098899"/>
            <a:ext cx="1929468" cy="369332"/>
          </a:xfrm>
          <a:prstGeom prst="rect">
            <a:avLst/>
          </a:prstGeom>
          <a:noFill/>
        </p:spPr>
        <p:txBody>
          <a:bodyPr wrap="square" rtlCol="0">
            <a:spAutoFit/>
          </a:bodyPr>
          <a:lstStyle/>
          <a:p>
            <a:pPr algn="ctr"/>
            <a:r>
              <a:rPr lang="fr-FR" dirty="0">
                <a:solidFill>
                  <a:schemeClr val="accent6">
                    <a:lumMod val="60000"/>
                    <a:lumOff val="40000"/>
                  </a:schemeClr>
                </a:solidFill>
                <a:latin typeface="Abadi" panose="020B0604020104020204" pitchFamily="34" charset="0"/>
              </a:rPr>
              <a:t>USERS</a:t>
            </a:r>
          </a:p>
        </p:txBody>
      </p:sp>
      <p:sp>
        <p:nvSpPr>
          <p:cNvPr id="6" name="ZoneTexte 5">
            <a:extLst>
              <a:ext uri="{FF2B5EF4-FFF2-40B4-BE49-F238E27FC236}">
                <a16:creationId xmlns:a16="http://schemas.microsoft.com/office/drawing/2014/main" id="{1CDCA865-AE38-41CF-9272-7DB4563B59D4}"/>
              </a:ext>
            </a:extLst>
          </p:cNvPr>
          <p:cNvSpPr txBox="1"/>
          <p:nvPr/>
        </p:nvSpPr>
        <p:spPr>
          <a:xfrm>
            <a:off x="7492918" y="562018"/>
            <a:ext cx="2558643" cy="369332"/>
          </a:xfrm>
          <a:prstGeom prst="rect">
            <a:avLst/>
          </a:prstGeom>
          <a:noFill/>
        </p:spPr>
        <p:txBody>
          <a:bodyPr wrap="square" rtlCol="0">
            <a:spAutoFit/>
          </a:bodyPr>
          <a:lstStyle/>
          <a:p>
            <a:pPr algn="ctr"/>
            <a:r>
              <a:rPr lang="fr-FR" dirty="0">
                <a:solidFill>
                  <a:schemeClr val="accent6">
                    <a:lumMod val="60000"/>
                    <a:lumOff val="40000"/>
                  </a:schemeClr>
                </a:solidFill>
                <a:latin typeface="Abadi" panose="020B0604020104020204" pitchFamily="34" charset="0"/>
              </a:rPr>
              <a:t>MOVIES</a:t>
            </a:r>
          </a:p>
        </p:txBody>
      </p:sp>
      <p:pic>
        <p:nvPicPr>
          <p:cNvPr id="8" name="Graphique 7" descr="Utilisateur avec un remplissage uni">
            <a:extLst>
              <a:ext uri="{FF2B5EF4-FFF2-40B4-BE49-F238E27FC236}">
                <a16:creationId xmlns:a16="http://schemas.microsoft.com/office/drawing/2014/main" id="{6335E1D5-2D0D-499B-8002-98F55BED6B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28248" y="1228194"/>
            <a:ext cx="369333" cy="369333"/>
          </a:xfrm>
          <a:prstGeom prst="rect">
            <a:avLst/>
          </a:prstGeom>
        </p:spPr>
      </p:pic>
      <p:pic>
        <p:nvPicPr>
          <p:cNvPr id="9" name="Graphique 8" descr="Utilisateur avec un remplissage uni">
            <a:extLst>
              <a:ext uri="{FF2B5EF4-FFF2-40B4-BE49-F238E27FC236}">
                <a16:creationId xmlns:a16="http://schemas.microsoft.com/office/drawing/2014/main" id="{83F1AC31-F897-4D8C-8506-38F7350762A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28248" y="1597527"/>
            <a:ext cx="369333" cy="369333"/>
          </a:xfrm>
          <a:prstGeom prst="rect">
            <a:avLst/>
          </a:prstGeom>
        </p:spPr>
      </p:pic>
      <p:pic>
        <p:nvPicPr>
          <p:cNvPr id="10" name="Graphique 9" descr="Utilisateur avec un remplissage uni">
            <a:extLst>
              <a:ext uri="{FF2B5EF4-FFF2-40B4-BE49-F238E27FC236}">
                <a16:creationId xmlns:a16="http://schemas.microsoft.com/office/drawing/2014/main" id="{9BB2BDB1-388C-406A-BB94-AEFDE48C95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28248" y="2919833"/>
            <a:ext cx="369333" cy="369333"/>
          </a:xfrm>
          <a:prstGeom prst="rect">
            <a:avLst/>
          </a:prstGeom>
        </p:spPr>
      </p:pic>
      <p:pic>
        <p:nvPicPr>
          <p:cNvPr id="11" name="Graphique 10" descr="Utilisateur avec un remplissage uni">
            <a:extLst>
              <a:ext uri="{FF2B5EF4-FFF2-40B4-BE49-F238E27FC236}">
                <a16:creationId xmlns:a16="http://schemas.microsoft.com/office/drawing/2014/main" id="{18D1DB77-7130-422D-B207-F846CE74DD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28248" y="2573899"/>
            <a:ext cx="369333" cy="369333"/>
          </a:xfrm>
          <a:prstGeom prst="rect">
            <a:avLst/>
          </a:prstGeom>
        </p:spPr>
      </p:pic>
      <p:pic>
        <p:nvPicPr>
          <p:cNvPr id="12" name="Graphique 11" descr="Utilisateur avec un remplissage uni">
            <a:extLst>
              <a:ext uri="{FF2B5EF4-FFF2-40B4-BE49-F238E27FC236}">
                <a16:creationId xmlns:a16="http://schemas.microsoft.com/office/drawing/2014/main" id="{8E47F8FD-9A3C-4F38-AC3C-710ABE5983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28248" y="2229111"/>
            <a:ext cx="369333" cy="369333"/>
          </a:xfrm>
          <a:prstGeom prst="rect">
            <a:avLst/>
          </a:prstGeom>
        </p:spPr>
      </p:pic>
      <p:pic>
        <p:nvPicPr>
          <p:cNvPr id="13" name="Graphique 12" descr="Utilisateur avec un remplissage uni">
            <a:extLst>
              <a:ext uri="{FF2B5EF4-FFF2-40B4-BE49-F238E27FC236}">
                <a16:creationId xmlns:a16="http://schemas.microsoft.com/office/drawing/2014/main" id="{296C6907-7963-4571-862F-C1BE9FB3DAD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28248" y="1907722"/>
            <a:ext cx="369333" cy="369333"/>
          </a:xfrm>
          <a:prstGeom prst="rect">
            <a:avLst/>
          </a:prstGeom>
        </p:spPr>
      </p:pic>
      <p:pic>
        <p:nvPicPr>
          <p:cNvPr id="16" name="Graphique 15" descr="Clap avec un remplissage uni">
            <a:extLst>
              <a:ext uri="{FF2B5EF4-FFF2-40B4-BE49-F238E27FC236}">
                <a16:creationId xmlns:a16="http://schemas.microsoft.com/office/drawing/2014/main" id="{C3AB1577-ED8C-4689-A1F2-96FE4D9595E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36376" y="910073"/>
            <a:ext cx="369333" cy="369333"/>
          </a:xfrm>
          <a:prstGeom prst="rect">
            <a:avLst/>
          </a:prstGeom>
        </p:spPr>
      </p:pic>
      <p:pic>
        <p:nvPicPr>
          <p:cNvPr id="17" name="Graphique 16" descr="Clap avec un remplissage uni">
            <a:extLst>
              <a:ext uri="{FF2B5EF4-FFF2-40B4-BE49-F238E27FC236}">
                <a16:creationId xmlns:a16="http://schemas.microsoft.com/office/drawing/2014/main" id="{9CC052FA-FB88-49C4-9D18-DE4F774C3F8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13966" y="910073"/>
            <a:ext cx="369333" cy="369333"/>
          </a:xfrm>
          <a:prstGeom prst="rect">
            <a:avLst/>
          </a:prstGeom>
        </p:spPr>
      </p:pic>
      <p:pic>
        <p:nvPicPr>
          <p:cNvPr id="18" name="Graphique 17" descr="Clap avec un remplissage uni">
            <a:extLst>
              <a:ext uri="{FF2B5EF4-FFF2-40B4-BE49-F238E27FC236}">
                <a16:creationId xmlns:a16="http://schemas.microsoft.com/office/drawing/2014/main" id="{20B090B9-0B5E-4852-9FAE-CAE94E70C11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52761" y="910073"/>
            <a:ext cx="369333" cy="369333"/>
          </a:xfrm>
          <a:prstGeom prst="rect">
            <a:avLst/>
          </a:prstGeom>
        </p:spPr>
      </p:pic>
      <p:pic>
        <p:nvPicPr>
          <p:cNvPr id="19" name="Graphique 18" descr="Clap avec un remplissage uni">
            <a:extLst>
              <a:ext uri="{FF2B5EF4-FFF2-40B4-BE49-F238E27FC236}">
                <a16:creationId xmlns:a16="http://schemas.microsoft.com/office/drawing/2014/main" id="{3FC72D53-B856-4E25-AA96-AE3308A890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91554" y="910073"/>
            <a:ext cx="369333" cy="369333"/>
          </a:xfrm>
          <a:prstGeom prst="rect">
            <a:avLst/>
          </a:prstGeom>
        </p:spPr>
      </p:pic>
      <p:pic>
        <p:nvPicPr>
          <p:cNvPr id="20" name="Graphique 19" descr="Clap avec un remplissage uni">
            <a:extLst>
              <a:ext uri="{FF2B5EF4-FFF2-40B4-BE49-F238E27FC236}">
                <a16:creationId xmlns:a16="http://schemas.microsoft.com/office/drawing/2014/main" id="{F745AEB7-A44E-4407-965A-307CAB182BE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75171" y="910073"/>
            <a:ext cx="369333" cy="369333"/>
          </a:xfrm>
          <a:prstGeom prst="rect">
            <a:avLst/>
          </a:prstGeom>
        </p:spPr>
      </p:pic>
      <p:pic>
        <p:nvPicPr>
          <p:cNvPr id="25" name="Graphique 24" descr="Clap avec un remplissage uni">
            <a:extLst>
              <a:ext uri="{FF2B5EF4-FFF2-40B4-BE49-F238E27FC236}">
                <a16:creationId xmlns:a16="http://schemas.microsoft.com/office/drawing/2014/main" id="{4F8B3D7A-DE7C-4B87-BDA1-43386413AFA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97581" y="902251"/>
            <a:ext cx="369333" cy="369333"/>
          </a:xfrm>
          <a:prstGeom prst="rect">
            <a:avLst/>
          </a:prstGeom>
        </p:spPr>
      </p:pic>
      <p:sp>
        <p:nvSpPr>
          <p:cNvPr id="26" name="Rectangle 25">
            <a:extLst>
              <a:ext uri="{FF2B5EF4-FFF2-40B4-BE49-F238E27FC236}">
                <a16:creationId xmlns:a16="http://schemas.microsoft.com/office/drawing/2014/main" id="{79BA6775-F995-45CB-9702-E482D345EBC2}"/>
              </a:ext>
            </a:extLst>
          </p:cNvPr>
          <p:cNvSpPr/>
          <p:nvPr/>
        </p:nvSpPr>
        <p:spPr>
          <a:xfrm>
            <a:off x="2210652" y="1602806"/>
            <a:ext cx="2554477" cy="469783"/>
          </a:xfrm>
          <a:prstGeom prst="rect">
            <a:avLst/>
          </a:prstGeom>
          <a:solidFill>
            <a:schemeClr val="accent6">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400" dirty="0">
                <a:latin typeface="Abadi" panose="020B0604020104020204" pitchFamily="34" charset="0"/>
              </a:rPr>
              <a:t>20%</a:t>
            </a:r>
          </a:p>
          <a:p>
            <a:pPr algn="ctr"/>
            <a:r>
              <a:rPr lang="fr-FR" sz="1400" dirty="0" err="1">
                <a:latin typeface="Abadi" panose="020B0604020104020204" pitchFamily="34" charset="0"/>
              </a:rPr>
              <a:t>data_test</a:t>
            </a:r>
            <a:r>
              <a:rPr lang="fr-FR" sz="1400" dirty="0">
                <a:latin typeface="Abadi" panose="020B0604020104020204" pitchFamily="34" charset="0"/>
              </a:rPr>
              <a:t> (134,9006)</a:t>
            </a:r>
          </a:p>
        </p:txBody>
      </p:sp>
      <p:cxnSp>
        <p:nvCxnSpPr>
          <p:cNvPr id="28" name="Connecteur droit 27">
            <a:extLst>
              <a:ext uri="{FF2B5EF4-FFF2-40B4-BE49-F238E27FC236}">
                <a16:creationId xmlns:a16="http://schemas.microsoft.com/office/drawing/2014/main" id="{A0F84BE7-B6A9-4FD3-B6BB-DC3C556EE526}"/>
              </a:ext>
            </a:extLst>
          </p:cNvPr>
          <p:cNvCxnSpPr>
            <a:cxnSpLocks/>
          </p:cNvCxnSpPr>
          <p:nvPr/>
        </p:nvCxnSpPr>
        <p:spPr>
          <a:xfrm>
            <a:off x="2206486" y="2072589"/>
            <a:ext cx="255864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30" name="Graphique 29" descr="Ciseaux avec un remplissage uni">
            <a:extLst>
              <a:ext uri="{FF2B5EF4-FFF2-40B4-BE49-F238E27FC236}">
                <a16:creationId xmlns:a16="http://schemas.microsoft.com/office/drawing/2014/main" id="{9C92EC31-CA49-48A5-B345-F210E6D5E28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715897">
            <a:off x="4732200" y="1889423"/>
            <a:ext cx="382410" cy="382410"/>
          </a:xfrm>
          <a:prstGeom prst="rect">
            <a:avLst/>
          </a:prstGeom>
        </p:spPr>
      </p:pic>
      <p:grpSp>
        <p:nvGrpSpPr>
          <p:cNvPr id="32" name="Groupe 31">
            <a:extLst>
              <a:ext uri="{FF2B5EF4-FFF2-40B4-BE49-F238E27FC236}">
                <a16:creationId xmlns:a16="http://schemas.microsoft.com/office/drawing/2014/main" id="{66B3DB73-ECDB-4F4D-A331-A439BD51AD98}"/>
              </a:ext>
            </a:extLst>
          </p:cNvPr>
          <p:cNvGrpSpPr/>
          <p:nvPr/>
        </p:nvGrpSpPr>
        <p:grpSpPr>
          <a:xfrm>
            <a:off x="1282936" y="703585"/>
            <a:ext cx="3490531" cy="2881880"/>
            <a:chOff x="444400" y="287915"/>
            <a:chExt cx="3490531" cy="2881880"/>
          </a:xfrm>
        </p:grpSpPr>
        <p:sp>
          <p:nvSpPr>
            <p:cNvPr id="33" name="ZoneTexte 32">
              <a:extLst>
                <a:ext uri="{FF2B5EF4-FFF2-40B4-BE49-F238E27FC236}">
                  <a16:creationId xmlns:a16="http://schemas.microsoft.com/office/drawing/2014/main" id="{A54027F7-9ECB-4D0A-97D7-38EF56A0F0C4}"/>
                </a:ext>
              </a:extLst>
            </p:cNvPr>
            <p:cNvSpPr txBox="1"/>
            <p:nvPr/>
          </p:nvSpPr>
          <p:spPr>
            <a:xfrm rot="16200000">
              <a:off x="-335668" y="1971305"/>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34" name="ZoneTexte 33">
              <a:extLst>
                <a:ext uri="{FF2B5EF4-FFF2-40B4-BE49-F238E27FC236}">
                  <a16:creationId xmlns:a16="http://schemas.microsoft.com/office/drawing/2014/main" id="{5A29F665-4DF1-47CC-89B3-B72D2EA9D25E}"/>
                </a:ext>
              </a:extLst>
            </p:cNvPr>
            <p:cNvSpPr txBox="1"/>
            <p:nvPr/>
          </p:nvSpPr>
          <p:spPr>
            <a:xfrm>
              <a:off x="1371625" y="287915"/>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35" name="Graphique 34" descr="Utilisateur avec un remplissage uni">
              <a:extLst>
                <a:ext uri="{FF2B5EF4-FFF2-40B4-BE49-F238E27FC236}">
                  <a16:creationId xmlns:a16="http://schemas.microsoft.com/office/drawing/2014/main" id="{AA9AAD20-E750-4E3D-855F-10E3E3762B8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1108823"/>
              <a:ext cx="369333" cy="369333"/>
            </a:xfrm>
            <a:prstGeom prst="rect">
              <a:avLst/>
            </a:prstGeom>
          </p:spPr>
        </p:pic>
        <p:pic>
          <p:nvPicPr>
            <p:cNvPr id="36" name="Graphique 35" descr="Utilisateur avec un remplissage uni">
              <a:extLst>
                <a:ext uri="{FF2B5EF4-FFF2-40B4-BE49-F238E27FC236}">
                  <a16:creationId xmlns:a16="http://schemas.microsoft.com/office/drawing/2014/main" id="{7FB91CDC-5C99-4D96-986A-791390E39E8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1478156"/>
              <a:ext cx="369333" cy="369333"/>
            </a:xfrm>
            <a:prstGeom prst="rect">
              <a:avLst/>
            </a:prstGeom>
          </p:spPr>
        </p:pic>
        <p:pic>
          <p:nvPicPr>
            <p:cNvPr id="37" name="Graphique 36" descr="Utilisateur avec un remplissage uni">
              <a:extLst>
                <a:ext uri="{FF2B5EF4-FFF2-40B4-BE49-F238E27FC236}">
                  <a16:creationId xmlns:a16="http://schemas.microsoft.com/office/drawing/2014/main" id="{A771353A-22B7-4B37-AE16-15AC55E566F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2800462"/>
              <a:ext cx="369333" cy="369333"/>
            </a:xfrm>
            <a:prstGeom prst="rect">
              <a:avLst/>
            </a:prstGeom>
          </p:spPr>
        </p:pic>
        <p:pic>
          <p:nvPicPr>
            <p:cNvPr id="38" name="Graphique 37" descr="Utilisateur avec un remplissage uni">
              <a:extLst>
                <a:ext uri="{FF2B5EF4-FFF2-40B4-BE49-F238E27FC236}">
                  <a16:creationId xmlns:a16="http://schemas.microsoft.com/office/drawing/2014/main" id="{8BD48D8D-2503-4E8A-8FE6-4605D9B94CB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2454528"/>
              <a:ext cx="369333" cy="369333"/>
            </a:xfrm>
            <a:prstGeom prst="rect">
              <a:avLst/>
            </a:prstGeom>
          </p:spPr>
        </p:pic>
        <p:pic>
          <p:nvPicPr>
            <p:cNvPr id="39" name="Graphique 38" descr="Utilisateur avec un remplissage uni">
              <a:extLst>
                <a:ext uri="{FF2B5EF4-FFF2-40B4-BE49-F238E27FC236}">
                  <a16:creationId xmlns:a16="http://schemas.microsoft.com/office/drawing/2014/main" id="{7B0355BD-1E66-4F4F-A3F4-8A3CF5E00D7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2109740"/>
              <a:ext cx="369333" cy="369333"/>
            </a:xfrm>
            <a:prstGeom prst="rect">
              <a:avLst/>
            </a:prstGeom>
          </p:spPr>
        </p:pic>
        <p:pic>
          <p:nvPicPr>
            <p:cNvPr id="40" name="Graphique 39" descr="Utilisateur avec un remplissage uni">
              <a:extLst>
                <a:ext uri="{FF2B5EF4-FFF2-40B4-BE49-F238E27FC236}">
                  <a16:creationId xmlns:a16="http://schemas.microsoft.com/office/drawing/2014/main" id="{E3F7D974-1C4A-4A29-A4C2-A0BFE8CB0B3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1788351"/>
              <a:ext cx="369333" cy="369333"/>
            </a:xfrm>
            <a:prstGeom prst="rect">
              <a:avLst/>
            </a:prstGeom>
          </p:spPr>
        </p:pic>
        <p:pic>
          <p:nvPicPr>
            <p:cNvPr id="41" name="Graphique 40" descr="Clap avec un remplissage uni">
              <a:extLst>
                <a:ext uri="{FF2B5EF4-FFF2-40B4-BE49-F238E27FC236}">
                  <a16:creationId xmlns:a16="http://schemas.microsoft.com/office/drawing/2014/main" id="{42A5772E-D7C7-41FB-91DC-0B73C2256FC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10420" y="790702"/>
              <a:ext cx="369333" cy="369333"/>
            </a:xfrm>
            <a:prstGeom prst="rect">
              <a:avLst/>
            </a:prstGeom>
          </p:spPr>
        </p:pic>
        <p:pic>
          <p:nvPicPr>
            <p:cNvPr id="42" name="Graphique 41" descr="Clap avec un remplissage uni">
              <a:extLst>
                <a:ext uri="{FF2B5EF4-FFF2-40B4-BE49-F238E27FC236}">
                  <a16:creationId xmlns:a16="http://schemas.microsoft.com/office/drawing/2014/main" id="{F1003DDC-BA7C-419A-A6B3-41CB7FDBB78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688010" y="790702"/>
              <a:ext cx="369333" cy="369333"/>
            </a:xfrm>
            <a:prstGeom prst="rect">
              <a:avLst/>
            </a:prstGeom>
          </p:spPr>
        </p:pic>
        <p:pic>
          <p:nvPicPr>
            <p:cNvPr id="43" name="Graphique 42" descr="Clap avec un remplissage uni">
              <a:extLst>
                <a:ext uri="{FF2B5EF4-FFF2-40B4-BE49-F238E27FC236}">
                  <a16:creationId xmlns:a16="http://schemas.microsoft.com/office/drawing/2014/main" id="{97B32E77-0544-4A0D-8B54-19CF85ED41F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126805" y="790702"/>
              <a:ext cx="369333" cy="369333"/>
            </a:xfrm>
            <a:prstGeom prst="rect">
              <a:avLst/>
            </a:prstGeom>
          </p:spPr>
        </p:pic>
        <p:pic>
          <p:nvPicPr>
            <p:cNvPr id="44" name="Graphique 43" descr="Clap avec un remplissage uni">
              <a:extLst>
                <a:ext uri="{FF2B5EF4-FFF2-40B4-BE49-F238E27FC236}">
                  <a16:creationId xmlns:a16="http://schemas.microsoft.com/office/drawing/2014/main" id="{ABF0B9D6-9F3E-43E0-B34A-BE86391CE76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565598" y="790702"/>
              <a:ext cx="369333" cy="369333"/>
            </a:xfrm>
            <a:prstGeom prst="rect">
              <a:avLst/>
            </a:prstGeom>
          </p:spPr>
        </p:pic>
        <p:pic>
          <p:nvPicPr>
            <p:cNvPr id="45" name="Graphique 44" descr="Clap avec un remplissage uni">
              <a:extLst>
                <a:ext uri="{FF2B5EF4-FFF2-40B4-BE49-F238E27FC236}">
                  <a16:creationId xmlns:a16="http://schemas.microsoft.com/office/drawing/2014/main" id="{3B7E49DA-352E-4BC1-A3F3-D4EA11549A9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49215" y="790702"/>
              <a:ext cx="369333" cy="369333"/>
            </a:xfrm>
            <a:prstGeom prst="rect">
              <a:avLst/>
            </a:prstGeom>
          </p:spPr>
        </p:pic>
        <p:pic>
          <p:nvPicPr>
            <p:cNvPr id="46" name="Graphique 45" descr="Clap avec un remplissage uni">
              <a:extLst>
                <a:ext uri="{FF2B5EF4-FFF2-40B4-BE49-F238E27FC236}">
                  <a16:creationId xmlns:a16="http://schemas.microsoft.com/office/drawing/2014/main" id="{121A4DF9-60D6-424C-96D7-CA299DD59E7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71625" y="782880"/>
              <a:ext cx="369333" cy="369333"/>
            </a:xfrm>
            <a:prstGeom prst="rect">
              <a:avLst/>
            </a:prstGeom>
          </p:spPr>
        </p:pic>
      </p:grpSp>
      <p:sp>
        <p:nvSpPr>
          <p:cNvPr id="47" name="Rectangle 46">
            <a:extLst>
              <a:ext uri="{FF2B5EF4-FFF2-40B4-BE49-F238E27FC236}">
                <a16:creationId xmlns:a16="http://schemas.microsoft.com/office/drawing/2014/main" id="{59D10F2A-40F7-48BA-8A15-4A63A54BFE50}"/>
              </a:ext>
            </a:extLst>
          </p:cNvPr>
          <p:cNvSpPr/>
          <p:nvPr/>
        </p:nvSpPr>
        <p:spPr>
          <a:xfrm>
            <a:off x="7497581" y="1322796"/>
            <a:ext cx="2558643" cy="2017582"/>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3" name="Groupe 52">
            <a:extLst>
              <a:ext uri="{FF2B5EF4-FFF2-40B4-BE49-F238E27FC236}">
                <a16:creationId xmlns:a16="http://schemas.microsoft.com/office/drawing/2014/main" id="{FD46F49A-1344-498A-9319-F1DCE80E03BA}"/>
              </a:ext>
            </a:extLst>
          </p:cNvPr>
          <p:cNvGrpSpPr/>
          <p:nvPr/>
        </p:nvGrpSpPr>
        <p:grpSpPr>
          <a:xfrm>
            <a:off x="4611040" y="1382096"/>
            <a:ext cx="2046464" cy="1861517"/>
            <a:chOff x="4635973" y="1039465"/>
            <a:chExt cx="2046639" cy="1861517"/>
          </a:xfrm>
        </p:grpSpPr>
        <p:sp>
          <p:nvSpPr>
            <p:cNvPr id="48" name="Arc 47">
              <a:extLst>
                <a:ext uri="{FF2B5EF4-FFF2-40B4-BE49-F238E27FC236}">
                  <a16:creationId xmlns:a16="http://schemas.microsoft.com/office/drawing/2014/main" id="{A1A9C828-126A-4C8A-9C4E-53505801279C}"/>
                </a:ext>
              </a:extLst>
            </p:cNvPr>
            <p:cNvSpPr/>
            <p:nvPr/>
          </p:nvSpPr>
          <p:spPr>
            <a:xfrm rot="18422095">
              <a:off x="4728534" y="946904"/>
              <a:ext cx="1861517" cy="2046639"/>
            </a:xfrm>
            <a:prstGeom prst="arc">
              <a:avLst>
                <a:gd name="adj1" fmla="val 15818561"/>
                <a:gd name="adj2" fmla="val 199379"/>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52" name="Connecteur droit avec flèche 51">
              <a:extLst>
                <a:ext uri="{FF2B5EF4-FFF2-40B4-BE49-F238E27FC236}">
                  <a16:creationId xmlns:a16="http://schemas.microsoft.com/office/drawing/2014/main" id="{69739C0E-04FA-49D4-B3FA-B35661E02872}"/>
                </a:ext>
              </a:extLst>
            </p:cNvPr>
            <p:cNvCxnSpPr>
              <a:stCxn id="48" idx="2"/>
            </p:cNvCxnSpPr>
            <p:nvPr/>
          </p:nvCxnSpPr>
          <p:spPr>
            <a:xfrm>
              <a:off x="6262190" y="1260766"/>
              <a:ext cx="18476" cy="4910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54" name="Tableau 53">
            <a:extLst>
              <a:ext uri="{FF2B5EF4-FFF2-40B4-BE49-F238E27FC236}">
                <a16:creationId xmlns:a16="http://schemas.microsoft.com/office/drawing/2014/main" id="{CBA546D4-FCD2-4F73-9542-FEE081C2E9F3}"/>
              </a:ext>
            </a:extLst>
          </p:cNvPr>
          <p:cNvGraphicFramePr>
            <a:graphicFrameLocks noGrp="1"/>
          </p:cNvGraphicFramePr>
          <p:nvPr>
            <p:extLst>
              <p:ext uri="{D42A27DB-BD31-4B8C-83A1-F6EECF244321}">
                <p14:modId xmlns:p14="http://schemas.microsoft.com/office/powerpoint/2010/main" val="1031739128"/>
              </p:ext>
            </p:extLst>
          </p:nvPr>
        </p:nvGraphicFramePr>
        <p:xfrm>
          <a:off x="7504330" y="1322795"/>
          <a:ext cx="2551891" cy="2017584"/>
        </p:xfrm>
        <a:graphic>
          <a:graphicData uri="http://schemas.openxmlformats.org/drawingml/2006/table">
            <a:tbl>
              <a:tblPr/>
              <a:tblGrid>
                <a:gridCol w="419691">
                  <a:extLst>
                    <a:ext uri="{9D8B030D-6E8A-4147-A177-3AD203B41FA5}">
                      <a16:colId xmlns:a16="http://schemas.microsoft.com/office/drawing/2014/main" val="4211120514"/>
                    </a:ext>
                  </a:extLst>
                </a:gridCol>
                <a:gridCol w="426440">
                  <a:extLst>
                    <a:ext uri="{9D8B030D-6E8A-4147-A177-3AD203B41FA5}">
                      <a16:colId xmlns:a16="http://schemas.microsoft.com/office/drawing/2014/main" val="2118242154"/>
                    </a:ext>
                  </a:extLst>
                </a:gridCol>
                <a:gridCol w="426440">
                  <a:extLst>
                    <a:ext uri="{9D8B030D-6E8A-4147-A177-3AD203B41FA5}">
                      <a16:colId xmlns:a16="http://schemas.microsoft.com/office/drawing/2014/main" val="1577113769"/>
                    </a:ext>
                  </a:extLst>
                </a:gridCol>
                <a:gridCol w="426440">
                  <a:extLst>
                    <a:ext uri="{9D8B030D-6E8A-4147-A177-3AD203B41FA5}">
                      <a16:colId xmlns:a16="http://schemas.microsoft.com/office/drawing/2014/main" val="188077186"/>
                    </a:ext>
                  </a:extLst>
                </a:gridCol>
                <a:gridCol w="426440">
                  <a:extLst>
                    <a:ext uri="{9D8B030D-6E8A-4147-A177-3AD203B41FA5}">
                      <a16:colId xmlns:a16="http://schemas.microsoft.com/office/drawing/2014/main" val="2654335379"/>
                    </a:ext>
                  </a:extLst>
                </a:gridCol>
                <a:gridCol w="426440">
                  <a:extLst>
                    <a:ext uri="{9D8B030D-6E8A-4147-A177-3AD203B41FA5}">
                      <a16:colId xmlns:a16="http://schemas.microsoft.com/office/drawing/2014/main" val="2938467193"/>
                    </a:ext>
                  </a:extLst>
                </a:gridCol>
              </a:tblGrid>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solidFill>
                            <a:schemeClr val="tx1"/>
                          </a:solidFill>
                        </a:rPr>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42626843"/>
                  </a:ext>
                </a:extLst>
              </a:tr>
              <a:tr h="336264">
                <a:tc>
                  <a:txBody>
                    <a:bodyPr/>
                    <a:lstStyle/>
                    <a:p>
                      <a:r>
                        <a:rPr lang="fr-FR" sz="1600" dirty="0"/>
                        <a:t>3</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9020069"/>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704481809"/>
                  </a:ext>
                </a:extLst>
              </a:tr>
              <a:tr h="336264">
                <a:tc>
                  <a:txBody>
                    <a:bodyPr/>
                    <a:lstStyle/>
                    <a:p>
                      <a:r>
                        <a:rPr lang="fr-FR" sz="1600" dirty="0"/>
                        <a:t>4</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2</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80596933"/>
                  </a:ext>
                </a:extLst>
              </a:tr>
              <a:tr h="336264">
                <a:tc>
                  <a:txBody>
                    <a:bodyPr/>
                    <a:lstStyle/>
                    <a:p>
                      <a:r>
                        <a:rPr lang="fr-FR" sz="1600" dirty="0"/>
                        <a:t>2</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163724003"/>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r>
                        <a:rPr lang="fr-FR" sz="16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6">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646574536"/>
                  </a:ext>
                </a:extLst>
              </a:tr>
            </a:tbl>
          </a:graphicData>
        </a:graphic>
      </p:graphicFrame>
      <p:sp>
        <p:nvSpPr>
          <p:cNvPr id="55" name="ZoneTexte 54">
            <a:extLst>
              <a:ext uri="{FF2B5EF4-FFF2-40B4-BE49-F238E27FC236}">
                <a16:creationId xmlns:a16="http://schemas.microsoft.com/office/drawing/2014/main" id="{29FC61D0-95C7-4B56-9A80-8F656B1F02BE}"/>
              </a:ext>
            </a:extLst>
          </p:cNvPr>
          <p:cNvSpPr txBox="1"/>
          <p:nvPr/>
        </p:nvSpPr>
        <p:spPr>
          <a:xfrm>
            <a:off x="1767495" y="223098"/>
            <a:ext cx="3026137" cy="369332"/>
          </a:xfrm>
          <a:prstGeom prst="rect">
            <a:avLst/>
          </a:prstGeom>
          <a:noFill/>
        </p:spPr>
        <p:txBody>
          <a:bodyPr wrap="square" rtlCol="0">
            <a:spAutoFit/>
          </a:bodyPr>
          <a:lstStyle/>
          <a:p>
            <a:pPr algn="ctr"/>
            <a:r>
              <a:rPr lang="fr-FR" dirty="0" err="1">
                <a:solidFill>
                  <a:schemeClr val="accent2"/>
                </a:solidFill>
                <a:latin typeface="Abadi" panose="020B0604020104020204" pitchFamily="34" charset="0"/>
              </a:rPr>
              <a:t>ratings_small</a:t>
            </a:r>
            <a:r>
              <a:rPr lang="fr-FR" dirty="0">
                <a:solidFill>
                  <a:schemeClr val="accent2"/>
                </a:solidFill>
                <a:latin typeface="Abadi" panose="020B0604020104020204" pitchFamily="34" charset="0"/>
              </a:rPr>
              <a:t> (672,9066)</a:t>
            </a:r>
          </a:p>
        </p:txBody>
      </p:sp>
      <p:sp>
        <p:nvSpPr>
          <p:cNvPr id="56" name="ZoneTexte 55">
            <a:extLst>
              <a:ext uri="{FF2B5EF4-FFF2-40B4-BE49-F238E27FC236}">
                <a16:creationId xmlns:a16="http://schemas.microsoft.com/office/drawing/2014/main" id="{30DB3439-82BD-4A77-8BA2-8006E90073A6}"/>
              </a:ext>
            </a:extLst>
          </p:cNvPr>
          <p:cNvSpPr txBox="1"/>
          <p:nvPr/>
        </p:nvSpPr>
        <p:spPr>
          <a:xfrm>
            <a:off x="7199486" y="210724"/>
            <a:ext cx="3026137" cy="369332"/>
          </a:xfrm>
          <a:prstGeom prst="rect">
            <a:avLst/>
          </a:prstGeom>
          <a:noFill/>
        </p:spPr>
        <p:txBody>
          <a:bodyPr wrap="square" rtlCol="0">
            <a:spAutoFit/>
          </a:bodyPr>
          <a:lstStyle/>
          <a:p>
            <a:pPr algn="ctr"/>
            <a:r>
              <a:rPr lang="fr-FR" dirty="0" err="1">
                <a:solidFill>
                  <a:schemeClr val="accent6">
                    <a:lumMod val="60000"/>
                    <a:lumOff val="40000"/>
                  </a:schemeClr>
                </a:solidFill>
                <a:latin typeface="Abadi" panose="020B0604020104020204" pitchFamily="34" charset="0"/>
              </a:rPr>
              <a:t>data_test</a:t>
            </a:r>
            <a:r>
              <a:rPr lang="fr-FR" dirty="0">
                <a:solidFill>
                  <a:schemeClr val="accent6">
                    <a:lumMod val="60000"/>
                    <a:lumOff val="40000"/>
                  </a:schemeClr>
                </a:solidFill>
                <a:latin typeface="Abadi" panose="020B0604020104020204" pitchFamily="34" charset="0"/>
              </a:rPr>
              <a:t> (134,9066)</a:t>
            </a:r>
          </a:p>
        </p:txBody>
      </p:sp>
      <p:sp>
        <p:nvSpPr>
          <p:cNvPr id="57" name="ZoneTexte 56">
            <a:extLst>
              <a:ext uri="{FF2B5EF4-FFF2-40B4-BE49-F238E27FC236}">
                <a16:creationId xmlns:a16="http://schemas.microsoft.com/office/drawing/2014/main" id="{680A2C80-8D15-4A13-902B-59506D4F3095}"/>
              </a:ext>
            </a:extLst>
          </p:cNvPr>
          <p:cNvSpPr txBox="1"/>
          <p:nvPr/>
        </p:nvSpPr>
        <p:spPr>
          <a:xfrm rot="16200000">
            <a:off x="4422398" y="5192115"/>
            <a:ext cx="1929468" cy="369332"/>
          </a:xfrm>
          <a:prstGeom prst="rect">
            <a:avLst/>
          </a:prstGeom>
          <a:noFill/>
        </p:spPr>
        <p:txBody>
          <a:bodyPr wrap="square" rtlCol="0">
            <a:spAutoFit/>
          </a:bodyPr>
          <a:lstStyle/>
          <a:p>
            <a:pPr algn="ctr"/>
            <a:r>
              <a:rPr lang="fr-FR" dirty="0">
                <a:solidFill>
                  <a:srgbClr val="7030A0"/>
                </a:solidFill>
                <a:latin typeface="Abadi" panose="020B0604020104020204" pitchFamily="34" charset="0"/>
              </a:rPr>
              <a:t>USERS</a:t>
            </a:r>
          </a:p>
        </p:txBody>
      </p:sp>
      <p:sp>
        <p:nvSpPr>
          <p:cNvPr id="58" name="ZoneTexte 57">
            <a:extLst>
              <a:ext uri="{FF2B5EF4-FFF2-40B4-BE49-F238E27FC236}">
                <a16:creationId xmlns:a16="http://schemas.microsoft.com/office/drawing/2014/main" id="{4084B355-F4D7-4473-AB77-66EAF12F2733}"/>
              </a:ext>
            </a:extLst>
          </p:cNvPr>
          <p:cNvSpPr txBox="1"/>
          <p:nvPr/>
        </p:nvSpPr>
        <p:spPr>
          <a:xfrm>
            <a:off x="6068324" y="3559460"/>
            <a:ext cx="2558643" cy="369332"/>
          </a:xfrm>
          <a:prstGeom prst="rect">
            <a:avLst/>
          </a:prstGeom>
          <a:noFill/>
        </p:spPr>
        <p:txBody>
          <a:bodyPr wrap="square" rtlCol="0">
            <a:spAutoFit/>
          </a:bodyPr>
          <a:lstStyle/>
          <a:p>
            <a:pPr algn="ctr"/>
            <a:r>
              <a:rPr lang="fr-FR" dirty="0">
                <a:solidFill>
                  <a:srgbClr val="7030A0"/>
                </a:solidFill>
                <a:latin typeface="Abadi" panose="020B0604020104020204" pitchFamily="34" charset="0"/>
              </a:rPr>
              <a:t>MOVIES</a:t>
            </a:r>
          </a:p>
        </p:txBody>
      </p:sp>
      <p:sp>
        <p:nvSpPr>
          <p:cNvPr id="71" name="Rectangle 70">
            <a:extLst>
              <a:ext uri="{FF2B5EF4-FFF2-40B4-BE49-F238E27FC236}">
                <a16:creationId xmlns:a16="http://schemas.microsoft.com/office/drawing/2014/main" id="{9B867DF3-7848-47FF-A006-90836278F464}"/>
              </a:ext>
            </a:extLst>
          </p:cNvPr>
          <p:cNvSpPr/>
          <p:nvPr/>
        </p:nvSpPr>
        <p:spPr>
          <a:xfrm>
            <a:off x="6024317" y="4296160"/>
            <a:ext cx="2558643" cy="2017582"/>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2" name="Tableau 71">
            <a:extLst>
              <a:ext uri="{FF2B5EF4-FFF2-40B4-BE49-F238E27FC236}">
                <a16:creationId xmlns:a16="http://schemas.microsoft.com/office/drawing/2014/main" id="{88C54FF1-8265-4577-A15E-768C0B41B083}"/>
              </a:ext>
            </a:extLst>
          </p:cNvPr>
          <p:cNvGraphicFramePr>
            <a:graphicFrameLocks noGrp="1"/>
          </p:cNvGraphicFramePr>
          <p:nvPr>
            <p:extLst>
              <p:ext uri="{D42A27DB-BD31-4B8C-83A1-F6EECF244321}">
                <p14:modId xmlns:p14="http://schemas.microsoft.com/office/powerpoint/2010/main" val="3933485198"/>
              </p:ext>
            </p:extLst>
          </p:nvPr>
        </p:nvGraphicFramePr>
        <p:xfrm>
          <a:off x="6042155" y="4295445"/>
          <a:ext cx="2527863" cy="2017584"/>
        </p:xfrm>
        <a:graphic>
          <a:graphicData uri="http://schemas.openxmlformats.org/drawingml/2006/table">
            <a:tbl>
              <a:tblPr/>
              <a:tblGrid>
                <a:gridCol w="423598">
                  <a:extLst>
                    <a:ext uri="{9D8B030D-6E8A-4147-A177-3AD203B41FA5}">
                      <a16:colId xmlns:a16="http://schemas.microsoft.com/office/drawing/2014/main" val="4211120514"/>
                    </a:ext>
                  </a:extLst>
                </a:gridCol>
                <a:gridCol w="420853">
                  <a:extLst>
                    <a:ext uri="{9D8B030D-6E8A-4147-A177-3AD203B41FA5}">
                      <a16:colId xmlns:a16="http://schemas.microsoft.com/office/drawing/2014/main" val="2118242154"/>
                    </a:ext>
                  </a:extLst>
                </a:gridCol>
                <a:gridCol w="420853">
                  <a:extLst>
                    <a:ext uri="{9D8B030D-6E8A-4147-A177-3AD203B41FA5}">
                      <a16:colId xmlns:a16="http://schemas.microsoft.com/office/drawing/2014/main" val="1577113769"/>
                    </a:ext>
                  </a:extLst>
                </a:gridCol>
                <a:gridCol w="420853">
                  <a:extLst>
                    <a:ext uri="{9D8B030D-6E8A-4147-A177-3AD203B41FA5}">
                      <a16:colId xmlns:a16="http://schemas.microsoft.com/office/drawing/2014/main" val="188077186"/>
                    </a:ext>
                  </a:extLst>
                </a:gridCol>
                <a:gridCol w="420853">
                  <a:extLst>
                    <a:ext uri="{9D8B030D-6E8A-4147-A177-3AD203B41FA5}">
                      <a16:colId xmlns:a16="http://schemas.microsoft.com/office/drawing/2014/main" val="2654335379"/>
                    </a:ext>
                  </a:extLst>
                </a:gridCol>
                <a:gridCol w="420853">
                  <a:extLst>
                    <a:ext uri="{9D8B030D-6E8A-4147-A177-3AD203B41FA5}">
                      <a16:colId xmlns:a16="http://schemas.microsoft.com/office/drawing/2014/main" val="2938467193"/>
                    </a:ext>
                  </a:extLst>
                </a:gridCol>
              </a:tblGrid>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solidFill>
                            <a:schemeClr val="tx1"/>
                          </a:solidFill>
                        </a:rPr>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2626843"/>
                  </a:ext>
                </a:extLst>
              </a:tr>
              <a:tr h="336264">
                <a:tc>
                  <a:txBody>
                    <a:bodyPr/>
                    <a:lstStyle/>
                    <a:p>
                      <a:r>
                        <a:rPr lang="fr-FR" sz="1600" dirty="0"/>
                        <a:t>3</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9020069"/>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704481809"/>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2</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480596933"/>
                  </a:ext>
                </a:extLst>
              </a:tr>
              <a:tr h="336264">
                <a:tc>
                  <a:txBody>
                    <a:bodyPr/>
                    <a:lstStyle/>
                    <a:p>
                      <a:r>
                        <a:rPr lang="fr-FR" sz="1600" dirty="0"/>
                        <a:t>2</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2163724003"/>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tc>
                  <a:txBody>
                    <a:bodyPr/>
                    <a:lstStyle/>
                    <a:p>
                      <a:r>
                        <a:rPr lang="fr-FR" sz="16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CCCCFF"/>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CCCCFF"/>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2646574536"/>
                  </a:ext>
                </a:extLst>
              </a:tr>
            </a:tbl>
          </a:graphicData>
        </a:graphic>
      </p:graphicFrame>
      <p:sp>
        <p:nvSpPr>
          <p:cNvPr id="73" name="ZoneTexte 72">
            <a:extLst>
              <a:ext uri="{FF2B5EF4-FFF2-40B4-BE49-F238E27FC236}">
                <a16:creationId xmlns:a16="http://schemas.microsoft.com/office/drawing/2014/main" id="{980D2A63-2AF3-46EE-96D0-D3C33C9D69A4}"/>
              </a:ext>
            </a:extLst>
          </p:cNvPr>
          <p:cNvSpPr txBox="1"/>
          <p:nvPr/>
        </p:nvSpPr>
        <p:spPr>
          <a:xfrm rot="16200000">
            <a:off x="7850395" y="5044797"/>
            <a:ext cx="1929468" cy="369332"/>
          </a:xfrm>
          <a:prstGeom prst="rect">
            <a:avLst/>
          </a:prstGeom>
          <a:noFill/>
        </p:spPr>
        <p:txBody>
          <a:bodyPr wrap="square" rtlCol="0">
            <a:spAutoFit/>
          </a:bodyPr>
          <a:lstStyle/>
          <a:p>
            <a:pPr algn="ctr"/>
            <a:r>
              <a:rPr lang="fr-FR" dirty="0">
                <a:solidFill>
                  <a:schemeClr val="accent4">
                    <a:lumMod val="60000"/>
                    <a:lumOff val="40000"/>
                  </a:schemeClr>
                </a:solidFill>
                <a:latin typeface="Abadi" panose="020B0604020104020204" pitchFamily="34" charset="0"/>
              </a:rPr>
              <a:t>USERS</a:t>
            </a:r>
          </a:p>
        </p:txBody>
      </p:sp>
      <p:sp>
        <p:nvSpPr>
          <p:cNvPr id="74" name="ZoneTexte 73">
            <a:extLst>
              <a:ext uri="{FF2B5EF4-FFF2-40B4-BE49-F238E27FC236}">
                <a16:creationId xmlns:a16="http://schemas.microsoft.com/office/drawing/2014/main" id="{C246672D-D52B-4825-875B-ABC109A99355}"/>
              </a:ext>
            </a:extLst>
          </p:cNvPr>
          <p:cNvSpPr txBox="1"/>
          <p:nvPr/>
        </p:nvSpPr>
        <p:spPr>
          <a:xfrm>
            <a:off x="9374678" y="3585465"/>
            <a:ext cx="2558643" cy="369332"/>
          </a:xfrm>
          <a:prstGeom prst="rect">
            <a:avLst/>
          </a:prstGeom>
          <a:noFill/>
        </p:spPr>
        <p:txBody>
          <a:bodyPr wrap="square" rtlCol="0">
            <a:spAutoFit/>
          </a:bodyPr>
          <a:lstStyle/>
          <a:p>
            <a:pPr algn="ctr"/>
            <a:r>
              <a:rPr lang="fr-FR" dirty="0">
                <a:solidFill>
                  <a:schemeClr val="accent4">
                    <a:lumMod val="60000"/>
                    <a:lumOff val="40000"/>
                  </a:schemeClr>
                </a:solidFill>
                <a:latin typeface="Abadi" panose="020B0604020104020204" pitchFamily="34" charset="0"/>
              </a:rPr>
              <a:t>MOVIES</a:t>
            </a:r>
          </a:p>
        </p:txBody>
      </p:sp>
      <p:grpSp>
        <p:nvGrpSpPr>
          <p:cNvPr id="91" name="Groupe 90">
            <a:extLst>
              <a:ext uri="{FF2B5EF4-FFF2-40B4-BE49-F238E27FC236}">
                <a16:creationId xmlns:a16="http://schemas.microsoft.com/office/drawing/2014/main" id="{1BCA09E5-B1C8-42BA-AEBF-214AFAB6FE33}"/>
              </a:ext>
            </a:extLst>
          </p:cNvPr>
          <p:cNvGrpSpPr/>
          <p:nvPr/>
        </p:nvGrpSpPr>
        <p:grpSpPr>
          <a:xfrm>
            <a:off x="8979078" y="4218494"/>
            <a:ext cx="369333" cy="2119694"/>
            <a:chOff x="9070202" y="4419214"/>
            <a:chExt cx="369333" cy="2119694"/>
          </a:xfrm>
        </p:grpSpPr>
        <p:pic>
          <p:nvPicPr>
            <p:cNvPr id="75" name="Graphique 74" descr="Utilisateur avec un remplissage uni">
              <a:extLst>
                <a:ext uri="{FF2B5EF4-FFF2-40B4-BE49-F238E27FC236}">
                  <a16:creationId xmlns:a16="http://schemas.microsoft.com/office/drawing/2014/main" id="{A7DCD6E9-52E4-42AB-A2D6-78702E173C3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70202" y="4419214"/>
              <a:ext cx="369333" cy="428055"/>
            </a:xfrm>
            <a:prstGeom prst="rect">
              <a:avLst/>
            </a:prstGeom>
          </p:spPr>
        </p:pic>
        <p:pic>
          <p:nvPicPr>
            <p:cNvPr id="76" name="Graphique 75" descr="Utilisateur avec un remplissage uni">
              <a:extLst>
                <a:ext uri="{FF2B5EF4-FFF2-40B4-BE49-F238E27FC236}">
                  <a16:creationId xmlns:a16="http://schemas.microsoft.com/office/drawing/2014/main" id="{822ABFA2-CA59-4478-BFC0-31DD378A10A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70202" y="4788547"/>
              <a:ext cx="369333" cy="428055"/>
            </a:xfrm>
            <a:prstGeom prst="rect">
              <a:avLst/>
            </a:prstGeom>
          </p:spPr>
        </p:pic>
        <p:pic>
          <p:nvPicPr>
            <p:cNvPr id="77" name="Graphique 76" descr="Utilisateur avec un remplissage uni">
              <a:extLst>
                <a:ext uri="{FF2B5EF4-FFF2-40B4-BE49-F238E27FC236}">
                  <a16:creationId xmlns:a16="http://schemas.microsoft.com/office/drawing/2014/main" id="{EFD39780-8972-498E-A906-1E205D954A4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70202" y="6110853"/>
              <a:ext cx="369333" cy="428055"/>
            </a:xfrm>
            <a:prstGeom prst="rect">
              <a:avLst/>
            </a:prstGeom>
          </p:spPr>
        </p:pic>
        <p:pic>
          <p:nvPicPr>
            <p:cNvPr id="78" name="Graphique 77" descr="Utilisateur avec un remplissage uni">
              <a:extLst>
                <a:ext uri="{FF2B5EF4-FFF2-40B4-BE49-F238E27FC236}">
                  <a16:creationId xmlns:a16="http://schemas.microsoft.com/office/drawing/2014/main" id="{2ABE576B-1334-4A01-A7D7-41F88DC5B589}"/>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70202" y="5764919"/>
              <a:ext cx="369333" cy="428055"/>
            </a:xfrm>
            <a:prstGeom prst="rect">
              <a:avLst/>
            </a:prstGeom>
          </p:spPr>
        </p:pic>
        <p:pic>
          <p:nvPicPr>
            <p:cNvPr id="79" name="Graphique 78" descr="Utilisateur avec un remplissage uni">
              <a:extLst>
                <a:ext uri="{FF2B5EF4-FFF2-40B4-BE49-F238E27FC236}">
                  <a16:creationId xmlns:a16="http://schemas.microsoft.com/office/drawing/2014/main" id="{EEC7C8BF-E90B-48AD-BC69-71D68DE35C59}"/>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70202" y="5420131"/>
              <a:ext cx="369333" cy="428055"/>
            </a:xfrm>
            <a:prstGeom prst="rect">
              <a:avLst/>
            </a:prstGeom>
          </p:spPr>
        </p:pic>
        <p:pic>
          <p:nvPicPr>
            <p:cNvPr id="80" name="Graphique 79" descr="Utilisateur avec un remplissage uni">
              <a:extLst>
                <a:ext uri="{FF2B5EF4-FFF2-40B4-BE49-F238E27FC236}">
                  <a16:creationId xmlns:a16="http://schemas.microsoft.com/office/drawing/2014/main" id="{206AB511-0217-4684-A0D9-E81A386B293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070202" y="5098742"/>
              <a:ext cx="369333" cy="428055"/>
            </a:xfrm>
            <a:prstGeom prst="rect">
              <a:avLst/>
            </a:prstGeom>
          </p:spPr>
        </p:pic>
      </p:grpSp>
      <p:grpSp>
        <p:nvGrpSpPr>
          <p:cNvPr id="90" name="Groupe 89">
            <a:extLst>
              <a:ext uri="{FF2B5EF4-FFF2-40B4-BE49-F238E27FC236}">
                <a16:creationId xmlns:a16="http://schemas.microsoft.com/office/drawing/2014/main" id="{4D8A1291-C126-4C64-9EEF-8927CBBAEC2F}"/>
              </a:ext>
            </a:extLst>
          </p:cNvPr>
          <p:cNvGrpSpPr/>
          <p:nvPr/>
        </p:nvGrpSpPr>
        <p:grpSpPr>
          <a:xfrm>
            <a:off x="9348411" y="3892551"/>
            <a:ext cx="2563306" cy="377155"/>
            <a:chOff x="9439535" y="4093271"/>
            <a:chExt cx="2563306" cy="377155"/>
          </a:xfrm>
        </p:grpSpPr>
        <p:pic>
          <p:nvPicPr>
            <p:cNvPr id="81" name="Graphique 80" descr="Clap avec un remplissage uni">
              <a:extLst>
                <a:ext uri="{FF2B5EF4-FFF2-40B4-BE49-F238E27FC236}">
                  <a16:creationId xmlns:a16="http://schemas.microsoft.com/office/drawing/2014/main" id="{85B9AAB3-D68D-4CDC-B664-132AC0FEFB4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878330" y="4101093"/>
              <a:ext cx="369333" cy="369333"/>
            </a:xfrm>
            <a:prstGeom prst="rect">
              <a:avLst/>
            </a:prstGeom>
          </p:spPr>
        </p:pic>
        <p:pic>
          <p:nvPicPr>
            <p:cNvPr id="82" name="Graphique 81" descr="Clap avec un remplissage uni">
              <a:extLst>
                <a:ext uri="{FF2B5EF4-FFF2-40B4-BE49-F238E27FC236}">
                  <a16:creationId xmlns:a16="http://schemas.microsoft.com/office/drawing/2014/main" id="{05FB5531-1EE5-45FC-A4F2-0172029F1DA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755920" y="4101093"/>
              <a:ext cx="369333" cy="369333"/>
            </a:xfrm>
            <a:prstGeom prst="rect">
              <a:avLst/>
            </a:prstGeom>
          </p:spPr>
        </p:pic>
        <p:pic>
          <p:nvPicPr>
            <p:cNvPr id="83" name="Graphique 82" descr="Clap avec un remplissage uni">
              <a:extLst>
                <a:ext uri="{FF2B5EF4-FFF2-40B4-BE49-F238E27FC236}">
                  <a16:creationId xmlns:a16="http://schemas.microsoft.com/office/drawing/2014/main" id="{0ACA6426-CA8F-45D6-AF4E-ACA63189D4F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194715" y="4101093"/>
              <a:ext cx="369333" cy="369333"/>
            </a:xfrm>
            <a:prstGeom prst="rect">
              <a:avLst/>
            </a:prstGeom>
          </p:spPr>
        </p:pic>
        <p:pic>
          <p:nvPicPr>
            <p:cNvPr id="84" name="Graphique 83" descr="Clap avec un remplissage uni">
              <a:extLst>
                <a:ext uri="{FF2B5EF4-FFF2-40B4-BE49-F238E27FC236}">
                  <a16:creationId xmlns:a16="http://schemas.microsoft.com/office/drawing/2014/main" id="{86C80560-EBF3-41CE-813B-EBE349ACDF8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633508" y="4101093"/>
              <a:ext cx="369333" cy="369333"/>
            </a:xfrm>
            <a:prstGeom prst="rect">
              <a:avLst/>
            </a:prstGeom>
          </p:spPr>
        </p:pic>
        <p:pic>
          <p:nvPicPr>
            <p:cNvPr id="85" name="Graphique 84" descr="Clap avec un remplissage uni">
              <a:extLst>
                <a:ext uri="{FF2B5EF4-FFF2-40B4-BE49-F238E27FC236}">
                  <a16:creationId xmlns:a16="http://schemas.microsoft.com/office/drawing/2014/main" id="{ADF07590-C033-46C9-ADA8-133BD462B4F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0317125" y="4101093"/>
              <a:ext cx="369333" cy="369333"/>
            </a:xfrm>
            <a:prstGeom prst="rect">
              <a:avLst/>
            </a:prstGeom>
          </p:spPr>
        </p:pic>
        <p:pic>
          <p:nvPicPr>
            <p:cNvPr id="86" name="Graphique 85" descr="Clap avec un remplissage uni">
              <a:extLst>
                <a:ext uri="{FF2B5EF4-FFF2-40B4-BE49-F238E27FC236}">
                  <a16:creationId xmlns:a16="http://schemas.microsoft.com/office/drawing/2014/main" id="{497D97FB-A104-49EF-8719-B64219993CB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439535" y="4093271"/>
              <a:ext cx="369333" cy="369333"/>
            </a:xfrm>
            <a:prstGeom prst="rect">
              <a:avLst/>
            </a:prstGeom>
          </p:spPr>
        </p:pic>
      </p:grpSp>
      <p:sp>
        <p:nvSpPr>
          <p:cNvPr id="87" name="Rectangle 86">
            <a:extLst>
              <a:ext uri="{FF2B5EF4-FFF2-40B4-BE49-F238E27FC236}">
                <a16:creationId xmlns:a16="http://schemas.microsoft.com/office/drawing/2014/main" id="{7F22ADDD-8369-4FA2-A71C-D3BD0BD4F871}"/>
              </a:ext>
            </a:extLst>
          </p:cNvPr>
          <p:cNvSpPr/>
          <p:nvPr/>
        </p:nvSpPr>
        <p:spPr>
          <a:xfrm>
            <a:off x="9348411" y="4313096"/>
            <a:ext cx="2558643" cy="2017582"/>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88" name="Tableau 87">
            <a:extLst>
              <a:ext uri="{FF2B5EF4-FFF2-40B4-BE49-F238E27FC236}">
                <a16:creationId xmlns:a16="http://schemas.microsoft.com/office/drawing/2014/main" id="{09D79F3C-535B-4671-9EBE-8901731E7DFB}"/>
              </a:ext>
            </a:extLst>
          </p:cNvPr>
          <p:cNvGraphicFramePr>
            <a:graphicFrameLocks noGrp="1"/>
          </p:cNvGraphicFramePr>
          <p:nvPr>
            <p:extLst>
              <p:ext uri="{D42A27DB-BD31-4B8C-83A1-F6EECF244321}">
                <p14:modId xmlns:p14="http://schemas.microsoft.com/office/powerpoint/2010/main" val="1396159605"/>
              </p:ext>
            </p:extLst>
          </p:nvPr>
        </p:nvGraphicFramePr>
        <p:xfrm>
          <a:off x="9355294" y="4315520"/>
          <a:ext cx="2533454" cy="2017584"/>
        </p:xfrm>
        <a:graphic>
          <a:graphicData uri="http://schemas.openxmlformats.org/drawingml/2006/table">
            <a:tbl>
              <a:tblPr/>
              <a:tblGrid>
                <a:gridCol w="416659">
                  <a:extLst>
                    <a:ext uri="{9D8B030D-6E8A-4147-A177-3AD203B41FA5}">
                      <a16:colId xmlns:a16="http://schemas.microsoft.com/office/drawing/2014/main" val="4211120514"/>
                    </a:ext>
                  </a:extLst>
                </a:gridCol>
                <a:gridCol w="423359">
                  <a:extLst>
                    <a:ext uri="{9D8B030D-6E8A-4147-A177-3AD203B41FA5}">
                      <a16:colId xmlns:a16="http://schemas.microsoft.com/office/drawing/2014/main" val="2118242154"/>
                    </a:ext>
                  </a:extLst>
                </a:gridCol>
                <a:gridCol w="423359">
                  <a:extLst>
                    <a:ext uri="{9D8B030D-6E8A-4147-A177-3AD203B41FA5}">
                      <a16:colId xmlns:a16="http://schemas.microsoft.com/office/drawing/2014/main" val="1577113769"/>
                    </a:ext>
                  </a:extLst>
                </a:gridCol>
                <a:gridCol w="423359">
                  <a:extLst>
                    <a:ext uri="{9D8B030D-6E8A-4147-A177-3AD203B41FA5}">
                      <a16:colId xmlns:a16="http://schemas.microsoft.com/office/drawing/2014/main" val="188077186"/>
                    </a:ext>
                  </a:extLst>
                </a:gridCol>
                <a:gridCol w="423359">
                  <a:extLst>
                    <a:ext uri="{9D8B030D-6E8A-4147-A177-3AD203B41FA5}">
                      <a16:colId xmlns:a16="http://schemas.microsoft.com/office/drawing/2014/main" val="2654335379"/>
                    </a:ext>
                  </a:extLst>
                </a:gridCol>
                <a:gridCol w="423359">
                  <a:extLst>
                    <a:ext uri="{9D8B030D-6E8A-4147-A177-3AD203B41FA5}">
                      <a16:colId xmlns:a16="http://schemas.microsoft.com/office/drawing/2014/main" val="2938467193"/>
                    </a:ext>
                  </a:extLst>
                </a:gridCol>
              </a:tblGrid>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solidFill>
                            <a:schemeClr val="tx1"/>
                          </a:solidFill>
                        </a:rPr>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mpd="sng">
                      <a:no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442626843"/>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49020069"/>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04481809"/>
                  </a:ext>
                </a:extLst>
              </a:tr>
              <a:tr h="336264">
                <a:tc>
                  <a:txBody>
                    <a:bodyPr/>
                    <a:lstStyle/>
                    <a:p>
                      <a:r>
                        <a:rPr lang="fr-FR" sz="1600" dirty="0"/>
                        <a:t>4</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0596933"/>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3724003"/>
                  </a:ext>
                </a:extLst>
              </a:tr>
              <a:tr h="336264">
                <a:tc>
                  <a:txBody>
                    <a:bodyPr/>
                    <a:lstStyle/>
                    <a:p>
                      <a:r>
                        <a:rPr lang="fr-FR" sz="1600" dirty="0"/>
                        <a:t>0</a:t>
                      </a:r>
                    </a:p>
                  </a:txBody>
                  <a:tcPr>
                    <a:lnL w="12700" cmpd="sng">
                      <a:no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tc>
                  <a:txBody>
                    <a:bodyPr/>
                    <a:lstStyle/>
                    <a:p>
                      <a:r>
                        <a:rPr lang="fr-FR" sz="16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4">
                        <a:lumMod val="20000"/>
                        <a:lumOff val="80000"/>
                      </a:schemeClr>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tc>
                  <a:txBody>
                    <a:bodyPr/>
                    <a:lstStyle/>
                    <a:p>
                      <a:r>
                        <a:rPr lang="fr-FR" sz="1600" dirty="0"/>
                        <a:t>0</a:t>
                      </a:r>
                    </a:p>
                  </a:txBody>
                  <a:tcPr>
                    <a:lnL w="12700" cap="flat" cmpd="sng" algn="ctr">
                      <a:solidFill>
                        <a:schemeClr val="bg1">
                          <a:lumMod val="50000"/>
                        </a:schemeClr>
                      </a:solidFill>
                      <a:prstDash val="solid"/>
                      <a:round/>
                      <a:headEnd type="none" w="med" len="med"/>
                      <a:tailEnd type="none" w="med" len="med"/>
                    </a:lnL>
                    <a:lnR w="12700" cmpd="sng">
                      <a:noFill/>
                      <a:prstDash val="solid"/>
                    </a:lnR>
                    <a:lnT w="12700" cap="flat" cmpd="sng" algn="ctr">
                      <a:solidFill>
                        <a:schemeClr val="bg1">
                          <a:lumMod val="50000"/>
                        </a:schemeClr>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46574536"/>
                  </a:ext>
                </a:extLst>
              </a:tr>
            </a:tbl>
          </a:graphicData>
        </a:graphic>
      </p:graphicFrame>
      <p:grpSp>
        <p:nvGrpSpPr>
          <p:cNvPr id="92" name="Groupe 91">
            <a:extLst>
              <a:ext uri="{FF2B5EF4-FFF2-40B4-BE49-F238E27FC236}">
                <a16:creationId xmlns:a16="http://schemas.microsoft.com/office/drawing/2014/main" id="{9EC946C0-52A5-4BDB-AF99-F4BDDD83E46D}"/>
              </a:ext>
            </a:extLst>
          </p:cNvPr>
          <p:cNvGrpSpPr/>
          <p:nvPr/>
        </p:nvGrpSpPr>
        <p:grpSpPr>
          <a:xfrm rot="4422743">
            <a:off x="8873741" y="1985576"/>
            <a:ext cx="2046464" cy="1861517"/>
            <a:chOff x="4635973" y="1039465"/>
            <a:chExt cx="2046639" cy="1861517"/>
          </a:xfrm>
        </p:grpSpPr>
        <p:sp>
          <p:nvSpPr>
            <p:cNvPr id="93" name="Arc 92">
              <a:extLst>
                <a:ext uri="{FF2B5EF4-FFF2-40B4-BE49-F238E27FC236}">
                  <a16:creationId xmlns:a16="http://schemas.microsoft.com/office/drawing/2014/main" id="{C8FF512B-D4B7-4D65-AA4A-C1D5232B0E95}"/>
                </a:ext>
              </a:extLst>
            </p:cNvPr>
            <p:cNvSpPr/>
            <p:nvPr/>
          </p:nvSpPr>
          <p:spPr>
            <a:xfrm rot="18422095">
              <a:off x="4728534" y="946904"/>
              <a:ext cx="1861517" cy="2046639"/>
            </a:xfrm>
            <a:prstGeom prst="arc">
              <a:avLst>
                <a:gd name="adj1" fmla="val 15818561"/>
                <a:gd name="adj2" fmla="val 199379"/>
              </a:avLst>
            </a:prstGeom>
            <a:ln w="1905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chemeClr val="accent4">
                    <a:lumMod val="60000"/>
                    <a:lumOff val="40000"/>
                  </a:schemeClr>
                </a:solidFill>
              </a:endParaRPr>
            </a:p>
          </p:txBody>
        </p:sp>
        <p:cxnSp>
          <p:nvCxnSpPr>
            <p:cNvPr id="94" name="Connecteur droit avec flèche 93">
              <a:extLst>
                <a:ext uri="{FF2B5EF4-FFF2-40B4-BE49-F238E27FC236}">
                  <a16:creationId xmlns:a16="http://schemas.microsoft.com/office/drawing/2014/main" id="{D0024727-C21F-4161-838B-F8CBEAF6722C}"/>
                </a:ext>
              </a:extLst>
            </p:cNvPr>
            <p:cNvCxnSpPr>
              <a:stCxn id="93" idx="2"/>
            </p:cNvCxnSpPr>
            <p:nvPr/>
          </p:nvCxnSpPr>
          <p:spPr>
            <a:xfrm>
              <a:off x="6262190" y="1260766"/>
              <a:ext cx="18476" cy="49105"/>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95" name="ZoneTexte 94">
            <a:extLst>
              <a:ext uri="{FF2B5EF4-FFF2-40B4-BE49-F238E27FC236}">
                <a16:creationId xmlns:a16="http://schemas.microsoft.com/office/drawing/2014/main" id="{2BB7E9BB-B407-40C7-9C68-8315699EB60E}"/>
              </a:ext>
            </a:extLst>
          </p:cNvPr>
          <p:cNvSpPr txBox="1"/>
          <p:nvPr/>
        </p:nvSpPr>
        <p:spPr>
          <a:xfrm>
            <a:off x="10817439" y="2151586"/>
            <a:ext cx="1374561" cy="584775"/>
          </a:xfrm>
          <a:prstGeom prst="rect">
            <a:avLst/>
          </a:prstGeom>
          <a:noFill/>
        </p:spPr>
        <p:txBody>
          <a:bodyPr wrap="square" rtlCol="0">
            <a:spAutoFit/>
          </a:bodyPr>
          <a:lstStyle/>
          <a:p>
            <a:r>
              <a:rPr lang="fr-FR" sz="1600" dirty="0">
                <a:solidFill>
                  <a:schemeClr val="accent4"/>
                </a:solidFill>
                <a:latin typeface="Abadi" panose="020B0604020104020204" pitchFamily="34" charset="0"/>
              </a:rPr>
              <a:t>10% of the </a:t>
            </a:r>
            <a:r>
              <a:rPr lang="fr-FR" sz="1600" dirty="0" err="1">
                <a:solidFill>
                  <a:schemeClr val="accent4"/>
                </a:solidFill>
                <a:latin typeface="Abadi" panose="020B0604020104020204" pitchFamily="34" charset="0"/>
              </a:rPr>
              <a:t>rated</a:t>
            </a:r>
            <a:r>
              <a:rPr lang="fr-FR" sz="1600" dirty="0">
                <a:solidFill>
                  <a:schemeClr val="accent4"/>
                </a:solidFill>
                <a:latin typeface="Abadi" panose="020B0604020104020204" pitchFamily="34" charset="0"/>
              </a:rPr>
              <a:t> </a:t>
            </a:r>
            <a:r>
              <a:rPr lang="fr-FR" sz="1600" dirty="0" err="1">
                <a:solidFill>
                  <a:schemeClr val="accent4"/>
                </a:solidFill>
                <a:latin typeface="Abadi" panose="020B0604020104020204" pitchFamily="34" charset="0"/>
              </a:rPr>
              <a:t>movies</a:t>
            </a:r>
            <a:endParaRPr lang="fr-FR" sz="1600" dirty="0">
              <a:solidFill>
                <a:schemeClr val="accent4"/>
              </a:solidFill>
              <a:latin typeface="Abadi" panose="020B0604020104020204" pitchFamily="34" charset="0"/>
            </a:endParaRPr>
          </a:p>
        </p:txBody>
      </p:sp>
      <p:sp>
        <p:nvSpPr>
          <p:cNvPr id="97" name="Arc 96">
            <a:extLst>
              <a:ext uri="{FF2B5EF4-FFF2-40B4-BE49-F238E27FC236}">
                <a16:creationId xmlns:a16="http://schemas.microsoft.com/office/drawing/2014/main" id="{B077A590-E047-4F82-B348-3028BCD89C4D}"/>
              </a:ext>
            </a:extLst>
          </p:cNvPr>
          <p:cNvSpPr/>
          <p:nvPr/>
        </p:nvSpPr>
        <p:spPr>
          <a:xfrm rot="13974010">
            <a:off x="6404673" y="1779199"/>
            <a:ext cx="1861517" cy="2046464"/>
          </a:xfrm>
          <a:prstGeom prst="arc">
            <a:avLst>
              <a:gd name="adj1" fmla="val 15818561"/>
              <a:gd name="adj2" fmla="val 199379"/>
            </a:avLst>
          </a:prstGeom>
          <a:ln w="190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7030A0"/>
              </a:solidFill>
            </a:endParaRPr>
          </a:p>
        </p:txBody>
      </p:sp>
      <p:cxnSp>
        <p:nvCxnSpPr>
          <p:cNvPr id="100" name="Connecteur droit avec flèche 99">
            <a:extLst>
              <a:ext uri="{FF2B5EF4-FFF2-40B4-BE49-F238E27FC236}">
                <a16:creationId xmlns:a16="http://schemas.microsoft.com/office/drawing/2014/main" id="{B8EEA9AC-2C24-409F-9DE2-CC0B74156FA4}"/>
              </a:ext>
            </a:extLst>
          </p:cNvPr>
          <p:cNvCxnSpPr>
            <a:cxnSpLocks/>
            <a:stCxn id="97" idx="0"/>
          </p:cNvCxnSpPr>
          <p:nvPr/>
        </p:nvCxnSpPr>
        <p:spPr>
          <a:xfrm>
            <a:off x="6593627" y="3505324"/>
            <a:ext cx="34277" cy="5230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1" name="ZoneTexte 100">
            <a:extLst>
              <a:ext uri="{FF2B5EF4-FFF2-40B4-BE49-F238E27FC236}">
                <a16:creationId xmlns:a16="http://schemas.microsoft.com/office/drawing/2014/main" id="{E74FE614-673F-4337-81BB-519BDD9910FB}"/>
              </a:ext>
            </a:extLst>
          </p:cNvPr>
          <p:cNvSpPr txBox="1"/>
          <p:nvPr/>
        </p:nvSpPr>
        <p:spPr>
          <a:xfrm>
            <a:off x="5048473" y="2509627"/>
            <a:ext cx="1374561" cy="584775"/>
          </a:xfrm>
          <a:prstGeom prst="rect">
            <a:avLst/>
          </a:prstGeom>
          <a:noFill/>
        </p:spPr>
        <p:txBody>
          <a:bodyPr wrap="square" rtlCol="0">
            <a:spAutoFit/>
          </a:bodyPr>
          <a:lstStyle/>
          <a:p>
            <a:r>
              <a:rPr lang="fr-FR" sz="1600" dirty="0">
                <a:solidFill>
                  <a:srgbClr val="7030A0"/>
                </a:solidFill>
                <a:latin typeface="Abadi" panose="020B0604020104020204" pitchFamily="34" charset="0"/>
              </a:rPr>
              <a:t>90% of the </a:t>
            </a:r>
            <a:r>
              <a:rPr lang="fr-FR" sz="1600" dirty="0" err="1">
                <a:solidFill>
                  <a:srgbClr val="7030A0"/>
                </a:solidFill>
                <a:latin typeface="Abadi" panose="020B0604020104020204" pitchFamily="34" charset="0"/>
              </a:rPr>
              <a:t>rated</a:t>
            </a:r>
            <a:r>
              <a:rPr lang="fr-FR" sz="1600" dirty="0">
                <a:solidFill>
                  <a:srgbClr val="7030A0"/>
                </a:solidFill>
                <a:latin typeface="Abadi" panose="020B0604020104020204" pitchFamily="34" charset="0"/>
              </a:rPr>
              <a:t> </a:t>
            </a:r>
            <a:r>
              <a:rPr lang="fr-FR" sz="1600" dirty="0" err="1">
                <a:solidFill>
                  <a:srgbClr val="7030A0"/>
                </a:solidFill>
                <a:latin typeface="Abadi" panose="020B0604020104020204" pitchFamily="34" charset="0"/>
              </a:rPr>
              <a:t>movies</a:t>
            </a:r>
            <a:endParaRPr lang="fr-FR" sz="1600" dirty="0">
              <a:solidFill>
                <a:srgbClr val="7030A0"/>
              </a:solidFill>
              <a:latin typeface="Abadi" panose="020B0604020104020204" pitchFamily="34" charset="0"/>
            </a:endParaRPr>
          </a:p>
        </p:txBody>
      </p:sp>
      <p:grpSp>
        <p:nvGrpSpPr>
          <p:cNvPr id="102" name="Groupe 101">
            <a:extLst>
              <a:ext uri="{FF2B5EF4-FFF2-40B4-BE49-F238E27FC236}">
                <a16:creationId xmlns:a16="http://schemas.microsoft.com/office/drawing/2014/main" id="{DEA7D4C5-FF9E-4655-82AE-E00645659E4F}"/>
              </a:ext>
            </a:extLst>
          </p:cNvPr>
          <p:cNvGrpSpPr/>
          <p:nvPr/>
        </p:nvGrpSpPr>
        <p:grpSpPr>
          <a:xfrm>
            <a:off x="6004443" y="3871052"/>
            <a:ext cx="2563306" cy="377155"/>
            <a:chOff x="9439535" y="4093271"/>
            <a:chExt cx="2563306" cy="377155"/>
          </a:xfrm>
          <a:solidFill>
            <a:srgbClr val="7030A0"/>
          </a:solidFill>
        </p:grpSpPr>
        <p:pic>
          <p:nvPicPr>
            <p:cNvPr id="103" name="Graphique 102" descr="Clap avec un remplissage uni">
              <a:extLst>
                <a:ext uri="{FF2B5EF4-FFF2-40B4-BE49-F238E27FC236}">
                  <a16:creationId xmlns:a16="http://schemas.microsoft.com/office/drawing/2014/main" id="{5C1DF783-1C56-4B93-9182-001400222075}"/>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878330" y="4101093"/>
              <a:ext cx="369333" cy="369333"/>
            </a:xfrm>
            <a:prstGeom prst="rect">
              <a:avLst/>
            </a:prstGeom>
          </p:spPr>
        </p:pic>
        <p:pic>
          <p:nvPicPr>
            <p:cNvPr id="104" name="Graphique 103" descr="Clap avec un remplissage uni">
              <a:extLst>
                <a:ext uri="{FF2B5EF4-FFF2-40B4-BE49-F238E27FC236}">
                  <a16:creationId xmlns:a16="http://schemas.microsoft.com/office/drawing/2014/main" id="{BF89AE4E-AFAD-4180-AEDE-084A5912D336}"/>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755920" y="4101093"/>
              <a:ext cx="369333" cy="369333"/>
            </a:xfrm>
            <a:prstGeom prst="rect">
              <a:avLst/>
            </a:prstGeom>
          </p:spPr>
        </p:pic>
        <p:pic>
          <p:nvPicPr>
            <p:cNvPr id="105" name="Graphique 104" descr="Clap avec un remplissage uni">
              <a:extLst>
                <a:ext uri="{FF2B5EF4-FFF2-40B4-BE49-F238E27FC236}">
                  <a16:creationId xmlns:a16="http://schemas.microsoft.com/office/drawing/2014/main" id="{955405E2-B5DA-4E23-A31A-3A1C42DD4938}"/>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194715" y="4101093"/>
              <a:ext cx="369333" cy="369333"/>
            </a:xfrm>
            <a:prstGeom prst="rect">
              <a:avLst/>
            </a:prstGeom>
          </p:spPr>
        </p:pic>
        <p:pic>
          <p:nvPicPr>
            <p:cNvPr id="106" name="Graphique 105" descr="Clap avec un remplissage uni">
              <a:extLst>
                <a:ext uri="{FF2B5EF4-FFF2-40B4-BE49-F238E27FC236}">
                  <a16:creationId xmlns:a16="http://schemas.microsoft.com/office/drawing/2014/main" id="{99F5DB7A-5A34-4B8A-9D4A-21719F794AA8}"/>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633508" y="4101093"/>
              <a:ext cx="369333" cy="369333"/>
            </a:xfrm>
            <a:prstGeom prst="rect">
              <a:avLst/>
            </a:prstGeom>
          </p:spPr>
        </p:pic>
        <p:pic>
          <p:nvPicPr>
            <p:cNvPr id="107" name="Graphique 106" descr="Clap avec un remplissage uni">
              <a:extLst>
                <a:ext uri="{FF2B5EF4-FFF2-40B4-BE49-F238E27FC236}">
                  <a16:creationId xmlns:a16="http://schemas.microsoft.com/office/drawing/2014/main" id="{81F2EA02-B8DF-4DB0-B69F-4A85BCA23631}"/>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0317125" y="4101093"/>
              <a:ext cx="369333" cy="369333"/>
            </a:xfrm>
            <a:prstGeom prst="rect">
              <a:avLst/>
            </a:prstGeom>
          </p:spPr>
        </p:pic>
        <p:pic>
          <p:nvPicPr>
            <p:cNvPr id="108" name="Graphique 107" descr="Clap avec un remplissage uni">
              <a:extLst>
                <a:ext uri="{FF2B5EF4-FFF2-40B4-BE49-F238E27FC236}">
                  <a16:creationId xmlns:a16="http://schemas.microsoft.com/office/drawing/2014/main" id="{326FD60B-BA64-400C-8536-153BFFCDE00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439535" y="4093271"/>
              <a:ext cx="369333" cy="369333"/>
            </a:xfrm>
            <a:prstGeom prst="rect">
              <a:avLst/>
            </a:prstGeom>
          </p:spPr>
        </p:pic>
      </p:grpSp>
      <p:grpSp>
        <p:nvGrpSpPr>
          <p:cNvPr id="109" name="Groupe 108">
            <a:extLst>
              <a:ext uri="{FF2B5EF4-FFF2-40B4-BE49-F238E27FC236}">
                <a16:creationId xmlns:a16="http://schemas.microsoft.com/office/drawing/2014/main" id="{FFAF64A0-8EB3-4B7B-A49E-D6F5FEF2AF3E}"/>
              </a:ext>
            </a:extLst>
          </p:cNvPr>
          <p:cNvGrpSpPr/>
          <p:nvPr/>
        </p:nvGrpSpPr>
        <p:grpSpPr>
          <a:xfrm>
            <a:off x="5571617" y="4221821"/>
            <a:ext cx="369333" cy="2119694"/>
            <a:chOff x="9070202" y="4419214"/>
            <a:chExt cx="369333" cy="2119694"/>
          </a:xfrm>
          <a:solidFill>
            <a:srgbClr val="7030A0"/>
          </a:solidFill>
        </p:grpSpPr>
        <p:pic>
          <p:nvPicPr>
            <p:cNvPr id="110" name="Graphique 109" descr="Utilisateur avec un remplissage uni">
              <a:extLst>
                <a:ext uri="{FF2B5EF4-FFF2-40B4-BE49-F238E27FC236}">
                  <a16:creationId xmlns:a16="http://schemas.microsoft.com/office/drawing/2014/main" id="{9DAB4E3B-4BCA-4D28-9D1E-E3653AFEF71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070202" y="4419214"/>
              <a:ext cx="369333" cy="428055"/>
            </a:xfrm>
            <a:prstGeom prst="rect">
              <a:avLst/>
            </a:prstGeom>
          </p:spPr>
        </p:pic>
        <p:pic>
          <p:nvPicPr>
            <p:cNvPr id="111" name="Graphique 110" descr="Utilisateur avec un remplissage uni">
              <a:extLst>
                <a:ext uri="{FF2B5EF4-FFF2-40B4-BE49-F238E27FC236}">
                  <a16:creationId xmlns:a16="http://schemas.microsoft.com/office/drawing/2014/main" id="{09515EA1-647D-4A3A-A116-B7380F33192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070202" y="4788547"/>
              <a:ext cx="369333" cy="428055"/>
            </a:xfrm>
            <a:prstGeom prst="rect">
              <a:avLst/>
            </a:prstGeom>
          </p:spPr>
        </p:pic>
        <p:pic>
          <p:nvPicPr>
            <p:cNvPr id="112" name="Graphique 111" descr="Utilisateur avec un remplissage uni">
              <a:extLst>
                <a:ext uri="{FF2B5EF4-FFF2-40B4-BE49-F238E27FC236}">
                  <a16:creationId xmlns:a16="http://schemas.microsoft.com/office/drawing/2014/main" id="{00127F37-9E43-417C-A461-9396727F0B17}"/>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070202" y="6110853"/>
              <a:ext cx="369333" cy="428055"/>
            </a:xfrm>
            <a:prstGeom prst="rect">
              <a:avLst/>
            </a:prstGeom>
          </p:spPr>
        </p:pic>
        <p:pic>
          <p:nvPicPr>
            <p:cNvPr id="113" name="Graphique 112" descr="Utilisateur avec un remplissage uni">
              <a:extLst>
                <a:ext uri="{FF2B5EF4-FFF2-40B4-BE49-F238E27FC236}">
                  <a16:creationId xmlns:a16="http://schemas.microsoft.com/office/drawing/2014/main" id="{D2B66678-EEBA-4741-B05D-851CC3B0547C}"/>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070202" y="5764919"/>
              <a:ext cx="369333" cy="428055"/>
            </a:xfrm>
            <a:prstGeom prst="rect">
              <a:avLst/>
            </a:prstGeom>
          </p:spPr>
        </p:pic>
        <p:pic>
          <p:nvPicPr>
            <p:cNvPr id="114" name="Graphique 113" descr="Utilisateur avec un remplissage uni">
              <a:extLst>
                <a:ext uri="{FF2B5EF4-FFF2-40B4-BE49-F238E27FC236}">
                  <a16:creationId xmlns:a16="http://schemas.microsoft.com/office/drawing/2014/main" id="{5A6A8781-4376-49A7-9D0E-1E5EDE5542AF}"/>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070202" y="5420131"/>
              <a:ext cx="369333" cy="428055"/>
            </a:xfrm>
            <a:prstGeom prst="rect">
              <a:avLst/>
            </a:prstGeom>
          </p:spPr>
        </p:pic>
        <p:pic>
          <p:nvPicPr>
            <p:cNvPr id="115" name="Graphique 114" descr="Utilisateur avec un remplissage uni">
              <a:extLst>
                <a:ext uri="{FF2B5EF4-FFF2-40B4-BE49-F238E27FC236}">
                  <a16:creationId xmlns:a16="http://schemas.microsoft.com/office/drawing/2014/main" id="{15B2C0B5-E525-43F3-B338-B7D170BE85C8}"/>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070202" y="5098742"/>
              <a:ext cx="369333" cy="428055"/>
            </a:xfrm>
            <a:prstGeom prst="rect">
              <a:avLst/>
            </a:prstGeom>
          </p:spPr>
        </p:pic>
      </p:grpSp>
      <p:sp>
        <p:nvSpPr>
          <p:cNvPr id="89" name="ZoneTexte 88">
            <a:extLst>
              <a:ext uri="{FF2B5EF4-FFF2-40B4-BE49-F238E27FC236}">
                <a16:creationId xmlns:a16="http://schemas.microsoft.com/office/drawing/2014/main" id="{970FC4DE-7043-4555-BB76-FB6F41EBAB15}"/>
              </a:ext>
            </a:extLst>
          </p:cNvPr>
          <p:cNvSpPr txBox="1"/>
          <p:nvPr/>
        </p:nvSpPr>
        <p:spPr>
          <a:xfrm>
            <a:off x="9092952" y="6394654"/>
            <a:ext cx="3026137" cy="369332"/>
          </a:xfrm>
          <a:prstGeom prst="rect">
            <a:avLst/>
          </a:prstGeom>
          <a:noFill/>
        </p:spPr>
        <p:txBody>
          <a:bodyPr wrap="square" rtlCol="0">
            <a:spAutoFit/>
          </a:bodyPr>
          <a:lstStyle/>
          <a:p>
            <a:pPr algn="ctr"/>
            <a:r>
              <a:rPr lang="fr-FR" dirty="0">
                <a:solidFill>
                  <a:schemeClr val="accent4"/>
                </a:solidFill>
                <a:latin typeface="Abadi" panose="020B0604020104020204" pitchFamily="34" charset="0"/>
              </a:rPr>
              <a:t>data_test10 (134,9066)</a:t>
            </a:r>
          </a:p>
        </p:txBody>
      </p:sp>
      <p:sp>
        <p:nvSpPr>
          <p:cNvPr id="96" name="ZoneTexte 95">
            <a:extLst>
              <a:ext uri="{FF2B5EF4-FFF2-40B4-BE49-F238E27FC236}">
                <a16:creationId xmlns:a16="http://schemas.microsoft.com/office/drawing/2014/main" id="{8FA3F5D0-59B1-4160-9086-6352788126D8}"/>
              </a:ext>
            </a:extLst>
          </p:cNvPr>
          <p:cNvSpPr txBox="1"/>
          <p:nvPr/>
        </p:nvSpPr>
        <p:spPr>
          <a:xfrm>
            <a:off x="5735753" y="6397727"/>
            <a:ext cx="3026137" cy="369332"/>
          </a:xfrm>
          <a:prstGeom prst="rect">
            <a:avLst/>
          </a:prstGeom>
          <a:noFill/>
        </p:spPr>
        <p:txBody>
          <a:bodyPr wrap="square" rtlCol="0">
            <a:spAutoFit/>
          </a:bodyPr>
          <a:lstStyle/>
          <a:p>
            <a:pPr algn="ctr"/>
            <a:r>
              <a:rPr lang="fr-FR" dirty="0">
                <a:solidFill>
                  <a:srgbClr val="7030A0"/>
                </a:solidFill>
                <a:latin typeface="Abadi" panose="020B0604020104020204" pitchFamily="34" charset="0"/>
              </a:rPr>
              <a:t>data_test90 (134,9066)</a:t>
            </a:r>
          </a:p>
        </p:txBody>
      </p:sp>
      <p:sp>
        <p:nvSpPr>
          <p:cNvPr id="98" name="Rectangle 97">
            <a:extLst>
              <a:ext uri="{FF2B5EF4-FFF2-40B4-BE49-F238E27FC236}">
                <a16:creationId xmlns:a16="http://schemas.microsoft.com/office/drawing/2014/main" id="{D462CFC8-A0E9-4386-9F19-53788396BFC5}"/>
              </a:ext>
            </a:extLst>
          </p:cNvPr>
          <p:cNvSpPr/>
          <p:nvPr/>
        </p:nvSpPr>
        <p:spPr>
          <a:xfrm>
            <a:off x="1810515" y="4558638"/>
            <a:ext cx="2558643" cy="19294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99" name="Rectangle 98">
            <a:extLst>
              <a:ext uri="{FF2B5EF4-FFF2-40B4-BE49-F238E27FC236}">
                <a16:creationId xmlns:a16="http://schemas.microsoft.com/office/drawing/2014/main" id="{B78DE4AE-8ACD-4BA7-B363-3FB6C1F2BC4E}"/>
              </a:ext>
            </a:extLst>
          </p:cNvPr>
          <p:cNvSpPr/>
          <p:nvPr/>
        </p:nvSpPr>
        <p:spPr>
          <a:xfrm>
            <a:off x="1810512" y="5028421"/>
            <a:ext cx="2554477" cy="14596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badi" panose="020B0604020104020204" pitchFamily="34" charset="0"/>
              </a:rPr>
              <a:t>80%</a:t>
            </a:r>
          </a:p>
          <a:p>
            <a:pPr algn="ctr"/>
            <a:r>
              <a:rPr lang="fr-FR" sz="1400" dirty="0" err="1">
                <a:latin typeface="Abadi" panose="020B0604020104020204" pitchFamily="34" charset="0"/>
              </a:rPr>
              <a:t>data_train</a:t>
            </a:r>
            <a:r>
              <a:rPr lang="fr-FR" sz="1400" dirty="0">
                <a:latin typeface="Abadi" panose="020B0604020104020204" pitchFamily="34" charset="0"/>
              </a:rPr>
              <a:t> (539,9066)</a:t>
            </a:r>
          </a:p>
        </p:txBody>
      </p:sp>
      <p:sp>
        <p:nvSpPr>
          <p:cNvPr id="116" name="Rectangle 115">
            <a:extLst>
              <a:ext uri="{FF2B5EF4-FFF2-40B4-BE49-F238E27FC236}">
                <a16:creationId xmlns:a16="http://schemas.microsoft.com/office/drawing/2014/main" id="{31E78913-B6D3-4605-9D49-2560221F51E3}"/>
              </a:ext>
            </a:extLst>
          </p:cNvPr>
          <p:cNvSpPr/>
          <p:nvPr/>
        </p:nvSpPr>
        <p:spPr>
          <a:xfrm>
            <a:off x="1810512" y="4558638"/>
            <a:ext cx="2554477" cy="469783"/>
          </a:xfrm>
          <a:prstGeom prst="rect">
            <a:avLst/>
          </a:prstGeom>
          <a:solidFill>
            <a:srgbClr val="CCCCFF"/>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400" dirty="0">
                <a:latin typeface="Abadi" panose="020B0604020104020204" pitchFamily="34" charset="0"/>
              </a:rPr>
              <a:t>20%</a:t>
            </a:r>
          </a:p>
          <a:p>
            <a:pPr algn="ctr"/>
            <a:r>
              <a:rPr lang="fr-FR" sz="1400" dirty="0">
                <a:latin typeface="Abadi" panose="020B0604020104020204" pitchFamily="34" charset="0"/>
              </a:rPr>
              <a:t>data_test90 (134,9006)</a:t>
            </a:r>
          </a:p>
        </p:txBody>
      </p:sp>
      <p:cxnSp>
        <p:nvCxnSpPr>
          <p:cNvPr id="117" name="Connecteur droit 116">
            <a:extLst>
              <a:ext uri="{FF2B5EF4-FFF2-40B4-BE49-F238E27FC236}">
                <a16:creationId xmlns:a16="http://schemas.microsoft.com/office/drawing/2014/main" id="{DA5A83BE-BA6A-47E5-80DF-AA26F0E58696}"/>
              </a:ext>
            </a:extLst>
          </p:cNvPr>
          <p:cNvCxnSpPr>
            <a:cxnSpLocks/>
          </p:cNvCxnSpPr>
          <p:nvPr/>
        </p:nvCxnSpPr>
        <p:spPr>
          <a:xfrm>
            <a:off x="1814684" y="5028421"/>
            <a:ext cx="255864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18" name="Groupe 117">
            <a:extLst>
              <a:ext uri="{FF2B5EF4-FFF2-40B4-BE49-F238E27FC236}">
                <a16:creationId xmlns:a16="http://schemas.microsoft.com/office/drawing/2014/main" id="{CC1E9FC6-6B33-4776-96AC-032465CF8211}"/>
              </a:ext>
            </a:extLst>
          </p:cNvPr>
          <p:cNvGrpSpPr/>
          <p:nvPr/>
        </p:nvGrpSpPr>
        <p:grpSpPr>
          <a:xfrm>
            <a:off x="1063289" y="3789399"/>
            <a:ext cx="3292815" cy="2710506"/>
            <a:chOff x="652095" y="459289"/>
            <a:chExt cx="3292815" cy="2710506"/>
          </a:xfrm>
        </p:grpSpPr>
        <p:sp>
          <p:nvSpPr>
            <p:cNvPr id="119" name="ZoneTexte 118">
              <a:extLst>
                <a:ext uri="{FF2B5EF4-FFF2-40B4-BE49-F238E27FC236}">
                  <a16:creationId xmlns:a16="http://schemas.microsoft.com/office/drawing/2014/main" id="{459FAA0E-AE7C-48C1-A83D-C9C631A5DD67}"/>
                </a:ext>
              </a:extLst>
            </p:cNvPr>
            <p:cNvSpPr txBox="1"/>
            <p:nvPr/>
          </p:nvSpPr>
          <p:spPr>
            <a:xfrm rot="16200000">
              <a:off x="-127973" y="1973018"/>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120" name="ZoneTexte 119">
              <a:extLst>
                <a:ext uri="{FF2B5EF4-FFF2-40B4-BE49-F238E27FC236}">
                  <a16:creationId xmlns:a16="http://schemas.microsoft.com/office/drawing/2014/main" id="{EFF4B83A-4957-40DA-83E7-AE1DB05006FE}"/>
                </a:ext>
              </a:extLst>
            </p:cNvPr>
            <p:cNvSpPr txBox="1"/>
            <p:nvPr/>
          </p:nvSpPr>
          <p:spPr>
            <a:xfrm>
              <a:off x="1386267" y="459289"/>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121" name="Graphique 120" descr="Utilisateur avec un remplissage uni">
              <a:extLst>
                <a:ext uri="{FF2B5EF4-FFF2-40B4-BE49-F238E27FC236}">
                  <a16:creationId xmlns:a16="http://schemas.microsoft.com/office/drawing/2014/main" id="{B0E210B7-4F05-4E67-A98F-186E718B289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1108823"/>
              <a:ext cx="369333" cy="369333"/>
            </a:xfrm>
            <a:prstGeom prst="rect">
              <a:avLst/>
            </a:prstGeom>
          </p:spPr>
        </p:pic>
        <p:pic>
          <p:nvPicPr>
            <p:cNvPr id="122" name="Graphique 121" descr="Utilisateur avec un remplissage uni">
              <a:extLst>
                <a:ext uri="{FF2B5EF4-FFF2-40B4-BE49-F238E27FC236}">
                  <a16:creationId xmlns:a16="http://schemas.microsoft.com/office/drawing/2014/main" id="{8BFBC66C-17E0-405E-B947-A9CA578F27B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1478156"/>
              <a:ext cx="369333" cy="369333"/>
            </a:xfrm>
            <a:prstGeom prst="rect">
              <a:avLst/>
            </a:prstGeom>
          </p:spPr>
        </p:pic>
        <p:pic>
          <p:nvPicPr>
            <p:cNvPr id="123" name="Graphique 122" descr="Utilisateur avec un remplissage uni">
              <a:extLst>
                <a:ext uri="{FF2B5EF4-FFF2-40B4-BE49-F238E27FC236}">
                  <a16:creationId xmlns:a16="http://schemas.microsoft.com/office/drawing/2014/main" id="{FD6D5F2E-9245-4BD2-A77A-BB90D969CD5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2800462"/>
              <a:ext cx="369333" cy="369333"/>
            </a:xfrm>
            <a:prstGeom prst="rect">
              <a:avLst/>
            </a:prstGeom>
          </p:spPr>
        </p:pic>
        <p:pic>
          <p:nvPicPr>
            <p:cNvPr id="124" name="Graphique 123" descr="Utilisateur avec un remplissage uni">
              <a:extLst>
                <a:ext uri="{FF2B5EF4-FFF2-40B4-BE49-F238E27FC236}">
                  <a16:creationId xmlns:a16="http://schemas.microsoft.com/office/drawing/2014/main" id="{FB214AA9-8BE3-434E-B258-CA5A4B73F30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2454528"/>
              <a:ext cx="369333" cy="369333"/>
            </a:xfrm>
            <a:prstGeom prst="rect">
              <a:avLst/>
            </a:prstGeom>
          </p:spPr>
        </p:pic>
        <p:pic>
          <p:nvPicPr>
            <p:cNvPr id="125" name="Graphique 124" descr="Utilisateur avec un remplissage uni">
              <a:extLst>
                <a:ext uri="{FF2B5EF4-FFF2-40B4-BE49-F238E27FC236}">
                  <a16:creationId xmlns:a16="http://schemas.microsoft.com/office/drawing/2014/main" id="{14AFF29A-FBFA-4A11-A1EB-B33038031C5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2109740"/>
              <a:ext cx="369333" cy="369333"/>
            </a:xfrm>
            <a:prstGeom prst="rect">
              <a:avLst/>
            </a:prstGeom>
          </p:spPr>
        </p:pic>
        <p:pic>
          <p:nvPicPr>
            <p:cNvPr id="126" name="Graphique 125" descr="Utilisateur avec un remplissage uni">
              <a:extLst>
                <a:ext uri="{FF2B5EF4-FFF2-40B4-BE49-F238E27FC236}">
                  <a16:creationId xmlns:a16="http://schemas.microsoft.com/office/drawing/2014/main" id="{A0A63955-A17A-45D7-B5FC-271ED8F5FC0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02292" y="1788351"/>
              <a:ext cx="369333" cy="369333"/>
            </a:xfrm>
            <a:prstGeom prst="rect">
              <a:avLst/>
            </a:prstGeom>
          </p:spPr>
        </p:pic>
        <p:pic>
          <p:nvPicPr>
            <p:cNvPr id="127" name="Graphique 126" descr="Clap avec un remplissage uni">
              <a:extLst>
                <a:ext uri="{FF2B5EF4-FFF2-40B4-BE49-F238E27FC236}">
                  <a16:creationId xmlns:a16="http://schemas.microsoft.com/office/drawing/2014/main" id="{551FA9AB-07AC-48B2-9F0F-0CF44C29BEE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10420" y="790702"/>
              <a:ext cx="369333" cy="369333"/>
            </a:xfrm>
            <a:prstGeom prst="rect">
              <a:avLst/>
            </a:prstGeom>
          </p:spPr>
        </p:pic>
        <p:pic>
          <p:nvPicPr>
            <p:cNvPr id="128" name="Graphique 127" descr="Clap avec un remplissage uni">
              <a:extLst>
                <a:ext uri="{FF2B5EF4-FFF2-40B4-BE49-F238E27FC236}">
                  <a16:creationId xmlns:a16="http://schemas.microsoft.com/office/drawing/2014/main" id="{DC79031D-2731-43A0-8AA4-FF83793B5C2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688010" y="790702"/>
              <a:ext cx="369333" cy="369333"/>
            </a:xfrm>
            <a:prstGeom prst="rect">
              <a:avLst/>
            </a:prstGeom>
          </p:spPr>
        </p:pic>
        <p:pic>
          <p:nvPicPr>
            <p:cNvPr id="129" name="Graphique 128" descr="Clap avec un remplissage uni">
              <a:extLst>
                <a:ext uri="{FF2B5EF4-FFF2-40B4-BE49-F238E27FC236}">
                  <a16:creationId xmlns:a16="http://schemas.microsoft.com/office/drawing/2014/main" id="{30D5827F-503F-4ED2-86A4-B8F7E4B963B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126805" y="790702"/>
              <a:ext cx="369333" cy="369333"/>
            </a:xfrm>
            <a:prstGeom prst="rect">
              <a:avLst/>
            </a:prstGeom>
          </p:spPr>
        </p:pic>
        <p:pic>
          <p:nvPicPr>
            <p:cNvPr id="130" name="Graphique 129" descr="Clap avec un remplissage uni">
              <a:extLst>
                <a:ext uri="{FF2B5EF4-FFF2-40B4-BE49-F238E27FC236}">
                  <a16:creationId xmlns:a16="http://schemas.microsoft.com/office/drawing/2014/main" id="{DC1298F4-8B81-4966-9ED5-0C3A526E110F}"/>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565598" y="790702"/>
              <a:ext cx="369333" cy="369333"/>
            </a:xfrm>
            <a:prstGeom prst="rect">
              <a:avLst/>
            </a:prstGeom>
          </p:spPr>
        </p:pic>
        <p:pic>
          <p:nvPicPr>
            <p:cNvPr id="131" name="Graphique 130" descr="Clap avec un remplissage uni">
              <a:extLst>
                <a:ext uri="{FF2B5EF4-FFF2-40B4-BE49-F238E27FC236}">
                  <a16:creationId xmlns:a16="http://schemas.microsoft.com/office/drawing/2014/main" id="{725A68BC-1287-4A95-9F40-89BE4CF734C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49215" y="790702"/>
              <a:ext cx="369333" cy="369333"/>
            </a:xfrm>
            <a:prstGeom prst="rect">
              <a:avLst/>
            </a:prstGeom>
          </p:spPr>
        </p:pic>
        <p:pic>
          <p:nvPicPr>
            <p:cNvPr id="132" name="Graphique 131" descr="Clap avec un remplissage uni">
              <a:extLst>
                <a:ext uri="{FF2B5EF4-FFF2-40B4-BE49-F238E27FC236}">
                  <a16:creationId xmlns:a16="http://schemas.microsoft.com/office/drawing/2014/main" id="{CF7F25FA-5FB7-41DC-A4C7-BAAF46D014A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371625" y="782880"/>
              <a:ext cx="369333" cy="369333"/>
            </a:xfrm>
            <a:prstGeom prst="rect">
              <a:avLst/>
            </a:prstGeom>
          </p:spPr>
        </p:pic>
      </p:grpSp>
      <p:sp>
        <p:nvSpPr>
          <p:cNvPr id="134" name="Arc 133">
            <a:extLst>
              <a:ext uri="{FF2B5EF4-FFF2-40B4-BE49-F238E27FC236}">
                <a16:creationId xmlns:a16="http://schemas.microsoft.com/office/drawing/2014/main" id="{772CC0F4-0CBE-48D5-BCEE-918CBC9F4C80}"/>
              </a:ext>
            </a:extLst>
          </p:cNvPr>
          <p:cNvSpPr/>
          <p:nvPr/>
        </p:nvSpPr>
        <p:spPr>
          <a:xfrm rot="18440128">
            <a:off x="4194133" y="4418427"/>
            <a:ext cx="1538113" cy="1539876"/>
          </a:xfrm>
          <a:prstGeom prst="arc">
            <a:avLst>
              <a:gd name="adj1" fmla="val 15818561"/>
              <a:gd name="adj2" fmla="val 199379"/>
            </a:avLst>
          </a:prstGeom>
          <a:ln w="190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solidFill>
                <a:srgbClr val="7030A0"/>
              </a:solidFill>
            </a:endParaRPr>
          </a:p>
        </p:txBody>
      </p:sp>
      <p:sp>
        <p:nvSpPr>
          <p:cNvPr id="136" name="ZoneTexte 135">
            <a:extLst>
              <a:ext uri="{FF2B5EF4-FFF2-40B4-BE49-F238E27FC236}">
                <a16:creationId xmlns:a16="http://schemas.microsoft.com/office/drawing/2014/main" id="{84E3867A-049C-4B1C-A01C-B2DB7BD5B2EA}"/>
              </a:ext>
            </a:extLst>
          </p:cNvPr>
          <p:cNvSpPr txBox="1"/>
          <p:nvPr/>
        </p:nvSpPr>
        <p:spPr>
          <a:xfrm rot="16200000">
            <a:off x="-800221" y="5076623"/>
            <a:ext cx="2974558" cy="400110"/>
          </a:xfrm>
          <a:prstGeom prst="rect">
            <a:avLst/>
          </a:prstGeom>
          <a:noFill/>
        </p:spPr>
        <p:txBody>
          <a:bodyPr wrap="square" rtlCol="0">
            <a:spAutoFit/>
          </a:bodyPr>
          <a:lstStyle/>
          <a:p>
            <a:pPr algn="ctr"/>
            <a:r>
              <a:rPr lang="fr-FR" sz="2000" dirty="0">
                <a:solidFill>
                  <a:srgbClr val="FF0000"/>
                </a:solidFill>
                <a:latin typeface="Abadi" panose="020B0604020104020204" pitchFamily="34" charset="0"/>
              </a:rPr>
              <a:t>FINAL DATA</a:t>
            </a:r>
          </a:p>
        </p:txBody>
      </p:sp>
      <p:sp>
        <p:nvSpPr>
          <p:cNvPr id="23" name="Espace réservé du numéro de diapositive 22">
            <a:extLst>
              <a:ext uri="{FF2B5EF4-FFF2-40B4-BE49-F238E27FC236}">
                <a16:creationId xmlns:a16="http://schemas.microsoft.com/office/drawing/2014/main" id="{D93C4BD1-6927-4BA7-9BFD-5F199390FE88}"/>
              </a:ext>
            </a:extLst>
          </p:cNvPr>
          <p:cNvSpPr>
            <a:spLocks noGrp="1"/>
          </p:cNvSpPr>
          <p:nvPr>
            <p:ph type="sldNum" sz="quarter" idx="12"/>
          </p:nvPr>
        </p:nvSpPr>
        <p:spPr/>
        <p:txBody>
          <a:bodyPr/>
          <a:lstStyle/>
          <a:p>
            <a:fld id="{600A0E26-DE0C-4BC1-931B-D6F68A23FF54}" type="slidenum">
              <a:rPr lang="fr-FR" smtClean="0"/>
              <a:t>16</a:t>
            </a:fld>
            <a:endParaRPr lang="fr-FR"/>
          </a:p>
        </p:txBody>
      </p:sp>
    </p:spTree>
    <p:extLst>
      <p:ext uri="{BB962C8B-B14F-4D97-AF65-F5344CB8AC3E}">
        <p14:creationId xmlns:p14="http://schemas.microsoft.com/office/powerpoint/2010/main" val="2572554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7CD41A-8C6B-4B89-AA9B-1743B63901D5}"/>
              </a:ext>
            </a:extLst>
          </p:cNvPr>
          <p:cNvSpPr/>
          <p:nvPr/>
        </p:nvSpPr>
        <p:spPr>
          <a:xfrm>
            <a:off x="849086" y="1315152"/>
            <a:ext cx="3995525" cy="2974558"/>
          </a:xfrm>
          <a:prstGeom prst="rect">
            <a:avLst/>
          </a:prstGeom>
          <a:solidFill>
            <a:srgbClr val="FFCCCC"/>
          </a:solid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8" name="Rectangle 97">
            <a:extLst>
              <a:ext uri="{FF2B5EF4-FFF2-40B4-BE49-F238E27FC236}">
                <a16:creationId xmlns:a16="http://schemas.microsoft.com/office/drawing/2014/main" id="{D462CFC8-A0E9-4386-9F19-53788396BFC5}"/>
              </a:ext>
            </a:extLst>
          </p:cNvPr>
          <p:cNvSpPr/>
          <p:nvPr/>
        </p:nvSpPr>
        <p:spPr>
          <a:xfrm>
            <a:off x="1745201" y="2084391"/>
            <a:ext cx="2558643" cy="192946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99" name="Rectangle 98">
            <a:extLst>
              <a:ext uri="{FF2B5EF4-FFF2-40B4-BE49-F238E27FC236}">
                <a16:creationId xmlns:a16="http://schemas.microsoft.com/office/drawing/2014/main" id="{B78DE4AE-8ACD-4BA7-B363-3FB6C1F2BC4E}"/>
              </a:ext>
            </a:extLst>
          </p:cNvPr>
          <p:cNvSpPr/>
          <p:nvPr/>
        </p:nvSpPr>
        <p:spPr>
          <a:xfrm>
            <a:off x="1745198" y="2554174"/>
            <a:ext cx="2554477" cy="14596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badi" panose="020B0604020104020204" pitchFamily="34" charset="0"/>
              </a:rPr>
              <a:t>80%</a:t>
            </a:r>
          </a:p>
          <a:p>
            <a:pPr algn="ctr"/>
            <a:r>
              <a:rPr lang="fr-FR" sz="1400" dirty="0" err="1">
                <a:latin typeface="Abadi" panose="020B0604020104020204" pitchFamily="34" charset="0"/>
              </a:rPr>
              <a:t>data_train</a:t>
            </a:r>
            <a:r>
              <a:rPr lang="fr-FR" sz="1400" dirty="0">
                <a:latin typeface="Abadi" panose="020B0604020104020204" pitchFamily="34" charset="0"/>
              </a:rPr>
              <a:t> (539,9066)</a:t>
            </a:r>
          </a:p>
        </p:txBody>
      </p:sp>
      <p:sp>
        <p:nvSpPr>
          <p:cNvPr id="116" name="Rectangle 115">
            <a:extLst>
              <a:ext uri="{FF2B5EF4-FFF2-40B4-BE49-F238E27FC236}">
                <a16:creationId xmlns:a16="http://schemas.microsoft.com/office/drawing/2014/main" id="{31E78913-B6D3-4605-9D49-2560221F51E3}"/>
              </a:ext>
            </a:extLst>
          </p:cNvPr>
          <p:cNvSpPr/>
          <p:nvPr/>
        </p:nvSpPr>
        <p:spPr>
          <a:xfrm>
            <a:off x="1745198" y="2084391"/>
            <a:ext cx="2554477" cy="469783"/>
          </a:xfrm>
          <a:prstGeom prst="rect">
            <a:avLst/>
          </a:prstGeom>
          <a:solidFill>
            <a:srgbClr val="CCCCFF"/>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1400" dirty="0">
                <a:latin typeface="Abadi" panose="020B0604020104020204" pitchFamily="34" charset="0"/>
              </a:rPr>
              <a:t>20%</a:t>
            </a:r>
          </a:p>
          <a:p>
            <a:pPr algn="ctr"/>
            <a:r>
              <a:rPr lang="fr-FR" sz="1400" dirty="0">
                <a:latin typeface="Abadi" panose="020B0604020104020204" pitchFamily="34" charset="0"/>
              </a:rPr>
              <a:t>data_test90 (134,9006)</a:t>
            </a:r>
          </a:p>
        </p:txBody>
      </p:sp>
      <p:cxnSp>
        <p:nvCxnSpPr>
          <p:cNvPr id="117" name="Connecteur droit 116">
            <a:extLst>
              <a:ext uri="{FF2B5EF4-FFF2-40B4-BE49-F238E27FC236}">
                <a16:creationId xmlns:a16="http://schemas.microsoft.com/office/drawing/2014/main" id="{DA5A83BE-BA6A-47E5-80DF-AA26F0E58696}"/>
              </a:ext>
            </a:extLst>
          </p:cNvPr>
          <p:cNvCxnSpPr>
            <a:cxnSpLocks/>
          </p:cNvCxnSpPr>
          <p:nvPr/>
        </p:nvCxnSpPr>
        <p:spPr>
          <a:xfrm>
            <a:off x="1749370" y="2554174"/>
            <a:ext cx="255864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18" name="Groupe 117">
            <a:extLst>
              <a:ext uri="{FF2B5EF4-FFF2-40B4-BE49-F238E27FC236}">
                <a16:creationId xmlns:a16="http://schemas.microsoft.com/office/drawing/2014/main" id="{CC1E9FC6-6B33-4776-96AC-032465CF8211}"/>
              </a:ext>
            </a:extLst>
          </p:cNvPr>
          <p:cNvGrpSpPr/>
          <p:nvPr/>
        </p:nvGrpSpPr>
        <p:grpSpPr>
          <a:xfrm>
            <a:off x="997975" y="1315152"/>
            <a:ext cx="3292815" cy="2710506"/>
            <a:chOff x="652095" y="459289"/>
            <a:chExt cx="3292815" cy="2710506"/>
          </a:xfrm>
        </p:grpSpPr>
        <p:sp>
          <p:nvSpPr>
            <p:cNvPr id="119" name="ZoneTexte 118">
              <a:extLst>
                <a:ext uri="{FF2B5EF4-FFF2-40B4-BE49-F238E27FC236}">
                  <a16:creationId xmlns:a16="http://schemas.microsoft.com/office/drawing/2014/main" id="{459FAA0E-AE7C-48C1-A83D-C9C631A5DD67}"/>
                </a:ext>
              </a:extLst>
            </p:cNvPr>
            <p:cNvSpPr txBox="1"/>
            <p:nvPr/>
          </p:nvSpPr>
          <p:spPr>
            <a:xfrm rot="16200000">
              <a:off x="-127973" y="1973018"/>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120" name="ZoneTexte 119">
              <a:extLst>
                <a:ext uri="{FF2B5EF4-FFF2-40B4-BE49-F238E27FC236}">
                  <a16:creationId xmlns:a16="http://schemas.microsoft.com/office/drawing/2014/main" id="{EFF4B83A-4957-40DA-83E7-AE1DB05006FE}"/>
                </a:ext>
              </a:extLst>
            </p:cNvPr>
            <p:cNvSpPr txBox="1"/>
            <p:nvPr/>
          </p:nvSpPr>
          <p:spPr>
            <a:xfrm>
              <a:off x="1386267" y="459289"/>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121" name="Graphique 120" descr="Utilisateur avec un remplissage uni">
              <a:extLst>
                <a:ext uri="{FF2B5EF4-FFF2-40B4-BE49-F238E27FC236}">
                  <a16:creationId xmlns:a16="http://schemas.microsoft.com/office/drawing/2014/main" id="{B0E210B7-4F05-4E67-A98F-186E718B28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2292" y="1108823"/>
              <a:ext cx="369333" cy="369333"/>
            </a:xfrm>
            <a:prstGeom prst="rect">
              <a:avLst/>
            </a:prstGeom>
          </p:spPr>
        </p:pic>
        <p:pic>
          <p:nvPicPr>
            <p:cNvPr id="122" name="Graphique 121" descr="Utilisateur avec un remplissage uni">
              <a:extLst>
                <a:ext uri="{FF2B5EF4-FFF2-40B4-BE49-F238E27FC236}">
                  <a16:creationId xmlns:a16="http://schemas.microsoft.com/office/drawing/2014/main" id="{8BFBC66C-17E0-405E-B947-A9CA578F27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2292" y="1478156"/>
              <a:ext cx="369333" cy="369333"/>
            </a:xfrm>
            <a:prstGeom prst="rect">
              <a:avLst/>
            </a:prstGeom>
          </p:spPr>
        </p:pic>
        <p:pic>
          <p:nvPicPr>
            <p:cNvPr id="123" name="Graphique 122" descr="Utilisateur avec un remplissage uni">
              <a:extLst>
                <a:ext uri="{FF2B5EF4-FFF2-40B4-BE49-F238E27FC236}">
                  <a16:creationId xmlns:a16="http://schemas.microsoft.com/office/drawing/2014/main" id="{FD6D5F2E-9245-4BD2-A77A-BB90D969CD5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2292" y="2800462"/>
              <a:ext cx="369333" cy="369333"/>
            </a:xfrm>
            <a:prstGeom prst="rect">
              <a:avLst/>
            </a:prstGeom>
          </p:spPr>
        </p:pic>
        <p:pic>
          <p:nvPicPr>
            <p:cNvPr id="124" name="Graphique 123" descr="Utilisateur avec un remplissage uni">
              <a:extLst>
                <a:ext uri="{FF2B5EF4-FFF2-40B4-BE49-F238E27FC236}">
                  <a16:creationId xmlns:a16="http://schemas.microsoft.com/office/drawing/2014/main" id="{FB214AA9-8BE3-434E-B258-CA5A4B73F3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2292" y="2454528"/>
              <a:ext cx="369333" cy="369333"/>
            </a:xfrm>
            <a:prstGeom prst="rect">
              <a:avLst/>
            </a:prstGeom>
          </p:spPr>
        </p:pic>
        <p:pic>
          <p:nvPicPr>
            <p:cNvPr id="125" name="Graphique 124" descr="Utilisateur avec un remplissage uni">
              <a:extLst>
                <a:ext uri="{FF2B5EF4-FFF2-40B4-BE49-F238E27FC236}">
                  <a16:creationId xmlns:a16="http://schemas.microsoft.com/office/drawing/2014/main" id="{14AFF29A-FBFA-4A11-A1EB-B33038031C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2292" y="2109740"/>
              <a:ext cx="369333" cy="369333"/>
            </a:xfrm>
            <a:prstGeom prst="rect">
              <a:avLst/>
            </a:prstGeom>
          </p:spPr>
        </p:pic>
        <p:pic>
          <p:nvPicPr>
            <p:cNvPr id="126" name="Graphique 125" descr="Utilisateur avec un remplissage uni">
              <a:extLst>
                <a:ext uri="{FF2B5EF4-FFF2-40B4-BE49-F238E27FC236}">
                  <a16:creationId xmlns:a16="http://schemas.microsoft.com/office/drawing/2014/main" id="{A0A63955-A17A-45D7-B5FC-271ED8F5FC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2292" y="1788351"/>
              <a:ext cx="369333" cy="369333"/>
            </a:xfrm>
            <a:prstGeom prst="rect">
              <a:avLst/>
            </a:prstGeom>
          </p:spPr>
        </p:pic>
        <p:pic>
          <p:nvPicPr>
            <p:cNvPr id="127" name="Graphique 126" descr="Clap avec un remplissage uni">
              <a:extLst>
                <a:ext uri="{FF2B5EF4-FFF2-40B4-BE49-F238E27FC236}">
                  <a16:creationId xmlns:a16="http://schemas.microsoft.com/office/drawing/2014/main" id="{551FA9AB-07AC-48B2-9F0F-0CF44C29BEE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0420" y="790702"/>
              <a:ext cx="369333" cy="369333"/>
            </a:xfrm>
            <a:prstGeom prst="rect">
              <a:avLst/>
            </a:prstGeom>
          </p:spPr>
        </p:pic>
        <p:pic>
          <p:nvPicPr>
            <p:cNvPr id="128" name="Graphique 127" descr="Clap avec un remplissage uni">
              <a:extLst>
                <a:ext uri="{FF2B5EF4-FFF2-40B4-BE49-F238E27FC236}">
                  <a16:creationId xmlns:a16="http://schemas.microsoft.com/office/drawing/2014/main" id="{DC79031D-2731-43A0-8AA4-FF83793B5C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88010" y="790702"/>
              <a:ext cx="369333" cy="369333"/>
            </a:xfrm>
            <a:prstGeom prst="rect">
              <a:avLst/>
            </a:prstGeom>
          </p:spPr>
        </p:pic>
        <p:pic>
          <p:nvPicPr>
            <p:cNvPr id="129" name="Graphique 128" descr="Clap avec un remplissage uni">
              <a:extLst>
                <a:ext uri="{FF2B5EF4-FFF2-40B4-BE49-F238E27FC236}">
                  <a16:creationId xmlns:a16="http://schemas.microsoft.com/office/drawing/2014/main" id="{30D5827F-503F-4ED2-86A4-B8F7E4B963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26805" y="790702"/>
              <a:ext cx="369333" cy="369333"/>
            </a:xfrm>
            <a:prstGeom prst="rect">
              <a:avLst/>
            </a:prstGeom>
          </p:spPr>
        </p:pic>
        <p:pic>
          <p:nvPicPr>
            <p:cNvPr id="130" name="Graphique 129" descr="Clap avec un remplissage uni">
              <a:extLst>
                <a:ext uri="{FF2B5EF4-FFF2-40B4-BE49-F238E27FC236}">
                  <a16:creationId xmlns:a16="http://schemas.microsoft.com/office/drawing/2014/main" id="{DC1298F4-8B81-4966-9ED5-0C3A526E110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65598" y="790702"/>
              <a:ext cx="369333" cy="369333"/>
            </a:xfrm>
            <a:prstGeom prst="rect">
              <a:avLst/>
            </a:prstGeom>
          </p:spPr>
        </p:pic>
        <p:pic>
          <p:nvPicPr>
            <p:cNvPr id="131" name="Graphique 130" descr="Clap avec un remplissage uni">
              <a:extLst>
                <a:ext uri="{FF2B5EF4-FFF2-40B4-BE49-F238E27FC236}">
                  <a16:creationId xmlns:a16="http://schemas.microsoft.com/office/drawing/2014/main" id="{725A68BC-1287-4A95-9F40-89BE4CF734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49215" y="790702"/>
              <a:ext cx="369333" cy="369333"/>
            </a:xfrm>
            <a:prstGeom prst="rect">
              <a:avLst/>
            </a:prstGeom>
          </p:spPr>
        </p:pic>
        <p:pic>
          <p:nvPicPr>
            <p:cNvPr id="132" name="Graphique 131" descr="Clap avec un remplissage uni">
              <a:extLst>
                <a:ext uri="{FF2B5EF4-FFF2-40B4-BE49-F238E27FC236}">
                  <a16:creationId xmlns:a16="http://schemas.microsoft.com/office/drawing/2014/main" id="{CF7F25FA-5FB7-41DC-A4C7-BAAF46D014A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71625" y="782880"/>
              <a:ext cx="369333" cy="369333"/>
            </a:xfrm>
            <a:prstGeom prst="rect">
              <a:avLst/>
            </a:prstGeom>
          </p:spPr>
        </p:pic>
      </p:grpSp>
      <p:sp>
        <p:nvSpPr>
          <p:cNvPr id="136" name="ZoneTexte 135">
            <a:extLst>
              <a:ext uri="{FF2B5EF4-FFF2-40B4-BE49-F238E27FC236}">
                <a16:creationId xmlns:a16="http://schemas.microsoft.com/office/drawing/2014/main" id="{84E3867A-049C-4B1C-A01C-B2DB7BD5B2EA}"/>
              </a:ext>
            </a:extLst>
          </p:cNvPr>
          <p:cNvSpPr txBox="1"/>
          <p:nvPr/>
        </p:nvSpPr>
        <p:spPr>
          <a:xfrm rot="16200000">
            <a:off x="-865535" y="2602376"/>
            <a:ext cx="2974558" cy="400110"/>
          </a:xfrm>
          <a:prstGeom prst="rect">
            <a:avLst/>
          </a:prstGeom>
          <a:noFill/>
        </p:spPr>
        <p:txBody>
          <a:bodyPr wrap="square" rtlCol="0">
            <a:spAutoFit/>
          </a:bodyPr>
          <a:lstStyle/>
          <a:p>
            <a:pPr algn="ctr"/>
            <a:r>
              <a:rPr lang="fr-FR" sz="2000" dirty="0">
                <a:solidFill>
                  <a:srgbClr val="FF0000"/>
                </a:solidFill>
                <a:latin typeface="Abadi" panose="020B0604020104020204" pitchFamily="34" charset="0"/>
              </a:rPr>
              <a:t>FINAL DATA</a:t>
            </a:r>
          </a:p>
        </p:txBody>
      </p:sp>
      <p:pic>
        <p:nvPicPr>
          <p:cNvPr id="133" name="Image 132">
            <a:extLst>
              <a:ext uri="{FF2B5EF4-FFF2-40B4-BE49-F238E27FC236}">
                <a16:creationId xmlns:a16="http://schemas.microsoft.com/office/drawing/2014/main" id="{E939BF5C-1779-4E2C-BEC1-3DCE3CBD4EA3}"/>
              </a:ext>
            </a:extLst>
          </p:cNvPr>
          <p:cNvPicPr>
            <a:picLocks noChangeAspect="1"/>
          </p:cNvPicPr>
          <p:nvPr/>
        </p:nvPicPr>
        <p:blipFill>
          <a:blip r:embed="rId6"/>
          <a:stretch>
            <a:fillRect/>
          </a:stretch>
        </p:blipFill>
        <p:spPr>
          <a:xfrm>
            <a:off x="6494355" y="1931069"/>
            <a:ext cx="3771900" cy="2438400"/>
          </a:xfrm>
          <a:prstGeom prst="rect">
            <a:avLst/>
          </a:prstGeom>
        </p:spPr>
      </p:pic>
      <p:sp>
        <p:nvSpPr>
          <p:cNvPr id="135" name="ZoneTexte 134">
            <a:extLst>
              <a:ext uri="{FF2B5EF4-FFF2-40B4-BE49-F238E27FC236}">
                <a16:creationId xmlns:a16="http://schemas.microsoft.com/office/drawing/2014/main" id="{BA8DC0FC-C09E-4C74-B5E8-A7E187723207}"/>
              </a:ext>
            </a:extLst>
          </p:cNvPr>
          <p:cNvSpPr txBox="1"/>
          <p:nvPr/>
        </p:nvSpPr>
        <p:spPr>
          <a:xfrm>
            <a:off x="6196217" y="1020870"/>
            <a:ext cx="4499688" cy="646331"/>
          </a:xfrm>
          <a:prstGeom prst="rect">
            <a:avLst/>
          </a:prstGeom>
          <a:noFill/>
        </p:spPr>
        <p:txBody>
          <a:bodyPr wrap="square" rtlCol="0">
            <a:spAutoFit/>
          </a:bodyPr>
          <a:lstStyle/>
          <a:p>
            <a:r>
              <a:rPr lang="fr-FR" dirty="0">
                <a:latin typeface="Abadi" panose="020B0604020104020204" pitchFamily="34" charset="0"/>
              </a:rPr>
              <a:t>10 times </a:t>
            </a:r>
            <a:r>
              <a:rPr lang="fr-FR" dirty="0" err="1">
                <a:latin typeface="Abadi" panose="020B0604020104020204" pitchFamily="34" charset="0"/>
              </a:rPr>
              <a:t>with</a:t>
            </a:r>
            <a:r>
              <a:rPr lang="fr-FR" dirty="0">
                <a:latin typeface="Abadi" panose="020B0604020104020204" pitchFamily="34" charset="0"/>
              </a:rPr>
              <a:t> </a:t>
            </a:r>
            <a:r>
              <a:rPr lang="fr-FR" dirty="0" err="1">
                <a:latin typeface="Abadi" panose="020B0604020104020204" pitchFamily="34" charset="0"/>
              </a:rPr>
              <a:t>recommendation</a:t>
            </a:r>
            <a:r>
              <a:rPr lang="fr-FR" dirty="0">
                <a:latin typeface="Abadi" panose="020B0604020104020204" pitchFamily="34" charset="0"/>
              </a:rPr>
              <a:t> </a:t>
            </a:r>
            <a:r>
              <a:rPr lang="fr-FR" dirty="0" err="1">
                <a:latin typeface="Abadi" panose="020B0604020104020204" pitchFamily="34" charset="0"/>
              </a:rPr>
              <a:t>bound</a:t>
            </a:r>
            <a:r>
              <a:rPr lang="fr-FR" dirty="0">
                <a:latin typeface="Abadi" panose="020B0604020104020204" pitchFamily="34" charset="0"/>
              </a:rPr>
              <a:t>=10</a:t>
            </a:r>
          </a:p>
          <a:p>
            <a:r>
              <a:rPr lang="fr-FR" dirty="0">
                <a:latin typeface="Abadi" panose="020B0604020104020204" pitchFamily="34" charset="0"/>
              </a:rPr>
              <a:t>RMSE = 1.36 </a:t>
            </a:r>
          </a:p>
        </p:txBody>
      </p:sp>
    </p:spTree>
    <p:extLst>
      <p:ext uri="{BB962C8B-B14F-4D97-AF65-F5344CB8AC3E}">
        <p14:creationId xmlns:p14="http://schemas.microsoft.com/office/powerpoint/2010/main" val="2215009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619CFFA2-9680-4F85-BB03-CDE47675752F}"/>
              </a:ext>
            </a:extLst>
          </p:cNvPr>
          <p:cNvSpPr>
            <a:spLocks noGrp="1"/>
          </p:cNvSpPr>
          <p:nvPr>
            <p:ph type="sldNum" sz="quarter" idx="12"/>
          </p:nvPr>
        </p:nvSpPr>
        <p:spPr/>
        <p:txBody>
          <a:bodyPr/>
          <a:lstStyle/>
          <a:p>
            <a:fld id="{600A0E26-DE0C-4BC1-931B-D6F68A23FF54}" type="slidenum">
              <a:rPr lang="fr-FR" smtClean="0"/>
              <a:t>18</a:t>
            </a:fld>
            <a:endParaRPr lang="fr-FR"/>
          </a:p>
        </p:txBody>
      </p:sp>
      <p:sp>
        <p:nvSpPr>
          <p:cNvPr id="5" name="Titre 1">
            <a:extLst>
              <a:ext uri="{FF2B5EF4-FFF2-40B4-BE49-F238E27FC236}">
                <a16:creationId xmlns:a16="http://schemas.microsoft.com/office/drawing/2014/main" id="{8411B950-2647-4E99-B78D-096AAEEB73DC}"/>
              </a:ext>
            </a:extLst>
          </p:cNvPr>
          <p:cNvSpPr>
            <a:spLocks noGrp="1"/>
          </p:cNvSpPr>
          <p:nvPr>
            <p:ph type="title"/>
          </p:nvPr>
        </p:nvSpPr>
        <p:spPr>
          <a:xfrm>
            <a:off x="838200" y="132253"/>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Conclusion</a:t>
            </a:r>
            <a:br>
              <a:rPr lang="en-US" sz="5200" kern="1200" dirty="0">
                <a:solidFill>
                  <a:schemeClr val="tx1"/>
                </a:solidFill>
                <a:latin typeface="Abadi" panose="020B0604020104020204" pitchFamily="34" charset="0"/>
              </a:rPr>
            </a:br>
            <a:r>
              <a:rPr lang="en-US" sz="2400" kern="1200" dirty="0">
                <a:solidFill>
                  <a:schemeClr val="tx1"/>
                </a:solidFill>
                <a:latin typeface="Abadi" panose="020B0604020104020204" pitchFamily="34" charset="0"/>
              </a:rPr>
              <a:t>	</a:t>
            </a:r>
            <a:r>
              <a:rPr lang="en-US" sz="2400" kern="1200" dirty="0">
                <a:solidFill>
                  <a:schemeClr val="tx1"/>
                </a:solidFill>
                <a:latin typeface="Abadi" panose="020B0604020104020204" pitchFamily="34" charset="0"/>
                <a:sym typeface="Wingdings" panose="05000000000000000000" pitchFamily="2" charset="2"/>
              </a:rPr>
              <a:t> which approach </a:t>
            </a:r>
            <a:r>
              <a:rPr lang="en-US" sz="2400" kern="1200">
                <a:solidFill>
                  <a:schemeClr val="tx1"/>
                </a:solidFill>
                <a:latin typeface="Abadi" panose="020B0604020104020204" pitchFamily="34" charset="0"/>
                <a:sym typeface="Wingdings" panose="05000000000000000000" pitchFamily="2" charset="2"/>
              </a:rPr>
              <a:t>is better? </a:t>
            </a:r>
            <a:endParaRPr lang="en-US" sz="5200" kern="1200" dirty="0">
              <a:solidFill>
                <a:schemeClr val="tx1"/>
              </a:solidFill>
              <a:latin typeface="Abadi" panose="020B0604020104020204" pitchFamily="34" charset="0"/>
            </a:endParaRPr>
          </a:p>
        </p:txBody>
      </p:sp>
      <p:cxnSp>
        <p:nvCxnSpPr>
          <p:cNvPr id="7" name="Connecteur droit 6">
            <a:extLst>
              <a:ext uri="{FF2B5EF4-FFF2-40B4-BE49-F238E27FC236}">
                <a16:creationId xmlns:a16="http://schemas.microsoft.com/office/drawing/2014/main" id="{E6CC23D5-12C8-4319-88F8-14F399A362AC}"/>
              </a:ext>
            </a:extLst>
          </p:cNvPr>
          <p:cNvCxnSpPr>
            <a:cxnSpLocks/>
          </p:cNvCxnSpPr>
          <p:nvPr/>
        </p:nvCxnSpPr>
        <p:spPr>
          <a:xfrm>
            <a:off x="6096000" y="1765738"/>
            <a:ext cx="0" cy="4955737"/>
          </a:xfrm>
          <a:prstGeom prst="line">
            <a:avLst/>
          </a:prstGeom>
        </p:spPr>
        <p:style>
          <a:lnRef idx="1">
            <a:schemeClr val="dk1"/>
          </a:lnRef>
          <a:fillRef idx="0">
            <a:schemeClr val="dk1"/>
          </a:fillRef>
          <a:effectRef idx="0">
            <a:schemeClr val="dk1"/>
          </a:effectRef>
          <a:fontRef idx="minor">
            <a:schemeClr val="tx1"/>
          </a:fontRef>
        </p:style>
      </p:cxnSp>
      <p:cxnSp>
        <p:nvCxnSpPr>
          <p:cNvPr id="9" name="Connecteur droit 8">
            <a:extLst>
              <a:ext uri="{FF2B5EF4-FFF2-40B4-BE49-F238E27FC236}">
                <a16:creationId xmlns:a16="http://schemas.microsoft.com/office/drawing/2014/main" id="{0CF7F4CC-0069-4A9A-A94C-8D93DEF94F45}"/>
              </a:ext>
            </a:extLst>
          </p:cNvPr>
          <p:cNvCxnSpPr>
            <a:cxnSpLocks/>
          </p:cNvCxnSpPr>
          <p:nvPr/>
        </p:nvCxnSpPr>
        <p:spPr>
          <a:xfrm>
            <a:off x="399393" y="2596055"/>
            <a:ext cx="11393214" cy="0"/>
          </a:xfrm>
          <a:prstGeom prst="line">
            <a:avLst/>
          </a:prstGeom>
        </p:spPr>
        <p:style>
          <a:lnRef idx="1">
            <a:schemeClr val="dk1"/>
          </a:lnRef>
          <a:fillRef idx="0">
            <a:schemeClr val="dk1"/>
          </a:fillRef>
          <a:effectRef idx="0">
            <a:schemeClr val="dk1"/>
          </a:effectRef>
          <a:fontRef idx="minor">
            <a:schemeClr val="tx1"/>
          </a:fontRef>
        </p:style>
      </p:cxnSp>
      <p:cxnSp>
        <p:nvCxnSpPr>
          <p:cNvPr id="13" name="Connecteur droit 12">
            <a:extLst>
              <a:ext uri="{FF2B5EF4-FFF2-40B4-BE49-F238E27FC236}">
                <a16:creationId xmlns:a16="http://schemas.microsoft.com/office/drawing/2014/main" id="{1DCEE60F-AADE-4520-808B-8A328D4485C3}"/>
              </a:ext>
            </a:extLst>
          </p:cNvPr>
          <p:cNvCxnSpPr>
            <a:cxnSpLocks/>
          </p:cNvCxnSpPr>
          <p:nvPr/>
        </p:nvCxnSpPr>
        <p:spPr>
          <a:xfrm>
            <a:off x="399393" y="4650827"/>
            <a:ext cx="11393214" cy="0"/>
          </a:xfrm>
          <a:prstGeom prst="line">
            <a:avLst/>
          </a:prstGeom>
        </p:spPr>
        <p:style>
          <a:lnRef idx="1">
            <a:schemeClr val="dk1"/>
          </a:lnRef>
          <a:fillRef idx="0">
            <a:schemeClr val="dk1"/>
          </a:fillRef>
          <a:effectRef idx="0">
            <a:schemeClr val="dk1"/>
          </a:effectRef>
          <a:fontRef idx="minor">
            <a:schemeClr val="tx1"/>
          </a:fontRef>
        </p:style>
      </p:cxnSp>
      <p:sp>
        <p:nvSpPr>
          <p:cNvPr id="12" name="ZoneTexte 11">
            <a:extLst>
              <a:ext uri="{FF2B5EF4-FFF2-40B4-BE49-F238E27FC236}">
                <a16:creationId xmlns:a16="http://schemas.microsoft.com/office/drawing/2014/main" id="{FDF60EF2-9B19-451D-A60D-A5EC9680DDCB}"/>
              </a:ext>
            </a:extLst>
          </p:cNvPr>
          <p:cNvSpPr txBox="1"/>
          <p:nvPr/>
        </p:nvSpPr>
        <p:spPr>
          <a:xfrm>
            <a:off x="546539" y="1973918"/>
            <a:ext cx="5276190" cy="461665"/>
          </a:xfrm>
          <a:prstGeom prst="rect">
            <a:avLst/>
          </a:prstGeom>
          <a:noFill/>
        </p:spPr>
        <p:txBody>
          <a:bodyPr wrap="square" rtlCol="0">
            <a:spAutoFit/>
          </a:bodyPr>
          <a:lstStyle/>
          <a:p>
            <a:pPr algn="ctr"/>
            <a:r>
              <a:rPr lang="fr-FR" sz="2400" dirty="0">
                <a:latin typeface="Abadi" panose="020B0604020104020204" pitchFamily="34" charset="0"/>
              </a:rPr>
              <a:t>Content-</a:t>
            </a:r>
            <a:r>
              <a:rPr lang="fr-FR" sz="2400" dirty="0" err="1">
                <a:latin typeface="Abadi" panose="020B0604020104020204" pitchFamily="34" charset="0"/>
              </a:rPr>
              <a:t>based</a:t>
            </a:r>
            <a:endParaRPr lang="fr-FR" sz="2400" dirty="0">
              <a:latin typeface="Abadi" panose="020B0604020104020204" pitchFamily="34" charset="0"/>
            </a:endParaRPr>
          </a:p>
        </p:txBody>
      </p:sp>
      <p:sp>
        <p:nvSpPr>
          <p:cNvPr id="15" name="ZoneTexte 14">
            <a:extLst>
              <a:ext uri="{FF2B5EF4-FFF2-40B4-BE49-F238E27FC236}">
                <a16:creationId xmlns:a16="http://schemas.microsoft.com/office/drawing/2014/main" id="{B8BD412D-1692-44DE-A990-A92997577567}"/>
              </a:ext>
            </a:extLst>
          </p:cNvPr>
          <p:cNvSpPr txBox="1"/>
          <p:nvPr/>
        </p:nvSpPr>
        <p:spPr>
          <a:xfrm>
            <a:off x="6306208" y="2004581"/>
            <a:ext cx="5486383" cy="461665"/>
          </a:xfrm>
          <a:prstGeom prst="rect">
            <a:avLst/>
          </a:prstGeom>
          <a:noFill/>
        </p:spPr>
        <p:txBody>
          <a:bodyPr wrap="square" rtlCol="0">
            <a:spAutoFit/>
          </a:bodyPr>
          <a:lstStyle/>
          <a:p>
            <a:pPr algn="ctr"/>
            <a:r>
              <a:rPr lang="fr-FR" sz="2400" dirty="0">
                <a:latin typeface="Abadi" panose="020B0604020104020204" pitchFamily="34" charset="0"/>
              </a:rPr>
              <a:t>Collaborative-</a:t>
            </a:r>
            <a:r>
              <a:rPr lang="fr-FR" sz="2400" dirty="0" err="1">
                <a:latin typeface="Abadi" panose="020B0604020104020204" pitchFamily="34" charset="0"/>
              </a:rPr>
              <a:t>based</a:t>
            </a:r>
            <a:endParaRPr lang="fr-FR" sz="2400" dirty="0">
              <a:latin typeface="Abadi" panose="020B0604020104020204" pitchFamily="34" charset="0"/>
            </a:endParaRPr>
          </a:p>
        </p:txBody>
      </p:sp>
      <p:pic>
        <p:nvPicPr>
          <p:cNvPr id="16" name="Graphique 15" descr="Visage portant des lunettes de soleil à remplissage uni avec un remplissage uni">
            <a:extLst>
              <a:ext uri="{FF2B5EF4-FFF2-40B4-BE49-F238E27FC236}">
                <a16:creationId xmlns:a16="http://schemas.microsoft.com/office/drawing/2014/main" id="{6C83329B-2CDB-420C-B40B-E9A2B357A9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9903" y="3221841"/>
            <a:ext cx="914400" cy="914400"/>
          </a:xfrm>
          <a:prstGeom prst="rect">
            <a:avLst/>
          </a:prstGeom>
        </p:spPr>
      </p:pic>
      <p:pic>
        <p:nvPicPr>
          <p:cNvPr id="18" name="Graphique 17" descr="Visage portant des lunettes de soleil à remplissage uni avec un remplissage uni">
            <a:extLst>
              <a:ext uri="{FF2B5EF4-FFF2-40B4-BE49-F238E27FC236}">
                <a16:creationId xmlns:a16="http://schemas.microsoft.com/office/drawing/2014/main" id="{44EB6E68-1D1D-4D7C-BBAA-6BCF14C0A6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69272" y="3221841"/>
            <a:ext cx="914400" cy="914400"/>
          </a:xfrm>
          <a:prstGeom prst="rect">
            <a:avLst/>
          </a:prstGeom>
        </p:spPr>
      </p:pic>
      <p:pic>
        <p:nvPicPr>
          <p:cNvPr id="19" name="Graphique 18" descr="Visage inquiet à remplissage uni avec un remplissage uni">
            <a:extLst>
              <a:ext uri="{FF2B5EF4-FFF2-40B4-BE49-F238E27FC236}">
                <a16:creationId xmlns:a16="http://schemas.microsoft.com/office/drawing/2014/main" id="{2F3D035E-EAC5-41F0-BDD6-FF93611FEE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1000" y="5218704"/>
            <a:ext cx="914400" cy="914400"/>
          </a:xfrm>
          <a:prstGeom prst="rect">
            <a:avLst/>
          </a:prstGeom>
        </p:spPr>
      </p:pic>
      <p:pic>
        <p:nvPicPr>
          <p:cNvPr id="21" name="Graphique 20" descr="Visage inquiet à remplissage uni avec un remplissage uni">
            <a:extLst>
              <a:ext uri="{FF2B5EF4-FFF2-40B4-BE49-F238E27FC236}">
                <a16:creationId xmlns:a16="http://schemas.microsoft.com/office/drawing/2014/main" id="{3CB75902-44D5-4484-9A62-1C2DD89DAC7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69272" y="5218704"/>
            <a:ext cx="914400" cy="914400"/>
          </a:xfrm>
          <a:prstGeom prst="rect">
            <a:avLst/>
          </a:prstGeom>
        </p:spPr>
      </p:pic>
      <p:sp>
        <p:nvSpPr>
          <p:cNvPr id="20" name="ZoneTexte 19">
            <a:extLst>
              <a:ext uri="{FF2B5EF4-FFF2-40B4-BE49-F238E27FC236}">
                <a16:creationId xmlns:a16="http://schemas.microsoft.com/office/drawing/2014/main" id="{51D4BC66-9065-4F0D-BEF9-5B57F32C92C9}"/>
              </a:ext>
            </a:extLst>
          </p:cNvPr>
          <p:cNvSpPr txBox="1"/>
          <p:nvPr/>
        </p:nvSpPr>
        <p:spPr>
          <a:xfrm>
            <a:off x="7627883" y="5223595"/>
            <a:ext cx="4183117" cy="646331"/>
          </a:xfrm>
          <a:prstGeom prst="rect">
            <a:avLst/>
          </a:prstGeom>
          <a:noFill/>
        </p:spPr>
        <p:txBody>
          <a:bodyPr wrap="square" rtlCol="0">
            <a:spAutoFit/>
          </a:bodyPr>
          <a:lstStyle/>
          <a:p>
            <a:pPr marL="285750" indent="-285750">
              <a:buFontTx/>
              <a:buChar char="-"/>
            </a:pPr>
            <a:r>
              <a:rPr lang="fr-FR" dirty="0">
                <a:latin typeface="Abadi" panose="020B0604020104020204" pitchFamily="34" charset="0"/>
              </a:rPr>
              <a:t>Can </a:t>
            </a:r>
            <a:r>
              <a:rPr lang="fr-FR" dirty="0" err="1">
                <a:latin typeface="Abadi" panose="020B0604020104020204" pitchFamily="34" charset="0"/>
              </a:rPr>
              <a:t>get</a:t>
            </a:r>
            <a:r>
              <a:rPr lang="fr-FR" dirty="0">
                <a:latin typeface="Abadi" panose="020B0604020104020204" pitchFamily="34" charset="0"/>
              </a:rPr>
              <a:t> </a:t>
            </a:r>
            <a:r>
              <a:rPr lang="fr-FR" dirty="0" err="1">
                <a:latin typeface="Abadi" panose="020B0604020104020204" pitchFamily="34" charset="0"/>
              </a:rPr>
              <a:t>very</a:t>
            </a:r>
            <a:r>
              <a:rPr lang="fr-FR" dirty="0">
                <a:latin typeface="Abadi" panose="020B0604020104020204" pitchFamily="34" charset="0"/>
              </a:rPr>
              <a:t> time-</a:t>
            </a:r>
            <a:r>
              <a:rPr lang="fr-FR" dirty="0" err="1">
                <a:latin typeface="Abadi" panose="020B0604020104020204" pitchFamily="34" charset="0"/>
              </a:rPr>
              <a:t>consuming</a:t>
            </a:r>
            <a:endParaRPr lang="fr-FR" dirty="0">
              <a:latin typeface="Abadi" panose="020B0604020104020204" pitchFamily="34" charset="0"/>
            </a:endParaRPr>
          </a:p>
          <a:p>
            <a:pPr marL="285750" indent="-285750">
              <a:buFontTx/>
              <a:buChar char="-"/>
            </a:pPr>
            <a:r>
              <a:rPr lang="fr-FR" dirty="0">
                <a:latin typeface="Abadi" panose="020B0604020104020204" pitchFamily="34" charset="0"/>
              </a:rPr>
              <a:t>Cold start </a:t>
            </a:r>
            <a:r>
              <a:rPr lang="fr-FR" dirty="0" err="1">
                <a:latin typeface="Abadi" panose="020B0604020104020204" pitchFamily="34" charset="0"/>
              </a:rPr>
              <a:t>problem</a:t>
            </a:r>
            <a:endParaRPr lang="fr-FR" dirty="0">
              <a:latin typeface="Abadi" panose="020B0604020104020204" pitchFamily="34" charset="0"/>
            </a:endParaRPr>
          </a:p>
        </p:txBody>
      </p:sp>
      <p:sp>
        <p:nvSpPr>
          <p:cNvPr id="23" name="ZoneTexte 22">
            <a:extLst>
              <a:ext uri="{FF2B5EF4-FFF2-40B4-BE49-F238E27FC236}">
                <a16:creationId xmlns:a16="http://schemas.microsoft.com/office/drawing/2014/main" id="{A8B99E85-44F5-4842-B5F6-0BFE9C9FD9E7}"/>
              </a:ext>
            </a:extLst>
          </p:cNvPr>
          <p:cNvSpPr txBox="1"/>
          <p:nvPr/>
        </p:nvSpPr>
        <p:spPr>
          <a:xfrm>
            <a:off x="1463562" y="3128845"/>
            <a:ext cx="4183117" cy="369332"/>
          </a:xfrm>
          <a:prstGeom prst="rect">
            <a:avLst/>
          </a:prstGeom>
          <a:noFill/>
        </p:spPr>
        <p:txBody>
          <a:bodyPr wrap="square" rtlCol="0">
            <a:spAutoFit/>
          </a:bodyPr>
          <a:lstStyle/>
          <a:p>
            <a:pPr marL="285750" indent="-285750">
              <a:buFontTx/>
              <a:buChar char="-"/>
            </a:pPr>
            <a:r>
              <a:rPr lang="fr-FR" dirty="0">
                <a:latin typeface="Abadi" panose="020B0604020104020204" pitchFamily="34" charset="0"/>
              </a:rPr>
              <a:t>Can </a:t>
            </a:r>
            <a:r>
              <a:rPr lang="fr-FR" dirty="0" err="1">
                <a:latin typeface="Abadi" panose="020B0604020104020204" pitchFamily="34" charset="0"/>
              </a:rPr>
              <a:t>avoid</a:t>
            </a:r>
            <a:r>
              <a:rPr lang="fr-FR" dirty="0">
                <a:latin typeface="Abadi" panose="020B0604020104020204" pitchFamily="34" charset="0"/>
              </a:rPr>
              <a:t> cold start </a:t>
            </a:r>
            <a:r>
              <a:rPr lang="fr-FR" dirty="0" err="1">
                <a:latin typeface="Abadi" panose="020B0604020104020204" pitchFamily="34" charset="0"/>
              </a:rPr>
              <a:t>problem</a:t>
            </a:r>
            <a:endParaRPr lang="fr-FR" dirty="0">
              <a:latin typeface="Abadi" panose="020B0604020104020204" pitchFamily="34" charset="0"/>
            </a:endParaRPr>
          </a:p>
        </p:txBody>
      </p:sp>
      <p:sp>
        <p:nvSpPr>
          <p:cNvPr id="24" name="ZoneTexte 23">
            <a:extLst>
              <a:ext uri="{FF2B5EF4-FFF2-40B4-BE49-F238E27FC236}">
                <a16:creationId xmlns:a16="http://schemas.microsoft.com/office/drawing/2014/main" id="{59241637-40CB-4126-B2D7-5B63022FCCC5}"/>
              </a:ext>
            </a:extLst>
          </p:cNvPr>
          <p:cNvSpPr txBox="1"/>
          <p:nvPr/>
        </p:nvSpPr>
        <p:spPr>
          <a:xfrm>
            <a:off x="7422931" y="3106104"/>
            <a:ext cx="4183117" cy="646331"/>
          </a:xfrm>
          <a:prstGeom prst="rect">
            <a:avLst/>
          </a:prstGeom>
          <a:noFill/>
        </p:spPr>
        <p:txBody>
          <a:bodyPr wrap="square" rtlCol="0">
            <a:spAutoFit/>
          </a:bodyPr>
          <a:lstStyle/>
          <a:p>
            <a:pPr marL="285750" indent="-285750">
              <a:buFontTx/>
              <a:buChar char="-"/>
            </a:pPr>
            <a:r>
              <a:rPr lang="fr-FR" dirty="0">
                <a:latin typeface="Abadi" panose="020B0604020104020204" pitchFamily="34" charset="0"/>
              </a:rPr>
              <a:t>No </a:t>
            </a:r>
            <a:r>
              <a:rPr lang="fr-FR" dirty="0" err="1">
                <a:latin typeface="Abadi" panose="020B0604020104020204" pitchFamily="34" charset="0"/>
              </a:rPr>
              <a:t>specific</a:t>
            </a:r>
            <a:r>
              <a:rPr lang="fr-FR" dirty="0">
                <a:latin typeface="Abadi" panose="020B0604020104020204" pitchFamily="34" charset="0"/>
              </a:rPr>
              <a:t> </a:t>
            </a:r>
            <a:r>
              <a:rPr lang="fr-FR" dirty="0" err="1">
                <a:latin typeface="Abadi" panose="020B0604020104020204" pitchFamily="34" charset="0"/>
              </a:rPr>
              <a:t>knowledge</a:t>
            </a:r>
            <a:r>
              <a:rPr lang="fr-FR" dirty="0">
                <a:latin typeface="Abadi" panose="020B0604020104020204" pitchFamily="34" charset="0"/>
              </a:rPr>
              <a:t> about the user </a:t>
            </a:r>
            <a:r>
              <a:rPr lang="fr-FR" dirty="0" err="1">
                <a:latin typeface="Abadi" panose="020B0604020104020204" pitchFamily="34" charset="0"/>
              </a:rPr>
              <a:t>needed</a:t>
            </a:r>
            <a:endParaRPr lang="fr-FR" dirty="0">
              <a:latin typeface="Abadi" panose="020B0604020104020204" pitchFamily="34" charset="0"/>
            </a:endParaRPr>
          </a:p>
        </p:txBody>
      </p:sp>
      <p:sp>
        <p:nvSpPr>
          <p:cNvPr id="25" name="ZoneTexte 24">
            <a:extLst>
              <a:ext uri="{FF2B5EF4-FFF2-40B4-BE49-F238E27FC236}">
                <a16:creationId xmlns:a16="http://schemas.microsoft.com/office/drawing/2014/main" id="{AF7E15EA-E7D3-477A-862D-003054916F02}"/>
              </a:ext>
            </a:extLst>
          </p:cNvPr>
          <p:cNvSpPr txBox="1"/>
          <p:nvPr/>
        </p:nvSpPr>
        <p:spPr>
          <a:xfrm>
            <a:off x="1460282" y="5165414"/>
            <a:ext cx="4499740" cy="1200329"/>
          </a:xfrm>
          <a:prstGeom prst="rect">
            <a:avLst/>
          </a:prstGeom>
          <a:noFill/>
        </p:spPr>
        <p:txBody>
          <a:bodyPr wrap="square" rtlCol="0">
            <a:spAutoFit/>
          </a:bodyPr>
          <a:lstStyle/>
          <a:p>
            <a:pPr marL="285750" indent="-285750">
              <a:buFontTx/>
              <a:buChar char="-"/>
            </a:pPr>
            <a:r>
              <a:rPr lang="fr-FR" dirty="0" err="1">
                <a:latin typeface="Abadi" panose="020B0604020104020204" pitchFamily="34" charset="0"/>
              </a:rPr>
              <a:t>Specific</a:t>
            </a:r>
            <a:r>
              <a:rPr lang="fr-FR" dirty="0">
                <a:latin typeface="Abadi" panose="020B0604020104020204" pitchFamily="34" charset="0"/>
              </a:rPr>
              <a:t> </a:t>
            </a:r>
            <a:r>
              <a:rPr lang="fr-FR" dirty="0" err="1">
                <a:latin typeface="Abadi" panose="020B0604020104020204" pitchFamily="34" charset="0"/>
              </a:rPr>
              <a:t>knowledge</a:t>
            </a:r>
            <a:r>
              <a:rPr lang="fr-FR" dirty="0">
                <a:latin typeface="Abadi" panose="020B0604020104020204" pitchFamily="34" charset="0"/>
              </a:rPr>
              <a:t> about the user </a:t>
            </a:r>
            <a:r>
              <a:rPr lang="fr-FR" dirty="0" err="1">
                <a:latin typeface="Abadi" panose="020B0604020104020204" pitchFamily="34" charset="0"/>
              </a:rPr>
              <a:t>needed</a:t>
            </a:r>
            <a:endParaRPr lang="fr-FR" dirty="0">
              <a:latin typeface="Abadi" panose="020B0604020104020204" pitchFamily="34" charset="0"/>
            </a:endParaRPr>
          </a:p>
          <a:p>
            <a:pPr marL="285750" indent="-285750">
              <a:buFontTx/>
              <a:buChar char="-"/>
            </a:pPr>
            <a:r>
              <a:rPr lang="fr-FR" dirty="0">
                <a:latin typeface="Abadi" panose="020B0604020104020204" pitchFamily="34" charset="0"/>
              </a:rPr>
              <a:t>Need for </a:t>
            </a:r>
            <a:r>
              <a:rPr lang="fr-FR" dirty="0" err="1">
                <a:latin typeface="Abadi" panose="020B0604020104020204" pitchFamily="34" charset="0"/>
              </a:rPr>
              <a:t>metadata</a:t>
            </a:r>
            <a:r>
              <a:rPr lang="fr-FR" dirty="0">
                <a:latin typeface="Abadi" panose="020B0604020104020204" pitchFamily="34" charset="0"/>
              </a:rPr>
              <a:t> on the items</a:t>
            </a:r>
          </a:p>
          <a:p>
            <a:endParaRPr lang="fr-FR" dirty="0">
              <a:latin typeface="Abadi" panose="020B0604020104020204" pitchFamily="34" charset="0"/>
            </a:endParaRPr>
          </a:p>
        </p:txBody>
      </p:sp>
    </p:spTree>
    <p:extLst>
      <p:ext uri="{BB962C8B-B14F-4D97-AF65-F5344CB8AC3E}">
        <p14:creationId xmlns:p14="http://schemas.microsoft.com/office/powerpoint/2010/main" val="244356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10B2B35-B197-4DF3-9EC6-48852B6108B5}"/>
              </a:ext>
            </a:extLst>
          </p:cNvPr>
          <p:cNvSpPr/>
          <p:nvPr/>
        </p:nvSpPr>
        <p:spPr>
          <a:xfrm>
            <a:off x="3747371" y="1654513"/>
            <a:ext cx="4058431" cy="245056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Titre 1">
            <a:extLst>
              <a:ext uri="{FF2B5EF4-FFF2-40B4-BE49-F238E27FC236}">
                <a16:creationId xmlns:a16="http://schemas.microsoft.com/office/drawing/2014/main" id="{369DB08A-CE29-4507-89AE-5EAF5BDC8146}"/>
              </a:ext>
            </a:extLst>
          </p:cNvPr>
          <p:cNvSpPr>
            <a:spLocks noGrp="1"/>
          </p:cNvSpPr>
          <p:nvPr>
            <p:ph type="title"/>
          </p:nvPr>
        </p:nvSpPr>
        <p:spPr>
          <a:xfrm>
            <a:off x="838200" y="134701"/>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Content-based</a:t>
            </a:r>
            <a:br>
              <a:rPr lang="en-US" sz="5200" kern="1200" dirty="0">
                <a:solidFill>
                  <a:schemeClr val="tx1"/>
                </a:solidFill>
                <a:latin typeface="Abadi" panose="020B0604020104020204" pitchFamily="34" charset="0"/>
              </a:rPr>
            </a:br>
            <a:r>
              <a:rPr lang="en-US" sz="2400" kern="1200" dirty="0">
                <a:solidFill>
                  <a:schemeClr val="tx1"/>
                </a:solidFill>
                <a:latin typeface="Abadi" panose="020B0604020104020204" pitchFamily="34" charset="0"/>
              </a:rPr>
              <a:t>	</a:t>
            </a:r>
            <a:r>
              <a:rPr lang="en-US" sz="2400" kern="1200" dirty="0">
                <a:solidFill>
                  <a:schemeClr val="tx1"/>
                </a:solidFill>
                <a:latin typeface="Abadi" panose="020B0604020104020204" pitchFamily="34" charset="0"/>
                <a:sym typeface="Wingdings" panose="05000000000000000000" pitchFamily="2" charset="2"/>
              </a:rPr>
              <a:t> item metadata, location, age, gender, …</a:t>
            </a:r>
            <a:endParaRPr lang="en-US" sz="2400" kern="1200" dirty="0">
              <a:solidFill>
                <a:schemeClr val="tx1"/>
              </a:solidFill>
              <a:latin typeface="Abadi" panose="020B0604020104020204" pitchFamily="34" charset="0"/>
            </a:endParaRPr>
          </a:p>
        </p:txBody>
      </p:sp>
      <p:pic>
        <p:nvPicPr>
          <p:cNvPr id="10" name="Graphique 9" descr="Sac à dos avec un remplissage uni">
            <a:extLst>
              <a:ext uri="{FF2B5EF4-FFF2-40B4-BE49-F238E27FC236}">
                <a16:creationId xmlns:a16="http://schemas.microsoft.com/office/drawing/2014/main" id="{6ABCF40B-F8A8-4D1E-B550-93F9E6198D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38800" y="2971800"/>
            <a:ext cx="914400" cy="914400"/>
          </a:xfrm>
          <a:prstGeom prst="rect">
            <a:avLst/>
          </a:prstGeom>
        </p:spPr>
      </p:pic>
      <p:pic>
        <p:nvPicPr>
          <p:cNvPr id="12" name="Graphique 11" descr="Casquette de baseball avec un remplissage uni">
            <a:extLst>
              <a:ext uri="{FF2B5EF4-FFF2-40B4-BE49-F238E27FC236}">
                <a16:creationId xmlns:a16="http://schemas.microsoft.com/office/drawing/2014/main" id="{4C50230F-FE6A-4421-975B-27F06730D8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01633" y="2182335"/>
            <a:ext cx="914400" cy="914400"/>
          </a:xfrm>
          <a:prstGeom prst="rect">
            <a:avLst/>
          </a:prstGeom>
        </p:spPr>
      </p:pic>
      <p:pic>
        <p:nvPicPr>
          <p:cNvPr id="14" name="Graphique 13" descr="Pomme avec un remplissage uni">
            <a:extLst>
              <a:ext uri="{FF2B5EF4-FFF2-40B4-BE49-F238E27FC236}">
                <a16:creationId xmlns:a16="http://schemas.microsoft.com/office/drawing/2014/main" id="{9426DB74-F322-459C-B194-E64D395AEDA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02364" y="1848992"/>
            <a:ext cx="914400" cy="914400"/>
          </a:xfrm>
          <a:prstGeom prst="rect">
            <a:avLst/>
          </a:prstGeom>
        </p:spPr>
      </p:pic>
      <p:pic>
        <p:nvPicPr>
          <p:cNvPr id="18" name="Graphique 17" descr="Badminton avec un remplissage uni">
            <a:extLst>
              <a:ext uri="{FF2B5EF4-FFF2-40B4-BE49-F238E27FC236}">
                <a16:creationId xmlns:a16="http://schemas.microsoft.com/office/drawing/2014/main" id="{DB44D771-54A2-485A-91FA-E1AEAAA1443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60306" y="2092272"/>
            <a:ext cx="914400" cy="914400"/>
          </a:xfrm>
          <a:prstGeom prst="rect">
            <a:avLst/>
          </a:prstGeom>
        </p:spPr>
      </p:pic>
      <p:pic>
        <p:nvPicPr>
          <p:cNvPr id="20" name="Graphique 19" descr="Baguette avec un remplissage uni">
            <a:extLst>
              <a:ext uri="{FF2B5EF4-FFF2-40B4-BE49-F238E27FC236}">
                <a16:creationId xmlns:a16="http://schemas.microsoft.com/office/drawing/2014/main" id="{3C2A3735-B4C1-4B6C-BCFE-5E8E9720B57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235886" y="3053319"/>
            <a:ext cx="914400" cy="914400"/>
          </a:xfrm>
          <a:prstGeom prst="rect">
            <a:avLst/>
          </a:prstGeom>
        </p:spPr>
      </p:pic>
      <p:pic>
        <p:nvPicPr>
          <p:cNvPr id="22" name="Graphique 21" descr="Utilisateur avec un remplissage uni">
            <a:extLst>
              <a:ext uri="{FF2B5EF4-FFF2-40B4-BE49-F238E27FC236}">
                <a16:creationId xmlns:a16="http://schemas.microsoft.com/office/drawing/2014/main" id="{E0F5A03C-F608-4CD0-BCB5-FE7962B1C1A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1086" y="3886200"/>
            <a:ext cx="817922" cy="885761"/>
          </a:xfrm>
          <a:prstGeom prst="rect">
            <a:avLst/>
          </a:prstGeom>
        </p:spPr>
      </p:pic>
      <p:cxnSp>
        <p:nvCxnSpPr>
          <p:cNvPr id="24" name="Connecteur droit avec flèche 23">
            <a:extLst>
              <a:ext uri="{FF2B5EF4-FFF2-40B4-BE49-F238E27FC236}">
                <a16:creationId xmlns:a16="http://schemas.microsoft.com/office/drawing/2014/main" id="{195DBF9A-C5E7-4F94-9AF5-DEEDA90BC5ED}"/>
              </a:ext>
            </a:extLst>
          </p:cNvPr>
          <p:cNvCxnSpPr>
            <a:cxnSpLocks/>
            <a:stCxn id="22" idx="3"/>
            <a:endCxn id="20" idx="1"/>
          </p:cNvCxnSpPr>
          <p:nvPr/>
        </p:nvCxnSpPr>
        <p:spPr>
          <a:xfrm flipV="1">
            <a:off x="1929008" y="3510519"/>
            <a:ext cx="2306878" cy="818562"/>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pic>
        <p:nvPicPr>
          <p:cNvPr id="26" name="Graphique 25" descr="Cœur avec un remplissage uni">
            <a:extLst>
              <a:ext uri="{FF2B5EF4-FFF2-40B4-BE49-F238E27FC236}">
                <a16:creationId xmlns:a16="http://schemas.microsoft.com/office/drawing/2014/main" id="{510F11F1-BD2D-4E63-9EA1-EFC26C983D5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577671" y="3429000"/>
            <a:ext cx="510599" cy="510599"/>
          </a:xfrm>
          <a:prstGeom prst="rect">
            <a:avLst/>
          </a:prstGeom>
        </p:spPr>
      </p:pic>
      <p:pic>
        <p:nvPicPr>
          <p:cNvPr id="28" name="Graphique 27" descr="Croissant avec un remplissage uni">
            <a:extLst>
              <a:ext uri="{FF2B5EF4-FFF2-40B4-BE49-F238E27FC236}">
                <a16:creationId xmlns:a16="http://schemas.microsoft.com/office/drawing/2014/main" id="{1A6968E4-5446-4424-B118-15F5DA4CBD31}"/>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059767" y="1698225"/>
            <a:ext cx="788093" cy="788093"/>
          </a:xfrm>
          <a:prstGeom prst="rect">
            <a:avLst/>
          </a:prstGeom>
        </p:spPr>
      </p:pic>
      <p:sp>
        <p:nvSpPr>
          <p:cNvPr id="34" name="ZoneTexte 33">
            <a:extLst>
              <a:ext uri="{FF2B5EF4-FFF2-40B4-BE49-F238E27FC236}">
                <a16:creationId xmlns:a16="http://schemas.microsoft.com/office/drawing/2014/main" id="{8ED8D2AE-5804-42FE-846B-86A1C8BD3A82}"/>
              </a:ext>
            </a:extLst>
          </p:cNvPr>
          <p:cNvSpPr txBox="1"/>
          <p:nvPr/>
        </p:nvSpPr>
        <p:spPr>
          <a:xfrm>
            <a:off x="989555" y="4771960"/>
            <a:ext cx="1064713" cy="400110"/>
          </a:xfrm>
          <a:prstGeom prst="rect">
            <a:avLst/>
          </a:prstGeom>
          <a:noFill/>
        </p:spPr>
        <p:txBody>
          <a:bodyPr wrap="square" rtlCol="0">
            <a:spAutoFit/>
          </a:bodyPr>
          <a:lstStyle/>
          <a:p>
            <a:pPr algn="ctr"/>
            <a:r>
              <a:rPr lang="fr-FR" sz="2000" dirty="0">
                <a:latin typeface="Abadi" panose="020B0604020104020204" pitchFamily="34" charset="0"/>
              </a:rPr>
              <a:t>User 1</a:t>
            </a:r>
          </a:p>
        </p:txBody>
      </p:sp>
      <p:sp>
        <p:nvSpPr>
          <p:cNvPr id="37" name="Rectangle : coins arrondis 36">
            <a:extLst>
              <a:ext uri="{FF2B5EF4-FFF2-40B4-BE49-F238E27FC236}">
                <a16:creationId xmlns:a16="http://schemas.microsoft.com/office/drawing/2014/main" id="{35068343-8DA3-4E13-93DE-7FD739088B8A}"/>
              </a:ext>
            </a:extLst>
          </p:cNvPr>
          <p:cNvSpPr/>
          <p:nvPr/>
        </p:nvSpPr>
        <p:spPr>
          <a:xfrm>
            <a:off x="4960306" y="4572000"/>
            <a:ext cx="1592894" cy="1365337"/>
          </a:xfrm>
          <a:prstGeom prst="roundRect">
            <a:avLst/>
          </a:prstGeom>
          <a:noFill/>
          <a:ln w="28575">
            <a:solidFill>
              <a:schemeClr val="tx1"/>
            </a:solidFill>
            <a:prstDash val="sysDot"/>
            <a:extLst>
              <a:ext uri="{C807C97D-BFC1-408E-A445-0C87EB9F89A2}">
                <ask:lineSketchStyleProps xmlns:ask="http://schemas.microsoft.com/office/drawing/2018/sketchyshapes" sd="1652266011">
                  <a:custGeom>
                    <a:avLst/>
                    <a:gdLst>
                      <a:gd name="connsiteX0" fmla="*/ 0 w 1592894"/>
                      <a:gd name="connsiteY0" fmla="*/ 227561 h 1365337"/>
                      <a:gd name="connsiteX1" fmla="*/ 227561 w 1592894"/>
                      <a:gd name="connsiteY1" fmla="*/ 0 h 1365337"/>
                      <a:gd name="connsiteX2" fmla="*/ 796447 w 1592894"/>
                      <a:gd name="connsiteY2" fmla="*/ 0 h 1365337"/>
                      <a:gd name="connsiteX3" fmla="*/ 1365333 w 1592894"/>
                      <a:gd name="connsiteY3" fmla="*/ 0 h 1365337"/>
                      <a:gd name="connsiteX4" fmla="*/ 1592894 w 1592894"/>
                      <a:gd name="connsiteY4" fmla="*/ 227561 h 1365337"/>
                      <a:gd name="connsiteX5" fmla="*/ 1592894 w 1592894"/>
                      <a:gd name="connsiteY5" fmla="*/ 700873 h 1365337"/>
                      <a:gd name="connsiteX6" fmla="*/ 1592894 w 1592894"/>
                      <a:gd name="connsiteY6" fmla="*/ 1137776 h 1365337"/>
                      <a:gd name="connsiteX7" fmla="*/ 1365333 w 1592894"/>
                      <a:gd name="connsiteY7" fmla="*/ 1365337 h 1365337"/>
                      <a:gd name="connsiteX8" fmla="*/ 830580 w 1592894"/>
                      <a:gd name="connsiteY8" fmla="*/ 1365337 h 1365337"/>
                      <a:gd name="connsiteX9" fmla="*/ 227561 w 1592894"/>
                      <a:gd name="connsiteY9" fmla="*/ 1365337 h 1365337"/>
                      <a:gd name="connsiteX10" fmla="*/ 0 w 1592894"/>
                      <a:gd name="connsiteY10" fmla="*/ 1137776 h 1365337"/>
                      <a:gd name="connsiteX11" fmla="*/ 0 w 1592894"/>
                      <a:gd name="connsiteY11" fmla="*/ 664464 h 1365337"/>
                      <a:gd name="connsiteX12" fmla="*/ 0 w 1592894"/>
                      <a:gd name="connsiteY12" fmla="*/ 227561 h 136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92894" h="1365337" extrusionOk="0">
                        <a:moveTo>
                          <a:pt x="0" y="227561"/>
                        </a:moveTo>
                        <a:cubicBezTo>
                          <a:pt x="-10958" y="91898"/>
                          <a:pt x="134944" y="-17709"/>
                          <a:pt x="227561" y="0"/>
                        </a:cubicBezTo>
                        <a:cubicBezTo>
                          <a:pt x="389944" y="-46989"/>
                          <a:pt x="521226" y="26298"/>
                          <a:pt x="796447" y="0"/>
                        </a:cubicBezTo>
                        <a:cubicBezTo>
                          <a:pt x="1071668" y="-26298"/>
                          <a:pt x="1112829" y="537"/>
                          <a:pt x="1365333" y="0"/>
                        </a:cubicBezTo>
                        <a:cubicBezTo>
                          <a:pt x="1494375" y="211"/>
                          <a:pt x="1561041" y="93565"/>
                          <a:pt x="1592894" y="227561"/>
                        </a:cubicBezTo>
                        <a:cubicBezTo>
                          <a:pt x="1641004" y="334205"/>
                          <a:pt x="1545193" y="601871"/>
                          <a:pt x="1592894" y="700873"/>
                        </a:cubicBezTo>
                        <a:cubicBezTo>
                          <a:pt x="1640595" y="799875"/>
                          <a:pt x="1567589" y="983227"/>
                          <a:pt x="1592894" y="1137776"/>
                        </a:cubicBezTo>
                        <a:cubicBezTo>
                          <a:pt x="1586054" y="1276633"/>
                          <a:pt x="1519266" y="1380623"/>
                          <a:pt x="1365333" y="1365337"/>
                        </a:cubicBezTo>
                        <a:cubicBezTo>
                          <a:pt x="1190294" y="1381810"/>
                          <a:pt x="992388" y="1337526"/>
                          <a:pt x="830580" y="1365337"/>
                        </a:cubicBezTo>
                        <a:cubicBezTo>
                          <a:pt x="668772" y="1393148"/>
                          <a:pt x="452862" y="1324713"/>
                          <a:pt x="227561" y="1365337"/>
                        </a:cubicBezTo>
                        <a:cubicBezTo>
                          <a:pt x="111176" y="1401363"/>
                          <a:pt x="-3359" y="1288060"/>
                          <a:pt x="0" y="1137776"/>
                        </a:cubicBezTo>
                        <a:cubicBezTo>
                          <a:pt x="-25171" y="1027523"/>
                          <a:pt x="53508" y="836250"/>
                          <a:pt x="0" y="664464"/>
                        </a:cubicBezTo>
                        <a:cubicBezTo>
                          <a:pt x="-53508" y="492678"/>
                          <a:pt x="32502" y="337638"/>
                          <a:pt x="0" y="22756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latin typeface="Abadi" panose="020B0604020104020204" pitchFamily="34" charset="0"/>
              </a:rPr>
              <a:t>Food</a:t>
            </a:r>
          </a:p>
          <a:p>
            <a:r>
              <a:rPr lang="fr-FR" sz="2000" dirty="0">
                <a:solidFill>
                  <a:schemeClr val="tx1"/>
                </a:solidFill>
                <a:latin typeface="Abadi" panose="020B0604020104020204" pitchFamily="34" charset="0"/>
              </a:rPr>
              <a:t>French</a:t>
            </a:r>
          </a:p>
          <a:p>
            <a:r>
              <a:rPr lang="fr-FR" sz="2000" dirty="0">
                <a:solidFill>
                  <a:schemeClr val="tx1"/>
                </a:solidFill>
                <a:latin typeface="Abadi" panose="020B0604020104020204" pitchFamily="34" charset="0"/>
              </a:rPr>
              <a:t>Good</a:t>
            </a:r>
          </a:p>
        </p:txBody>
      </p:sp>
      <p:cxnSp>
        <p:nvCxnSpPr>
          <p:cNvPr id="41" name="Connecteur : en angle 40">
            <a:extLst>
              <a:ext uri="{FF2B5EF4-FFF2-40B4-BE49-F238E27FC236}">
                <a16:creationId xmlns:a16="http://schemas.microsoft.com/office/drawing/2014/main" id="{98D3F1A2-DBBF-49B4-9CF9-171EDB8F79E9}"/>
              </a:ext>
            </a:extLst>
          </p:cNvPr>
          <p:cNvCxnSpPr>
            <a:stCxn id="20" idx="2"/>
            <a:endCxn id="37" idx="1"/>
          </p:cNvCxnSpPr>
          <p:nvPr/>
        </p:nvCxnSpPr>
        <p:spPr>
          <a:xfrm rot="16200000" flipH="1">
            <a:off x="4183221" y="4477584"/>
            <a:ext cx="1286950" cy="267220"/>
          </a:xfrm>
          <a:prstGeom prst="bentConnector2">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 name="Rectangle : coins arrondis 41">
            <a:extLst>
              <a:ext uri="{FF2B5EF4-FFF2-40B4-BE49-F238E27FC236}">
                <a16:creationId xmlns:a16="http://schemas.microsoft.com/office/drawing/2014/main" id="{C41FCE7C-5718-4D28-8DBF-7D691B0C8146}"/>
              </a:ext>
            </a:extLst>
          </p:cNvPr>
          <p:cNvSpPr/>
          <p:nvPr/>
        </p:nvSpPr>
        <p:spPr>
          <a:xfrm>
            <a:off x="9022467" y="2037421"/>
            <a:ext cx="1592894" cy="1365337"/>
          </a:xfrm>
          <a:prstGeom prst="roundRect">
            <a:avLst/>
          </a:prstGeom>
          <a:noFill/>
          <a:ln w="28575">
            <a:solidFill>
              <a:schemeClr val="tx1"/>
            </a:solidFill>
            <a:prstDash val="sysDot"/>
            <a:extLst>
              <a:ext uri="{C807C97D-BFC1-408E-A445-0C87EB9F89A2}">
                <ask:lineSketchStyleProps xmlns:ask="http://schemas.microsoft.com/office/drawing/2018/sketchyshapes" sd="1652266011">
                  <a:custGeom>
                    <a:avLst/>
                    <a:gdLst>
                      <a:gd name="connsiteX0" fmla="*/ 0 w 1592894"/>
                      <a:gd name="connsiteY0" fmla="*/ 227561 h 1365337"/>
                      <a:gd name="connsiteX1" fmla="*/ 227561 w 1592894"/>
                      <a:gd name="connsiteY1" fmla="*/ 0 h 1365337"/>
                      <a:gd name="connsiteX2" fmla="*/ 796447 w 1592894"/>
                      <a:gd name="connsiteY2" fmla="*/ 0 h 1365337"/>
                      <a:gd name="connsiteX3" fmla="*/ 1365333 w 1592894"/>
                      <a:gd name="connsiteY3" fmla="*/ 0 h 1365337"/>
                      <a:gd name="connsiteX4" fmla="*/ 1592894 w 1592894"/>
                      <a:gd name="connsiteY4" fmla="*/ 227561 h 1365337"/>
                      <a:gd name="connsiteX5" fmla="*/ 1592894 w 1592894"/>
                      <a:gd name="connsiteY5" fmla="*/ 700873 h 1365337"/>
                      <a:gd name="connsiteX6" fmla="*/ 1592894 w 1592894"/>
                      <a:gd name="connsiteY6" fmla="*/ 1137776 h 1365337"/>
                      <a:gd name="connsiteX7" fmla="*/ 1365333 w 1592894"/>
                      <a:gd name="connsiteY7" fmla="*/ 1365337 h 1365337"/>
                      <a:gd name="connsiteX8" fmla="*/ 830580 w 1592894"/>
                      <a:gd name="connsiteY8" fmla="*/ 1365337 h 1365337"/>
                      <a:gd name="connsiteX9" fmla="*/ 227561 w 1592894"/>
                      <a:gd name="connsiteY9" fmla="*/ 1365337 h 1365337"/>
                      <a:gd name="connsiteX10" fmla="*/ 0 w 1592894"/>
                      <a:gd name="connsiteY10" fmla="*/ 1137776 h 1365337"/>
                      <a:gd name="connsiteX11" fmla="*/ 0 w 1592894"/>
                      <a:gd name="connsiteY11" fmla="*/ 664464 h 1365337"/>
                      <a:gd name="connsiteX12" fmla="*/ 0 w 1592894"/>
                      <a:gd name="connsiteY12" fmla="*/ 227561 h 136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92894" h="1365337" extrusionOk="0">
                        <a:moveTo>
                          <a:pt x="0" y="227561"/>
                        </a:moveTo>
                        <a:cubicBezTo>
                          <a:pt x="-10958" y="91898"/>
                          <a:pt x="134944" y="-17709"/>
                          <a:pt x="227561" y="0"/>
                        </a:cubicBezTo>
                        <a:cubicBezTo>
                          <a:pt x="389944" y="-46989"/>
                          <a:pt x="521226" y="26298"/>
                          <a:pt x="796447" y="0"/>
                        </a:cubicBezTo>
                        <a:cubicBezTo>
                          <a:pt x="1071668" y="-26298"/>
                          <a:pt x="1112829" y="537"/>
                          <a:pt x="1365333" y="0"/>
                        </a:cubicBezTo>
                        <a:cubicBezTo>
                          <a:pt x="1494375" y="211"/>
                          <a:pt x="1561041" y="93565"/>
                          <a:pt x="1592894" y="227561"/>
                        </a:cubicBezTo>
                        <a:cubicBezTo>
                          <a:pt x="1641004" y="334205"/>
                          <a:pt x="1545193" y="601871"/>
                          <a:pt x="1592894" y="700873"/>
                        </a:cubicBezTo>
                        <a:cubicBezTo>
                          <a:pt x="1640595" y="799875"/>
                          <a:pt x="1567589" y="983227"/>
                          <a:pt x="1592894" y="1137776"/>
                        </a:cubicBezTo>
                        <a:cubicBezTo>
                          <a:pt x="1586054" y="1276633"/>
                          <a:pt x="1519266" y="1380623"/>
                          <a:pt x="1365333" y="1365337"/>
                        </a:cubicBezTo>
                        <a:cubicBezTo>
                          <a:pt x="1190294" y="1381810"/>
                          <a:pt x="992388" y="1337526"/>
                          <a:pt x="830580" y="1365337"/>
                        </a:cubicBezTo>
                        <a:cubicBezTo>
                          <a:pt x="668772" y="1393148"/>
                          <a:pt x="452862" y="1324713"/>
                          <a:pt x="227561" y="1365337"/>
                        </a:cubicBezTo>
                        <a:cubicBezTo>
                          <a:pt x="111176" y="1401363"/>
                          <a:pt x="-3359" y="1288060"/>
                          <a:pt x="0" y="1137776"/>
                        </a:cubicBezTo>
                        <a:cubicBezTo>
                          <a:pt x="-25171" y="1027523"/>
                          <a:pt x="53508" y="836250"/>
                          <a:pt x="0" y="664464"/>
                        </a:cubicBezTo>
                        <a:cubicBezTo>
                          <a:pt x="-53508" y="492678"/>
                          <a:pt x="32502" y="337638"/>
                          <a:pt x="0" y="22756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a:solidFill>
                  <a:schemeClr val="tx1"/>
                </a:solidFill>
                <a:latin typeface="Abadi" panose="020B0604020104020204" pitchFamily="34" charset="0"/>
              </a:rPr>
              <a:t>Food</a:t>
            </a:r>
          </a:p>
          <a:p>
            <a:r>
              <a:rPr lang="fr-FR" sz="2000" dirty="0">
                <a:solidFill>
                  <a:schemeClr val="tx1"/>
                </a:solidFill>
                <a:latin typeface="Abadi" panose="020B0604020104020204" pitchFamily="34" charset="0"/>
              </a:rPr>
              <a:t>French</a:t>
            </a:r>
          </a:p>
          <a:p>
            <a:r>
              <a:rPr lang="fr-FR" sz="2000" dirty="0">
                <a:solidFill>
                  <a:schemeClr val="tx1"/>
                </a:solidFill>
                <a:latin typeface="Abadi" panose="020B0604020104020204" pitchFamily="34" charset="0"/>
              </a:rPr>
              <a:t>Good</a:t>
            </a:r>
          </a:p>
        </p:txBody>
      </p:sp>
      <p:cxnSp>
        <p:nvCxnSpPr>
          <p:cNvPr id="43" name="Connecteur : en angle 42">
            <a:extLst>
              <a:ext uri="{FF2B5EF4-FFF2-40B4-BE49-F238E27FC236}">
                <a16:creationId xmlns:a16="http://schemas.microsoft.com/office/drawing/2014/main" id="{029FC106-84F8-4281-B403-45DDEFB811EC}"/>
              </a:ext>
            </a:extLst>
          </p:cNvPr>
          <p:cNvCxnSpPr>
            <a:cxnSpLocks/>
            <a:stCxn id="28" idx="3"/>
            <a:endCxn id="42" idx="1"/>
          </p:cNvCxnSpPr>
          <p:nvPr/>
        </p:nvCxnSpPr>
        <p:spPr>
          <a:xfrm>
            <a:off x="6847860" y="2092272"/>
            <a:ext cx="2174607" cy="627818"/>
          </a:xfrm>
          <a:prstGeom prst="bentConnector3">
            <a:avLst>
              <a:gd name="adj1" fmla="val 50000"/>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Espace réservé du numéro de diapositive 1">
            <a:extLst>
              <a:ext uri="{FF2B5EF4-FFF2-40B4-BE49-F238E27FC236}">
                <a16:creationId xmlns:a16="http://schemas.microsoft.com/office/drawing/2014/main" id="{1F3BCE4A-CFFC-4D8B-A427-204CAF68FBD9}"/>
              </a:ext>
            </a:extLst>
          </p:cNvPr>
          <p:cNvSpPr>
            <a:spLocks noGrp="1"/>
          </p:cNvSpPr>
          <p:nvPr>
            <p:ph type="sldNum" sz="quarter" idx="12"/>
          </p:nvPr>
        </p:nvSpPr>
        <p:spPr/>
        <p:txBody>
          <a:bodyPr/>
          <a:lstStyle/>
          <a:p>
            <a:fld id="{600A0E26-DE0C-4BC1-931B-D6F68A23FF54}" type="slidenum">
              <a:rPr lang="fr-FR" smtClean="0"/>
              <a:t>2</a:t>
            </a:fld>
            <a:endParaRPr lang="fr-FR"/>
          </a:p>
        </p:txBody>
      </p:sp>
    </p:spTree>
    <p:extLst>
      <p:ext uri="{BB962C8B-B14F-4D97-AF65-F5344CB8AC3E}">
        <p14:creationId xmlns:p14="http://schemas.microsoft.com/office/powerpoint/2010/main" val="895013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10B2B35-B197-4DF3-9EC6-48852B6108B5}"/>
              </a:ext>
            </a:extLst>
          </p:cNvPr>
          <p:cNvSpPr/>
          <p:nvPr/>
        </p:nvSpPr>
        <p:spPr>
          <a:xfrm>
            <a:off x="3747371" y="1654513"/>
            <a:ext cx="4058431" cy="245056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Titre 1">
            <a:extLst>
              <a:ext uri="{FF2B5EF4-FFF2-40B4-BE49-F238E27FC236}">
                <a16:creationId xmlns:a16="http://schemas.microsoft.com/office/drawing/2014/main" id="{369DB08A-CE29-4507-89AE-5EAF5BDC8146}"/>
              </a:ext>
            </a:extLst>
          </p:cNvPr>
          <p:cNvSpPr>
            <a:spLocks noGrp="1"/>
          </p:cNvSpPr>
          <p:nvPr>
            <p:ph type="title"/>
          </p:nvPr>
        </p:nvSpPr>
        <p:spPr>
          <a:xfrm>
            <a:off x="838200" y="134701"/>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Content-based</a:t>
            </a:r>
            <a:br>
              <a:rPr lang="en-US" sz="5200" kern="1200" dirty="0">
                <a:solidFill>
                  <a:schemeClr val="tx1"/>
                </a:solidFill>
                <a:latin typeface="Abadi" panose="020B0604020104020204" pitchFamily="34" charset="0"/>
              </a:rPr>
            </a:br>
            <a:r>
              <a:rPr lang="en-US" sz="2400" kern="1200" dirty="0">
                <a:solidFill>
                  <a:schemeClr val="tx1"/>
                </a:solidFill>
                <a:latin typeface="Abadi" panose="020B0604020104020204" pitchFamily="34" charset="0"/>
              </a:rPr>
              <a:t>	</a:t>
            </a:r>
            <a:r>
              <a:rPr lang="en-US" sz="2400" kern="1200" dirty="0">
                <a:solidFill>
                  <a:schemeClr val="tx1"/>
                </a:solidFill>
                <a:latin typeface="Abadi" panose="020B0604020104020204" pitchFamily="34" charset="0"/>
                <a:sym typeface="Wingdings" panose="05000000000000000000" pitchFamily="2" charset="2"/>
              </a:rPr>
              <a:t> item metadata, location, age, gender, …</a:t>
            </a:r>
            <a:endParaRPr lang="en-US" sz="2400" kern="1200" dirty="0">
              <a:solidFill>
                <a:schemeClr val="tx1"/>
              </a:solidFill>
              <a:latin typeface="Abadi" panose="020B0604020104020204" pitchFamily="34" charset="0"/>
            </a:endParaRPr>
          </a:p>
        </p:txBody>
      </p:sp>
      <p:pic>
        <p:nvPicPr>
          <p:cNvPr id="10" name="Graphique 9" descr="Sac à dos avec un remplissage uni">
            <a:extLst>
              <a:ext uri="{FF2B5EF4-FFF2-40B4-BE49-F238E27FC236}">
                <a16:creationId xmlns:a16="http://schemas.microsoft.com/office/drawing/2014/main" id="{6ABCF40B-F8A8-4D1E-B550-93F9E6198D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38800" y="2971800"/>
            <a:ext cx="914400" cy="914400"/>
          </a:xfrm>
          <a:prstGeom prst="rect">
            <a:avLst/>
          </a:prstGeom>
        </p:spPr>
      </p:pic>
      <p:pic>
        <p:nvPicPr>
          <p:cNvPr id="12" name="Graphique 11" descr="Casquette de baseball avec un remplissage uni">
            <a:extLst>
              <a:ext uri="{FF2B5EF4-FFF2-40B4-BE49-F238E27FC236}">
                <a16:creationId xmlns:a16="http://schemas.microsoft.com/office/drawing/2014/main" id="{4C50230F-FE6A-4421-975B-27F06730D8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01633" y="2182335"/>
            <a:ext cx="914400" cy="914400"/>
          </a:xfrm>
          <a:prstGeom prst="rect">
            <a:avLst/>
          </a:prstGeom>
        </p:spPr>
      </p:pic>
      <p:pic>
        <p:nvPicPr>
          <p:cNvPr id="14" name="Graphique 13" descr="Pomme avec un remplissage uni">
            <a:extLst>
              <a:ext uri="{FF2B5EF4-FFF2-40B4-BE49-F238E27FC236}">
                <a16:creationId xmlns:a16="http://schemas.microsoft.com/office/drawing/2014/main" id="{9426DB74-F322-459C-B194-E64D395AEDA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002364" y="1848992"/>
            <a:ext cx="914400" cy="914400"/>
          </a:xfrm>
          <a:prstGeom prst="rect">
            <a:avLst/>
          </a:prstGeom>
        </p:spPr>
      </p:pic>
      <p:pic>
        <p:nvPicPr>
          <p:cNvPr id="18" name="Graphique 17" descr="Badminton avec un remplissage uni">
            <a:extLst>
              <a:ext uri="{FF2B5EF4-FFF2-40B4-BE49-F238E27FC236}">
                <a16:creationId xmlns:a16="http://schemas.microsoft.com/office/drawing/2014/main" id="{DB44D771-54A2-485A-91FA-E1AEAAA1443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60306" y="2092272"/>
            <a:ext cx="914400" cy="914400"/>
          </a:xfrm>
          <a:prstGeom prst="rect">
            <a:avLst/>
          </a:prstGeom>
        </p:spPr>
      </p:pic>
      <p:pic>
        <p:nvPicPr>
          <p:cNvPr id="20" name="Graphique 19" descr="Baguette avec un remplissage uni">
            <a:extLst>
              <a:ext uri="{FF2B5EF4-FFF2-40B4-BE49-F238E27FC236}">
                <a16:creationId xmlns:a16="http://schemas.microsoft.com/office/drawing/2014/main" id="{3C2A3735-B4C1-4B6C-BCFE-5E8E9720B57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235886" y="3053319"/>
            <a:ext cx="914400" cy="914400"/>
          </a:xfrm>
          <a:prstGeom prst="rect">
            <a:avLst/>
          </a:prstGeom>
        </p:spPr>
      </p:pic>
      <p:pic>
        <p:nvPicPr>
          <p:cNvPr id="22" name="Graphique 21" descr="Utilisateur avec un remplissage uni">
            <a:extLst>
              <a:ext uri="{FF2B5EF4-FFF2-40B4-BE49-F238E27FC236}">
                <a16:creationId xmlns:a16="http://schemas.microsoft.com/office/drawing/2014/main" id="{E0F5A03C-F608-4CD0-BCB5-FE7962B1C1A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11086" y="3886200"/>
            <a:ext cx="817922" cy="885761"/>
          </a:xfrm>
          <a:prstGeom prst="rect">
            <a:avLst/>
          </a:prstGeom>
        </p:spPr>
      </p:pic>
      <p:pic>
        <p:nvPicPr>
          <p:cNvPr id="28" name="Graphique 27" descr="Croissant avec un remplissage uni">
            <a:extLst>
              <a:ext uri="{FF2B5EF4-FFF2-40B4-BE49-F238E27FC236}">
                <a16:creationId xmlns:a16="http://schemas.microsoft.com/office/drawing/2014/main" id="{1A6968E4-5446-4424-B118-15F5DA4CBD3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059767" y="1698225"/>
            <a:ext cx="788093" cy="788093"/>
          </a:xfrm>
          <a:prstGeom prst="rect">
            <a:avLst/>
          </a:prstGeom>
        </p:spPr>
      </p:pic>
      <p:sp>
        <p:nvSpPr>
          <p:cNvPr id="34" name="ZoneTexte 33">
            <a:extLst>
              <a:ext uri="{FF2B5EF4-FFF2-40B4-BE49-F238E27FC236}">
                <a16:creationId xmlns:a16="http://schemas.microsoft.com/office/drawing/2014/main" id="{8ED8D2AE-5804-42FE-846B-86A1C8BD3A82}"/>
              </a:ext>
            </a:extLst>
          </p:cNvPr>
          <p:cNvSpPr txBox="1"/>
          <p:nvPr/>
        </p:nvSpPr>
        <p:spPr>
          <a:xfrm>
            <a:off x="989555" y="4771960"/>
            <a:ext cx="1064713" cy="707886"/>
          </a:xfrm>
          <a:prstGeom prst="rect">
            <a:avLst/>
          </a:prstGeom>
          <a:noFill/>
        </p:spPr>
        <p:txBody>
          <a:bodyPr wrap="square" rtlCol="0">
            <a:spAutoFit/>
          </a:bodyPr>
          <a:lstStyle/>
          <a:p>
            <a:pPr algn="ctr"/>
            <a:r>
              <a:rPr lang="fr-FR" sz="2000" dirty="0">
                <a:latin typeface="Abadi" panose="020B0604020104020204" pitchFamily="34" charset="0"/>
              </a:rPr>
              <a:t>User 1</a:t>
            </a:r>
          </a:p>
          <a:p>
            <a:pPr algn="ctr"/>
            <a:r>
              <a:rPr lang="fr-FR" sz="2000" dirty="0">
                <a:latin typeface="Abadi" panose="020B0604020104020204" pitchFamily="34" charset="0"/>
              </a:rPr>
              <a:t>Age: 15</a:t>
            </a:r>
          </a:p>
        </p:txBody>
      </p:sp>
      <p:cxnSp>
        <p:nvCxnSpPr>
          <p:cNvPr id="3" name="Connecteur : en angle 2">
            <a:extLst>
              <a:ext uri="{FF2B5EF4-FFF2-40B4-BE49-F238E27FC236}">
                <a16:creationId xmlns:a16="http://schemas.microsoft.com/office/drawing/2014/main" id="{B0B149A6-B467-453D-8E17-D5D64BB8EEBE}"/>
              </a:ext>
            </a:extLst>
          </p:cNvPr>
          <p:cNvCxnSpPr>
            <a:cxnSpLocks/>
            <a:endCxn id="10" idx="2"/>
          </p:cNvCxnSpPr>
          <p:nvPr/>
        </p:nvCxnSpPr>
        <p:spPr>
          <a:xfrm flipV="1">
            <a:off x="2054268" y="3886200"/>
            <a:ext cx="4041732" cy="442882"/>
          </a:xfrm>
          <a:prstGeom prst="bentConnector2">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Connecteur : en angle 22">
            <a:extLst>
              <a:ext uri="{FF2B5EF4-FFF2-40B4-BE49-F238E27FC236}">
                <a16:creationId xmlns:a16="http://schemas.microsoft.com/office/drawing/2014/main" id="{C32D579A-3F73-47D3-8C42-8C395D00EBDE}"/>
              </a:ext>
            </a:extLst>
          </p:cNvPr>
          <p:cNvCxnSpPr>
            <a:cxnSpLocks/>
            <a:stCxn id="34" idx="0"/>
            <a:endCxn id="12" idx="2"/>
          </p:cNvCxnSpPr>
          <p:nvPr/>
        </p:nvCxnSpPr>
        <p:spPr>
          <a:xfrm rot="5400000" flipH="1" flipV="1">
            <a:off x="3552760" y="1065888"/>
            <a:ext cx="1675225" cy="5736921"/>
          </a:xfrm>
          <a:prstGeom prst="bentConnector3">
            <a:avLst>
              <a:gd name="adj1" fmla="val -97"/>
            </a:avLst>
          </a:prstGeom>
          <a:ln>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pic>
        <p:nvPicPr>
          <p:cNvPr id="33" name="Graphique 32" descr="Cœur avec un remplissage uni">
            <a:extLst>
              <a:ext uri="{FF2B5EF4-FFF2-40B4-BE49-F238E27FC236}">
                <a16:creationId xmlns:a16="http://schemas.microsoft.com/office/drawing/2014/main" id="{323F8572-45E6-4BBE-8B04-7D14C2F2AD0D}"/>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908699" y="4286986"/>
            <a:ext cx="510599" cy="510599"/>
          </a:xfrm>
          <a:prstGeom prst="rect">
            <a:avLst/>
          </a:prstGeom>
        </p:spPr>
      </p:pic>
      <p:pic>
        <p:nvPicPr>
          <p:cNvPr id="35" name="Graphique 34" descr="Cœur avec un remplissage uni">
            <a:extLst>
              <a:ext uri="{FF2B5EF4-FFF2-40B4-BE49-F238E27FC236}">
                <a16:creationId xmlns:a16="http://schemas.microsoft.com/office/drawing/2014/main" id="{68F7BCF6-0D2F-495A-8E45-3BFF2EC06035}"/>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3908699" y="4892342"/>
            <a:ext cx="510599" cy="510599"/>
          </a:xfrm>
          <a:prstGeom prst="rect">
            <a:avLst/>
          </a:prstGeom>
        </p:spPr>
      </p:pic>
      <p:sp>
        <p:nvSpPr>
          <p:cNvPr id="2" name="Espace réservé du numéro de diapositive 1">
            <a:extLst>
              <a:ext uri="{FF2B5EF4-FFF2-40B4-BE49-F238E27FC236}">
                <a16:creationId xmlns:a16="http://schemas.microsoft.com/office/drawing/2014/main" id="{9A583BB1-39BC-47AD-877E-1D9D8180B32A}"/>
              </a:ext>
            </a:extLst>
          </p:cNvPr>
          <p:cNvSpPr>
            <a:spLocks noGrp="1"/>
          </p:cNvSpPr>
          <p:nvPr>
            <p:ph type="sldNum" sz="quarter" idx="12"/>
          </p:nvPr>
        </p:nvSpPr>
        <p:spPr/>
        <p:txBody>
          <a:bodyPr/>
          <a:lstStyle/>
          <a:p>
            <a:fld id="{600A0E26-DE0C-4BC1-931B-D6F68A23FF54}" type="slidenum">
              <a:rPr lang="fr-FR" smtClean="0"/>
              <a:t>3</a:t>
            </a:fld>
            <a:endParaRPr lang="fr-FR"/>
          </a:p>
        </p:txBody>
      </p:sp>
    </p:spTree>
    <p:extLst>
      <p:ext uri="{BB962C8B-B14F-4D97-AF65-F5344CB8AC3E}">
        <p14:creationId xmlns:p14="http://schemas.microsoft.com/office/powerpoint/2010/main" val="286865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791AE001-D927-4253-8B5A-8E979C57FD3C}"/>
              </a:ext>
            </a:extLst>
          </p:cNvPr>
          <p:cNvPicPr>
            <a:picLocks noChangeAspect="1"/>
          </p:cNvPicPr>
          <p:nvPr/>
        </p:nvPicPr>
        <p:blipFill>
          <a:blip r:embed="rId3"/>
          <a:stretch>
            <a:fillRect/>
          </a:stretch>
        </p:blipFill>
        <p:spPr>
          <a:xfrm>
            <a:off x="478806" y="1695424"/>
            <a:ext cx="7219950" cy="2466975"/>
          </a:xfrm>
          <a:prstGeom prst="rect">
            <a:avLst/>
          </a:prstGeom>
        </p:spPr>
      </p:pic>
      <p:sp>
        <p:nvSpPr>
          <p:cNvPr id="6" name="ZoneTexte 5">
            <a:extLst>
              <a:ext uri="{FF2B5EF4-FFF2-40B4-BE49-F238E27FC236}">
                <a16:creationId xmlns:a16="http://schemas.microsoft.com/office/drawing/2014/main" id="{1D934EA8-DD12-496E-9231-46FDC9CE9854}"/>
              </a:ext>
            </a:extLst>
          </p:cNvPr>
          <p:cNvSpPr txBox="1"/>
          <p:nvPr/>
        </p:nvSpPr>
        <p:spPr>
          <a:xfrm>
            <a:off x="1006722" y="4418047"/>
            <a:ext cx="3267308" cy="369332"/>
          </a:xfrm>
          <a:prstGeom prst="rect">
            <a:avLst/>
          </a:prstGeom>
          <a:noFill/>
        </p:spPr>
        <p:txBody>
          <a:bodyPr wrap="square" rtlCol="0">
            <a:spAutoFit/>
          </a:bodyPr>
          <a:lstStyle/>
          <a:p>
            <a:pPr algn="ctr"/>
            <a:r>
              <a:rPr lang="fr-FR" dirty="0" err="1">
                <a:latin typeface="Abadi" panose="020B0604020104020204" pitchFamily="34" charset="0"/>
              </a:rPr>
              <a:t>Remove</a:t>
            </a:r>
            <a:r>
              <a:rPr lang="fr-FR" dirty="0">
                <a:latin typeface="Abadi" panose="020B0604020104020204" pitchFamily="34" charset="0"/>
              </a:rPr>
              <a:t> stop-</a:t>
            </a:r>
            <a:r>
              <a:rPr lang="fr-FR" dirty="0" err="1">
                <a:latin typeface="Abadi" panose="020B0604020104020204" pitchFamily="34" charset="0"/>
              </a:rPr>
              <a:t>words</a:t>
            </a:r>
            <a:r>
              <a:rPr lang="fr-FR" dirty="0">
                <a:latin typeface="Abadi" panose="020B0604020104020204" pitchFamily="34" charset="0"/>
              </a:rPr>
              <a:t> + NaN</a:t>
            </a:r>
          </a:p>
        </p:txBody>
      </p:sp>
      <p:sp>
        <p:nvSpPr>
          <p:cNvPr id="7" name="Titre 1">
            <a:extLst>
              <a:ext uri="{FF2B5EF4-FFF2-40B4-BE49-F238E27FC236}">
                <a16:creationId xmlns:a16="http://schemas.microsoft.com/office/drawing/2014/main" id="{57170442-AF19-4B63-A59C-468B608F2FE1}"/>
              </a:ext>
            </a:extLst>
          </p:cNvPr>
          <p:cNvSpPr>
            <a:spLocks noGrp="1"/>
          </p:cNvSpPr>
          <p:nvPr>
            <p:ph type="title"/>
          </p:nvPr>
        </p:nvSpPr>
        <p:spPr>
          <a:xfrm>
            <a:off x="185854" y="48591"/>
            <a:ext cx="11820292" cy="1505883"/>
          </a:xfrm>
        </p:spPr>
        <p:txBody>
          <a:bodyPr vert="horz" lIns="91440" tIns="45720" rIns="91440" bIns="45720" rtlCol="0" anchor="ctr">
            <a:normAutofit fontScale="90000"/>
          </a:bodyPr>
          <a:lstStyle/>
          <a:p>
            <a:r>
              <a:rPr lang="en-US" sz="5300" kern="1200" dirty="0">
                <a:solidFill>
                  <a:schemeClr val="tx1"/>
                </a:solidFill>
                <a:latin typeface="Abadi" panose="020B0604020104020204" pitchFamily="34" charset="0"/>
              </a:rPr>
              <a:t>Content-based recommendation for movies</a:t>
            </a:r>
            <a:br>
              <a:rPr lang="en-US" sz="5200" kern="1200" dirty="0">
                <a:solidFill>
                  <a:schemeClr val="tx1"/>
                </a:solidFill>
                <a:latin typeface="Abadi" panose="020B0604020104020204" pitchFamily="34" charset="0"/>
              </a:rPr>
            </a:br>
            <a:r>
              <a:rPr lang="en-US" sz="2400" kern="1200" dirty="0">
                <a:solidFill>
                  <a:schemeClr val="tx1"/>
                </a:solidFill>
                <a:latin typeface="Abadi" panose="020B0604020104020204" pitchFamily="34" charset="0"/>
              </a:rPr>
              <a:t>	</a:t>
            </a:r>
          </a:p>
        </p:txBody>
      </p:sp>
      <p:sp>
        <p:nvSpPr>
          <p:cNvPr id="8" name="ZoneTexte 7">
            <a:extLst>
              <a:ext uri="{FF2B5EF4-FFF2-40B4-BE49-F238E27FC236}">
                <a16:creationId xmlns:a16="http://schemas.microsoft.com/office/drawing/2014/main" id="{9540335E-21CC-42F8-8B0E-DA01F5CF7FE6}"/>
              </a:ext>
            </a:extLst>
          </p:cNvPr>
          <p:cNvSpPr txBox="1"/>
          <p:nvPr/>
        </p:nvSpPr>
        <p:spPr>
          <a:xfrm>
            <a:off x="185854" y="1248937"/>
            <a:ext cx="3267308" cy="369332"/>
          </a:xfrm>
          <a:prstGeom prst="rect">
            <a:avLst/>
          </a:prstGeom>
          <a:noFill/>
        </p:spPr>
        <p:txBody>
          <a:bodyPr wrap="square" rtlCol="0">
            <a:spAutoFit/>
          </a:bodyPr>
          <a:lstStyle/>
          <a:p>
            <a:pPr algn="ctr"/>
            <a:r>
              <a:rPr lang="fr-FR" dirty="0">
                <a:latin typeface="Abadi" panose="020B0604020104020204" pitchFamily="34" charset="0"/>
              </a:rPr>
              <a:t>Data base to </a:t>
            </a:r>
            <a:r>
              <a:rPr lang="fr-FR" dirty="0" err="1">
                <a:latin typeface="Abadi" panose="020B0604020104020204" pitchFamily="34" charset="0"/>
              </a:rPr>
              <a:t>work</a:t>
            </a:r>
            <a:r>
              <a:rPr lang="fr-FR" dirty="0">
                <a:latin typeface="Abadi" panose="020B0604020104020204" pitchFamily="34" charset="0"/>
              </a:rPr>
              <a:t> </a:t>
            </a:r>
            <a:r>
              <a:rPr lang="fr-FR" dirty="0" err="1">
                <a:latin typeface="Abadi" panose="020B0604020104020204" pitchFamily="34" charset="0"/>
              </a:rPr>
              <a:t>with</a:t>
            </a:r>
            <a:r>
              <a:rPr lang="fr-FR" dirty="0">
                <a:latin typeface="Abadi" panose="020B0604020104020204" pitchFamily="34" charset="0"/>
              </a:rPr>
              <a:t>:</a:t>
            </a:r>
          </a:p>
        </p:txBody>
      </p:sp>
      <p:sp>
        <p:nvSpPr>
          <p:cNvPr id="10" name="ZoneTexte 9">
            <a:extLst>
              <a:ext uri="{FF2B5EF4-FFF2-40B4-BE49-F238E27FC236}">
                <a16:creationId xmlns:a16="http://schemas.microsoft.com/office/drawing/2014/main" id="{A91860BF-5DCF-4FC6-8E3A-849F8D2FBF75}"/>
              </a:ext>
            </a:extLst>
          </p:cNvPr>
          <p:cNvSpPr txBox="1"/>
          <p:nvPr/>
        </p:nvSpPr>
        <p:spPr>
          <a:xfrm>
            <a:off x="8447841" y="1695424"/>
            <a:ext cx="3303712" cy="1200329"/>
          </a:xfrm>
          <a:prstGeom prst="rect">
            <a:avLst/>
          </a:prstGeom>
          <a:noFill/>
          <a:ln>
            <a:solidFill>
              <a:schemeClr val="tx1">
                <a:lumMod val="65000"/>
                <a:lumOff val="35000"/>
              </a:schemeClr>
            </a:solidFill>
          </a:ln>
        </p:spPr>
        <p:txBody>
          <a:bodyPr wrap="square" rtlCol="0">
            <a:spAutoFit/>
          </a:bodyPr>
          <a:lstStyle/>
          <a:p>
            <a:pPr algn="ctr"/>
            <a:r>
              <a:rPr lang="fr-FR" dirty="0" err="1">
                <a:latin typeface="Abadi" panose="020B0604020104020204" pitchFamily="34" charset="0"/>
              </a:rPr>
              <a:t>Vectorizer</a:t>
            </a:r>
            <a:r>
              <a:rPr lang="fr-FR" dirty="0">
                <a:latin typeface="Abadi" panose="020B0604020104020204" pitchFamily="34" charset="0"/>
              </a:rPr>
              <a:t> : </a:t>
            </a:r>
          </a:p>
          <a:p>
            <a:pPr algn="ctr"/>
            <a:r>
              <a:rPr lang="fr-FR" sz="1800" i="0" dirty="0" err="1">
                <a:effectLst/>
                <a:latin typeface="Abadi" panose="020B0604020104020204" pitchFamily="34" charset="0"/>
              </a:rPr>
              <a:t>Create</a:t>
            </a:r>
            <a:r>
              <a:rPr lang="fr-FR" sz="1800" i="0" dirty="0">
                <a:effectLst/>
                <a:latin typeface="Abadi" panose="020B0604020104020204" pitchFamily="34" charset="0"/>
              </a:rPr>
              <a:t> TF-IDF </a:t>
            </a:r>
            <a:r>
              <a:rPr lang="fr-FR" sz="1800" dirty="0">
                <a:latin typeface="Abadi" panose="020B0604020104020204" pitchFamily="34" charset="0"/>
              </a:rPr>
              <a:t>(</a:t>
            </a:r>
            <a:r>
              <a:rPr lang="fr-FR" sz="1800" dirty="0" err="1">
                <a:latin typeface="Abadi" panose="020B0604020104020204" pitchFamily="34" charset="0"/>
              </a:rPr>
              <a:t>Term</a:t>
            </a:r>
            <a:r>
              <a:rPr lang="fr-FR" sz="1800" dirty="0">
                <a:latin typeface="Abadi" panose="020B0604020104020204" pitchFamily="34" charset="0"/>
              </a:rPr>
              <a:t> Frequency-Inverse Document Frequency)</a:t>
            </a:r>
            <a:r>
              <a:rPr lang="fr-FR" sz="1800" i="0" dirty="0">
                <a:effectLst/>
                <a:latin typeface="Abadi" panose="020B0604020104020204" pitchFamily="34" charset="0"/>
              </a:rPr>
              <a:t> matrix</a:t>
            </a:r>
            <a:endParaRPr lang="fr-FR" dirty="0">
              <a:latin typeface="Abadi" panose="020B0604020104020204" pitchFamily="34" charset="0"/>
            </a:endParaRPr>
          </a:p>
        </p:txBody>
      </p:sp>
      <p:sp>
        <p:nvSpPr>
          <p:cNvPr id="12" name="ZoneTexte 11">
            <a:extLst>
              <a:ext uri="{FF2B5EF4-FFF2-40B4-BE49-F238E27FC236}">
                <a16:creationId xmlns:a16="http://schemas.microsoft.com/office/drawing/2014/main" id="{C378CEC0-2A8D-4C5D-AFD8-1E548778B97B}"/>
              </a:ext>
            </a:extLst>
          </p:cNvPr>
          <p:cNvSpPr txBox="1"/>
          <p:nvPr/>
        </p:nvSpPr>
        <p:spPr>
          <a:xfrm>
            <a:off x="9189829" y="3669060"/>
            <a:ext cx="1819738" cy="369332"/>
          </a:xfrm>
          <a:prstGeom prst="rect">
            <a:avLst/>
          </a:prstGeom>
          <a:noFill/>
          <a:ln>
            <a:solidFill>
              <a:schemeClr val="tx1">
                <a:lumMod val="65000"/>
                <a:lumOff val="35000"/>
              </a:schemeClr>
            </a:solidFill>
          </a:ln>
        </p:spPr>
        <p:txBody>
          <a:bodyPr wrap="square" rtlCol="0">
            <a:spAutoFit/>
          </a:bodyPr>
          <a:lstStyle/>
          <a:p>
            <a:pPr algn="ctr"/>
            <a:r>
              <a:rPr lang="fr-FR" dirty="0" err="1">
                <a:latin typeface="Abadi" panose="020B0604020104020204" pitchFamily="34" charset="0"/>
              </a:rPr>
              <a:t>Cosine-similarity</a:t>
            </a:r>
            <a:endParaRPr lang="fr-FR" dirty="0">
              <a:latin typeface="Abadi" panose="020B0604020104020204" pitchFamily="34" charset="0"/>
            </a:endParaRPr>
          </a:p>
        </p:txBody>
      </p:sp>
      <p:sp>
        <p:nvSpPr>
          <p:cNvPr id="13" name="ZoneTexte 12">
            <a:extLst>
              <a:ext uri="{FF2B5EF4-FFF2-40B4-BE49-F238E27FC236}">
                <a16:creationId xmlns:a16="http://schemas.microsoft.com/office/drawing/2014/main" id="{0F717D60-983C-438B-9EDB-26B4D1AFEA98}"/>
              </a:ext>
            </a:extLst>
          </p:cNvPr>
          <p:cNvSpPr txBox="1"/>
          <p:nvPr/>
        </p:nvSpPr>
        <p:spPr>
          <a:xfrm>
            <a:off x="9083892" y="5781807"/>
            <a:ext cx="2031611" cy="369332"/>
          </a:xfrm>
          <a:prstGeom prst="rect">
            <a:avLst/>
          </a:prstGeom>
          <a:noFill/>
          <a:ln>
            <a:solidFill>
              <a:schemeClr val="tx1">
                <a:lumMod val="65000"/>
                <a:lumOff val="35000"/>
              </a:schemeClr>
            </a:solidFill>
          </a:ln>
        </p:spPr>
        <p:txBody>
          <a:bodyPr wrap="square" rtlCol="0">
            <a:spAutoFit/>
          </a:bodyPr>
          <a:lstStyle/>
          <a:p>
            <a:pPr algn="ctr"/>
            <a:r>
              <a:rPr lang="fr-FR" dirty="0" err="1">
                <a:latin typeface="Abadi" panose="020B0604020104020204" pitchFamily="34" charset="0"/>
              </a:rPr>
              <a:t>Recommendation</a:t>
            </a:r>
            <a:endParaRPr lang="fr-FR" dirty="0">
              <a:latin typeface="Abadi" panose="020B0604020104020204" pitchFamily="34" charset="0"/>
            </a:endParaRPr>
          </a:p>
        </p:txBody>
      </p:sp>
      <p:cxnSp>
        <p:nvCxnSpPr>
          <p:cNvPr id="14" name="Connecteur droit avec flèche 13">
            <a:extLst>
              <a:ext uri="{FF2B5EF4-FFF2-40B4-BE49-F238E27FC236}">
                <a16:creationId xmlns:a16="http://schemas.microsoft.com/office/drawing/2014/main" id="{C1ECF84E-8554-4F5E-8BC0-D0EDEAD8E71D}"/>
              </a:ext>
            </a:extLst>
          </p:cNvPr>
          <p:cNvCxnSpPr>
            <a:cxnSpLocks/>
            <a:stCxn id="10" idx="2"/>
            <a:endCxn id="12" idx="0"/>
          </p:cNvCxnSpPr>
          <p:nvPr/>
        </p:nvCxnSpPr>
        <p:spPr>
          <a:xfrm>
            <a:off x="10099697" y="2895753"/>
            <a:ext cx="1" cy="7733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Connecteur droit avec flèche 14">
            <a:extLst>
              <a:ext uri="{FF2B5EF4-FFF2-40B4-BE49-F238E27FC236}">
                <a16:creationId xmlns:a16="http://schemas.microsoft.com/office/drawing/2014/main" id="{8CE85727-DFE9-4ED3-8971-D4E8CD95EF4B}"/>
              </a:ext>
            </a:extLst>
          </p:cNvPr>
          <p:cNvCxnSpPr>
            <a:stCxn id="12" idx="2"/>
            <a:endCxn id="13" idx="0"/>
          </p:cNvCxnSpPr>
          <p:nvPr/>
        </p:nvCxnSpPr>
        <p:spPr>
          <a:xfrm>
            <a:off x="10099698" y="4038392"/>
            <a:ext cx="0" cy="17434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ZoneTexte 18">
            <a:extLst>
              <a:ext uri="{FF2B5EF4-FFF2-40B4-BE49-F238E27FC236}">
                <a16:creationId xmlns:a16="http://schemas.microsoft.com/office/drawing/2014/main" id="{0324D390-A6E6-4BEA-BAA3-E941F0099571}"/>
              </a:ext>
            </a:extLst>
          </p:cNvPr>
          <p:cNvSpPr txBox="1"/>
          <p:nvPr/>
        </p:nvSpPr>
        <p:spPr>
          <a:xfrm>
            <a:off x="10056341" y="4370510"/>
            <a:ext cx="1906449" cy="1200329"/>
          </a:xfrm>
          <a:prstGeom prst="rect">
            <a:avLst/>
          </a:prstGeom>
          <a:noFill/>
        </p:spPr>
        <p:txBody>
          <a:bodyPr wrap="square" rtlCol="0">
            <a:spAutoFit/>
          </a:bodyPr>
          <a:lstStyle/>
          <a:p>
            <a:pPr algn="ctr"/>
            <a:r>
              <a:rPr lang="fr-FR" dirty="0" err="1">
                <a:latin typeface="Abadi" panose="020B0604020104020204" pitchFamily="34" charset="0"/>
              </a:rPr>
              <a:t>Taking</a:t>
            </a:r>
            <a:r>
              <a:rPr lang="fr-FR" dirty="0">
                <a:latin typeface="Abadi" panose="020B0604020104020204" pitchFamily="34" charset="0"/>
              </a:rPr>
              <a:t> the 10 </a:t>
            </a:r>
            <a:r>
              <a:rPr lang="fr-FR" dirty="0" err="1">
                <a:latin typeface="Abadi" panose="020B0604020104020204" pitchFamily="34" charset="0"/>
              </a:rPr>
              <a:t>most</a:t>
            </a:r>
            <a:r>
              <a:rPr lang="fr-FR" dirty="0">
                <a:latin typeface="Abadi" panose="020B0604020104020204" pitchFamily="34" charset="0"/>
              </a:rPr>
              <a:t> </a:t>
            </a:r>
            <a:r>
              <a:rPr lang="fr-FR" dirty="0" err="1">
                <a:latin typeface="Abadi" panose="020B0604020104020204" pitchFamily="34" charset="0"/>
              </a:rPr>
              <a:t>similar</a:t>
            </a:r>
            <a:r>
              <a:rPr lang="fr-FR" dirty="0">
                <a:latin typeface="Abadi" panose="020B0604020104020204" pitchFamily="34" charset="0"/>
              </a:rPr>
              <a:t> (</a:t>
            </a:r>
            <a:r>
              <a:rPr lang="fr-FR" dirty="0" err="1">
                <a:latin typeface="Abadi" panose="020B0604020104020204" pitchFamily="34" charset="0"/>
              </a:rPr>
              <a:t>higher</a:t>
            </a:r>
            <a:r>
              <a:rPr lang="fr-FR" dirty="0">
                <a:latin typeface="Abadi" panose="020B0604020104020204" pitchFamily="34" charset="0"/>
              </a:rPr>
              <a:t> </a:t>
            </a:r>
            <a:r>
              <a:rPr lang="fr-FR" dirty="0" err="1">
                <a:latin typeface="Abadi" panose="020B0604020104020204" pitchFamily="34" charset="0"/>
              </a:rPr>
              <a:t>cosine-similarity</a:t>
            </a:r>
            <a:r>
              <a:rPr lang="fr-FR" dirty="0">
                <a:latin typeface="Abadi" panose="020B0604020104020204" pitchFamily="34" charset="0"/>
              </a:rPr>
              <a:t>)</a:t>
            </a:r>
          </a:p>
        </p:txBody>
      </p:sp>
      <p:cxnSp>
        <p:nvCxnSpPr>
          <p:cNvPr id="24" name="Connecteur : en angle 23">
            <a:extLst>
              <a:ext uri="{FF2B5EF4-FFF2-40B4-BE49-F238E27FC236}">
                <a16:creationId xmlns:a16="http://schemas.microsoft.com/office/drawing/2014/main" id="{2A64A60E-C6E0-4D31-B846-4A8221E34658}"/>
              </a:ext>
            </a:extLst>
          </p:cNvPr>
          <p:cNvCxnSpPr>
            <a:cxnSpLocks/>
            <a:stCxn id="5" idx="2"/>
            <a:endCxn id="10" idx="0"/>
          </p:cNvCxnSpPr>
          <p:nvPr/>
        </p:nvCxnSpPr>
        <p:spPr>
          <a:xfrm rot="5400000" flipH="1" flipV="1">
            <a:off x="5860751" y="-76546"/>
            <a:ext cx="2466975" cy="6010916"/>
          </a:xfrm>
          <a:prstGeom prst="bentConnector5">
            <a:avLst>
              <a:gd name="adj1" fmla="val -82182"/>
              <a:gd name="adj2" fmla="val 66288"/>
              <a:gd name="adj3" fmla="val 109266"/>
            </a:avLst>
          </a:prstGeom>
          <a:ln>
            <a:tailEnd type="triangle"/>
          </a:ln>
        </p:spPr>
        <p:style>
          <a:lnRef idx="1">
            <a:schemeClr val="dk1"/>
          </a:lnRef>
          <a:fillRef idx="0">
            <a:schemeClr val="dk1"/>
          </a:fillRef>
          <a:effectRef idx="0">
            <a:schemeClr val="dk1"/>
          </a:effectRef>
          <a:fontRef idx="minor">
            <a:schemeClr val="tx1"/>
          </a:fontRef>
        </p:style>
      </p:cxnSp>
      <p:sp>
        <p:nvSpPr>
          <p:cNvPr id="26" name="ZoneTexte 25">
            <a:extLst>
              <a:ext uri="{FF2B5EF4-FFF2-40B4-BE49-F238E27FC236}">
                <a16:creationId xmlns:a16="http://schemas.microsoft.com/office/drawing/2014/main" id="{5C41850C-0B31-4176-A8D9-361F6575FFA8}"/>
              </a:ext>
            </a:extLst>
          </p:cNvPr>
          <p:cNvSpPr txBox="1"/>
          <p:nvPr/>
        </p:nvSpPr>
        <p:spPr>
          <a:xfrm>
            <a:off x="5226205" y="6522311"/>
            <a:ext cx="6965795" cy="338554"/>
          </a:xfrm>
          <a:prstGeom prst="rect">
            <a:avLst/>
          </a:prstGeom>
          <a:noFill/>
        </p:spPr>
        <p:txBody>
          <a:bodyPr wrap="square" rtlCol="0">
            <a:spAutoFit/>
          </a:bodyPr>
          <a:lstStyle/>
          <a:p>
            <a:r>
              <a:rPr lang="fr-FR" sz="1600" dirty="0"/>
              <a:t>https://www.datacamp.com/community/tutorials/recommender-systems-python</a:t>
            </a:r>
          </a:p>
        </p:txBody>
      </p:sp>
      <p:sp>
        <p:nvSpPr>
          <p:cNvPr id="2" name="Espace réservé du numéro de diapositive 1">
            <a:extLst>
              <a:ext uri="{FF2B5EF4-FFF2-40B4-BE49-F238E27FC236}">
                <a16:creationId xmlns:a16="http://schemas.microsoft.com/office/drawing/2014/main" id="{50C4C820-DE2C-4C24-8A0C-6C1EC082D189}"/>
              </a:ext>
            </a:extLst>
          </p:cNvPr>
          <p:cNvSpPr>
            <a:spLocks noGrp="1"/>
          </p:cNvSpPr>
          <p:nvPr>
            <p:ph type="sldNum" sz="quarter" idx="12"/>
          </p:nvPr>
        </p:nvSpPr>
        <p:spPr/>
        <p:txBody>
          <a:bodyPr/>
          <a:lstStyle/>
          <a:p>
            <a:fld id="{600A0E26-DE0C-4BC1-931B-D6F68A23FF54}" type="slidenum">
              <a:rPr lang="fr-FR" smtClean="0"/>
              <a:t>4</a:t>
            </a:fld>
            <a:endParaRPr lang="fr-FR"/>
          </a:p>
        </p:txBody>
      </p:sp>
    </p:spTree>
    <p:extLst>
      <p:ext uri="{BB962C8B-B14F-4D97-AF65-F5344CB8AC3E}">
        <p14:creationId xmlns:p14="http://schemas.microsoft.com/office/powerpoint/2010/main" val="404405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F374759A-201B-44A0-9377-B8B3592CCA80}"/>
              </a:ext>
            </a:extLst>
          </p:cNvPr>
          <p:cNvPicPr>
            <a:picLocks noChangeAspect="1"/>
          </p:cNvPicPr>
          <p:nvPr/>
        </p:nvPicPr>
        <p:blipFill>
          <a:blip r:embed="rId3"/>
          <a:stretch>
            <a:fillRect/>
          </a:stretch>
        </p:blipFill>
        <p:spPr>
          <a:xfrm>
            <a:off x="2815346" y="3367880"/>
            <a:ext cx="6526516" cy="1377482"/>
          </a:xfrm>
          <a:prstGeom prst="rect">
            <a:avLst/>
          </a:prstGeom>
        </p:spPr>
      </p:pic>
      <p:pic>
        <p:nvPicPr>
          <p:cNvPr id="5" name="Image 4">
            <a:extLst>
              <a:ext uri="{FF2B5EF4-FFF2-40B4-BE49-F238E27FC236}">
                <a16:creationId xmlns:a16="http://schemas.microsoft.com/office/drawing/2014/main" id="{0E909E05-9BA3-447D-A590-943CA3DFC770}"/>
              </a:ext>
            </a:extLst>
          </p:cNvPr>
          <p:cNvPicPr>
            <a:picLocks noChangeAspect="1"/>
          </p:cNvPicPr>
          <p:nvPr/>
        </p:nvPicPr>
        <p:blipFill>
          <a:blip r:embed="rId4"/>
          <a:stretch>
            <a:fillRect/>
          </a:stretch>
        </p:blipFill>
        <p:spPr>
          <a:xfrm>
            <a:off x="2938342" y="1218099"/>
            <a:ext cx="6280525" cy="1926895"/>
          </a:xfrm>
          <a:prstGeom prst="rect">
            <a:avLst/>
          </a:prstGeom>
        </p:spPr>
      </p:pic>
      <p:sp>
        <p:nvSpPr>
          <p:cNvPr id="6" name="ZoneTexte 5">
            <a:extLst>
              <a:ext uri="{FF2B5EF4-FFF2-40B4-BE49-F238E27FC236}">
                <a16:creationId xmlns:a16="http://schemas.microsoft.com/office/drawing/2014/main" id="{4EAF0D68-86B9-4E44-9F85-F270ABFAF158}"/>
              </a:ext>
            </a:extLst>
          </p:cNvPr>
          <p:cNvSpPr txBox="1"/>
          <p:nvPr/>
        </p:nvSpPr>
        <p:spPr>
          <a:xfrm>
            <a:off x="9691613" y="2683329"/>
            <a:ext cx="2018359" cy="923330"/>
          </a:xfrm>
          <a:prstGeom prst="rect">
            <a:avLst/>
          </a:prstGeom>
          <a:noFill/>
        </p:spPr>
        <p:txBody>
          <a:bodyPr wrap="square" rtlCol="0">
            <a:spAutoFit/>
          </a:bodyPr>
          <a:lstStyle/>
          <a:p>
            <a:pPr algn="ctr"/>
            <a:r>
              <a:rPr lang="fr-FR" dirty="0" err="1">
                <a:latin typeface="Abadi" panose="020B0604020104020204" pitchFamily="34" charset="0"/>
              </a:rPr>
              <a:t>Lowercase</a:t>
            </a:r>
            <a:r>
              <a:rPr lang="fr-FR" dirty="0">
                <a:latin typeface="Abadi" panose="020B0604020104020204" pitchFamily="34" charset="0"/>
              </a:rPr>
              <a:t> + no </a:t>
            </a:r>
            <a:r>
              <a:rPr lang="fr-FR" dirty="0" err="1">
                <a:latin typeface="Abadi" panose="020B0604020104020204" pitchFamily="34" charset="0"/>
              </a:rPr>
              <a:t>space</a:t>
            </a:r>
            <a:r>
              <a:rPr lang="fr-FR" dirty="0">
                <a:latin typeface="Abadi" panose="020B0604020104020204" pitchFamily="34" charset="0"/>
              </a:rPr>
              <a:t> (</a:t>
            </a:r>
            <a:r>
              <a:rPr lang="en-US" b="0" i="0" dirty="0">
                <a:effectLst/>
                <a:latin typeface="Abadi" panose="020B0604020104020204" pitchFamily="34" charset="0"/>
              </a:rPr>
              <a:t>"bread jam" and "traffic jam“).</a:t>
            </a:r>
            <a:endParaRPr lang="fr-FR" dirty="0">
              <a:latin typeface="Abadi" panose="020B0604020104020204" pitchFamily="34" charset="0"/>
            </a:endParaRPr>
          </a:p>
        </p:txBody>
      </p:sp>
      <p:sp>
        <p:nvSpPr>
          <p:cNvPr id="8" name="ZoneTexte 7">
            <a:extLst>
              <a:ext uri="{FF2B5EF4-FFF2-40B4-BE49-F238E27FC236}">
                <a16:creationId xmlns:a16="http://schemas.microsoft.com/office/drawing/2014/main" id="{9A1AA471-25DD-48CE-B571-2B6DA1EA6BF5}"/>
              </a:ext>
            </a:extLst>
          </p:cNvPr>
          <p:cNvSpPr txBox="1"/>
          <p:nvPr/>
        </p:nvSpPr>
        <p:spPr>
          <a:xfrm>
            <a:off x="5210438" y="4925443"/>
            <a:ext cx="1736332" cy="369332"/>
          </a:xfrm>
          <a:prstGeom prst="rect">
            <a:avLst/>
          </a:prstGeom>
          <a:noFill/>
          <a:ln>
            <a:solidFill>
              <a:schemeClr val="tx1">
                <a:lumMod val="65000"/>
                <a:lumOff val="35000"/>
              </a:schemeClr>
            </a:solidFill>
          </a:ln>
        </p:spPr>
        <p:txBody>
          <a:bodyPr wrap="square" rtlCol="0">
            <a:spAutoFit/>
          </a:bodyPr>
          <a:lstStyle/>
          <a:p>
            <a:pPr algn="ctr"/>
            <a:r>
              <a:rPr lang="fr-FR" dirty="0" err="1">
                <a:latin typeface="Abadi" panose="020B0604020104020204" pitchFamily="34" charset="0"/>
              </a:rPr>
              <a:t>Vectorizer</a:t>
            </a:r>
            <a:endParaRPr lang="fr-FR" dirty="0">
              <a:latin typeface="Abadi" panose="020B0604020104020204" pitchFamily="34" charset="0"/>
            </a:endParaRPr>
          </a:p>
        </p:txBody>
      </p:sp>
      <p:cxnSp>
        <p:nvCxnSpPr>
          <p:cNvPr id="10" name="Connecteur droit avec flèche 9">
            <a:extLst>
              <a:ext uri="{FF2B5EF4-FFF2-40B4-BE49-F238E27FC236}">
                <a16:creationId xmlns:a16="http://schemas.microsoft.com/office/drawing/2014/main" id="{A63E83E8-98E7-4561-84D7-CB44545A06B3}"/>
              </a:ext>
            </a:extLst>
          </p:cNvPr>
          <p:cNvCxnSpPr>
            <a:cxnSpLocks/>
            <a:stCxn id="5" idx="2"/>
            <a:endCxn id="4" idx="0"/>
          </p:cNvCxnSpPr>
          <p:nvPr/>
        </p:nvCxnSpPr>
        <p:spPr>
          <a:xfrm flipH="1">
            <a:off x="6078604" y="3144994"/>
            <a:ext cx="1" cy="2228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necteur droit avec flèche 11">
            <a:extLst>
              <a:ext uri="{FF2B5EF4-FFF2-40B4-BE49-F238E27FC236}">
                <a16:creationId xmlns:a16="http://schemas.microsoft.com/office/drawing/2014/main" id="{EDE01FB7-9260-4C1E-8749-1AFDD0BE3F46}"/>
              </a:ext>
            </a:extLst>
          </p:cNvPr>
          <p:cNvCxnSpPr>
            <a:cxnSpLocks/>
            <a:stCxn id="4" idx="2"/>
            <a:endCxn id="8" idx="0"/>
          </p:cNvCxnSpPr>
          <p:nvPr/>
        </p:nvCxnSpPr>
        <p:spPr>
          <a:xfrm>
            <a:off x="6078604" y="4745362"/>
            <a:ext cx="0" cy="1800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ZoneTexte 20">
            <a:extLst>
              <a:ext uri="{FF2B5EF4-FFF2-40B4-BE49-F238E27FC236}">
                <a16:creationId xmlns:a16="http://schemas.microsoft.com/office/drawing/2014/main" id="{582729D7-AF9B-4D0D-A543-714FD91D989D}"/>
              </a:ext>
            </a:extLst>
          </p:cNvPr>
          <p:cNvSpPr txBox="1"/>
          <p:nvPr/>
        </p:nvSpPr>
        <p:spPr>
          <a:xfrm>
            <a:off x="5168735" y="5474856"/>
            <a:ext cx="1819738" cy="369332"/>
          </a:xfrm>
          <a:prstGeom prst="rect">
            <a:avLst/>
          </a:prstGeom>
          <a:noFill/>
          <a:ln>
            <a:solidFill>
              <a:schemeClr val="tx1">
                <a:lumMod val="65000"/>
                <a:lumOff val="35000"/>
              </a:schemeClr>
            </a:solidFill>
          </a:ln>
        </p:spPr>
        <p:txBody>
          <a:bodyPr wrap="square" rtlCol="0">
            <a:spAutoFit/>
          </a:bodyPr>
          <a:lstStyle/>
          <a:p>
            <a:pPr algn="ctr"/>
            <a:r>
              <a:rPr lang="fr-FR" dirty="0" err="1">
                <a:latin typeface="Abadi" panose="020B0604020104020204" pitchFamily="34" charset="0"/>
              </a:rPr>
              <a:t>Cosine-similarity</a:t>
            </a:r>
            <a:endParaRPr lang="fr-FR" dirty="0">
              <a:latin typeface="Abadi" panose="020B0604020104020204" pitchFamily="34" charset="0"/>
            </a:endParaRPr>
          </a:p>
        </p:txBody>
      </p:sp>
      <p:sp>
        <p:nvSpPr>
          <p:cNvPr id="22" name="ZoneTexte 21">
            <a:extLst>
              <a:ext uri="{FF2B5EF4-FFF2-40B4-BE49-F238E27FC236}">
                <a16:creationId xmlns:a16="http://schemas.microsoft.com/office/drawing/2014/main" id="{6501C86F-7F8A-4A97-952D-E77422A1991F}"/>
              </a:ext>
            </a:extLst>
          </p:cNvPr>
          <p:cNvSpPr txBox="1"/>
          <p:nvPr/>
        </p:nvSpPr>
        <p:spPr>
          <a:xfrm>
            <a:off x="5062799" y="6055089"/>
            <a:ext cx="2031611" cy="369332"/>
          </a:xfrm>
          <a:prstGeom prst="rect">
            <a:avLst/>
          </a:prstGeom>
          <a:noFill/>
          <a:ln>
            <a:solidFill>
              <a:schemeClr val="tx1">
                <a:lumMod val="65000"/>
                <a:lumOff val="35000"/>
              </a:schemeClr>
            </a:solidFill>
          </a:ln>
        </p:spPr>
        <p:txBody>
          <a:bodyPr wrap="square" rtlCol="0">
            <a:spAutoFit/>
          </a:bodyPr>
          <a:lstStyle/>
          <a:p>
            <a:pPr algn="ctr"/>
            <a:r>
              <a:rPr lang="fr-FR" dirty="0" err="1">
                <a:latin typeface="Abadi" panose="020B0604020104020204" pitchFamily="34" charset="0"/>
              </a:rPr>
              <a:t>Recommendation</a:t>
            </a:r>
            <a:endParaRPr lang="fr-FR" dirty="0">
              <a:latin typeface="Abadi" panose="020B0604020104020204" pitchFamily="34" charset="0"/>
            </a:endParaRPr>
          </a:p>
        </p:txBody>
      </p:sp>
      <p:cxnSp>
        <p:nvCxnSpPr>
          <p:cNvPr id="29" name="Connecteur droit avec flèche 28">
            <a:extLst>
              <a:ext uri="{FF2B5EF4-FFF2-40B4-BE49-F238E27FC236}">
                <a16:creationId xmlns:a16="http://schemas.microsoft.com/office/drawing/2014/main" id="{7BB88D03-8433-468A-9189-B725D51F8416}"/>
              </a:ext>
            </a:extLst>
          </p:cNvPr>
          <p:cNvCxnSpPr>
            <a:cxnSpLocks/>
            <a:stCxn id="8" idx="2"/>
            <a:endCxn id="21" idx="0"/>
          </p:cNvCxnSpPr>
          <p:nvPr/>
        </p:nvCxnSpPr>
        <p:spPr>
          <a:xfrm>
            <a:off x="6078604" y="5294775"/>
            <a:ext cx="0" cy="1800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Connecteur droit avec flèche 31">
            <a:extLst>
              <a:ext uri="{FF2B5EF4-FFF2-40B4-BE49-F238E27FC236}">
                <a16:creationId xmlns:a16="http://schemas.microsoft.com/office/drawing/2014/main" id="{3F250D4C-4DF5-45C2-B8D4-593C444A091A}"/>
              </a:ext>
            </a:extLst>
          </p:cNvPr>
          <p:cNvCxnSpPr>
            <a:stCxn id="21" idx="2"/>
            <a:endCxn id="22" idx="0"/>
          </p:cNvCxnSpPr>
          <p:nvPr/>
        </p:nvCxnSpPr>
        <p:spPr>
          <a:xfrm>
            <a:off x="6078604" y="5844188"/>
            <a:ext cx="1" cy="2109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ZoneTexte 33">
            <a:extLst>
              <a:ext uri="{FF2B5EF4-FFF2-40B4-BE49-F238E27FC236}">
                <a16:creationId xmlns:a16="http://schemas.microsoft.com/office/drawing/2014/main" id="{AE81B129-B585-4AE4-A3CF-FE6DB9A4EDFF}"/>
              </a:ext>
            </a:extLst>
          </p:cNvPr>
          <p:cNvSpPr txBox="1"/>
          <p:nvPr/>
        </p:nvSpPr>
        <p:spPr>
          <a:xfrm>
            <a:off x="571616" y="553116"/>
            <a:ext cx="6094140" cy="523220"/>
          </a:xfrm>
          <a:prstGeom prst="rect">
            <a:avLst/>
          </a:prstGeom>
          <a:noFill/>
        </p:spPr>
        <p:txBody>
          <a:bodyPr wrap="square">
            <a:spAutoFit/>
          </a:bodyPr>
          <a:lstStyle/>
          <a:p>
            <a:r>
              <a:rPr lang="en-US" sz="2800" dirty="0">
                <a:latin typeface="Abadi" panose="020B0604020104020204" pitchFamily="34" charset="0"/>
                <a:sym typeface="Wingdings" panose="05000000000000000000" pitchFamily="2" charset="2"/>
              </a:rPr>
              <a:t>Adding </a:t>
            </a:r>
            <a:r>
              <a:rPr lang="fr-FR" sz="2800" i="0" dirty="0" err="1">
                <a:effectLst/>
                <a:latin typeface="Abadi" panose="020B0604020104020204" pitchFamily="34" charset="0"/>
              </a:rPr>
              <a:t>Credits</a:t>
            </a:r>
            <a:r>
              <a:rPr lang="fr-FR" sz="2800" i="0" dirty="0">
                <a:effectLst/>
                <a:latin typeface="Abadi" panose="020B0604020104020204" pitchFamily="34" charset="0"/>
              </a:rPr>
              <a:t>, Genres, and Keywords</a:t>
            </a:r>
          </a:p>
        </p:txBody>
      </p:sp>
      <p:sp>
        <p:nvSpPr>
          <p:cNvPr id="58" name="ZoneTexte 57">
            <a:extLst>
              <a:ext uri="{FF2B5EF4-FFF2-40B4-BE49-F238E27FC236}">
                <a16:creationId xmlns:a16="http://schemas.microsoft.com/office/drawing/2014/main" id="{C9418976-48DB-4A92-9CCB-E5EBFCD0B711}"/>
              </a:ext>
            </a:extLst>
          </p:cNvPr>
          <p:cNvSpPr txBox="1"/>
          <p:nvPr/>
        </p:nvSpPr>
        <p:spPr>
          <a:xfrm>
            <a:off x="5226205" y="6522311"/>
            <a:ext cx="6965795" cy="338554"/>
          </a:xfrm>
          <a:prstGeom prst="rect">
            <a:avLst/>
          </a:prstGeom>
          <a:noFill/>
        </p:spPr>
        <p:txBody>
          <a:bodyPr wrap="square" rtlCol="0">
            <a:spAutoFit/>
          </a:bodyPr>
          <a:lstStyle/>
          <a:p>
            <a:r>
              <a:rPr lang="fr-FR" sz="1600" dirty="0"/>
              <a:t>https://www.datacamp.com/community/tutorials/recommender-systems-python</a:t>
            </a:r>
          </a:p>
        </p:txBody>
      </p:sp>
      <p:sp>
        <p:nvSpPr>
          <p:cNvPr id="62" name="Espace réservé du numéro de diapositive 61">
            <a:extLst>
              <a:ext uri="{FF2B5EF4-FFF2-40B4-BE49-F238E27FC236}">
                <a16:creationId xmlns:a16="http://schemas.microsoft.com/office/drawing/2014/main" id="{0490EC04-2B26-435F-B66E-8E5876BB85FB}"/>
              </a:ext>
            </a:extLst>
          </p:cNvPr>
          <p:cNvSpPr>
            <a:spLocks noGrp="1"/>
          </p:cNvSpPr>
          <p:nvPr>
            <p:ph type="sldNum" sz="quarter" idx="12"/>
          </p:nvPr>
        </p:nvSpPr>
        <p:spPr/>
        <p:txBody>
          <a:bodyPr/>
          <a:lstStyle/>
          <a:p>
            <a:fld id="{600A0E26-DE0C-4BC1-931B-D6F68A23FF54}" type="slidenum">
              <a:rPr lang="fr-FR" smtClean="0"/>
              <a:t>5</a:t>
            </a:fld>
            <a:endParaRPr lang="fr-FR"/>
          </a:p>
        </p:txBody>
      </p:sp>
    </p:spTree>
    <p:extLst>
      <p:ext uri="{BB962C8B-B14F-4D97-AF65-F5344CB8AC3E}">
        <p14:creationId xmlns:p14="http://schemas.microsoft.com/office/powerpoint/2010/main" val="3782871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120305A-66FE-4695-A597-52A934A6B883}"/>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Collaborative-based</a:t>
            </a:r>
            <a:br>
              <a:rPr lang="en-US" sz="5200" kern="1200" dirty="0">
                <a:solidFill>
                  <a:schemeClr val="tx1"/>
                </a:solidFill>
                <a:latin typeface="Abadi" panose="020B0604020104020204" pitchFamily="34" charset="0"/>
              </a:rPr>
            </a:br>
            <a:r>
              <a:rPr lang="en-US" sz="2400" kern="1200" dirty="0">
                <a:solidFill>
                  <a:schemeClr val="tx1"/>
                </a:solidFill>
                <a:latin typeface="Abadi" panose="020B0604020104020204" pitchFamily="34" charset="0"/>
              </a:rPr>
              <a:t>	</a:t>
            </a:r>
            <a:r>
              <a:rPr lang="en-US" sz="2400" kern="1200" dirty="0">
                <a:solidFill>
                  <a:schemeClr val="tx1"/>
                </a:solidFill>
                <a:latin typeface="Abadi" panose="020B0604020104020204" pitchFamily="34" charset="0"/>
                <a:sym typeface="Wingdings" panose="05000000000000000000" pitchFamily="2" charset="2"/>
              </a:rPr>
              <a:t> previous </a:t>
            </a:r>
            <a:r>
              <a:rPr lang="en-US" sz="2400" kern="1200" dirty="0" err="1">
                <a:solidFill>
                  <a:schemeClr val="tx1"/>
                </a:solidFill>
                <a:latin typeface="Abadi" panose="020B0604020104020204" pitchFamily="34" charset="0"/>
                <a:sym typeface="Wingdings" panose="05000000000000000000" pitchFamily="2" charset="2"/>
              </a:rPr>
              <a:t>behaviour</a:t>
            </a:r>
            <a:r>
              <a:rPr lang="en-US" sz="2400" dirty="0">
                <a:latin typeface="Abadi" panose="020B0604020104020204" pitchFamily="34" charset="0"/>
                <a:sym typeface="Wingdings" panose="05000000000000000000" pitchFamily="2" charset="2"/>
              </a:rPr>
              <a:t> of</a:t>
            </a:r>
            <a:r>
              <a:rPr lang="en-US" sz="2400" kern="1200" dirty="0">
                <a:solidFill>
                  <a:schemeClr val="tx1"/>
                </a:solidFill>
                <a:latin typeface="Abadi" panose="020B0604020104020204" pitchFamily="34" charset="0"/>
                <a:sym typeface="Wingdings" panose="05000000000000000000" pitchFamily="2" charset="2"/>
              </a:rPr>
              <a:t> similar user</a:t>
            </a:r>
            <a:endParaRPr lang="en-US" sz="2400" kern="1200" dirty="0">
              <a:solidFill>
                <a:schemeClr val="tx1"/>
              </a:solidFill>
              <a:latin typeface="Abadi" panose="020B0604020104020204" pitchFamily="34" charset="0"/>
            </a:endParaRPr>
          </a:p>
        </p:txBody>
      </p:sp>
      <p:pic>
        <p:nvPicPr>
          <p:cNvPr id="1026" name="Picture 2" descr="Among all users, we keep the ones &#10;that are the closest to our user &#10;We recommend the items that are the &#10;prefered of the user neighbours &#10;Among items the user interacted &#10;with, we keep the ones he prefered &#10;We recommend items that are the &#10;closest to the user prefered items ">
            <a:extLst>
              <a:ext uri="{FF2B5EF4-FFF2-40B4-BE49-F238E27FC236}">
                <a16:creationId xmlns:a16="http://schemas.microsoft.com/office/drawing/2014/main" id="{93574E50-5D33-4308-8FF3-11CD731DBCF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94132" y="1845426"/>
            <a:ext cx="10000683" cy="4450303"/>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508C83F3-5700-40A6-AEC8-B70100C448DE}"/>
              </a:ext>
            </a:extLst>
          </p:cNvPr>
          <p:cNvSpPr txBox="1"/>
          <p:nvPr/>
        </p:nvSpPr>
        <p:spPr>
          <a:xfrm>
            <a:off x="4866020" y="6519446"/>
            <a:ext cx="7325980" cy="338554"/>
          </a:xfrm>
          <a:prstGeom prst="rect">
            <a:avLst/>
          </a:prstGeom>
          <a:noFill/>
        </p:spPr>
        <p:txBody>
          <a:bodyPr wrap="none" rtlCol="0">
            <a:spAutoFit/>
          </a:bodyPr>
          <a:lstStyle/>
          <a:p>
            <a:r>
              <a:rPr lang="fr-FR" sz="1600" dirty="0"/>
              <a:t>https://towardsdatascience.com/introduction-to-recommender-systems-6c66cf15ada</a:t>
            </a:r>
          </a:p>
        </p:txBody>
      </p:sp>
      <p:sp>
        <p:nvSpPr>
          <p:cNvPr id="5" name="Espace réservé du numéro de diapositive 4">
            <a:extLst>
              <a:ext uri="{FF2B5EF4-FFF2-40B4-BE49-F238E27FC236}">
                <a16:creationId xmlns:a16="http://schemas.microsoft.com/office/drawing/2014/main" id="{93C49863-19A5-4A2B-9A2C-142289B0AD7C}"/>
              </a:ext>
            </a:extLst>
          </p:cNvPr>
          <p:cNvSpPr>
            <a:spLocks noGrp="1"/>
          </p:cNvSpPr>
          <p:nvPr>
            <p:ph type="sldNum" sz="quarter" idx="12"/>
          </p:nvPr>
        </p:nvSpPr>
        <p:spPr/>
        <p:txBody>
          <a:bodyPr/>
          <a:lstStyle/>
          <a:p>
            <a:fld id="{600A0E26-DE0C-4BC1-931B-D6F68A23FF54}" type="slidenum">
              <a:rPr lang="fr-FR" smtClean="0"/>
              <a:t>6</a:t>
            </a:fld>
            <a:endParaRPr lang="fr-FR"/>
          </a:p>
        </p:txBody>
      </p:sp>
    </p:spTree>
    <p:extLst>
      <p:ext uri="{BB962C8B-B14F-4D97-AF65-F5344CB8AC3E}">
        <p14:creationId xmlns:p14="http://schemas.microsoft.com/office/powerpoint/2010/main" val="366795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B90E5F16-3FA1-4FBF-B5FF-430325EF946B}"/>
              </a:ext>
            </a:extLst>
          </p:cNvPr>
          <p:cNvSpPr>
            <a:spLocks noGrp="1"/>
          </p:cNvSpPr>
          <p:nvPr>
            <p:ph type="sldNum" sz="quarter" idx="12"/>
          </p:nvPr>
        </p:nvSpPr>
        <p:spPr/>
        <p:txBody>
          <a:bodyPr/>
          <a:lstStyle/>
          <a:p>
            <a:fld id="{600A0E26-DE0C-4BC1-931B-D6F68A23FF54}" type="slidenum">
              <a:rPr lang="fr-FR" smtClean="0"/>
              <a:t>7</a:t>
            </a:fld>
            <a:endParaRPr lang="fr-FR"/>
          </a:p>
        </p:txBody>
      </p:sp>
      <p:pic>
        <p:nvPicPr>
          <p:cNvPr id="6" name="Image 5">
            <a:extLst>
              <a:ext uri="{FF2B5EF4-FFF2-40B4-BE49-F238E27FC236}">
                <a16:creationId xmlns:a16="http://schemas.microsoft.com/office/drawing/2014/main" id="{D0133C42-2F2D-454B-920C-688015968C80}"/>
              </a:ext>
            </a:extLst>
          </p:cNvPr>
          <p:cNvPicPr>
            <a:picLocks noChangeAspect="1"/>
          </p:cNvPicPr>
          <p:nvPr/>
        </p:nvPicPr>
        <p:blipFill>
          <a:blip r:embed="rId2"/>
          <a:stretch>
            <a:fillRect/>
          </a:stretch>
        </p:blipFill>
        <p:spPr>
          <a:xfrm>
            <a:off x="0" y="1194995"/>
            <a:ext cx="12192000" cy="4468009"/>
          </a:xfrm>
          <a:prstGeom prst="rect">
            <a:avLst/>
          </a:prstGeom>
        </p:spPr>
      </p:pic>
      <p:sp>
        <p:nvSpPr>
          <p:cNvPr id="5" name="ZoneTexte 4">
            <a:extLst>
              <a:ext uri="{FF2B5EF4-FFF2-40B4-BE49-F238E27FC236}">
                <a16:creationId xmlns:a16="http://schemas.microsoft.com/office/drawing/2014/main" id="{B17FB1B5-1EE2-406D-B548-554A4E19D2E0}"/>
              </a:ext>
            </a:extLst>
          </p:cNvPr>
          <p:cNvSpPr txBox="1"/>
          <p:nvPr/>
        </p:nvSpPr>
        <p:spPr>
          <a:xfrm>
            <a:off x="4866020" y="6519446"/>
            <a:ext cx="7325980" cy="338554"/>
          </a:xfrm>
          <a:prstGeom prst="rect">
            <a:avLst/>
          </a:prstGeom>
          <a:noFill/>
        </p:spPr>
        <p:txBody>
          <a:bodyPr wrap="none" rtlCol="0">
            <a:spAutoFit/>
          </a:bodyPr>
          <a:lstStyle/>
          <a:p>
            <a:r>
              <a:rPr lang="fr-FR" sz="1600" dirty="0"/>
              <a:t>https://towardsdatascience.com/introduction-to-recommender-systems-6c66cf15ada</a:t>
            </a:r>
          </a:p>
        </p:txBody>
      </p:sp>
      <p:sp>
        <p:nvSpPr>
          <p:cNvPr id="2" name="ZoneTexte 1">
            <a:extLst>
              <a:ext uri="{FF2B5EF4-FFF2-40B4-BE49-F238E27FC236}">
                <a16:creationId xmlns:a16="http://schemas.microsoft.com/office/drawing/2014/main" id="{38EFF61A-5830-4944-8877-282A77405E05}"/>
              </a:ext>
            </a:extLst>
          </p:cNvPr>
          <p:cNvSpPr txBox="1"/>
          <p:nvPr/>
        </p:nvSpPr>
        <p:spPr>
          <a:xfrm>
            <a:off x="482958" y="328411"/>
            <a:ext cx="5222383" cy="369332"/>
          </a:xfrm>
          <a:prstGeom prst="rect">
            <a:avLst/>
          </a:prstGeom>
          <a:noFill/>
        </p:spPr>
        <p:txBody>
          <a:bodyPr wrap="square" rtlCol="0">
            <a:spAutoFit/>
          </a:bodyPr>
          <a:lstStyle/>
          <a:p>
            <a:r>
              <a:rPr lang="fr-FR" dirty="0"/>
              <a:t>Item-Item</a:t>
            </a:r>
          </a:p>
        </p:txBody>
      </p:sp>
    </p:spTree>
    <p:extLst>
      <p:ext uri="{BB962C8B-B14F-4D97-AF65-F5344CB8AC3E}">
        <p14:creationId xmlns:p14="http://schemas.microsoft.com/office/powerpoint/2010/main" val="1139956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D3283F-9616-406C-8383-F3C14571BC1A}"/>
              </a:ext>
            </a:extLst>
          </p:cNvPr>
          <p:cNvSpPr/>
          <p:nvPr/>
        </p:nvSpPr>
        <p:spPr>
          <a:xfrm>
            <a:off x="2118673" y="3015093"/>
            <a:ext cx="3891428" cy="3177913"/>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grpSp>
        <p:nvGrpSpPr>
          <p:cNvPr id="9" name="Groupe 8">
            <a:extLst>
              <a:ext uri="{FF2B5EF4-FFF2-40B4-BE49-F238E27FC236}">
                <a16:creationId xmlns:a16="http://schemas.microsoft.com/office/drawing/2014/main" id="{D18049D6-9EEB-4327-BF05-DFCEC6E922AC}"/>
              </a:ext>
            </a:extLst>
          </p:cNvPr>
          <p:cNvGrpSpPr/>
          <p:nvPr/>
        </p:nvGrpSpPr>
        <p:grpSpPr>
          <a:xfrm>
            <a:off x="1113913" y="1875792"/>
            <a:ext cx="4883295" cy="4468186"/>
            <a:chOff x="724128" y="456938"/>
            <a:chExt cx="3210803" cy="2712857"/>
          </a:xfrm>
        </p:grpSpPr>
        <p:sp>
          <p:nvSpPr>
            <p:cNvPr id="10" name="ZoneTexte 9">
              <a:extLst>
                <a:ext uri="{FF2B5EF4-FFF2-40B4-BE49-F238E27FC236}">
                  <a16:creationId xmlns:a16="http://schemas.microsoft.com/office/drawing/2014/main" id="{A051DBCA-FDD7-43B5-A9D6-2505F9EBD7BB}"/>
                </a:ext>
              </a:extLst>
            </p:cNvPr>
            <p:cNvSpPr txBox="1"/>
            <p:nvPr/>
          </p:nvSpPr>
          <p:spPr>
            <a:xfrm rot="16200000">
              <a:off x="-55940" y="1973018"/>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11" name="ZoneTexte 10">
              <a:extLst>
                <a:ext uri="{FF2B5EF4-FFF2-40B4-BE49-F238E27FC236}">
                  <a16:creationId xmlns:a16="http://schemas.microsoft.com/office/drawing/2014/main" id="{EB8C9CC4-F8AD-4D55-9105-1F11050752B6}"/>
                </a:ext>
              </a:extLst>
            </p:cNvPr>
            <p:cNvSpPr txBox="1"/>
            <p:nvPr/>
          </p:nvSpPr>
          <p:spPr>
            <a:xfrm>
              <a:off x="1376288" y="456938"/>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12" name="Graphique 11" descr="Utilisateur avec un remplissage uni">
              <a:extLst>
                <a:ext uri="{FF2B5EF4-FFF2-40B4-BE49-F238E27FC236}">
                  <a16:creationId xmlns:a16="http://schemas.microsoft.com/office/drawing/2014/main" id="{A46505AD-6239-45AF-AE2C-8D973B80A7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108823"/>
              <a:ext cx="369333" cy="369333"/>
            </a:xfrm>
            <a:prstGeom prst="rect">
              <a:avLst/>
            </a:prstGeom>
          </p:spPr>
        </p:pic>
        <p:pic>
          <p:nvPicPr>
            <p:cNvPr id="13" name="Graphique 12" descr="Utilisateur avec un remplissage uni">
              <a:extLst>
                <a:ext uri="{FF2B5EF4-FFF2-40B4-BE49-F238E27FC236}">
                  <a16:creationId xmlns:a16="http://schemas.microsoft.com/office/drawing/2014/main" id="{34239D3D-DD9C-4892-B0D1-66C392900B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478156"/>
              <a:ext cx="369333" cy="369333"/>
            </a:xfrm>
            <a:prstGeom prst="rect">
              <a:avLst/>
            </a:prstGeom>
          </p:spPr>
        </p:pic>
        <p:pic>
          <p:nvPicPr>
            <p:cNvPr id="14" name="Graphique 13" descr="Utilisateur avec un remplissage uni">
              <a:extLst>
                <a:ext uri="{FF2B5EF4-FFF2-40B4-BE49-F238E27FC236}">
                  <a16:creationId xmlns:a16="http://schemas.microsoft.com/office/drawing/2014/main" id="{61D65D33-E8A8-4838-B9FE-A77B6EFA5B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800462"/>
              <a:ext cx="369333" cy="369333"/>
            </a:xfrm>
            <a:prstGeom prst="rect">
              <a:avLst/>
            </a:prstGeom>
          </p:spPr>
        </p:pic>
        <p:pic>
          <p:nvPicPr>
            <p:cNvPr id="15" name="Graphique 14" descr="Utilisateur avec un remplissage uni">
              <a:extLst>
                <a:ext uri="{FF2B5EF4-FFF2-40B4-BE49-F238E27FC236}">
                  <a16:creationId xmlns:a16="http://schemas.microsoft.com/office/drawing/2014/main" id="{D7AA4E87-2ACE-468A-ACBD-26097EB215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454528"/>
              <a:ext cx="369333" cy="369333"/>
            </a:xfrm>
            <a:prstGeom prst="rect">
              <a:avLst/>
            </a:prstGeom>
          </p:spPr>
        </p:pic>
        <p:pic>
          <p:nvPicPr>
            <p:cNvPr id="16" name="Graphique 15" descr="Utilisateur avec un remplissage uni">
              <a:extLst>
                <a:ext uri="{FF2B5EF4-FFF2-40B4-BE49-F238E27FC236}">
                  <a16:creationId xmlns:a16="http://schemas.microsoft.com/office/drawing/2014/main" id="{801C3FF7-4B3C-46FC-ADD3-83EC3E4564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109740"/>
              <a:ext cx="369333" cy="369333"/>
            </a:xfrm>
            <a:prstGeom prst="rect">
              <a:avLst/>
            </a:prstGeom>
          </p:spPr>
        </p:pic>
        <p:pic>
          <p:nvPicPr>
            <p:cNvPr id="17" name="Graphique 16" descr="Utilisateur avec un remplissage uni">
              <a:extLst>
                <a:ext uri="{FF2B5EF4-FFF2-40B4-BE49-F238E27FC236}">
                  <a16:creationId xmlns:a16="http://schemas.microsoft.com/office/drawing/2014/main" id="{BCD3F759-EA70-4EF9-BD4D-D5D59568D1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788351"/>
              <a:ext cx="369333" cy="369333"/>
            </a:xfrm>
            <a:prstGeom prst="rect">
              <a:avLst/>
            </a:prstGeom>
          </p:spPr>
        </p:pic>
        <p:pic>
          <p:nvPicPr>
            <p:cNvPr id="18" name="Graphique 17" descr="Clap avec un remplissage uni">
              <a:extLst>
                <a:ext uri="{FF2B5EF4-FFF2-40B4-BE49-F238E27FC236}">
                  <a16:creationId xmlns:a16="http://schemas.microsoft.com/office/drawing/2014/main" id="{9B5F3927-0590-4370-9047-DF0399A92D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10420" y="790702"/>
              <a:ext cx="369333" cy="369333"/>
            </a:xfrm>
            <a:prstGeom prst="rect">
              <a:avLst/>
            </a:prstGeom>
          </p:spPr>
        </p:pic>
        <p:pic>
          <p:nvPicPr>
            <p:cNvPr id="19" name="Graphique 18" descr="Clap avec un remplissage uni">
              <a:extLst>
                <a:ext uri="{FF2B5EF4-FFF2-40B4-BE49-F238E27FC236}">
                  <a16:creationId xmlns:a16="http://schemas.microsoft.com/office/drawing/2014/main" id="{72429619-F2FC-40FA-AC98-9F0017ED31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88010" y="790702"/>
              <a:ext cx="369333" cy="369333"/>
            </a:xfrm>
            <a:prstGeom prst="rect">
              <a:avLst/>
            </a:prstGeom>
          </p:spPr>
        </p:pic>
        <p:pic>
          <p:nvPicPr>
            <p:cNvPr id="20" name="Graphique 19" descr="Clap avec un remplissage uni">
              <a:extLst>
                <a:ext uri="{FF2B5EF4-FFF2-40B4-BE49-F238E27FC236}">
                  <a16:creationId xmlns:a16="http://schemas.microsoft.com/office/drawing/2014/main" id="{6AB8825E-D6CE-4DEE-A7FD-4F114572BC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26805" y="790702"/>
              <a:ext cx="369333" cy="369333"/>
            </a:xfrm>
            <a:prstGeom prst="rect">
              <a:avLst/>
            </a:prstGeom>
          </p:spPr>
        </p:pic>
        <p:pic>
          <p:nvPicPr>
            <p:cNvPr id="21" name="Graphique 20" descr="Clap avec un remplissage uni">
              <a:extLst>
                <a:ext uri="{FF2B5EF4-FFF2-40B4-BE49-F238E27FC236}">
                  <a16:creationId xmlns:a16="http://schemas.microsoft.com/office/drawing/2014/main" id="{75CA8DC0-E1C8-4387-B37E-D861FBA044B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65598" y="790702"/>
              <a:ext cx="369333" cy="369333"/>
            </a:xfrm>
            <a:prstGeom prst="rect">
              <a:avLst/>
            </a:prstGeom>
          </p:spPr>
        </p:pic>
        <p:pic>
          <p:nvPicPr>
            <p:cNvPr id="22" name="Graphique 21" descr="Clap avec un remplissage uni">
              <a:extLst>
                <a:ext uri="{FF2B5EF4-FFF2-40B4-BE49-F238E27FC236}">
                  <a16:creationId xmlns:a16="http://schemas.microsoft.com/office/drawing/2014/main" id="{A1379177-F695-45B0-8D39-9A3BDC83FBD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49215" y="790702"/>
              <a:ext cx="369333" cy="369333"/>
            </a:xfrm>
            <a:prstGeom prst="rect">
              <a:avLst/>
            </a:prstGeom>
          </p:spPr>
        </p:pic>
        <p:pic>
          <p:nvPicPr>
            <p:cNvPr id="23" name="Graphique 22" descr="Clap avec un remplissage uni">
              <a:extLst>
                <a:ext uri="{FF2B5EF4-FFF2-40B4-BE49-F238E27FC236}">
                  <a16:creationId xmlns:a16="http://schemas.microsoft.com/office/drawing/2014/main" id="{A13B687D-5E53-4E56-B8E8-36DA28C57A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71625" y="782880"/>
              <a:ext cx="369333" cy="369333"/>
            </a:xfrm>
            <a:prstGeom prst="rect">
              <a:avLst/>
            </a:prstGeom>
          </p:spPr>
        </p:pic>
      </p:grpSp>
      <p:sp>
        <p:nvSpPr>
          <p:cNvPr id="24" name="ZoneTexte 23">
            <a:extLst>
              <a:ext uri="{FF2B5EF4-FFF2-40B4-BE49-F238E27FC236}">
                <a16:creationId xmlns:a16="http://schemas.microsoft.com/office/drawing/2014/main" id="{67A4E74E-73F0-4F9D-A65B-90C434E8CD0C}"/>
              </a:ext>
            </a:extLst>
          </p:cNvPr>
          <p:cNvSpPr txBox="1"/>
          <p:nvPr/>
        </p:nvSpPr>
        <p:spPr>
          <a:xfrm>
            <a:off x="165695" y="1453969"/>
            <a:ext cx="4602438" cy="369332"/>
          </a:xfrm>
          <a:prstGeom prst="rect">
            <a:avLst/>
          </a:prstGeom>
          <a:noFill/>
        </p:spPr>
        <p:txBody>
          <a:bodyPr wrap="square" rtlCol="0">
            <a:spAutoFit/>
          </a:bodyPr>
          <a:lstStyle/>
          <a:p>
            <a:pPr algn="ctr"/>
            <a:r>
              <a:rPr lang="fr-FR" dirty="0" err="1">
                <a:solidFill>
                  <a:schemeClr val="accent2"/>
                </a:solidFill>
                <a:latin typeface="Abadi" panose="020B0604020104020204" pitchFamily="34" charset="0"/>
              </a:rPr>
              <a:t>ratings_small</a:t>
            </a:r>
            <a:r>
              <a:rPr lang="fr-FR" dirty="0">
                <a:solidFill>
                  <a:schemeClr val="accent2"/>
                </a:solidFill>
                <a:latin typeface="Abadi" panose="020B0604020104020204" pitchFamily="34" charset="0"/>
              </a:rPr>
              <a:t> (672,9066)</a:t>
            </a:r>
          </a:p>
        </p:txBody>
      </p:sp>
      <p:graphicFrame>
        <p:nvGraphicFramePr>
          <p:cNvPr id="26" name="Tableau 25">
            <a:extLst>
              <a:ext uri="{FF2B5EF4-FFF2-40B4-BE49-F238E27FC236}">
                <a16:creationId xmlns:a16="http://schemas.microsoft.com/office/drawing/2014/main" id="{B56F0AC6-63B8-49EA-8F45-345BB432C671}"/>
              </a:ext>
            </a:extLst>
          </p:cNvPr>
          <p:cNvGraphicFramePr>
            <a:graphicFrameLocks noGrp="1"/>
          </p:cNvGraphicFramePr>
          <p:nvPr/>
        </p:nvGraphicFramePr>
        <p:xfrm>
          <a:off x="2118452" y="3023976"/>
          <a:ext cx="3891649" cy="3171828"/>
        </p:xfrm>
        <a:graphic>
          <a:graphicData uri="http://schemas.openxmlformats.org/drawingml/2006/table">
            <a:tbl>
              <a:tblPr/>
              <a:tblGrid>
                <a:gridCol w="659714">
                  <a:extLst>
                    <a:ext uri="{9D8B030D-6E8A-4147-A177-3AD203B41FA5}">
                      <a16:colId xmlns:a16="http://schemas.microsoft.com/office/drawing/2014/main" val="1539814763"/>
                    </a:ext>
                  </a:extLst>
                </a:gridCol>
                <a:gridCol w="646387">
                  <a:extLst>
                    <a:ext uri="{9D8B030D-6E8A-4147-A177-3AD203B41FA5}">
                      <a16:colId xmlns:a16="http://schemas.microsoft.com/office/drawing/2014/main" val="863233617"/>
                    </a:ext>
                  </a:extLst>
                </a:gridCol>
                <a:gridCol w="646387">
                  <a:extLst>
                    <a:ext uri="{9D8B030D-6E8A-4147-A177-3AD203B41FA5}">
                      <a16:colId xmlns:a16="http://schemas.microsoft.com/office/drawing/2014/main" val="952833380"/>
                    </a:ext>
                  </a:extLst>
                </a:gridCol>
                <a:gridCol w="646387">
                  <a:extLst>
                    <a:ext uri="{9D8B030D-6E8A-4147-A177-3AD203B41FA5}">
                      <a16:colId xmlns:a16="http://schemas.microsoft.com/office/drawing/2014/main" val="614179072"/>
                    </a:ext>
                  </a:extLst>
                </a:gridCol>
                <a:gridCol w="646387">
                  <a:extLst>
                    <a:ext uri="{9D8B030D-6E8A-4147-A177-3AD203B41FA5}">
                      <a16:colId xmlns:a16="http://schemas.microsoft.com/office/drawing/2014/main" val="2882606834"/>
                    </a:ext>
                  </a:extLst>
                </a:gridCol>
                <a:gridCol w="646387">
                  <a:extLst>
                    <a:ext uri="{9D8B030D-6E8A-4147-A177-3AD203B41FA5}">
                      <a16:colId xmlns:a16="http://schemas.microsoft.com/office/drawing/2014/main" val="1950804460"/>
                    </a:ext>
                  </a:extLst>
                </a:gridCol>
              </a:tblGrid>
              <a:tr h="528638">
                <a:tc>
                  <a:txBody>
                    <a:bodyPr/>
                    <a:lstStyle/>
                    <a:p>
                      <a:pPr algn="ctr"/>
                      <a:r>
                        <a:rPr lang="fr-FR" sz="2000" dirty="0"/>
                        <a:t>0</a:t>
                      </a:r>
                    </a:p>
                  </a:txBody>
                  <a:tcPr>
                    <a:lnL w="12700" cmpd="sng">
                      <a:solidFill>
                        <a:schemeClr val="bg1">
                          <a:lumMod val="50000"/>
                        </a:schemeClr>
                      </a:solidFill>
                      <a:prstDash val="solid"/>
                    </a:lnL>
                    <a:lnR w="12700" cap="flat" cmpd="sng" algn="ctr">
                      <a:solidFill>
                        <a:schemeClr val="bg1">
                          <a:lumMod val="50000"/>
                        </a:schemeClr>
                      </a:solidFill>
                      <a:prstDash val="solid"/>
                      <a:round/>
                      <a:headEnd type="none" w="med" len="med"/>
                      <a:tailEnd type="none" w="med" len="med"/>
                    </a:lnR>
                    <a:lnT w="12700" cmpd="sng">
                      <a:solidFill>
                        <a:schemeClr val="bg1">
                          <a:lumMod val="50000"/>
                        </a:schemeClr>
                      </a:solidFill>
                      <a:prstDash val="soli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mpd="sng">
                      <a:solidFill>
                        <a:schemeClr val="bg1">
                          <a:lumMod val="50000"/>
                        </a:schemeClr>
                      </a:solid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43652061"/>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25002487"/>
                  </a:ext>
                </a:extLst>
              </a:tr>
              <a:tr h="528638">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30002537"/>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7648481"/>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49442882"/>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solidFill>
                        <a:schemeClr val="bg1">
                          <a:lumMod val="50000"/>
                        </a:schemeClr>
                      </a:solidFill>
                      <a:prstDash val="soli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924362320"/>
                  </a:ext>
                </a:extLst>
              </a:tr>
            </a:tbl>
          </a:graphicData>
        </a:graphic>
      </p:graphicFrame>
      <p:sp>
        <p:nvSpPr>
          <p:cNvPr id="28" name="ZoneTexte 27">
            <a:extLst>
              <a:ext uri="{FF2B5EF4-FFF2-40B4-BE49-F238E27FC236}">
                <a16:creationId xmlns:a16="http://schemas.microsoft.com/office/drawing/2014/main" id="{535EDDFE-85CF-4076-A2CF-D61C502ECBB6}"/>
              </a:ext>
            </a:extLst>
          </p:cNvPr>
          <p:cNvSpPr txBox="1"/>
          <p:nvPr/>
        </p:nvSpPr>
        <p:spPr>
          <a:xfrm>
            <a:off x="7629468" y="2580141"/>
            <a:ext cx="3712029" cy="369332"/>
          </a:xfrm>
          <a:prstGeom prst="rect">
            <a:avLst/>
          </a:prstGeom>
          <a:noFill/>
        </p:spPr>
        <p:txBody>
          <a:bodyPr wrap="square" rtlCol="0">
            <a:spAutoFit/>
          </a:bodyPr>
          <a:lstStyle/>
          <a:p>
            <a:pPr>
              <a:spcBef>
                <a:spcPts val="1200"/>
              </a:spcBef>
            </a:pPr>
            <a:r>
              <a:rPr lang="fr-FR" dirty="0">
                <a:latin typeface="Abadi" panose="020B0604020104020204" pitchFamily="34" charset="0"/>
              </a:rPr>
              <a:t> </a:t>
            </a:r>
            <a:r>
              <a:rPr lang="fr-FR" dirty="0" err="1">
                <a:latin typeface="Abadi" panose="020B0604020104020204" pitchFamily="34" charset="0"/>
              </a:rPr>
              <a:t>Pearson_similarity</a:t>
            </a:r>
            <a:r>
              <a:rPr lang="fr-FR" dirty="0">
                <a:latin typeface="Abadi" panose="020B0604020104020204" pitchFamily="34" charset="0"/>
              </a:rPr>
              <a:t>(2,3)= 0.98</a:t>
            </a:r>
          </a:p>
        </p:txBody>
      </p:sp>
      <p:cxnSp>
        <p:nvCxnSpPr>
          <p:cNvPr id="31" name="Connecteur droit avec flèche 30">
            <a:extLst>
              <a:ext uri="{FF2B5EF4-FFF2-40B4-BE49-F238E27FC236}">
                <a16:creationId xmlns:a16="http://schemas.microsoft.com/office/drawing/2014/main" id="{ED7521D8-9F85-4772-9105-E357143183C8}"/>
              </a:ext>
            </a:extLst>
          </p:cNvPr>
          <p:cNvCxnSpPr>
            <a:cxnSpLocks/>
            <a:endCxn id="28" idx="1"/>
          </p:cNvCxnSpPr>
          <p:nvPr/>
        </p:nvCxnSpPr>
        <p:spPr>
          <a:xfrm flipV="1">
            <a:off x="5997208" y="2764807"/>
            <a:ext cx="1632260" cy="11437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Connecteur droit avec flèche 31">
            <a:extLst>
              <a:ext uri="{FF2B5EF4-FFF2-40B4-BE49-F238E27FC236}">
                <a16:creationId xmlns:a16="http://schemas.microsoft.com/office/drawing/2014/main" id="{DB491500-C47A-4D92-80A1-566F247D792B}"/>
              </a:ext>
            </a:extLst>
          </p:cNvPr>
          <p:cNvCxnSpPr>
            <a:cxnSpLocks/>
            <a:endCxn id="28" idx="1"/>
          </p:cNvCxnSpPr>
          <p:nvPr/>
        </p:nvCxnSpPr>
        <p:spPr>
          <a:xfrm flipV="1">
            <a:off x="6029865" y="2764807"/>
            <a:ext cx="1599603" cy="1550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Titre 1">
            <a:extLst>
              <a:ext uri="{FF2B5EF4-FFF2-40B4-BE49-F238E27FC236}">
                <a16:creationId xmlns:a16="http://schemas.microsoft.com/office/drawing/2014/main" id="{18377055-D847-46FC-B9E5-FF9E4D06AE4F}"/>
              </a:ext>
            </a:extLst>
          </p:cNvPr>
          <p:cNvSpPr>
            <a:spLocks noGrp="1"/>
          </p:cNvSpPr>
          <p:nvPr>
            <p:ph type="title"/>
          </p:nvPr>
        </p:nvSpPr>
        <p:spPr>
          <a:xfrm>
            <a:off x="838200" y="108605"/>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Pearson similarity</a:t>
            </a:r>
          </a:p>
        </p:txBody>
      </p:sp>
      <p:sp>
        <p:nvSpPr>
          <p:cNvPr id="7" name="Espace réservé du numéro de diapositive 6">
            <a:extLst>
              <a:ext uri="{FF2B5EF4-FFF2-40B4-BE49-F238E27FC236}">
                <a16:creationId xmlns:a16="http://schemas.microsoft.com/office/drawing/2014/main" id="{349BF90F-E709-4752-A5F9-090893E28B3D}"/>
              </a:ext>
            </a:extLst>
          </p:cNvPr>
          <p:cNvSpPr>
            <a:spLocks noGrp="1"/>
          </p:cNvSpPr>
          <p:nvPr>
            <p:ph type="sldNum" sz="quarter" idx="12"/>
          </p:nvPr>
        </p:nvSpPr>
        <p:spPr/>
        <p:txBody>
          <a:bodyPr/>
          <a:lstStyle/>
          <a:p>
            <a:fld id="{600A0E26-DE0C-4BC1-931B-D6F68A23FF54}" type="slidenum">
              <a:rPr lang="fr-FR" smtClean="0"/>
              <a:t>8</a:t>
            </a:fld>
            <a:endParaRPr lang="fr-FR"/>
          </a:p>
        </p:txBody>
      </p:sp>
      <p:pic>
        <p:nvPicPr>
          <p:cNvPr id="29" name="Image 28">
            <a:extLst>
              <a:ext uri="{FF2B5EF4-FFF2-40B4-BE49-F238E27FC236}">
                <a16:creationId xmlns:a16="http://schemas.microsoft.com/office/drawing/2014/main" id="{46A6F27F-6E15-42E7-8960-56030BD67851}"/>
              </a:ext>
            </a:extLst>
          </p:cNvPr>
          <p:cNvPicPr>
            <a:picLocks noChangeAspect="1"/>
          </p:cNvPicPr>
          <p:nvPr/>
        </p:nvPicPr>
        <p:blipFill>
          <a:blip r:embed="rId7"/>
          <a:stretch>
            <a:fillRect/>
          </a:stretch>
        </p:blipFill>
        <p:spPr>
          <a:xfrm>
            <a:off x="7629468" y="788777"/>
            <a:ext cx="3891429" cy="1060251"/>
          </a:xfrm>
          <a:prstGeom prst="rect">
            <a:avLst/>
          </a:prstGeom>
        </p:spPr>
      </p:pic>
      <p:graphicFrame>
        <p:nvGraphicFramePr>
          <p:cNvPr id="30" name="Graphique 29">
            <a:extLst>
              <a:ext uri="{FF2B5EF4-FFF2-40B4-BE49-F238E27FC236}">
                <a16:creationId xmlns:a16="http://schemas.microsoft.com/office/drawing/2014/main" id="{546287D3-DE94-4D94-A813-2AB9BBCFDF30}"/>
              </a:ext>
            </a:extLst>
          </p:cNvPr>
          <p:cNvGraphicFramePr>
            <a:graphicFrameLocks/>
          </p:cNvGraphicFramePr>
          <p:nvPr>
            <p:extLst>
              <p:ext uri="{D42A27DB-BD31-4B8C-83A1-F6EECF244321}">
                <p14:modId xmlns:p14="http://schemas.microsoft.com/office/powerpoint/2010/main" val="3239804952"/>
              </p:ext>
            </p:extLst>
          </p:nvPr>
        </p:nvGraphicFramePr>
        <p:xfrm>
          <a:off x="7325982" y="3491230"/>
          <a:ext cx="4572000" cy="2701776"/>
        </p:xfrm>
        <a:graphic>
          <a:graphicData uri="http://schemas.openxmlformats.org/drawingml/2006/chart">
            <c:chart xmlns:c="http://schemas.openxmlformats.org/drawingml/2006/chart" xmlns:r="http://schemas.openxmlformats.org/officeDocument/2006/relationships" r:id="rId8"/>
          </a:graphicData>
        </a:graphic>
      </p:graphicFrame>
      <p:sp>
        <p:nvSpPr>
          <p:cNvPr id="33" name="ZoneTexte 32">
            <a:extLst>
              <a:ext uri="{FF2B5EF4-FFF2-40B4-BE49-F238E27FC236}">
                <a16:creationId xmlns:a16="http://schemas.microsoft.com/office/drawing/2014/main" id="{3DC9756B-297C-4D21-AB82-6BD1CEDF629F}"/>
              </a:ext>
            </a:extLst>
          </p:cNvPr>
          <p:cNvSpPr txBox="1"/>
          <p:nvPr/>
        </p:nvSpPr>
        <p:spPr>
          <a:xfrm rot="16200000">
            <a:off x="5999468" y="4646625"/>
            <a:ext cx="2154501" cy="380484"/>
          </a:xfrm>
          <a:prstGeom prst="rect">
            <a:avLst/>
          </a:prstGeom>
          <a:noFill/>
        </p:spPr>
        <p:txBody>
          <a:bodyPr wrap="square" rtlCol="0">
            <a:spAutoFit/>
          </a:bodyPr>
          <a:lstStyle/>
          <a:p>
            <a:pPr algn="ctr"/>
            <a:r>
              <a:rPr lang="fr-FR" dirty="0">
                <a:latin typeface="Abadi" panose="020B0604020104020204" pitchFamily="34" charset="0"/>
              </a:rPr>
              <a:t>Person 3</a:t>
            </a:r>
          </a:p>
        </p:txBody>
      </p:sp>
      <p:sp>
        <p:nvSpPr>
          <p:cNvPr id="34" name="ZoneTexte 33">
            <a:extLst>
              <a:ext uri="{FF2B5EF4-FFF2-40B4-BE49-F238E27FC236}">
                <a16:creationId xmlns:a16="http://schemas.microsoft.com/office/drawing/2014/main" id="{29326CC4-63EC-4319-A26B-40E0F8D63B0E}"/>
              </a:ext>
            </a:extLst>
          </p:cNvPr>
          <p:cNvSpPr txBox="1"/>
          <p:nvPr/>
        </p:nvSpPr>
        <p:spPr>
          <a:xfrm>
            <a:off x="7629468" y="6039825"/>
            <a:ext cx="3965028" cy="369332"/>
          </a:xfrm>
          <a:prstGeom prst="rect">
            <a:avLst/>
          </a:prstGeom>
          <a:noFill/>
        </p:spPr>
        <p:txBody>
          <a:bodyPr wrap="square" rtlCol="0">
            <a:spAutoFit/>
          </a:bodyPr>
          <a:lstStyle/>
          <a:p>
            <a:pPr algn="ctr"/>
            <a:r>
              <a:rPr lang="fr-FR" dirty="0">
                <a:latin typeface="Abadi" panose="020B0604020104020204" pitchFamily="34" charset="0"/>
              </a:rPr>
              <a:t>Person 2</a:t>
            </a:r>
          </a:p>
        </p:txBody>
      </p:sp>
    </p:spTree>
    <p:extLst>
      <p:ext uri="{BB962C8B-B14F-4D97-AF65-F5344CB8AC3E}">
        <p14:creationId xmlns:p14="http://schemas.microsoft.com/office/powerpoint/2010/main" val="1304412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8D3283F-9616-406C-8383-F3C14571BC1A}"/>
              </a:ext>
            </a:extLst>
          </p:cNvPr>
          <p:cNvSpPr/>
          <p:nvPr/>
        </p:nvSpPr>
        <p:spPr>
          <a:xfrm>
            <a:off x="2118673" y="3015093"/>
            <a:ext cx="3891428" cy="3177913"/>
          </a:xfrm>
          <a:prstGeom prst="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endParaRPr lang="fr-FR" dirty="0"/>
          </a:p>
        </p:txBody>
      </p:sp>
      <p:grpSp>
        <p:nvGrpSpPr>
          <p:cNvPr id="9" name="Groupe 8">
            <a:extLst>
              <a:ext uri="{FF2B5EF4-FFF2-40B4-BE49-F238E27FC236}">
                <a16:creationId xmlns:a16="http://schemas.microsoft.com/office/drawing/2014/main" id="{D18049D6-9EEB-4327-BF05-DFCEC6E922AC}"/>
              </a:ext>
            </a:extLst>
          </p:cNvPr>
          <p:cNvGrpSpPr/>
          <p:nvPr/>
        </p:nvGrpSpPr>
        <p:grpSpPr>
          <a:xfrm>
            <a:off x="1113913" y="1875792"/>
            <a:ext cx="4883295" cy="4468186"/>
            <a:chOff x="724128" y="456938"/>
            <a:chExt cx="3210803" cy="2712857"/>
          </a:xfrm>
        </p:grpSpPr>
        <p:sp>
          <p:nvSpPr>
            <p:cNvPr id="10" name="ZoneTexte 9">
              <a:extLst>
                <a:ext uri="{FF2B5EF4-FFF2-40B4-BE49-F238E27FC236}">
                  <a16:creationId xmlns:a16="http://schemas.microsoft.com/office/drawing/2014/main" id="{A051DBCA-FDD7-43B5-A9D6-2505F9EBD7BB}"/>
                </a:ext>
              </a:extLst>
            </p:cNvPr>
            <p:cNvSpPr txBox="1"/>
            <p:nvPr/>
          </p:nvSpPr>
          <p:spPr>
            <a:xfrm rot="16200000">
              <a:off x="-55940" y="1973018"/>
              <a:ext cx="1929468"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USERS</a:t>
              </a:r>
            </a:p>
          </p:txBody>
        </p:sp>
        <p:sp>
          <p:nvSpPr>
            <p:cNvPr id="11" name="ZoneTexte 10">
              <a:extLst>
                <a:ext uri="{FF2B5EF4-FFF2-40B4-BE49-F238E27FC236}">
                  <a16:creationId xmlns:a16="http://schemas.microsoft.com/office/drawing/2014/main" id="{EB8C9CC4-F8AD-4D55-9105-1F11050752B6}"/>
                </a:ext>
              </a:extLst>
            </p:cNvPr>
            <p:cNvSpPr txBox="1"/>
            <p:nvPr/>
          </p:nvSpPr>
          <p:spPr>
            <a:xfrm>
              <a:off x="1376288" y="456938"/>
              <a:ext cx="2558643" cy="369332"/>
            </a:xfrm>
            <a:prstGeom prst="rect">
              <a:avLst/>
            </a:prstGeom>
            <a:noFill/>
          </p:spPr>
          <p:txBody>
            <a:bodyPr wrap="square" rtlCol="0">
              <a:spAutoFit/>
            </a:bodyPr>
            <a:lstStyle/>
            <a:p>
              <a:pPr algn="ctr"/>
              <a:r>
                <a:rPr lang="fr-FR" dirty="0">
                  <a:solidFill>
                    <a:schemeClr val="accent2"/>
                  </a:solidFill>
                  <a:latin typeface="Abadi" panose="020B0604020104020204" pitchFamily="34" charset="0"/>
                </a:rPr>
                <a:t>MOVIES</a:t>
              </a:r>
            </a:p>
          </p:txBody>
        </p:sp>
        <p:pic>
          <p:nvPicPr>
            <p:cNvPr id="12" name="Graphique 11" descr="Utilisateur avec un remplissage uni">
              <a:extLst>
                <a:ext uri="{FF2B5EF4-FFF2-40B4-BE49-F238E27FC236}">
                  <a16:creationId xmlns:a16="http://schemas.microsoft.com/office/drawing/2014/main" id="{A46505AD-6239-45AF-AE2C-8D973B80A7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108823"/>
              <a:ext cx="369333" cy="369333"/>
            </a:xfrm>
            <a:prstGeom prst="rect">
              <a:avLst/>
            </a:prstGeom>
          </p:spPr>
        </p:pic>
        <p:pic>
          <p:nvPicPr>
            <p:cNvPr id="13" name="Graphique 12" descr="Utilisateur avec un remplissage uni">
              <a:extLst>
                <a:ext uri="{FF2B5EF4-FFF2-40B4-BE49-F238E27FC236}">
                  <a16:creationId xmlns:a16="http://schemas.microsoft.com/office/drawing/2014/main" id="{34239D3D-DD9C-4892-B0D1-66C392900B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478156"/>
              <a:ext cx="369333" cy="369333"/>
            </a:xfrm>
            <a:prstGeom prst="rect">
              <a:avLst/>
            </a:prstGeom>
          </p:spPr>
        </p:pic>
        <p:pic>
          <p:nvPicPr>
            <p:cNvPr id="14" name="Graphique 13" descr="Utilisateur avec un remplissage uni">
              <a:extLst>
                <a:ext uri="{FF2B5EF4-FFF2-40B4-BE49-F238E27FC236}">
                  <a16:creationId xmlns:a16="http://schemas.microsoft.com/office/drawing/2014/main" id="{61D65D33-E8A8-4838-B9FE-A77B6EFA5B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800462"/>
              <a:ext cx="369333" cy="369333"/>
            </a:xfrm>
            <a:prstGeom prst="rect">
              <a:avLst/>
            </a:prstGeom>
          </p:spPr>
        </p:pic>
        <p:pic>
          <p:nvPicPr>
            <p:cNvPr id="15" name="Graphique 14" descr="Utilisateur avec un remplissage uni">
              <a:extLst>
                <a:ext uri="{FF2B5EF4-FFF2-40B4-BE49-F238E27FC236}">
                  <a16:creationId xmlns:a16="http://schemas.microsoft.com/office/drawing/2014/main" id="{D7AA4E87-2ACE-468A-ACBD-26097EB215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454528"/>
              <a:ext cx="369333" cy="369333"/>
            </a:xfrm>
            <a:prstGeom prst="rect">
              <a:avLst/>
            </a:prstGeom>
          </p:spPr>
        </p:pic>
        <p:pic>
          <p:nvPicPr>
            <p:cNvPr id="16" name="Graphique 15" descr="Utilisateur avec un remplissage uni">
              <a:extLst>
                <a:ext uri="{FF2B5EF4-FFF2-40B4-BE49-F238E27FC236}">
                  <a16:creationId xmlns:a16="http://schemas.microsoft.com/office/drawing/2014/main" id="{801C3FF7-4B3C-46FC-ADD3-83EC3E4564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2109740"/>
              <a:ext cx="369333" cy="369333"/>
            </a:xfrm>
            <a:prstGeom prst="rect">
              <a:avLst/>
            </a:prstGeom>
          </p:spPr>
        </p:pic>
        <p:pic>
          <p:nvPicPr>
            <p:cNvPr id="17" name="Graphique 16" descr="Utilisateur avec un remplissage uni">
              <a:extLst>
                <a:ext uri="{FF2B5EF4-FFF2-40B4-BE49-F238E27FC236}">
                  <a16:creationId xmlns:a16="http://schemas.microsoft.com/office/drawing/2014/main" id="{BCD3F759-EA70-4EF9-BD4D-D5D59568D1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292" y="1788351"/>
              <a:ext cx="369333" cy="369333"/>
            </a:xfrm>
            <a:prstGeom prst="rect">
              <a:avLst/>
            </a:prstGeom>
          </p:spPr>
        </p:pic>
        <p:pic>
          <p:nvPicPr>
            <p:cNvPr id="18" name="Graphique 17" descr="Clap avec un remplissage uni">
              <a:extLst>
                <a:ext uri="{FF2B5EF4-FFF2-40B4-BE49-F238E27FC236}">
                  <a16:creationId xmlns:a16="http://schemas.microsoft.com/office/drawing/2014/main" id="{9B5F3927-0590-4370-9047-DF0399A92D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10420" y="790702"/>
              <a:ext cx="369333" cy="369333"/>
            </a:xfrm>
            <a:prstGeom prst="rect">
              <a:avLst/>
            </a:prstGeom>
          </p:spPr>
        </p:pic>
        <p:pic>
          <p:nvPicPr>
            <p:cNvPr id="19" name="Graphique 18" descr="Clap avec un remplissage uni">
              <a:extLst>
                <a:ext uri="{FF2B5EF4-FFF2-40B4-BE49-F238E27FC236}">
                  <a16:creationId xmlns:a16="http://schemas.microsoft.com/office/drawing/2014/main" id="{72429619-F2FC-40FA-AC98-9F0017ED31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88010" y="790702"/>
              <a:ext cx="369333" cy="369333"/>
            </a:xfrm>
            <a:prstGeom prst="rect">
              <a:avLst/>
            </a:prstGeom>
          </p:spPr>
        </p:pic>
        <p:pic>
          <p:nvPicPr>
            <p:cNvPr id="20" name="Graphique 19" descr="Clap avec un remplissage uni">
              <a:extLst>
                <a:ext uri="{FF2B5EF4-FFF2-40B4-BE49-F238E27FC236}">
                  <a16:creationId xmlns:a16="http://schemas.microsoft.com/office/drawing/2014/main" id="{6AB8825E-D6CE-4DEE-A7FD-4F114572BC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26805" y="790702"/>
              <a:ext cx="369333" cy="369333"/>
            </a:xfrm>
            <a:prstGeom prst="rect">
              <a:avLst/>
            </a:prstGeom>
          </p:spPr>
        </p:pic>
        <p:pic>
          <p:nvPicPr>
            <p:cNvPr id="21" name="Graphique 20" descr="Clap avec un remplissage uni">
              <a:extLst>
                <a:ext uri="{FF2B5EF4-FFF2-40B4-BE49-F238E27FC236}">
                  <a16:creationId xmlns:a16="http://schemas.microsoft.com/office/drawing/2014/main" id="{75CA8DC0-E1C8-4387-B37E-D861FBA044B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565598" y="790702"/>
              <a:ext cx="369333" cy="369333"/>
            </a:xfrm>
            <a:prstGeom prst="rect">
              <a:avLst/>
            </a:prstGeom>
          </p:spPr>
        </p:pic>
        <p:pic>
          <p:nvPicPr>
            <p:cNvPr id="22" name="Graphique 21" descr="Clap avec un remplissage uni">
              <a:extLst>
                <a:ext uri="{FF2B5EF4-FFF2-40B4-BE49-F238E27FC236}">
                  <a16:creationId xmlns:a16="http://schemas.microsoft.com/office/drawing/2014/main" id="{A1379177-F695-45B0-8D39-9A3BDC83FBD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249215" y="790702"/>
              <a:ext cx="369333" cy="369333"/>
            </a:xfrm>
            <a:prstGeom prst="rect">
              <a:avLst/>
            </a:prstGeom>
          </p:spPr>
        </p:pic>
        <p:pic>
          <p:nvPicPr>
            <p:cNvPr id="23" name="Graphique 22" descr="Clap avec un remplissage uni">
              <a:extLst>
                <a:ext uri="{FF2B5EF4-FFF2-40B4-BE49-F238E27FC236}">
                  <a16:creationId xmlns:a16="http://schemas.microsoft.com/office/drawing/2014/main" id="{A13B687D-5E53-4E56-B8E8-36DA28C57A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71625" y="782880"/>
              <a:ext cx="369333" cy="369333"/>
            </a:xfrm>
            <a:prstGeom prst="rect">
              <a:avLst/>
            </a:prstGeom>
          </p:spPr>
        </p:pic>
      </p:grpSp>
      <p:sp>
        <p:nvSpPr>
          <p:cNvPr id="24" name="ZoneTexte 23">
            <a:extLst>
              <a:ext uri="{FF2B5EF4-FFF2-40B4-BE49-F238E27FC236}">
                <a16:creationId xmlns:a16="http://schemas.microsoft.com/office/drawing/2014/main" id="{67A4E74E-73F0-4F9D-A65B-90C434E8CD0C}"/>
              </a:ext>
            </a:extLst>
          </p:cNvPr>
          <p:cNvSpPr txBox="1"/>
          <p:nvPr/>
        </p:nvSpPr>
        <p:spPr>
          <a:xfrm>
            <a:off x="165695" y="1453969"/>
            <a:ext cx="4602438" cy="369332"/>
          </a:xfrm>
          <a:prstGeom prst="rect">
            <a:avLst/>
          </a:prstGeom>
          <a:noFill/>
        </p:spPr>
        <p:txBody>
          <a:bodyPr wrap="square" rtlCol="0">
            <a:spAutoFit/>
          </a:bodyPr>
          <a:lstStyle/>
          <a:p>
            <a:pPr algn="ctr"/>
            <a:r>
              <a:rPr lang="fr-FR" dirty="0" err="1">
                <a:solidFill>
                  <a:schemeClr val="accent2"/>
                </a:solidFill>
                <a:latin typeface="Abadi" panose="020B0604020104020204" pitchFamily="34" charset="0"/>
              </a:rPr>
              <a:t>ratings_small</a:t>
            </a:r>
            <a:r>
              <a:rPr lang="fr-FR" dirty="0">
                <a:solidFill>
                  <a:schemeClr val="accent2"/>
                </a:solidFill>
                <a:latin typeface="Abadi" panose="020B0604020104020204" pitchFamily="34" charset="0"/>
              </a:rPr>
              <a:t> (672,9066)</a:t>
            </a:r>
          </a:p>
        </p:txBody>
      </p:sp>
      <p:graphicFrame>
        <p:nvGraphicFramePr>
          <p:cNvPr id="26" name="Tableau 25">
            <a:extLst>
              <a:ext uri="{FF2B5EF4-FFF2-40B4-BE49-F238E27FC236}">
                <a16:creationId xmlns:a16="http://schemas.microsoft.com/office/drawing/2014/main" id="{B56F0AC6-63B8-49EA-8F45-345BB432C671}"/>
              </a:ext>
            </a:extLst>
          </p:cNvPr>
          <p:cNvGraphicFramePr>
            <a:graphicFrameLocks noGrp="1"/>
          </p:cNvGraphicFramePr>
          <p:nvPr>
            <p:extLst>
              <p:ext uri="{D42A27DB-BD31-4B8C-83A1-F6EECF244321}">
                <p14:modId xmlns:p14="http://schemas.microsoft.com/office/powerpoint/2010/main" val="2830319031"/>
              </p:ext>
            </p:extLst>
          </p:nvPr>
        </p:nvGraphicFramePr>
        <p:xfrm>
          <a:off x="2118452" y="3023976"/>
          <a:ext cx="3891649" cy="3171828"/>
        </p:xfrm>
        <a:graphic>
          <a:graphicData uri="http://schemas.openxmlformats.org/drawingml/2006/table">
            <a:tbl>
              <a:tblPr/>
              <a:tblGrid>
                <a:gridCol w="659714">
                  <a:extLst>
                    <a:ext uri="{9D8B030D-6E8A-4147-A177-3AD203B41FA5}">
                      <a16:colId xmlns:a16="http://schemas.microsoft.com/office/drawing/2014/main" val="1539814763"/>
                    </a:ext>
                  </a:extLst>
                </a:gridCol>
                <a:gridCol w="646387">
                  <a:extLst>
                    <a:ext uri="{9D8B030D-6E8A-4147-A177-3AD203B41FA5}">
                      <a16:colId xmlns:a16="http://schemas.microsoft.com/office/drawing/2014/main" val="863233617"/>
                    </a:ext>
                  </a:extLst>
                </a:gridCol>
                <a:gridCol w="646387">
                  <a:extLst>
                    <a:ext uri="{9D8B030D-6E8A-4147-A177-3AD203B41FA5}">
                      <a16:colId xmlns:a16="http://schemas.microsoft.com/office/drawing/2014/main" val="952833380"/>
                    </a:ext>
                  </a:extLst>
                </a:gridCol>
                <a:gridCol w="646387">
                  <a:extLst>
                    <a:ext uri="{9D8B030D-6E8A-4147-A177-3AD203B41FA5}">
                      <a16:colId xmlns:a16="http://schemas.microsoft.com/office/drawing/2014/main" val="614179072"/>
                    </a:ext>
                  </a:extLst>
                </a:gridCol>
                <a:gridCol w="646387">
                  <a:extLst>
                    <a:ext uri="{9D8B030D-6E8A-4147-A177-3AD203B41FA5}">
                      <a16:colId xmlns:a16="http://schemas.microsoft.com/office/drawing/2014/main" val="2882606834"/>
                    </a:ext>
                  </a:extLst>
                </a:gridCol>
                <a:gridCol w="646387">
                  <a:extLst>
                    <a:ext uri="{9D8B030D-6E8A-4147-A177-3AD203B41FA5}">
                      <a16:colId xmlns:a16="http://schemas.microsoft.com/office/drawing/2014/main" val="1950804460"/>
                    </a:ext>
                  </a:extLst>
                </a:gridCol>
              </a:tblGrid>
              <a:tr h="528638">
                <a:tc>
                  <a:txBody>
                    <a:bodyPr/>
                    <a:lstStyle/>
                    <a:p>
                      <a:pPr algn="ctr"/>
                      <a:r>
                        <a:rPr lang="fr-FR" sz="2000" dirty="0"/>
                        <a:t>0</a:t>
                      </a:r>
                    </a:p>
                  </a:txBody>
                  <a:tcPr>
                    <a:lnL w="12700" cmpd="sng">
                      <a:solidFill>
                        <a:schemeClr val="bg1">
                          <a:lumMod val="50000"/>
                        </a:schemeClr>
                      </a:solidFill>
                      <a:prstDash val="solid"/>
                    </a:lnL>
                    <a:lnR w="12700" cap="flat" cmpd="sng" algn="ctr">
                      <a:solidFill>
                        <a:schemeClr val="bg1">
                          <a:lumMod val="50000"/>
                        </a:schemeClr>
                      </a:solidFill>
                      <a:prstDash val="solid"/>
                      <a:round/>
                      <a:headEnd type="none" w="med" len="med"/>
                      <a:tailEnd type="none" w="med" len="med"/>
                    </a:lnR>
                    <a:lnT w="12700" cmpd="sng">
                      <a:solidFill>
                        <a:schemeClr val="bg1">
                          <a:lumMod val="50000"/>
                        </a:schemeClr>
                      </a:solidFill>
                      <a:prstDash val="soli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mpd="sng">
                      <a:solidFill>
                        <a:schemeClr val="bg1">
                          <a:lumMod val="50000"/>
                        </a:schemeClr>
                      </a:solid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43652061"/>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25002487"/>
                  </a:ext>
                </a:extLst>
              </a:tr>
              <a:tr h="528638">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ABAB"/>
                    </a:solidFill>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ABAB"/>
                    </a:solidFill>
                  </a:tcPr>
                </a:tc>
                <a:tc>
                  <a:txBody>
                    <a:bodyPr/>
                    <a:lstStyle/>
                    <a:p>
                      <a:pPr algn="ctr"/>
                      <a:r>
                        <a:rPr lang="fr-FR" sz="2000" dirty="0"/>
                        <a:t>4</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ABAB"/>
                    </a:solidFill>
                  </a:tcPr>
                </a:tc>
                <a:extLst>
                  <a:ext uri="{0D108BD9-81ED-4DB2-BD59-A6C34878D82A}">
                    <a16:rowId xmlns:a16="http://schemas.microsoft.com/office/drawing/2014/main" val="3930002537"/>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57648481"/>
                  </a:ext>
                </a:extLst>
              </a:tr>
              <a:tr h="528638">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5</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649442882"/>
                  </a:ext>
                </a:extLst>
              </a:tr>
              <a:tr h="528638">
                <a:tc>
                  <a:txBody>
                    <a:bodyPr/>
                    <a:lstStyle/>
                    <a:p>
                      <a:pPr algn="ctr"/>
                      <a:r>
                        <a:rPr lang="fr-FR" sz="2000" dirty="0"/>
                        <a:t>2</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solidFill>
                        <a:schemeClr val="bg1">
                          <a:lumMod val="50000"/>
                        </a:schemeClr>
                      </a:solidFill>
                      <a:prstDash val="soli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3</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tc>
                  <a:txBody>
                    <a:bodyPr/>
                    <a:lstStyle/>
                    <a:p>
                      <a:pPr algn="ctr"/>
                      <a:r>
                        <a:rPr lang="fr-FR" sz="2000" dirty="0"/>
                        <a:t>0</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lang="fr-FR" sz="2000" dirty="0"/>
                        <a:t>1</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924362320"/>
                  </a:ext>
                </a:extLst>
              </a:tr>
            </a:tbl>
          </a:graphicData>
        </a:graphic>
      </p:graphicFrame>
      <p:sp>
        <p:nvSpPr>
          <p:cNvPr id="28" name="ZoneTexte 27">
            <a:extLst>
              <a:ext uri="{FF2B5EF4-FFF2-40B4-BE49-F238E27FC236}">
                <a16:creationId xmlns:a16="http://schemas.microsoft.com/office/drawing/2014/main" id="{535EDDFE-85CF-4076-A2CF-D61C502ECBB6}"/>
              </a:ext>
            </a:extLst>
          </p:cNvPr>
          <p:cNvSpPr txBox="1"/>
          <p:nvPr/>
        </p:nvSpPr>
        <p:spPr>
          <a:xfrm>
            <a:off x="7629468" y="2580141"/>
            <a:ext cx="3712029" cy="369332"/>
          </a:xfrm>
          <a:prstGeom prst="rect">
            <a:avLst/>
          </a:prstGeom>
          <a:noFill/>
        </p:spPr>
        <p:txBody>
          <a:bodyPr wrap="square" rtlCol="0">
            <a:spAutoFit/>
          </a:bodyPr>
          <a:lstStyle/>
          <a:p>
            <a:pPr>
              <a:spcBef>
                <a:spcPts val="1200"/>
              </a:spcBef>
            </a:pPr>
            <a:r>
              <a:rPr lang="fr-FR" dirty="0">
                <a:latin typeface="Abadi" panose="020B0604020104020204" pitchFamily="34" charset="0"/>
              </a:rPr>
              <a:t> </a:t>
            </a:r>
            <a:r>
              <a:rPr lang="fr-FR" dirty="0" err="1">
                <a:latin typeface="Abadi" panose="020B0604020104020204" pitchFamily="34" charset="0"/>
              </a:rPr>
              <a:t>Pearson_similarity</a:t>
            </a:r>
            <a:r>
              <a:rPr lang="fr-FR" dirty="0">
                <a:latin typeface="Abadi" panose="020B0604020104020204" pitchFamily="34" charset="0"/>
              </a:rPr>
              <a:t>(2,3)= 0.97</a:t>
            </a:r>
          </a:p>
        </p:txBody>
      </p:sp>
      <p:cxnSp>
        <p:nvCxnSpPr>
          <p:cNvPr id="31" name="Connecteur droit avec flèche 30">
            <a:extLst>
              <a:ext uri="{FF2B5EF4-FFF2-40B4-BE49-F238E27FC236}">
                <a16:creationId xmlns:a16="http://schemas.microsoft.com/office/drawing/2014/main" id="{ED7521D8-9F85-4772-9105-E357143183C8}"/>
              </a:ext>
            </a:extLst>
          </p:cNvPr>
          <p:cNvCxnSpPr>
            <a:cxnSpLocks/>
            <a:endCxn id="28" idx="1"/>
          </p:cNvCxnSpPr>
          <p:nvPr/>
        </p:nvCxnSpPr>
        <p:spPr>
          <a:xfrm flipV="1">
            <a:off x="5997208" y="2764807"/>
            <a:ext cx="1632260" cy="11437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Connecteur droit avec flèche 31">
            <a:extLst>
              <a:ext uri="{FF2B5EF4-FFF2-40B4-BE49-F238E27FC236}">
                <a16:creationId xmlns:a16="http://schemas.microsoft.com/office/drawing/2014/main" id="{DB491500-C47A-4D92-80A1-566F247D792B}"/>
              </a:ext>
            </a:extLst>
          </p:cNvPr>
          <p:cNvCxnSpPr>
            <a:cxnSpLocks/>
            <a:endCxn id="28" idx="1"/>
          </p:cNvCxnSpPr>
          <p:nvPr/>
        </p:nvCxnSpPr>
        <p:spPr>
          <a:xfrm flipV="1">
            <a:off x="6029865" y="2764807"/>
            <a:ext cx="1599603" cy="15507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Titre 1">
            <a:extLst>
              <a:ext uri="{FF2B5EF4-FFF2-40B4-BE49-F238E27FC236}">
                <a16:creationId xmlns:a16="http://schemas.microsoft.com/office/drawing/2014/main" id="{18377055-D847-46FC-B9E5-FF9E4D06AE4F}"/>
              </a:ext>
            </a:extLst>
          </p:cNvPr>
          <p:cNvSpPr>
            <a:spLocks noGrp="1"/>
          </p:cNvSpPr>
          <p:nvPr>
            <p:ph type="title"/>
          </p:nvPr>
        </p:nvSpPr>
        <p:spPr>
          <a:xfrm>
            <a:off x="838200" y="108605"/>
            <a:ext cx="10515600" cy="1505883"/>
          </a:xfrm>
        </p:spPr>
        <p:txBody>
          <a:bodyPr vert="horz" lIns="91440" tIns="45720" rIns="91440" bIns="45720" rtlCol="0" anchor="ctr">
            <a:normAutofit/>
          </a:bodyPr>
          <a:lstStyle/>
          <a:p>
            <a:r>
              <a:rPr lang="en-US" sz="5200" kern="1200" dirty="0">
                <a:solidFill>
                  <a:schemeClr val="tx1"/>
                </a:solidFill>
                <a:latin typeface="Abadi" panose="020B0604020104020204" pitchFamily="34" charset="0"/>
              </a:rPr>
              <a:t>Pearson similarity</a:t>
            </a:r>
          </a:p>
        </p:txBody>
      </p:sp>
      <p:sp>
        <p:nvSpPr>
          <p:cNvPr id="7" name="Espace réservé du numéro de diapositive 6">
            <a:extLst>
              <a:ext uri="{FF2B5EF4-FFF2-40B4-BE49-F238E27FC236}">
                <a16:creationId xmlns:a16="http://schemas.microsoft.com/office/drawing/2014/main" id="{349BF90F-E709-4752-A5F9-090893E28B3D}"/>
              </a:ext>
            </a:extLst>
          </p:cNvPr>
          <p:cNvSpPr>
            <a:spLocks noGrp="1"/>
          </p:cNvSpPr>
          <p:nvPr>
            <p:ph type="sldNum" sz="quarter" idx="12"/>
          </p:nvPr>
        </p:nvSpPr>
        <p:spPr/>
        <p:txBody>
          <a:bodyPr/>
          <a:lstStyle/>
          <a:p>
            <a:fld id="{600A0E26-DE0C-4BC1-931B-D6F68A23FF54}" type="slidenum">
              <a:rPr lang="fr-FR" smtClean="0"/>
              <a:t>9</a:t>
            </a:fld>
            <a:endParaRPr lang="fr-FR"/>
          </a:p>
        </p:txBody>
      </p:sp>
      <p:sp>
        <p:nvSpPr>
          <p:cNvPr id="29" name="ZoneTexte 28">
            <a:extLst>
              <a:ext uri="{FF2B5EF4-FFF2-40B4-BE49-F238E27FC236}">
                <a16:creationId xmlns:a16="http://schemas.microsoft.com/office/drawing/2014/main" id="{DB7CC102-2557-4DF2-AE68-0F4A24AD7A46}"/>
              </a:ext>
            </a:extLst>
          </p:cNvPr>
          <p:cNvSpPr txBox="1"/>
          <p:nvPr/>
        </p:nvSpPr>
        <p:spPr>
          <a:xfrm>
            <a:off x="7629468" y="6039825"/>
            <a:ext cx="3965028" cy="369332"/>
          </a:xfrm>
          <a:prstGeom prst="rect">
            <a:avLst/>
          </a:prstGeom>
          <a:noFill/>
        </p:spPr>
        <p:txBody>
          <a:bodyPr wrap="square" rtlCol="0">
            <a:spAutoFit/>
          </a:bodyPr>
          <a:lstStyle/>
          <a:p>
            <a:pPr algn="ctr"/>
            <a:r>
              <a:rPr lang="fr-FR" dirty="0">
                <a:latin typeface="Abadi" panose="020B0604020104020204" pitchFamily="34" charset="0"/>
              </a:rPr>
              <a:t>Person 2</a:t>
            </a:r>
          </a:p>
        </p:txBody>
      </p:sp>
      <p:sp>
        <p:nvSpPr>
          <p:cNvPr id="30" name="ZoneTexte 29">
            <a:extLst>
              <a:ext uri="{FF2B5EF4-FFF2-40B4-BE49-F238E27FC236}">
                <a16:creationId xmlns:a16="http://schemas.microsoft.com/office/drawing/2014/main" id="{3FF19BB0-EAF8-43A8-BB8A-5B863FFBCAFA}"/>
              </a:ext>
            </a:extLst>
          </p:cNvPr>
          <p:cNvSpPr txBox="1"/>
          <p:nvPr/>
        </p:nvSpPr>
        <p:spPr>
          <a:xfrm rot="16200000">
            <a:off x="5999468" y="4646625"/>
            <a:ext cx="2154501" cy="380484"/>
          </a:xfrm>
          <a:prstGeom prst="rect">
            <a:avLst/>
          </a:prstGeom>
          <a:noFill/>
        </p:spPr>
        <p:txBody>
          <a:bodyPr wrap="square" rtlCol="0">
            <a:spAutoFit/>
          </a:bodyPr>
          <a:lstStyle/>
          <a:p>
            <a:pPr algn="ctr"/>
            <a:r>
              <a:rPr lang="fr-FR" dirty="0">
                <a:latin typeface="Abadi" panose="020B0604020104020204" pitchFamily="34" charset="0"/>
              </a:rPr>
              <a:t>Person 3</a:t>
            </a:r>
          </a:p>
        </p:txBody>
      </p:sp>
      <p:graphicFrame>
        <p:nvGraphicFramePr>
          <p:cNvPr id="34" name="Graphique 33">
            <a:extLst>
              <a:ext uri="{FF2B5EF4-FFF2-40B4-BE49-F238E27FC236}">
                <a16:creationId xmlns:a16="http://schemas.microsoft.com/office/drawing/2014/main" id="{B0AFE6E2-E45B-49C2-8419-D91143FE2C0B}"/>
              </a:ext>
            </a:extLst>
          </p:cNvPr>
          <p:cNvGraphicFramePr>
            <a:graphicFrameLocks/>
          </p:cNvGraphicFramePr>
          <p:nvPr>
            <p:extLst>
              <p:ext uri="{D42A27DB-BD31-4B8C-83A1-F6EECF244321}">
                <p14:modId xmlns:p14="http://schemas.microsoft.com/office/powerpoint/2010/main" val="4251857744"/>
              </p:ext>
            </p:extLst>
          </p:nvPr>
        </p:nvGraphicFramePr>
        <p:xfrm>
          <a:off x="7325982" y="3491230"/>
          <a:ext cx="4572000" cy="2701776"/>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5979622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3006</TotalTime>
  <Words>1710</Words>
  <Application>Microsoft Office PowerPoint</Application>
  <PresentationFormat>Grand écran</PresentationFormat>
  <Paragraphs>539</Paragraphs>
  <Slides>18</Slides>
  <Notes>10</Notes>
  <HiddenSlides>1</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Abadi</vt:lpstr>
      <vt:lpstr>arial</vt:lpstr>
      <vt:lpstr>arial</vt:lpstr>
      <vt:lpstr>Calibri</vt:lpstr>
      <vt:lpstr>Calibri Light</vt:lpstr>
      <vt:lpstr>charter</vt:lpstr>
      <vt:lpstr>Lora</vt:lpstr>
      <vt:lpstr>Thème Office</vt:lpstr>
      <vt:lpstr>Recommendation Systems </vt:lpstr>
      <vt:lpstr>Content-based   item metadata, location, age, gender, …</vt:lpstr>
      <vt:lpstr>Content-based   item metadata, location, age, gender, …</vt:lpstr>
      <vt:lpstr>Content-based recommendation for movies  </vt:lpstr>
      <vt:lpstr>Présentation PowerPoint</vt:lpstr>
      <vt:lpstr>Collaborative-based   previous behaviour of similar user</vt:lpstr>
      <vt:lpstr>Présentation PowerPoint</vt:lpstr>
      <vt:lpstr>Pearson similarity</vt:lpstr>
      <vt:lpstr>Pearson similarity</vt:lpstr>
      <vt:lpstr>Pearson similarity</vt:lpstr>
      <vt:lpstr>Pearson similarity</vt:lpstr>
      <vt:lpstr>Présentation PowerPoint</vt:lpstr>
      <vt:lpstr>Recommendation</vt:lpstr>
      <vt:lpstr>Recommendation</vt:lpstr>
      <vt:lpstr>Evaluating</vt:lpstr>
      <vt:lpstr>Présentation PowerPoint</vt:lpstr>
      <vt:lpstr>Présentation PowerPoint</vt:lpstr>
      <vt:lpstr>Conclusion   which approach is better?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Justine BOURGAIN</dc:creator>
  <cp:lastModifiedBy>Justine BOURGAIN</cp:lastModifiedBy>
  <cp:revision>63</cp:revision>
  <dcterms:created xsi:type="dcterms:W3CDTF">2021-03-18T07:18:12Z</dcterms:created>
  <dcterms:modified xsi:type="dcterms:W3CDTF">2021-03-23T13:18:48Z</dcterms:modified>
</cp:coreProperties>
</file>