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9"/>
  </p:notesMasterIdLst>
  <p:sldIdLst>
    <p:sldId id="256" r:id="rId2"/>
    <p:sldId id="375" r:id="rId3"/>
    <p:sldId id="363" r:id="rId4"/>
    <p:sldId id="395" r:id="rId5"/>
    <p:sldId id="396" r:id="rId6"/>
    <p:sldId id="376" r:id="rId7"/>
    <p:sldId id="365" r:id="rId8"/>
    <p:sldId id="367" r:id="rId9"/>
    <p:sldId id="372" r:id="rId10"/>
    <p:sldId id="374" r:id="rId11"/>
    <p:sldId id="373" r:id="rId12"/>
    <p:sldId id="378" r:id="rId13"/>
    <p:sldId id="381" r:id="rId14"/>
    <p:sldId id="379" r:id="rId15"/>
    <p:sldId id="383" r:id="rId16"/>
    <p:sldId id="384" r:id="rId17"/>
    <p:sldId id="382" r:id="rId18"/>
    <p:sldId id="385" r:id="rId19"/>
    <p:sldId id="390" r:id="rId20"/>
    <p:sldId id="391" r:id="rId21"/>
    <p:sldId id="387" r:id="rId22"/>
    <p:sldId id="389" r:id="rId23"/>
    <p:sldId id="392" r:id="rId24"/>
    <p:sldId id="393" r:id="rId25"/>
    <p:sldId id="394" r:id="rId26"/>
    <p:sldId id="386" r:id="rId27"/>
    <p:sldId id="35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EFF"/>
    <a:srgbClr val="A323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5"/>
    <p:restoredTop sz="95609"/>
  </p:normalViewPr>
  <p:slideViewPr>
    <p:cSldViewPr snapToGrid="0" snapToObjects="1">
      <p:cViewPr varScale="1">
        <p:scale>
          <a:sx n="107" d="100"/>
          <a:sy n="107" d="100"/>
        </p:scale>
        <p:origin x="11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E50C-8D29-CD49-81E6-E25A0B0BA059}" type="datetimeFigureOut">
              <a:rPr kumimoji="1" lang="zh-CN" altLang="en-US" smtClean="0"/>
              <a:t>2023/2/8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492C7-60C5-8F48-BF9C-0C2A11D676B4}" type="slidenum">
              <a:rPr kumimoji="1" lang="zh-CN" altLang="en-US" smtClean="0"/>
              <a:t>‹#›</a:t>
            </a:fld>
            <a:endParaRPr kumimoji="1" lang="zh-CN" altLang="en-US"/>
          </a:p>
        </p:txBody>
      </p:sp>
    </p:spTree>
    <p:extLst>
      <p:ext uri="{BB962C8B-B14F-4D97-AF65-F5344CB8AC3E}">
        <p14:creationId xmlns:p14="http://schemas.microsoft.com/office/powerpoint/2010/main" val="15311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B993A63-DF40-DA46-B916-42BB1D655BFD}" type="datetime1">
              <a:rPr kumimoji="1" lang="zh-CN" altLang="en-US" smtClean="0"/>
              <a:t>2023/2/8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E208271-4B60-4241-BB6A-F0F95203DA7C}" type="datetime1">
              <a:rPr kumimoji="1" lang="zh-CN" altLang="en-US" smtClean="0"/>
              <a:t>2023/2/8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6102D7-0FED-3448-9142-28A39F7CB075}" type="datetime1">
              <a:rPr kumimoji="1" lang="zh-CN" altLang="en-US" smtClean="0"/>
              <a:t>2023/2/8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3A71A01-2F93-FD4B-91C4-7A16B04E255A}" type="datetime1">
              <a:rPr kumimoji="1" lang="zh-CN" altLang="en-US" smtClean="0"/>
              <a:t>2023/2/8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C37809-F7FE-2F42-A1D1-8DB6C0D03BC4}" type="datetime1">
              <a:rPr kumimoji="1" lang="zh-CN" altLang="en-US" smtClean="0"/>
              <a:t>2023/2/8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4A18863-6F8C-F647-AD34-32DBCEF5FF15}" type="datetime1">
              <a:rPr kumimoji="1" lang="zh-CN" altLang="en-US" smtClean="0"/>
              <a:t>2023/2/8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1CE1CDE-D1CF-A446-9160-38F52BCDD1EE}" type="datetime1">
              <a:rPr kumimoji="1" lang="zh-CN" altLang="en-US" smtClean="0"/>
              <a:t>2023/2/8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E83E3D-155E-434C-B98D-12DBEF5C2378}" type="datetime1">
              <a:rPr kumimoji="1" lang="zh-CN" altLang="en-US" smtClean="0"/>
              <a:t>2023/2/8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CCC2C8-788C-E94C-BBDF-0A65A26E5495}" type="datetime1">
              <a:rPr kumimoji="1" lang="zh-CN" altLang="en-US" smtClean="0"/>
              <a:t>2023/2/8</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D0019E-A3C0-F149-9AD2-76BAED7174B5}" type="datetime1">
              <a:rPr kumimoji="1" lang="zh-CN" altLang="en-US" smtClean="0"/>
              <a:t>2023/2/8</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AE904-116B-CF46-80CD-420BCD58D1B7}"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F51EC82-1CE6-7C45-8487-C5DEF92A7759}" type="datetime1">
              <a:rPr kumimoji="1" lang="zh-CN" altLang="en-US" smtClean="0"/>
              <a:t>2023/2/8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516AE904-116B-CF46-80CD-420BCD58D1B7}"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C1B1-A5D9-924C-BE73-35D511E54D82}" type="datetime1">
              <a:rPr kumimoji="1" lang="zh-CN" altLang="en-US" smtClean="0"/>
              <a:t>2023/2/8</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AE904-116B-CF46-80CD-420BCD58D1B7}"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509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86609"/>
            <a:ext cx="10243655" cy="2098747"/>
          </a:xfrm>
        </p:spPr>
        <p:txBody>
          <a:bodyPr>
            <a:normAutofit/>
          </a:bodyPr>
          <a:lstStyle/>
          <a:p>
            <a:r>
              <a:rPr kumimoji="1" lang="en-US" altLang="zh-CN" sz="5400" dirty="0"/>
              <a:t>Tutorial</a:t>
            </a:r>
            <a:r>
              <a:rPr kumimoji="1" lang="zh-CN" altLang="en-US" sz="5400" dirty="0"/>
              <a:t> </a:t>
            </a:r>
            <a:r>
              <a:rPr kumimoji="1" lang="en-US" altLang="zh-CN" sz="5400" dirty="0"/>
              <a:t>04: </a:t>
            </a:r>
            <a:br>
              <a:rPr kumimoji="1" lang="en-US" altLang="zh-CN" sz="5400" dirty="0"/>
            </a:br>
            <a:r>
              <a:rPr kumimoji="1" lang="en-US" altLang="zh-CN" sz="4400" dirty="0"/>
              <a:t>Mutex, Semaphore and Condition Variables</a:t>
            </a:r>
            <a:endParaRPr kumimoji="1" lang="zh-CN" altLang="en-US" sz="5400" dirty="0"/>
          </a:p>
        </p:txBody>
      </p:sp>
      <p:sp>
        <p:nvSpPr>
          <p:cNvPr id="3" name="副标题 2"/>
          <p:cNvSpPr>
            <a:spLocks noGrp="1"/>
          </p:cNvSpPr>
          <p:nvPr>
            <p:ph type="subTitle" idx="1"/>
          </p:nvPr>
        </p:nvSpPr>
        <p:spPr>
          <a:xfrm>
            <a:off x="1100051" y="4415866"/>
            <a:ext cx="10055629" cy="1143000"/>
          </a:xfrm>
        </p:spPr>
        <p:txBody>
          <a:bodyPr>
            <a:normAutofit fontScale="85000" lnSpcReduction="20000"/>
          </a:bodyPr>
          <a:lstStyle/>
          <a:p>
            <a:pPr algn="ctr"/>
            <a:r>
              <a:rPr kumimoji="1" lang="en-US" altLang="zh-CN" dirty="0"/>
              <a:t>CSCI3150 - </a:t>
            </a:r>
            <a:r>
              <a:rPr lang="en-US" altLang="zh-CN" dirty="0"/>
              <a:t>Introduction</a:t>
            </a:r>
            <a:r>
              <a:rPr lang="zh-CN" altLang="en-US" dirty="0"/>
              <a:t> </a:t>
            </a:r>
            <a:r>
              <a:rPr lang="en-US" altLang="zh-CN" dirty="0"/>
              <a:t>to</a:t>
            </a:r>
            <a:r>
              <a:rPr lang="zh-CN" altLang="en-US" dirty="0"/>
              <a:t> </a:t>
            </a:r>
            <a:r>
              <a:rPr lang="en-US" altLang="zh-CN" dirty="0"/>
              <a:t>operating</a:t>
            </a:r>
            <a:r>
              <a:rPr lang="zh-CN" altLang="en-US" dirty="0"/>
              <a:t> </a:t>
            </a:r>
            <a:r>
              <a:rPr lang="en-US" altLang="zh-CN" dirty="0"/>
              <a:t>system</a:t>
            </a:r>
          </a:p>
          <a:p>
            <a:pPr algn="ctr"/>
            <a:r>
              <a:rPr lang="en-US" altLang="zh-CN" dirty="0"/>
              <a:t>Tutor:</a:t>
            </a:r>
            <a:r>
              <a:rPr lang="zh-CN" altLang="en-US" dirty="0"/>
              <a:t> </a:t>
            </a:r>
            <a:r>
              <a:rPr lang="en-US" altLang="zh-CN" dirty="0"/>
              <a:t>TAN Xin</a:t>
            </a:r>
          </a:p>
          <a:p>
            <a:pPr algn="ctr"/>
            <a:r>
              <a:rPr lang="en-US" altLang="zh-CN" cap="none" dirty="0"/>
              <a:t>xtan22@cse.cuhk.edu.hk</a:t>
            </a:r>
          </a:p>
          <a:p>
            <a:pPr algn="r"/>
            <a:endParaRPr kumimoji="1" lang="zh-CN" altLang="en-US" dirty="0"/>
          </a:p>
        </p:txBody>
      </p:sp>
      <p:sp>
        <p:nvSpPr>
          <p:cNvPr id="6" name="灯片编号占位符 5">
            <a:extLst>
              <a:ext uri="{FF2B5EF4-FFF2-40B4-BE49-F238E27FC236}">
                <a16:creationId xmlns:a16="http://schemas.microsoft.com/office/drawing/2014/main" id="{2269FFAC-46A2-B042-831F-D77D33B4E7CD}"/>
              </a:ext>
            </a:extLst>
          </p:cNvPr>
          <p:cNvSpPr>
            <a:spLocks noGrp="1"/>
          </p:cNvSpPr>
          <p:nvPr>
            <p:ph type="sldNum" sz="quarter" idx="12"/>
          </p:nvPr>
        </p:nvSpPr>
        <p:spPr/>
        <p:txBody>
          <a:bodyPr/>
          <a:lstStyle/>
          <a:p>
            <a:fld id="{516AE904-116B-CF46-80CD-420BCD58D1B7}" type="slidenum">
              <a:rPr kumimoji="1" lang="zh-CN" altLang="en-US" smtClean="0"/>
              <a:t>1</a:t>
            </a:fld>
            <a:endParaRPr kumimoji="1" lang="zh-CN" altLang="en-US"/>
          </a:p>
        </p:txBody>
      </p:sp>
    </p:spTree>
    <p:extLst>
      <p:ext uri="{BB962C8B-B14F-4D97-AF65-F5344CB8AC3E}">
        <p14:creationId xmlns:p14="http://schemas.microsoft.com/office/powerpoint/2010/main" val="116285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Condition Variables</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10</a:t>
            </a:fld>
            <a:endParaRPr kumimoji="1" lang="zh-CN" altLang="en-US"/>
          </a:p>
        </p:txBody>
      </p:sp>
    </p:spTree>
    <p:extLst>
      <p:ext uri="{BB962C8B-B14F-4D97-AF65-F5344CB8AC3E}">
        <p14:creationId xmlns:p14="http://schemas.microsoft.com/office/powerpoint/2010/main" val="147820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9B423-BD79-924A-BAE5-57244D5AF79B}"/>
              </a:ext>
            </a:extLst>
          </p:cNvPr>
          <p:cNvSpPr>
            <a:spLocks noGrp="1"/>
          </p:cNvSpPr>
          <p:nvPr>
            <p:ph type="title"/>
          </p:nvPr>
        </p:nvSpPr>
        <p:spPr/>
        <p:txBody>
          <a:bodyPr/>
          <a:lstStyle/>
          <a:p>
            <a:r>
              <a:rPr lang="en" altLang="zh-CN" i="0" dirty="0">
                <a:solidFill>
                  <a:srgbClr val="000000"/>
                </a:solidFill>
                <a:effectLst/>
                <a:ea typeface="PingFang SC" panose="020B0400000000000000" pitchFamily="34" charset="-122"/>
              </a:rPr>
              <a:t>Overview</a:t>
            </a:r>
            <a:endParaRPr kumimoji="1" lang="zh-CN" altLang="en-US" dirty="0"/>
          </a:p>
        </p:txBody>
      </p:sp>
      <p:sp>
        <p:nvSpPr>
          <p:cNvPr id="3" name="内容占位符 2">
            <a:extLst>
              <a:ext uri="{FF2B5EF4-FFF2-40B4-BE49-F238E27FC236}">
                <a16:creationId xmlns:a16="http://schemas.microsoft.com/office/drawing/2014/main" id="{8F33BA5F-B87B-BA41-816A-FD230317CF81}"/>
              </a:ext>
            </a:extLst>
          </p:cNvPr>
          <p:cNvSpPr>
            <a:spLocks noGrp="1"/>
          </p:cNvSpPr>
          <p:nvPr>
            <p:ph idx="1"/>
          </p:nvPr>
        </p:nvSpPr>
        <p:spPr/>
        <p:txBody>
          <a:bodyPr/>
          <a:lstStyle/>
          <a:p>
            <a:pPr>
              <a:buFont typeface="Arial" panose="020B0604020202020204" pitchFamily="34" charset="0"/>
              <a:buChar char="•"/>
            </a:pPr>
            <a:r>
              <a:rPr lang="en" altLang="zh-CN" dirty="0">
                <a:solidFill>
                  <a:srgbClr val="000000"/>
                </a:solidFill>
                <a:ea typeface="PingFang SC" panose="020B0400000000000000" pitchFamily="34" charset="-122"/>
              </a:rPr>
              <a:t> </a:t>
            </a:r>
            <a:r>
              <a:rPr lang="en" altLang="zh-CN" b="0" i="0" dirty="0">
                <a:solidFill>
                  <a:srgbClr val="000000"/>
                </a:solidFill>
                <a:effectLst/>
                <a:ea typeface="PingFang SC" panose="020B0400000000000000" pitchFamily="34" charset="-122"/>
              </a:rPr>
              <a:t>The </a:t>
            </a:r>
            <a:r>
              <a:rPr lang="en" altLang="zh-CN" b="0" i="1" dirty="0">
                <a:solidFill>
                  <a:srgbClr val="000000"/>
                </a:solidFill>
                <a:effectLst/>
                <a:ea typeface="PingFang SC" panose="020B0400000000000000" pitchFamily="34" charset="-122"/>
              </a:rPr>
              <a:t>condition variable</a:t>
            </a:r>
            <a:r>
              <a:rPr lang="en" altLang="zh-CN" b="0" i="0" dirty="0">
                <a:solidFill>
                  <a:srgbClr val="000000"/>
                </a:solidFill>
                <a:effectLst/>
                <a:ea typeface="PingFang SC" panose="020B0400000000000000" pitchFamily="34" charset="-122"/>
              </a:rPr>
              <a:t> is a synchronization </a:t>
            </a:r>
            <a:r>
              <a:rPr lang="en" altLang="zh-CN" b="0" i="0" dirty="0" err="1">
                <a:solidFill>
                  <a:srgbClr val="000000"/>
                </a:solidFill>
                <a:effectLst/>
                <a:ea typeface="PingFang SC" panose="020B0400000000000000" pitchFamily="34" charset="-122"/>
              </a:rPr>
              <a:t>primative</a:t>
            </a:r>
            <a:r>
              <a:rPr lang="en" altLang="zh-CN" b="0" i="0" dirty="0">
                <a:solidFill>
                  <a:srgbClr val="000000"/>
                </a:solidFill>
                <a:effectLst/>
                <a:ea typeface="PingFang SC" panose="020B0400000000000000" pitchFamily="34" charset="-122"/>
              </a:rPr>
              <a:t> that provides a queue for threads waiting for a resource. </a:t>
            </a:r>
          </a:p>
          <a:p>
            <a:pPr>
              <a:buFont typeface="Arial" panose="020B0604020202020204" pitchFamily="34" charset="0"/>
              <a:buChar char="•"/>
            </a:pPr>
            <a:r>
              <a:rPr lang="en" altLang="zh-CN" b="0" i="0" dirty="0">
                <a:solidFill>
                  <a:srgbClr val="000000"/>
                </a:solidFill>
                <a:effectLst/>
                <a:ea typeface="PingFang SC" panose="020B0400000000000000" pitchFamily="34" charset="-122"/>
              </a:rPr>
              <a:t> A thread tests to see if the resource is available. If it is available, it uses it. Otherwise it adds itself to the queue of threads waiting for the resource. </a:t>
            </a:r>
          </a:p>
          <a:p>
            <a:pPr>
              <a:buFont typeface="Arial" panose="020B0604020202020204" pitchFamily="34" charset="0"/>
              <a:buChar char="•"/>
            </a:pPr>
            <a:r>
              <a:rPr lang="en" altLang="zh-CN" b="0" i="0" dirty="0">
                <a:solidFill>
                  <a:srgbClr val="000000"/>
                </a:solidFill>
                <a:effectLst/>
                <a:ea typeface="PingFang SC" panose="020B0400000000000000" pitchFamily="34" charset="-122"/>
              </a:rPr>
              <a:t> When a thread has finished with a resource, it wakes up exactly one thread from the queue (or none, if the queue is empty). In the case of a sharable resource, a broadcast can be sent to wake up all sleeping threads.</a:t>
            </a:r>
            <a:endParaRPr kumimoji="1" lang="zh-CN" altLang="en-US" dirty="0"/>
          </a:p>
        </p:txBody>
      </p:sp>
      <p:sp>
        <p:nvSpPr>
          <p:cNvPr id="4" name="灯片编号占位符 3">
            <a:extLst>
              <a:ext uri="{FF2B5EF4-FFF2-40B4-BE49-F238E27FC236}">
                <a16:creationId xmlns:a16="http://schemas.microsoft.com/office/drawing/2014/main" id="{AB7A1D3C-EF57-2A4F-B0DB-CB0FF2AB469F}"/>
              </a:ext>
            </a:extLst>
          </p:cNvPr>
          <p:cNvSpPr>
            <a:spLocks noGrp="1"/>
          </p:cNvSpPr>
          <p:nvPr>
            <p:ph type="sldNum" sz="quarter" idx="12"/>
          </p:nvPr>
        </p:nvSpPr>
        <p:spPr/>
        <p:txBody>
          <a:bodyPr/>
          <a:lstStyle/>
          <a:p>
            <a:fld id="{516AE904-116B-CF46-80CD-420BCD58D1B7}" type="slidenum">
              <a:rPr kumimoji="1" lang="zh-CN" altLang="en-US" smtClean="0"/>
              <a:t>11</a:t>
            </a:fld>
            <a:endParaRPr kumimoji="1" lang="zh-CN" altLang="en-US"/>
          </a:p>
        </p:txBody>
      </p:sp>
    </p:spTree>
    <p:extLst>
      <p:ext uri="{BB962C8B-B14F-4D97-AF65-F5344CB8AC3E}">
        <p14:creationId xmlns:p14="http://schemas.microsoft.com/office/powerpoint/2010/main" val="2184778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9B423-BD79-924A-BAE5-57244D5AF79B}"/>
              </a:ext>
            </a:extLst>
          </p:cNvPr>
          <p:cNvSpPr>
            <a:spLocks noGrp="1"/>
          </p:cNvSpPr>
          <p:nvPr>
            <p:ph type="title"/>
          </p:nvPr>
        </p:nvSpPr>
        <p:spPr/>
        <p:txBody>
          <a:bodyPr/>
          <a:lstStyle/>
          <a:p>
            <a:r>
              <a:rPr lang="en" altLang="zh-CN" i="0" dirty="0">
                <a:solidFill>
                  <a:srgbClr val="000000"/>
                </a:solidFill>
                <a:effectLst/>
                <a:ea typeface="PingFang SC" panose="020B0400000000000000" pitchFamily="34" charset="-122"/>
              </a:rPr>
              <a:t>Overview</a:t>
            </a:r>
            <a:endParaRPr kumimoji="1" lang="zh-CN" altLang="en-US" dirty="0"/>
          </a:p>
        </p:txBody>
      </p:sp>
      <p:sp>
        <p:nvSpPr>
          <p:cNvPr id="3" name="内容占位符 2">
            <a:extLst>
              <a:ext uri="{FF2B5EF4-FFF2-40B4-BE49-F238E27FC236}">
                <a16:creationId xmlns:a16="http://schemas.microsoft.com/office/drawing/2014/main" id="{8F33BA5F-B87B-BA41-816A-FD230317CF81}"/>
              </a:ext>
            </a:extLst>
          </p:cNvPr>
          <p:cNvSpPr>
            <a:spLocks noGrp="1"/>
          </p:cNvSpPr>
          <p:nvPr>
            <p:ph idx="1"/>
          </p:nvPr>
        </p:nvSpPr>
        <p:spPr/>
        <p:txBody>
          <a:bodyPr/>
          <a:lstStyle/>
          <a:p>
            <a:pPr>
              <a:buFont typeface="Arial" panose="020B0604020202020204" pitchFamily="34" charset="0"/>
              <a:buChar char="•"/>
            </a:pPr>
            <a:r>
              <a:rPr lang="en" altLang="zh-CN" b="0" i="0" dirty="0">
                <a:solidFill>
                  <a:srgbClr val="000000"/>
                </a:solidFill>
                <a:effectLst/>
                <a:latin typeface="PingFang SC" panose="020B0400000000000000" pitchFamily="34" charset="-122"/>
                <a:ea typeface="PingFang SC" panose="020B0400000000000000" pitchFamily="34" charset="-122"/>
              </a:rPr>
              <a:t> Condition variables support three operations:</a:t>
            </a:r>
          </a:p>
          <a:p>
            <a:pPr lvl="1">
              <a:buFont typeface="Arial" panose="020B0604020202020204" pitchFamily="34" charset="0"/>
              <a:buChar char="•"/>
            </a:pPr>
            <a:r>
              <a:rPr lang="en" altLang="zh-CN" b="0" i="0" dirty="0">
                <a:solidFill>
                  <a:srgbClr val="000000"/>
                </a:solidFill>
                <a:effectLst/>
                <a:latin typeface="PingFang SC" panose="020B0400000000000000" pitchFamily="34" charset="-122"/>
                <a:ea typeface="PingFang SC" panose="020B0400000000000000" pitchFamily="34" charset="-122"/>
              </a:rPr>
              <a:t> wait - add calling thread to the queue and put it to sleep</a:t>
            </a:r>
          </a:p>
          <a:p>
            <a:pPr lvl="1">
              <a:buFont typeface="Arial" panose="020B0604020202020204" pitchFamily="34" charset="0"/>
              <a:buChar char="•"/>
            </a:pPr>
            <a:r>
              <a:rPr lang="en" altLang="zh-CN" b="0" i="0" dirty="0">
                <a:solidFill>
                  <a:srgbClr val="000000"/>
                </a:solidFill>
                <a:effectLst/>
                <a:latin typeface="PingFang SC" panose="020B0400000000000000" pitchFamily="34" charset="-122"/>
                <a:ea typeface="PingFang SC" panose="020B0400000000000000" pitchFamily="34" charset="-122"/>
              </a:rPr>
              <a:t> signal/post - remove a thread form the queue and wake it up</a:t>
            </a:r>
          </a:p>
          <a:p>
            <a:pPr lvl="1">
              <a:buFont typeface="Arial" panose="020B0604020202020204" pitchFamily="34" charset="0"/>
              <a:buChar char="•"/>
            </a:pPr>
            <a:r>
              <a:rPr lang="en" altLang="zh-CN" b="0" i="0" dirty="0">
                <a:solidFill>
                  <a:srgbClr val="000000"/>
                </a:solidFill>
                <a:effectLst/>
                <a:latin typeface="PingFang SC" panose="020B0400000000000000" pitchFamily="34" charset="-122"/>
                <a:ea typeface="PingFang SC" panose="020B0400000000000000" pitchFamily="34" charset="-122"/>
              </a:rPr>
              <a:t> broadcast - remove and wake-up all threads on the queue</a:t>
            </a:r>
          </a:p>
          <a:p>
            <a:pPr algn="l">
              <a:buFont typeface="Arial" panose="020B0604020202020204" pitchFamily="34" charset="0"/>
              <a:buChar char="•"/>
            </a:pPr>
            <a:endParaRPr lang="en" altLang="zh-CN" dirty="0">
              <a:solidFill>
                <a:srgbClr val="000000"/>
              </a:solidFill>
              <a:latin typeface="PingFang SC" panose="020B0400000000000000" pitchFamily="34" charset="-122"/>
              <a:ea typeface="PingFang SC" panose="020B0400000000000000" pitchFamily="34" charset="-122"/>
            </a:endParaRPr>
          </a:p>
          <a:p>
            <a:pPr algn="l">
              <a:buFont typeface="Arial" panose="020B0604020202020204" pitchFamily="34" charset="0"/>
              <a:buChar char="•"/>
            </a:pPr>
            <a:r>
              <a:rPr lang="en" altLang="zh-CN" b="0" i="0" dirty="0">
                <a:solidFill>
                  <a:srgbClr val="000000"/>
                </a:solidFill>
                <a:effectLst/>
                <a:latin typeface="PingFang SC" panose="020B0400000000000000" pitchFamily="34" charset="-122"/>
                <a:ea typeface="PingFang SC" panose="020B0400000000000000" pitchFamily="34" charset="-122"/>
              </a:rPr>
              <a:t> When using condition variables, an additional mutex must be used to protect the critical sections of code that test the lock or change the locks state.</a:t>
            </a:r>
          </a:p>
          <a:p>
            <a:pPr>
              <a:buFont typeface="Arial" panose="020B0604020202020204" pitchFamily="34" charset="0"/>
              <a:buChar char="•"/>
            </a:pPr>
            <a:endParaRPr kumimoji="1" lang="zh-CN" altLang="en-US" dirty="0"/>
          </a:p>
        </p:txBody>
      </p:sp>
      <p:sp>
        <p:nvSpPr>
          <p:cNvPr id="4" name="灯片编号占位符 3">
            <a:extLst>
              <a:ext uri="{FF2B5EF4-FFF2-40B4-BE49-F238E27FC236}">
                <a16:creationId xmlns:a16="http://schemas.microsoft.com/office/drawing/2014/main" id="{AB7A1D3C-EF57-2A4F-B0DB-CB0FF2AB469F}"/>
              </a:ext>
            </a:extLst>
          </p:cNvPr>
          <p:cNvSpPr>
            <a:spLocks noGrp="1"/>
          </p:cNvSpPr>
          <p:nvPr>
            <p:ph type="sldNum" sz="quarter" idx="12"/>
          </p:nvPr>
        </p:nvSpPr>
        <p:spPr/>
        <p:txBody>
          <a:bodyPr/>
          <a:lstStyle/>
          <a:p>
            <a:fld id="{516AE904-116B-CF46-80CD-420BCD58D1B7}" type="slidenum">
              <a:rPr kumimoji="1" lang="zh-CN" altLang="en-US" smtClean="0"/>
              <a:t>12</a:t>
            </a:fld>
            <a:endParaRPr kumimoji="1" lang="zh-CN" altLang="en-US"/>
          </a:p>
        </p:txBody>
      </p:sp>
    </p:spTree>
    <p:extLst>
      <p:ext uri="{BB962C8B-B14F-4D97-AF65-F5344CB8AC3E}">
        <p14:creationId xmlns:p14="http://schemas.microsoft.com/office/powerpoint/2010/main" val="2769639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2B783-C27D-3C45-88F5-563005F70284}"/>
              </a:ext>
            </a:extLst>
          </p:cNvPr>
          <p:cNvSpPr>
            <a:spLocks noGrp="1"/>
          </p:cNvSpPr>
          <p:nvPr>
            <p:ph type="title"/>
          </p:nvPr>
        </p:nvSpPr>
        <p:spPr/>
        <p:txBody>
          <a:bodyPr>
            <a:normAutofit/>
          </a:bodyPr>
          <a:lstStyle/>
          <a:p>
            <a:r>
              <a:rPr lang="en" altLang="zh-CN" sz="4000" i="0" dirty="0">
                <a:solidFill>
                  <a:srgbClr val="000000"/>
                </a:solidFill>
                <a:effectLst/>
                <a:ea typeface="PingFang SC" panose="020B0400000000000000" pitchFamily="34" charset="-122"/>
              </a:rPr>
              <a:t>One possible Implementation</a:t>
            </a:r>
            <a:endParaRPr kumimoji="1" lang="zh-CN" altLang="en-US" sz="6600" dirty="0"/>
          </a:p>
        </p:txBody>
      </p:sp>
      <p:sp>
        <p:nvSpPr>
          <p:cNvPr id="3" name="内容占位符 2">
            <a:extLst>
              <a:ext uri="{FF2B5EF4-FFF2-40B4-BE49-F238E27FC236}">
                <a16:creationId xmlns:a16="http://schemas.microsoft.com/office/drawing/2014/main" id="{97DEECAC-32A8-2049-B80A-524151F49BC3}"/>
              </a:ext>
            </a:extLst>
          </p:cNvPr>
          <p:cNvSpPr>
            <a:spLocks noGrp="1"/>
          </p:cNvSpPr>
          <p:nvPr>
            <p:ph idx="1"/>
          </p:nvPr>
        </p:nvSpPr>
        <p:spPr/>
        <p:txBody>
          <a:bodyPr/>
          <a:lstStyle/>
          <a:p>
            <a:pPr marL="0" indent="0" algn="l">
              <a:buNone/>
            </a:pPr>
            <a:r>
              <a:rPr lang="en" altLang="zh-CN" b="1" i="0" dirty="0">
                <a:solidFill>
                  <a:srgbClr val="000000"/>
                </a:solidFill>
                <a:effectLst/>
                <a:ea typeface="PingFang SC" panose="020B0400000000000000" pitchFamily="34" charset="-122"/>
              </a:rPr>
              <a:t>Data Structure</a:t>
            </a:r>
            <a:br>
              <a:rPr lang="en" altLang="zh-CN" b="0" i="0" dirty="0">
                <a:solidFill>
                  <a:srgbClr val="000000"/>
                </a:solidFill>
                <a:effectLst/>
                <a:ea typeface="PingFang SC" panose="020B0400000000000000" pitchFamily="34" charset="-122"/>
              </a:rPr>
            </a:br>
            <a:br>
              <a:rPr lang="en" altLang="zh-CN" b="0" i="0" dirty="0">
                <a:solidFill>
                  <a:srgbClr val="000000"/>
                </a:solidFill>
                <a:effectLst/>
                <a:ea typeface="PingFang SC" panose="020B0400000000000000" pitchFamily="34" charset="-122"/>
              </a:rPr>
            </a:br>
            <a:r>
              <a:rPr lang="en" altLang="zh-CN" b="0" i="0" dirty="0">
                <a:solidFill>
                  <a:srgbClr val="000000"/>
                </a:solidFill>
                <a:effectLst/>
                <a:ea typeface="PingFang SC" panose="020B0400000000000000" pitchFamily="34" charset="-122"/>
              </a:rPr>
              <a:t>The condition variable data structure contains a double-linked list to use as a queue. It also contains a semaphore to protect operations on this queue. This semaphore should be a spin-lock since it will only be held for very short periods of time.</a:t>
            </a:r>
          </a:p>
          <a:p>
            <a:r>
              <a:rPr lang="en" altLang="zh-CN" dirty="0"/>
              <a:t>struct condition { </a:t>
            </a:r>
          </a:p>
          <a:p>
            <a:pPr marL="201168" lvl="1" indent="0">
              <a:buNone/>
            </a:pPr>
            <a:r>
              <a:rPr lang="en" altLang="zh-CN" dirty="0"/>
              <a:t>         proc next; /* doubly linked list implementation of */ </a:t>
            </a:r>
          </a:p>
          <a:p>
            <a:pPr marL="201168" lvl="1" indent="0">
              <a:buNone/>
            </a:pPr>
            <a:r>
              <a:rPr lang="en" altLang="zh-CN" dirty="0"/>
              <a:t>         proc </a:t>
            </a:r>
            <a:r>
              <a:rPr lang="en" altLang="zh-CN" dirty="0" err="1"/>
              <a:t>prev</a:t>
            </a:r>
            <a:r>
              <a:rPr lang="en" altLang="zh-CN" dirty="0"/>
              <a:t>; /* queue for blocked threads */ </a:t>
            </a:r>
          </a:p>
          <a:p>
            <a:pPr marL="201168" lvl="1" indent="0">
              <a:buNone/>
            </a:pPr>
            <a:r>
              <a:rPr lang="en" altLang="zh-CN" dirty="0"/>
              <a:t>         mutex mx; /*protects queue */</a:t>
            </a:r>
          </a:p>
          <a:p>
            <a:pPr marL="201168" lvl="1" indent="0">
              <a:buNone/>
            </a:pPr>
            <a:r>
              <a:rPr lang="en" altLang="zh-CN" dirty="0"/>
              <a:t> };</a:t>
            </a:r>
            <a:endParaRPr kumimoji="1" lang="zh-CN" altLang="en-US" dirty="0"/>
          </a:p>
        </p:txBody>
      </p:sp>
      <p:sp>
        <p:nvSpPr>
          <p:cNvPr id="4" name="灯片编号占位符 3">
            <a:extLst>
              <a:ext uri="{FF2B5EF4-FFF2-40B4-BE49-F238E27FC236}">
                <a16:creationId xmlns:a16="http://schemas.microsoft.com/office/drawing/2014/main" id="{71702C2A-623D-9C4B-BFFF-098F96D8424D}"/>
              </a:ext>
            </a:extLst>
          </p:cNvPr>
          <p:cNvSpPr>
            <a:spLocks noGrp="1"/>
          </p:cNvSpPr>
          <p:nvPr>
            <p:ph type="sldNum" sz="quarter" idx="12"/>
          </p:nvPr>
        </p:nvSpPr>
        <p:spPr/>
        <p:txBody>
          <a:bodyPr/>
          <a:lstStyle/>
          <a:p>
            <a:fld id="{516AE904-116B-CF46-80CD-420BCD58D1B7}" type="slidenum">
              <a:rPr kumimoji="1" lang="zh-CN" altLang="en-US" smtClean="0"/>
              <a:t>13</a:t>
            </a:fld>
            <a:endParaRPr kumimoji="1" lang="zh-CN" altLang="en-US"/>
          </a:p>
        </p:txBody>
      </p:sp>
    </p:spTree>
    <p:extLst>
      <p:ext uri="{BB962C8B-B14F-4D97-AF65-F5344CB8AC3E}">
        <p14:creationId xmlns:p14="http://schemas.microsoft.com/office/powerpoint/2010/main" val="222979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2B783-C27D-3C45-88F5-563005F70284}"/>
              </a:ext>
            </a:extLst>
          </p:cNvPr>
          <p:cNvSpPr>
            <a:spLocks noGrp="1"/>
          </p:cNvSpPr>
          <p:nvPr>
            <p:ph type="title"/>
          </p:nvPr>
        </p:nvSpPr>
        <p:spPr/>
        <p:txBody>
          <a:bodyPr>
            <a:normAutofit/>
          </a:bodyPr>
          <a:lstStyle/>
          <a:p>
            <a:r>
              <a:rPr lang="en" altLang="zh-CN" sz="4000" i="0" dirty="0">
                <a:solidFill>
                  <a:srgbClr val="000000"/>
                </a:solidFill>
                <a:effectLst/>
                <a:ea typeface="PingFang SC" panose="020B0400000000000000" pitchFamily="34" charset="-122"/>
              </a:rPr>
              <a:t>One possible Implementation</a:t>
            </a:r>
            <a:endParaRPr kumimoji="1" lang="zh-CN" altLang="en-US" sz="6600" dirty="0"/>
          </a:p>
        </p:txBody>
      </p:sp>
      <p:sp>
        <p:nvSpPr>
          <p:cNvPr id="3" name="内容占位符 2">
            <a:extLst>
              <a:ext uri="{FF2B5EF4-FFF2-40B4-BE49-F238E27FC236}">
                <a16:creationId xmlns:a16="http://schemas.microsoft.com/office/drawing/2014/main" id="{97DEECAC-32A8-2049-B80A-524151F49BC3}"/>
              </a:ext>
            </a:extLst>
          </p:cNvPr>
          <p:cNvSpPr>
            <a:spLocks noGrp="1"/>
          </p:cNvSpPr>
          <p:nvPr>
            <p:ph idx="1"/>
          </p:nvPr>
        </p:nvSpPr>
        <p:spPr/>
        <p:txBody>
          <a:bodyPr>
            <a:normAutofit/>
          </a:bodyPr>
          <a:lstStyle/>
          <a:p>
            <a:pPr algn="l"/>
            <a:r>
              <a:rPr lang="en" altLang="zh-CN" b="1" i="0" dirty="0">
                <a:solidFill>
                  <a:srgbClr val="000000"/>
                </a:solidFill>
                <a:effectLst/>
                <a:latin typeface="PingFang SC" panose="020B0400000000000000" pitchFamily="34" charset="-122"/>
                <a:ea typeface="PingFang SC" panose="020B0400000000000000" pitchFamily="34" charset="-122"/>
              </a:rPr>
              <a:t>wait()</a:t>
            </a:r>
          </a:p>
          <a:p>
            <a:pPr lvl="1"/>
            <a:r>
              <a:rPr lang="en" altLang="zh-CN" b="0" i="0" dirty="0">
                <a:solidFill>
                  <a:srgbClr val="000000"/>
                </a:solidFill>
                <a:effectLst/>
                <a:ea typeface="PingFang SC" panose="020B0400000000000000" pitchFamily="34" charset="-122"/>
              </a:rPr>
              <a:t>The wait() operation adds a thread to the list and then puts it to sleep. The mutex that protects the critical section in the calling function is passed as a parameter to wait(). This allows wait to atomically release the mutex and put the process to sleep.</a:t>
            </a:r>
          </a:p>
          <a:p>
            <a:pPr lvl="1"/>
            <a:r>
              <a:rPr lang="en" altLang="zh-CN" b="0" i="0" dirty="0">
                <a:solidFill>
                  <a:srgbClr val="000000"/>
                </a:solidFill>
                <a:effectLst/>
                <a:ea typeface="PingFang SC" panose="020B0400000000000000" pitchFamily="34" charset="-122"/>
              </a:rPr>
              <a:t>If this operation is not atomic and a context switch occurs after the </a:t>
            </a:r>
            <a:r>
              <a:rPr lang="en" altLang="zh-CN" b="0" i="0" dirty="0" err="1">
                <a:solidFill>
                  <a:srgbClr val="000000"/>
                </a:solidFill>
                <a:effectLst/>
                <a:ea typeface="PingFang SC" panose="020B0400000000000000" pitchFamily="34" charset="-122"/>
              </a:rPr>
              <a:t>release_mutex</a:t>
            </a:r>
            <a:r>
              <a:rPr lang="en" altLang="zh-CN" b="0" i="0" dirty="0">
                <a:solidFill>
                  <a:srgbClr val="000000"/>
                </a:solidFill>
                <a:effectLst/>
                <a:ea typeface="PingFang SC" panose="020B0400000000000000" pitchFamily="34" charset="-122"/>
              </a:rPr>
              <a:t> (mx) and before the thread goes to sleep, it is possible that a process will signal before the process goes to sleep. When the waiting() process is restored to execution, it will enter the sleep queue, but the message to wake it up will be forever gone.</a:t>
            </a:r>
          </a:p>
        </p:txBody>
      </p:sp>
      <p:sp>
        <p:nvSpPr>
          <p:cNvPr id="4" name="灯片编号占位符 3">
            <a:extLst>
              <a:ext uri="{FF2B5EF4-FFF2-40B4-BE49-F238E27FC236}">
                <a16:creationId xmlns:a16="http://schemas.microsoft.com/office/drawing/2014/main" id="{71702C2A-623D-9C4B-BFFF-098F96D8424D}"/>
              </a:ext>
            </a:extLst>
          </p:cNvPr>
          <p:cNvSpPr>
            <a:spLocks noGrp="1"/>
          </p:cNvSpPr>
          <p:nvPr>
            <p:ph type="sldNum" sz="quarter" idx="12"/>
          </p:nvPr>
        </p:nvSpPr>
        <p:spPr/>
        <p:txBody>
          <a:bodyPr/>
          <a:lstStyle/>
          <a:p>
            <a:fld id="{516AE904-116B-CF46-80CD-420BCD58D1B7}" type="slidenum">
              <a:rPr kumimoji="1" lang="zh-CN" altLang="en-US" smtClean="0"/>
              <a:t>14</a:t>
            </a:fld>
            <a:endParaRPr kumimoji="1" lang="zh-CN" altLang="en-US"/>
          </a:p>
        </p:txBody>
      </p:sp>
      <p:pic>
        <p:nvPicPr>
          <p:cNvPr id="6" name="图片 5" descr="文本&#10;&#10;描述已自动生成">
            <a:extLst>
              <a:ext uri="{FF2B5EF4-FFF2-40B4-BE49-F238E27FC236}">
                <a16:creationId xmlns:a16="http://schemas.microsoft.com/office/drawing/2014/main" id="{BF861C4F-7CCE-CB40-81FD-B9587B49B9F7}"/>
              </a:ext>
            </a:extLst>
          </p:cNvPr>
          <p:cNvPicPr>
            <a:picLocks noChangeAspect="1"/>
          </p:cNvPicPr>
          <p:nvPr/>
        </p:nvPicPr>
        <p:blipFill>
          <a:blip r:embed="rId2"/>
          <a:stretch>
            <a:fillRect/>
          </a:stretch>
        </p:blipFill>
        <p:spPr>
          <a:xfrm>
            <a:off x="3302970" y="3971453"/>
            <a:ext cx="5955779" cy="2369270"/>
          </a:xfrm>
          <a:prstGeom prst="rect">
            <a:avLst/>
          </a:prstGeom>
        </p:spPr>
      </p:pic>
    </p:spTree>
    <p:extLst>
      <p:ext uri="{BB962C8B-B14F-4D97-AF65-F5344CB8AC3E}">
        <p14:creationId xmlns:p14="http://schemas.microsoft.com/office/powerpoint/2010/main" val="2101948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2B783-C27D-3C45-88F5-563005F70284}"/>
              </a:ext>
            </a:extLst>
          </p:cNvPr>
          <p:cNvSpPr>
            <a:spLocks noGrp="1"/>
          </p:cNvSpPr>
          <p:nvPr>
            <p:ph type="title"/>
          </p:nvPr>
        </p:nvSpPr>
        <p:spPr/>
        <p:txBody>
          <a:bodyPr>
            <a:normAutofit/>
          </a:bodyPr>
          <a:lstStyle/>
          <a:p>
            <a:r>
              <a:rPr lang="en" altLang="zh-CN" sz="4000" i="0" dirty="0">
                <a:solidFill>
                  <a:srgbClr val="000000"/>
                </a:solidFill>
                <a:effectLst/>
                <a:ea typeface="PingFang SC" panose="020B0400000000000000" pitchFamily="34" charset="-122"/>
              </a:rPr>
              <a:t>One possible Implementation</a:t>
            </a:r>
            <a:endParaRPr kumimoji="1" lang="zh-CN" altLang="en-US" sz="6600" dirty="0"/>
          </a:p>
        </p:txBody>
      </p:sp>
      <p:sp>
        <p:nvSpPr>
          <p:cNvPr id="3" name="内容占位符 2">
            <a:extLst>
              <a:ext uri="{FF2B5EF4-FFF2-40B4-BE49-F238E27FC236}">
                <a16:creationId xmlns:a16="http://schemas.microsoft.com/office/drawing/2014/main" id="{97DEECAC-32A8-2049-B80A-524151F49BC3}"/>
              </a:ext>
            </a:extLst>
          </p:cNvPr>
          <p:cNvSpPr>
            <a:spLocks noGrp="1"/>
          </p:cNvSpPr>
          <p:nvPr>
            <p:ph idx="1"/>
          </p:nvPr>
        </p:nvSpPr>
        <p:spPr/>
        <p:txBody>
          <a:bodyPr>
            <a:normAutofit/>
          </a:bodyPr>
          <a:lstStyle/>
          <a:p>
            <a:pPr marL="0" indent="0" algn="l">
              <a:buNone/>
            </a:pPr>
            <a:r>
              <a:rPr lang="en" altLang="zh-CN" b="1" dirty="0">
                <a:solidFill>
                  <a:srgbClr val="000000"/>
                </a:solidFill>
                <a:latin typeface="PingFang SC" panose="020B0400000000000000" pitchFamily="34" charset="-122"/>
                <a:ea typeface="PingFang SC" panose="020B0400000000000000" pitchFamily="34" charset="-122"/>
              </a:rPr>
              <a:t> </a:t>
            </a:r>
            <a:r>
              <a:rPr lang="en" altLang="zh-CN" b="1" dirty="0">
                <a:solidFill>
                  <a:srgbClr val="000000"/>
                </a:solidFill>
                <a:ea typeface="PingFang SC" panose="020B0400000000000000" pitchFamily="34" charset="-122"/>
              </a:rPr>
              <a:t>signal</a:t>
            </a:r>
            <a:r>
              <a:rPr lang="en" altLang="zh-CN" b="1" i="0" dirty="0">
                <a:solidFill>
                  <a:srgbClr val="000000"/>
                </a:solidFill>
                <a:effectLst/>
                <a:ea typeface="PingFang SC" panose="020B0400000000000000" pitchFamily="34" charset="-122"/>
              </a:rPr>
              <a:t>()</a:t>
            </a:r>
          </a:p>
          <a:p>
            <a:pPr lvl="1"/>
            <a:r>
              <a:rPr lang="en" altLang="zh-CN" b="0" i="0" dirty="0">
                <a:solidFill>
                  <a:srgbClr val="000000"/>
                </a:solidFill>
                <a:effectLst/>
                <a:ea typeface="PingFang SC" panose="020B0400000000000000" pitchFamily="34" charset="-122"/>
              </a:rPr>
              <a:t>The signal() operation gets the next thread from the queue and wakes it up. If the queue is empty, it does nothing.</a:t>
            </a:r>
          </a:p>
          <a:p>
            <a:pPr lvl="1"/>
            <a:r>
              <a:rPr lang="en" altLang="zh-CN" b="0" i="0" dirty="0">
                <a:solidFill>
                  <a:srgbClr val="000000"/>
                </a:solidFill>
                <a:effectLst/>
              </a:rPr>
              <a:t>Note: after signal(), signaling thread keeps lock, waking thread goes on the queue waiting for the lock.</a:t>
            </a:r>
          </a:p>
          <a:p>
            <a:pPr lvl="1"/>
            <a:endParaRPr lang="en" altLang="zh-CN" b="0" i="0" dirty="0">
              <a:solidFill>
                <a:srgbClr val="000000"/>
              </a:solidFill>
              <a:effectLst/>
              <a:ea typeface="PingFang SC" panose="020B0400000000000000" pitchFamily="34" charset="-122"/>
            </a:endParaRPr>
          </a:p>
        </p:txBody>
      </p:sp>
      <p:sp>
        <p:nvSpPr>
          <p:cNvPr id="4" name="灯片编号占位符 3">
            <a:extLst>
              <a:ext uri="{FF2B5EF4-FFF2-40B4-BE49-F238E27FC236}">
                <a16:creationId xmlns:a16="http://schemas.microsoft.com/office/drawing/2014/main" id="{71702C2A-623D-9C4B-BFFF-098F96D8424D}"/>
              </a:ext>
            </a:extLst>
          </p:cNvPr>
          <p:cNvSpPr>
            <a:spLocks noGrp="1"/>
          </p:cNvSpPr>
          <p:nvPr>
            <p:ph type="sldNum" sz="quarter" idx="12"/>
          </p:nvPr>
        </p:nvSpPr>
        <p:spPr/>
        <p:txBody>
          <a:bodyPr/>
          <a:lstStyle/>
          <a:p>
            <a:fld id="{516AE904-116B-CF46-80CD-420BCD58D1B7}" type="slidenum">
              <a:rPr kumimoji="1" lang="zh-CN" altLang="en-US" smtClean="0"/>
              <a:t>15</a:t>
            </a:fld>
            <a:endParaRPr kumimoji="1" lang="zh-CN" altLang="en-US"/>
          </a:p>
        </p:txBody>
      </p:sp>
      <p:pic>
        <p:nvPicPr>
          <p:cNvPr id="7" name="图片 6" descr="文本, 信件&#10;&#10;描述已自动生成">
            <a:extLst>
              <a:ext uri="{FF2B5EF4-FFF2-40B4-BE49-F238E27FC236}">
                <a16:creationId xmlns:a16="http://schemas.microsoft.com/office/drawing/2014/main" id="{CC6D487A-DC04-7040-A53C-752D34F362C9}"/>
              </a:ext>
            </a:extLst>
          </p:cNvPr>
          <p:cNvPicPr>
            <a:picLocks noChangeAspect="1"/>
          </p:cNvPicPr>
          <p:nvPr/>
        </p:nvPicPr>
        <p:blipFill>
          <a:blip r:embed="rId2"/>
          <a:stretch>
            <a:fillRect/>
          </a:stretch>
        </p:blipFill>
        <p:spPr>
          <a:xfrm>
            <a:off x="3257550" y="3303694"/>
            <a:ext cx="5676900" cy="2565400"/>
          </a:xfrm>
          <a:prstGeom prst="rect">
            <a:avLst/>
          </a:prstGeom>
        </p:spPr>
      </p:pic>
    </p:spTree>
    <p:extLst>
      <p:ext uri="{BB962C8B-B14F-4D97-AF65-F5344CB8AC3E}">
        <p14:creationId xmlns:p14="http://schemas.microsoft.com/office/powerpoint/2010/main" val="117205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2B783-C27D-3C45-88F5-563005F70284}"/>
              </a:ext>
            </a:extLst>
          </p:cNvPr>
          <p:cNvSpPr>
            <a:spLocks noGrp="1"/>
          </p:cNvSpPr>
          <p:nvPr>
            <p:ph type="title"/>
          </p:nvPr>
        </p:nvSpPr>
        <p:spPr/>
        <p:txBody>
          <a:bodyPr>
            <a:normAutofit/>
          </a:bodyPr>
          <a:lstStyle/>
          <a:p>
            <a:r>
              <a:rPr lang="en" altLang="zh-CN" sz="4000" i="0" dirty="0">
                <a:solidFill>
                  <a:srgbClr val="000000"/>
                </a:solidFill>
                <a:effectLst/>
                <a:ea typeface="PingFang SC" panose="020B0400000000000000" pitchFamily="34" charset="-122"/>
              </a:rPr>
              <a:t>One possible Implementation</a:t>
            </a:r>
            <a:endParaRPr kumimoji="1" lang="zh-CN" altLang="en-US" sz="6600" dirty="0"/>
          </a:p>
        </p:txBody>
      </p:sp>
      <p:sp>
        <p:nvSpPr>
          <p:cNvPr id="3" name="内容占位符 2">
            <a:extLst>
              <a:ext uri="{FF2B5EF4-FFF2-40B4-BE49-F238E27FC236}">
                <a16:creationId xmlns:a16="http://schemas.microsoft.com/office/drawing/2014/main" id="{97DEECAC-32A8-2049-B80A-524151F49BC3}"/>
              </a:ext>
            </a:extLst>
          </p:cNvPr>
          <p:cNvSpPr>
            <a:spLocks noGrp="1"/>
          </p:cNvSpPr>
          <p:nvPr>
            <p:ph idx="1"/>
          </p:nvPr>
        </p:nvSpPr>
        <p:spPr/>
        <p:txBody>
          <a:bodyPr>
            <a:normAutofit/>
          </a:bodyPr>
          <a:lstStyle/>
          <a:p>
            <a:pPr marL="0" indent="0" algn="l">
              <a:buNone/>
            </a:pPr>
            <a:r>
              <a:rPr lang="en" altLang="zh-CN" b="1" dirty="0">
                <a:solidFill>
                  <a:srgbClr val="000000"/>
                </a:solidFill>
                <a:latin typeface="PingFang SC" panose="020B0400000000000000" pitchFamily="34" charset="-122"/>
                <a:ea typeface="PingFang SC" panose="020B0400000000000000" pitchFamily="34" charset="-122"/>
              </a:rPr>
              <a:t> </a:t>
            </a:r>
            <a:r>
              <a:rPr lang="en" altLang="zh-CN" b="1" i="0" dirty="0">
                <a:solidFill>
                  <a:srgbClr val="000000"/>
                </a:solidFill>
                <a:effectLst/>
                <a:latin typeface="PingFang SC" panose="020B0400000000000000" pitchFamily="34" charset="-122"/>
                <a:ea typeface="PingFang SC" panose="020B0400000000000000" pitchFamily="34" charset="-122"/>
              </a:rPr>
              <a:t>broadcast()</a:t>
            </a:r>
          </a:p>
          <a:p>
            <a:pPr lvl="1"/>
            <a:r>
              <a:rPr lang="en" altLang="zh-CN" b="0" i="0" dirty="0">
                <a:solidFill>
                  <a:srgbClr val="000000"/>
                </a:solidFill>
                <a:effectLst/>
                <a:ea typeface="PingFang SC" panose="020B0400000000000000" pitchFamily="34" charset="-122"/>
              </a:rPr>
              <a:t>The broadcast operation wakes up every thread waiting for a particular resource. This generally makes sense only with sharable resources. Perhaps a writer just completed so all of the readers can be awakened.</a:t>
            </a:r>
          </a:p>
        </p:txBody>
      </p:sp>
      <p:sp>
        <p:nvSpPr>
          <p:cNvPr id="4" name="灯片编号占位符 3">
            <a:extLst>
              <a:ext uri="{FF2B5EF4-FFF2-40B4-BE49-F238E27FC236}">
                <a16:creationId xmlns:a16="http://schemas.microsoft.com/office/drawing/2014/main" id="{71702C2A-623D-9C4B-BFFF-098F96D8424D}"/>
              </a:ext>
            </a:extLst>
          </p:cNvPr>
          <p:cNvSpPr>
            <a:spLocks noGrp="1"/>
          </p:cNvSpPr>
          <p:nvPr>
            <p:ph type="sldNum" sz="quarter" idx="12"/>
          </p:nvPr>
        </p:nvSpPr>
        <p:spPr/>
        <p:txBody>
          <a:bodyPr/>
          <a:lstStyle/>
          <a:p>
            <a:fld id="{516AE904-116B-CF46-80CD-420BCD58D1B7}" type="slidenum">
              <a:rPr kumimoji="1" lang="zh-CN" altLang="en-US" smtClean="0"/>
              <a:t>16</a:t>
            </a:fld>
            <a:endParaRPr kumimoji="1" lang="zh-CN" altLang="en-US"/>
          </a:p>
        </p:txBody>
      </p:sp>
      <p:pic>
        <p:nvPicPr>
          <p:cNvPr id="6" name="图片 5" descr="文本, 信件&#10;&#10;描述已自动生成">
            <a:extLst>
              <a:ext uri="{FF2B5EF4-FFF2-40B4-BE49-F238E27FC236}">
                <a16:creationId xmlns:a16="http://schemas.microsoft.com/office/drawing/2014/main" id="{1EFAA673-9882-014D-8FA6-EC24136C1EC0}"/>
              </a:ext>
            </a:extLst>
          </p:cNvPr>
          <p:cNvPicPr>
            <a:picLocks noChangeAspect="1"/>
          </p:cNvPicPr>
          <p:nvPr/>
        </p:nvPicPr>
        <p:blipFill>
          <a:blip r:embed="rId2"/>
          <a:stretch>
            <a:fillRect/>
          </a:stretch>
        </p:blipFill>
        <p:spPr>
          <a:xfrm>
            <a:off x="2992169" y="3027547"/>
            <a:ext cx="6171233" cy="2646743"/>
          </a:xfrm>
          <a:prstGeom prst="rect">
            <a:avLst/>
          </a:prstGeom>
        </p:spPr>
      </p:pic>
    </p:spTree>
    <p:extLst>
      <p:ext uri="{BB962C8B-B14F-4D97-AF65-F5344CB8AC3E}">
        <p14:creationId xmlns:p14="http://schemas.microsoft.com/office/powerpoint/2010/main" val="499703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996A9-3B92-0A43-9384-BFF71FB5D141}"/>
              </a:ext>
            </a:extLst>
          </p:cNvPr>
          <p:cNvSpPr>
            <a:spLocks noGrp="1"/>
          </p:cNvSpPr>
          <p:nvPr>
            <p:ph type="title"/>
          </p:nvPr>
        </p:nvSpPr>
        <p:spPr/>
        <p:txBody>
          <a:bodyPr/>
          <a:lstStyle/>
          <a:p>
            <a:r>
              <a:rPr kumimoji="1" lang="en-US" altLang="zh-CN" dirty="0"/>
              <a:t>An example for CV</a:t>
            </a:r>
            <a:endParaRPr kumimoji="1" lang="zh-CN" altLang="en-US" dirty="0"/>
          </a:p>
        </p:txBody>
      </p:sp>
      <p:sp>
        <p:nvSpPr>
          <p:cNvPr id="4" name="灯片编号占位符 3">
            <a:extLst>
              <a:ext uri="{FF2B5EF4-FFF2-40B4-BE49-F238E27FC236}">
                <a16:creationId xmlns:a16="http://schemas.microsoft.com/office/drawing/2014/main" id="{1B2326BC-D1FF-A74A-AA11-4CB1E22C61E4}"/>
              </a:ext>
            </a:extLst>
          </p:cNvPr>
          <p:cNvSpPr>
            <a:spLocks noGrp="1"/>
          </p:cNvSpPr>
          <p:nvPr>
            <p:ph type="sldNum" sz="quarter" idx="12"/>
          </p:nvPr>
        </p:nvSpPr>
        <p:spPr/>
        <p:txBody>
          <a:bodyPr/>
          <a:lstStyle/>
          <a:p>
            <a:fld id="{516AE904-116B-CF46-80CD-420BCD58D1B7}" type="slidenum">
              <a:rPr kumimoji="1" lang="zh-CN" altLang="en-US" smtClean="0"/>
              <a:t>17</a:t>
            </a:fld>
            <a:endParaRPr kumimoji="1" lang="zh-CN" altLang="en-US"/>
          </a:p>
        </p:txBody>
      </p:sp>
      <p:sp>
        <p:nvSpPr>
          <p:cNvPr id="6" name="文本框 5">
            <a:extLst>
              <a:ext uri="{FF2B5EF4-FFF2-40B4-BE49-F238E27FC236}">
                <a16:creationId xmlns:a16="http://schemas.microsoft.com/office/drawing/2014/main" id="{62B9F943-A702-3B4A-B8E2-D5027D97F0F7}"/>
              </a:ext>
            </a:extLst>
          </p:cNvPr>
          <p:cNvSpPr txBox="1"/>
          <p:nvPr/>
        </p:nvSpPr>
        <p:spPr>
          <a:xfrm>
            <a:off x="1234899" y="4167696"/>
            <a:ext cx="5264862" cy="1200329"/>
          </a:xfrm>
          <a:prstGeom prst="rect">
            <a:avLst/>
          </a:prstGeom>
          <a:noFill/>
        </p:spPr>
        <p:txBody>
          <a:bodyPr wrap="square">
            <a:spAutoFit/>
          </a:bodyPr>
          <a:lstStyle/>
          <a:p>
            <a:pPr algn="l">
              <a:buFont typeface="Arial" panose="020B0604020202020204" pitchFamily="34" charset="0"/>
              <a:buChar char="•"/>
            </a:pPr>
            <a:r>
              <a:rPr lang="en" altLang="zh-CN" b="0" i="0" dirty="0">
                <a:solidFill>
                  <a:srgbClr val="000000"/>
                </a:solidFill>
                <a:effectLst/>
                <a:latin typeface="Verdana" panose="020B0604030504040204" pitchFamily="34" charset="0"/>
              </a:rPr>
              <a:t>Warning: when a thread wakes up after </a:t>
            </a:r>
            <a:r>
              <a:rPr lang="en" altLang="zh-CN" b="0" i="0" dirty="0" err="1">
                <a:solidFill>
                  <a:srgbClr val="000000"/>
                </a:solidFill>
                <a:effectLst/>
                <a:latin typeface="Courier New" panose="02070309020205020404" pitchFamily="49" charset="0"/>
              </a:rPr>
              <a:t>cond_wait</a:t>
            </a:r>
            <a:r>
              <a:rPr lang="en" altLang="zh-CN" b="0" i="0" dirty="0">
                <a:solidFill>
                  <a:srgbClr val="000000"/>
                </a:solidFill>
                <a:effectLst/>
                <a:latin typeface="Verdana" panose="020B0604030504040204" pitchFamily="34" charset="0"/>
              </a:rPr>
              <a:t> there is no guarantee that the desired condition still exists: another thread might have snuck in.</a:t>
            </a:r>
            <a:r>
              <a:rPr lang="zh-CN" altLang="en-US" b="0" i="0" dirty="0">
                <a:solidFill>
                  <a:srgbClr val="000000"/>
                </a:solidFill>
                <a:effectLst/>
                <a:latin typeface="Verdana" panose="020B0604030504040204" pitchFamily="34" charset="0"/>
              </a:rPr>
              <a:t> </a:t>
            </a:r>
            <a:endParaRPr lang="en" altLang="zh-CN" b="0" i="0" dirty="0">
              <a:solidFill>
                <a:srgbClr val="000000"/>
              </a:solidFill>
              <a:effectLst/>
              <a:latin typeface="Verdana" panose="020B0604030504040204" pitchFamily="34" charset="0"/>
            </a:endParaRPr>
          </a:p>
        </p:txBody>
      </p:sp>
      <p:pic>
        <p:nvPicPr>
          <p:cNvPr id="11" name="内容占位符 10" descr="文本&#10;&#10;描述已自动生成">
            <a:extLst>
              <a:ext uri="{FF2B5EF4-FFF2-40B4-BE49-F238E27FC236}">
                <a16:creationId xmlns:a16="http://schemas.microsoft.com/office/drawing/2014/main" id="{8391B09C-3FE5-0B48-B721-F9D976F2D0D2}"/>
              </a:ext>
            </a:extLst>
          </p:cNvPr>
          <p:cNvPicPr>
            <a:picLocks noGrp="1" noChangeAspect="1"/>
          </p:cNvPicPr>
          <p:nvPr>
            <p:ph idx="1"/>
          </p:nvPr>
        </p:nvPicPr>
        <p:blipFill>
          <a:blip r:embed="rId2"/>
          <a:stretch>
            <a:fillRect/>
          </a:stretch>
        </p:blipFill>
        <p:spPr>
          <a:xfrm>
            <a:off x="7871361" y="88229"/>
            <a:ext cx="3471751" cy="6100515"/>
          </a:xfrm>
        </p:spPr>
      </p:pic>
    </p:spTree>
    <p:extLst>
      <p:ext uri="{BB962C8B-B14F-4D97-AF65-F5344CB8AC3E}">
        <p14:creationId xmlns:p14="http://schemas.microsoft.com/office/powerpoint/2010/main" val="1702621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3" name="内容占位符 2">
            <a:extLst>
              <a:ext uri="{FF2B5EF4-FFF2-40B4-BE49-F238E27FC236}">
                <a16:creationId xmlns:a16="http://schemas.microsoft.com/office/drawing/2014/main" id="{FF28EC4D-0739-1C44-9707-DD93B4BA7FB6}"/>
              </a:ext>
            </a:extLst>
          </p:cNvPr>
          <p:cNvSpPr>
            <a:spLocks noGrp="1"/>
          </p:cNvSpPr>
          <p:nvPr>
            <p:ph idx="1"/>
          </p:nvPr>
        </p:nvSpPr>
        <p:spPr/>
        <p:txBody>
          <a:bodyPr>
            <a:normAutofit/>
          </a:bodyPr>
          <a:lstStyle/>
          <a:p>
            <a:pPr marL="0" indent="0">
              <a:buNone/>
            </a:pPr>
            <a:r>
              <a:rPr lang="en" altLang="zh-CN" sz="1600" b="0" i="0" dirty="0">
                <a:solidFill>
                  <a:srgbClr val="24292F"/>
                </a:solidFill>
                <a:effectLst/>
              </a:rPr>
              <a:t>Five philosophers are sitting in a round table with a bowl of rice in the center. Each philosopher either thinks or eats. There is a single fork in between each of the philosophers. If a philosopher wants to eat, they grab the forks adjacent to them. Before a philosopher decides to eat, they must ensure both forks are available for use before eating. If both forks are available, the philosophers can eat and puts down the forks when finished and starts thinking again. Otherwise, they must wait until the forks are available.</a:t>
            </a:r>
          </a:p>
          <a:p>
            <a:pPr marL="0" indent="0">
              <a:buNone/>
            </a:pPr>
            <a:r>
              <a:rPr lang="en" altLang="zh-CN" sz="1600" dirty="0">
                <a:solidFill>
                  <a:srgbClr val="24292F"/>
                </a:solidFill>
              </a:rPr>
              <a:t>M</a:t>
            </a:r>
            <a:r>
              <a:rPr lang="en" altLang="zh-CN" sz="1600" b="0" i="0" dirty="0">
                <a:solidFill>
                  <a:srgbClr val="24292F"/>
                </a:solidFill>
                <a:effectLst/>
              </a:rPr>
              <a:t>ake sure that a philosopher will only eat if both forks are available aka picking them up in the critical region. </a:t>
            </a:r>
          </a:p>
          <a:p>
            <a:pPr lvl="1"/>
            <a:r>
              <a:rPr lang="en" altLang="zh-CN" sz="1600" b="0" i="0" dirty="0">
                <a:solidFill>
                  <a:srgbClr val="24292F"/>
                </a:solidFill>
                <a:effectLst/>
              </a:rPr>
              <a:t>There will be 5 philosophers created and each philosopher will assigned a thread. </a:t>
            </a:r>
          </a:p>
          <a:p>
            <a:pPr lvl="1"/>
            <a:r>
              <a:rPr lang="en" altLang="zh-CN" sz="1600" b="0" i="0" dirty="0">
                <a:solidFill>
                  <a:srgbClr val="24292F"/>
                </a:solidFill>
                <a:effectLst/>
              </a:rPr>
              <a:t>A function </a:t>
            </a:r>
            <a:r>
              <a:rPr lang="en" altLang="zh-CN" sz="1600" b="0" i="0" dirty="0" err="1">
                <a:solidFill>
                  <a:srgbClr val="24292F"/>
                </a:solidFill>
                <a:effectLst/>
              </a:rPr>
              <a:t>pickup_forks</a:t>
            </a:r>
            <a:r>
              <a:rPr lang="en" altLang="zh-CN" sz="1600" b="0" i="0" dirty="0">
                <a:solidFill>
                  <a:srgbClr val="24292F"/>
                </a:solidFill>
                <a:effectLst/>
              </a:rPr>
              <a:t>() will be invoked whenever a philosopher wished to eat and philosophers will be alternating between thinking and eating. </a:t>
            </a:r>
          </a:p>
          <a:p>
            <a:pPr lvl="1"/>
            <a:r>
              <a:rPr lang="en" altLang="zh-CN" sz="1600" b="0" i="0" dirty="0">
                <a:solidFill>
                  <a:srgbClr val="24292F"/>
                </a:solidFill>
                <a:effectLst/>
              </a:rPr>
              <a:t>When the philosopher is finished eating, the forks will be returned using the </a:t>
            </a:r>
            <a:r>
              <a:rPr lang="en" altLang="zh-CN" sz="1600" b="0" i="0" dirty="0" err="1">
                <a:solidFill>
                  <a:srgbClr val="24292F"/>
                </a:solidFill>
                <a:effectLst/>
              </a:rPr>
              <a:t>return_forks</a:t>
            </a:r>
            <a:r>
              <a:rPr lang="en" altLang="zh-CN" sz="1600" b="0" i="0" dirty="0">
                <a:solidFill>
                  <a:srgbClr val="24292F"/>
                </a:solidFill>
                <a:effectLst/>
              </a:rPr>
              <a:t>() method. </a:t>
            </a:r>
          </a:p>
          <a:p>
            <a:pPr lvl="1"/>
            <a:r>
              <a:rPr lang="en" altLang="zh-CN" sz="1600" b="0" i="0" dirty="0">
                <a:solidFill>
                  <a:srgbClr val="24292F"/>
                </a:solidFill>
                <a:effectLst/>
              </a:rPr>
              <a:t>Conditional variable are used as a locking mechanism for data integrity with the help of </a:t>
            </a:r>
            <a:r>
              <a:rPr lang="en" altLang="zh-CN" sz="1600" b="0" i="0" dirty="0" err="1">
                <a:solidFill>
                  <a:srgbClr val="24292F"/>
                </a:solidFill>
                <a:effectLst/>
              </a:rPr>
              <a:t>Pthreads</a:t>
            </a:r>
            <a:r>
              <a:rPr lang="en" altLang="zh-CN" sz="1600" b="0" i="0" dirty="0">
                <a:solidFill>
                  <a:srgbClr val="24292F"/>
                </a:solidFill>
                <a:effectLst/>
              </a:rPr>
              <a:t> mutex locks. The mutex locks will be responsible to allow access to the shared data for the threads.</a:t>
            </a:r>
            <a:endParaRPr kumimoji="1" lang="zh-CN" altLang="en-US" sz="1600"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18</a:t>
            </a:fld>
            <a:endParaRPr kumimoji="1" lang="zh-CN" altLang="en-US"/>
          </a:p>
        </p:txBody>
      </p:sp>
    </p:spTree>
    <p:extLst>
      <p:ext uri="{BB962C8B-B14F-4D97-AF65-F5344CB8AC3E}">
        <p14:creationId xmlns:p14="http://schemas.microsoft.com/office/powerpoint/2010/main" val="6140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3" name="内容占位符 2">
            <a:extLst>
              <a:ext uri="{FF2B5EF4-FFF2-40B4-BE49-F238E27FC236}">
                <a16:creationId xmlns:a16="http://schemas.microsoft.com/office/drawing/2014/main" id="{FF28EC4D-0739-1C44-9707-DD93B4BA7FB6}"/>
              </a:ext>
            </a:extLst>
          </p:cNvPr>
          <p:cNvSpPr>
            <a:spLocks noGrp="1"/>
          </p:cNvSpPr>
          <p:nvPr>
            <p:ph idx="1"/>
          </p:nvPr>
        </p:nvSpPr>
        <p:spPr/>
        <p:txBody>
          <a:bodyPr>
            <a:normAutofit/>
          </a:bodyPr>
          <a:lstStyle/>
          <a:p>
            <a:pPr marL="0" indent="0">
              <a:buNone/>
            </a:pPr>
            <a:r>
              <a:rPr kumimoji="1" lang="en-US" altLang="zh-CN" sz="1600" dirty="0"/>
              <a:t> Each Philosopher has three states: Thinking, Hungry, Eat</a:t>
            </a:r>
            <a:endParaRPr kumimoji="1" lang="zh-CN" altLang="en-US" sz="1600"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19</a:t>
            </a:fld>
            <a:endParaRPr kumimoji="1" lang="zh-CN" altLang="en-US"/>
          </a:p>
        </p:txBody>
      </p:sp>
      <p:pic>
        <p:nvPicPr>
          <p:cNvPr id="6" name="图片 5" descr="图片包含 图形用户界面&#10;&#10;描述已自动生成">
            <a:extLst>
              <a:ext uri="{FF2B5EF4-FFF2-40B4-BE49-F238E27FC236}">
                <a16:creationId xmlns:a16="http://schemas.microsoft.com/office/drawing/2014/main" id="{8A697B2D-5F2D-0444-B4C8-D4D36516DADB}"/>
              </a:ext>
            </a:extLst>
          </p:cNvPr>
          <p:cNvPicPr>
            <a:picLocks noChangeAspect="1"/>
          </p:cNvPicPr>
          <p:nvPr/>
        </p:nvPicPr>
        <p:blipFill>
          <a:blip r:embed="rId2"/>
          <a:stretch>
            <a:fillRect/>
          </a:stretch>
        </p:blipFill>
        <p:spPr>
          <a:xfrm>
            <a:off x="1754814" y="2689597"/>
            <a:ext cx="3499772" cy="2169379"/>
          </a:xfrm>
          <a:prstGeom prst="rect">
            <a:avLst/>
          </a:prstGeom>
        </p:spPr>
      </p:pic>
      <p:sp>
        <p:nvSpPr>
          <p:cNvPr id="5" name="文本框 4">
            <a:extLst>
              <a:ext uri="{FF2B5EF4-FFF2-40B4-BE49-F238E27FC236}">
                <a16:creationId xmlns:a16="http://schemas.microsoft.com/office/drawing/2014/main" id="{BC659D9E-A9A2-F445-B84E-AC9FEC292D80}"/>
              </a:ext>
            </a:extLst>
          </p:cNvPr>
          <p:cNvSpPr txBox="1"/>
          <p:nvPr/>
        </p:nvSpPr>
        <p:spPr>
          <a:xfrm>
            <a:off x="6507678" y="2550652"/>
            <a:ext cx="4393870" cy="2308324"/>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Philosopher threads follow the loops:</a:t>
            </a:r>
          </a:p>
          <a:p>
            <a:pPr marL="285750" indent="-285750">
              <a:buFont typeface="Arial" panose="020B0604020202020204" pitchFamily="34" charset="0"/>
              <a:buChar char="•"/>
            </a:pPr>
            <a:r>
              <a:rPr kumimoji="1" lang="en-US" altLang="zh-CN" dirty="0"/>
              <a:t>Initially, all philosophers are thinking.</a:t>
            </a:r>
          </a:p>
          <a:p>
            <a:pPr marL="285750" indent="-285750">
              <a:buFont typeface="Arial" panose="020B0604020202020204" pitchFamily="34" charset="0"/>
              <a:buChar char="•"/>
            </a:pPr>
            <a:r>
              <a:rPr kumimoji="1" lang="en-US" altLang="zh-CN" dirty="0"/>
              <a:t>Then, they become hungry after a few seconds.</a:t>
            </a:r>
          </a:p>
          <a:p>
            <a:pPr marL="285750" indent="-285750">
              <a:buFont typeface="Arial" panose="020B0604020202020204" pitchFamily="34" charset="0"/>
              <a:buChar char="•"/>
            </a:pPr>
            <a:r>
              <a:rPr kumimoji="1" lang="en-US" altLang="zh-CN" dirty="0"/>
              <a:t> So, they try to pick up the forks. If succeed, they begin to eat.</a:t>
            </a:r>
          </a:p>
          <a:p>
            <a:pPr marL="285750" indent="-285750">
              <a:buFont typeface="Arial" panose="020B0604020202020204" pitchFamily="34" charset="0"/>
              <a:buChar char="•"/>
            </a:pPr>
            <a:r>
              <a:rPr kumimoji="1" lang="en-US" altLang="zh-CN" dirty="0"/>
              <a:t>After eating for a few seconds, they begin thinking again. </a:t>
            </a:r>
            <a:endParaRPr kumimoji="1" lang="zh-CN" altLang="en-US" dirty="0"/>
          </a:p>
        </p:txBody>
      </p:sp>
    </p:spTree>
    <p:extLst>
      <p:ext uri="{BB962C8B-B14F-4D97-AF65-F5344CB8AC3E}">
        <p14:creationId xmlns:p14="http://schemas.microsoft.com/office/powerpoint/2010/main" val="330117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Mutex</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2</a:t>
            </a:fld>
            <a:endParaRPr kumimoji="1" lang="zh-CN" altLang="en-US"/>
          </a:p>
        </p:txBody>
      </p:sp>
    </p:spTree>
    <p:extLst>
      <p:ext uri="{BB962C8B-B14F-4D97-AF65-F5344CB8AC3E}">
        <p14:creationId xmlns:p14="http://schemas.microsoft.com/office/powerpoint/2010/main" val="1133527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3" name="内容占位符 2">
            <a:extLst>
              <a:ext uri="{FF2B5EF4-FFF2-40B4-BE49-F238E27FC236}">
                <a16:creationId xmlns:a16="http://schemas.microsoft.com/office/drawing/2014/main" id="{FF28EC4D-0739-1C44-9707-DD93B4BA7FB6}"/>
              </a:ext>
            </a:extLst>
          </p:cNvPr>
          <p:cNvSpPr>
            <a:spLocks noGrp="1"/>
          </p:cNvSpPr>
          <p:nvPr>
            <p:ph idx="1"/>
          </p:nvPr>
        </p:nvSpPr>
        <p:spPr/>
        <p:txBody>
          <a:bodyPr>
            <a:normAutofit/>
          </a:bodyPr>
          <a:lstStyle/>
          <a:p>
            <a:pPr marL="0" indent="0">
              <a:buNone/>
            </a:pPr>
            <a:r>
              <a:rPr kumimoji="1" lang="en-US" altLang="zh-CN" sz="1600" dirty="0"/>
              <a:t> </a:t>
            </a:r>
            <a:endParaRPr kumimoji="1" lang="zh-CN" altLang="en-US" sz="1600"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20</a:t>
            </a:fld>
            <a:endParaRPr kumimoji="1" lang="zh-CN" altLang="en-US"/>
          </a:p>
        </p:txBody>
      </p:sp>
      <p:pic>
        <p:nvPicPr>
          <p:cNvPr id="8" name="图片 7" descr="文本&#10;&#10;中度可信度描述已自动生成">
            <a:extLst>
              <a:ext uri="{FF2B5EF4-FFF2-40B4-BE49-F238E27FC236}">
                <a16:creationId xmlns:a16="http://schemas.microsoft.com/office/drawing/2014/main" id="{B3B0BFA0-EE05-E945-B069-D8FB13431623}"/>
              </a:ext>
            </a:extLst>
          </p:cNvPr>
          <p:cNvPicPr>
            <a:picLocks noChangeAspect="1"/>
          </p:cNvPicPr>
          <p:nvPr/>
        </p:nvPicPr>
        <p:blipFill>
          <a:blip r:embed="rId2"/>
          <a:stretch>
            <a:fillRect/>
          </a:stretch>
        </p:blipFill>
        <p:spPr>
          <a:xfrm>
            <a:off x="1342748" y="3017275"/>
            <a:ext cx="6331636" cy="1680276"/>
          </a:xfrm>
          <a:prstGeom prst="rect">
            <a:avLst/>
          </a:prstGeom>
        </p:spPr>
      </p:pic>
      <p:sp>
        <p:nvSpPr>
          <p:cNvPr id="9" name="文本框 8">
            <a:extLst>
              <a:ext uri="{FF2B5EF4-FFF2-40B4-BE49-F238E27FC236}">
                <a16:creationId xmlns:a16="http://schemas.microsoft.com/office/drawing/2014/main" id="{22F0A1CA-86A6-8F42-9E98-71D6BA1DDB1B}"/>
              </a:ext>
            </a:extLst>
          </p:cNvPr>
          <p:cNvSpPr txBox="1"/>
          <p:nvPr/>
        </p:nvSpPr>
        <p:spPr>
          <a:xfrm>
            <a:off x="7919852" y="3534248"/>
            <a:ext cx="3303517"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Thinking function with a random period</a:t>
            </a:r>
            <a:endParaRPr kumimoji="1" lang="zh-CN" altLang="en-US" dirty="0"/>
          </a:p>
        </p:txBody>
      </p:sp>
    </p:spTree>
    <p:extLst>
      <p:ext uri="{BB962C8B-B14F-4D97-AF65-F5344CB8AC3E}">
        <p14:creationId xmlns:p14="http://schemas.microsoft.com/office/powerpoint/2010/main" val="3633589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21</a:t>
            </a:fld>
            <a:endParaRPr kumimoji="1" lang="zh-CN" altLang="en-US"/>
          </a:p>
        </p:txBody>
      </p:sp>
      <p:sp>
        <p:nvSpPr>
          <p:cNvPr id="9" name="文本框 8">
            <a:extLst>
              <a:ext uri="{FF2B5EF4-FFF2-40B4-BE49-F238E27FC236}">
                <a16:creationId xmlns:a16="http://schemas.microsoft.com/office/drawing/2014/main" id="{51635378-093A-5240-BF0F-F5D0A5267D4A}"/>
              </a:ext>
            </a:extLst>
          </p:cNvPr>
          <p:cNvSpPr txBox="1"/>
          <p:nvPr/>
        </p:nvSpPr>
        <p:spPr>
          <a:xfrm>
            <a:off x="7849158" y="3169549"/>
            <a:ext cx="4081847"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Set the state as hungry</a:t>
            </a:r>
          </a:p>
          <a:p>
            <a:pPr marL="285750" indent="-285750">
              <a:buFont typeface="Arial" panose="020B0604020202020204" pitchFamily="34" charset="0"/>
              <a:buChar char="•"/>
            </a:pPr>
            <a:r>
              <a:rPr kumimoji="1" lang="en-US" altLang="zh-CN" dirty="0"/>
              <a:t>Try to test the state of the left and right people. If the requirement does not meet, call the </a:t>
            </a:r>
            <a:r>
              <a:rPr kumimoji="1" lang="en-US" altLang="zh-CN" dirty="0" err="1"/>
              <a:t>cond_wait</a:t>
            </a:r>
            <a:r>
              <a:rPr kumimoji="1" lang="en-US" altLang="zh-CN" dirty="0"/>
              <a:t>()</a:t>
            </a:r>
          </a:p>
          <a:p>
            <a:pPr marL="285750" indent="-285750">
              <a:buFont typeface="Arial" panose="020B0604020202020204" pitchFamily="34" charset="0"/>
              <a:buChar char="•"/>
            </a:pPr>
            <a:endParaRPr kumimoji="1" lang="zh-CN" altLang="en-US" dirty="0"/>
          </a:p>
        </p:txBody>
      </p:sp>
      <p:pic>
        <p:nvPicPr>
          <p:cNvPr id="5" name="图片 4" descr="图形用户界面, 文本, 应用程序&#10;&#10;描述已自动生成">
            <a:extLst>
              <a:ext uri="{FF2B5EF4-FFF2-40B4-BE49-F238E27FC236}">
                <a16:creationId xmlns:a16="http://schemas.microsoft.com/office/drawing/2014/main" id="{60DDEB6F-00A6-6246-8373-80FDF0EB6241}"/>
              </a:ext>
            </a:extLst>
          </p:cNvPr>
          <p:cNvPicPr>
            <a:picLocks noChangeAspect="1"/>
          </p:cNvPicPr>
          <p:nvPr/>
        </p:nvPicPr>
        <p:blipFill>
          <a:blip r:embed="rId2"/>
          <a:stretch>
            <a:fillRect/>
          </a:stretch>
        </p:blipFill>
        <p:spPr>
          <a:xfrm>
            <a:off x="414316" y="2280060"/>
            <a:ext cx="7125638" cy="3157953"/>
          </a:xfrm>
          <a:prstGeom prst="rect">
            <a:avLst/>
          </a:prstGeom>
        </p:spPr>
      </p:pic>
    </p:spTree>
    <p:extLst>
      <p:ext uri="{BB962C8B-B14F-4D97-AF65-F5344CB8AC3E}">
        <p14:creationId xmlns:p14="http://schemas.microsoft.com/office/powerpoint/2010/main" val="182772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3" name="内容占位符 2">
            <a:extLst>
              <a:ext uri="{FF2B5EF4-FFF2-40B4-BE49-F238E27FC236}">
                <a16:creationId xmlns:a16="http://schemas.microsoft.com/office/drawing/2014/main" id="{FF28EC4D-0739-1C44-9707-DD93B4BA7FB6}"/>
              </a:ext>
            </a:extLst>
          </p:cNvPr>
          <p:cNvSpPr>
            <a:spLocks noGrp="1"/>
          </p:cNvSpPr>
          <p:nvPr>
            <p:ph idx="1"/>
          </p:nvPr>
        </p:nvSpPr>
        <p:spPr/>
        <p:txBody>
          <a:bodyPr>
            <a:normAutofit/>
          </a:bodyPr>
          <a:lstStyle/>
          <a:p>
            <a:pPr marL="0" indent="0">
              <a:buNone/>
            </a:pPr>
            <a:r>
              <a:rPr kumimoji="1" lang="en-US" altLang="zh-CN" sz="1600" dirty="0"/>
              <a:t> </a:t>
            </a:r>
            <a:endParaRPr kumimoji="1" lang="zh-CN" altLang="en-US" sz="1600"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22</a:t>
            </a:fld>
            <a:endParaRPr kumimoji="1" lang="zh-CN" altLang="en-US"/>
          </a:p>
        </p:txBody>
      </p:sp>
      <p:pic>
        <p:nvPicPr>
          <p:cNvPr id="7" name="图片 6" descr="文本&#10;&#10;中度可信度描述已自动生成">
            <a:extLst>
              <a:ext uri="{FF2B5EF4-FFF2-40B4-BE49-F238E27FC236}">
                <a16:creationId xmlns:a16="http://schemas.microsoft.com/office/drawing/2014/main" id="{5B8B876E-29D2-4F47-8074-F7F2E68F8428}"/>
              </a:ext>
            </a:extLst>
          </p:cNvPr>
          <p:cNvPicPr>
            <a:picLocks noChangeAspect="1"/>
          </p:cNvPicPr>
          <p:nvPr/>
        </p:nvPicPr>
        <p:blipFill>
          <a:blip r:embed="rId2"/>
          <a:stretch>
            <a:fillRect/>
          </a:stretch>
        </p:blipFill>
        <p:spPr>
          <a:xfrm>
            <a:off x="835066" y="2778161"/>
            <a:ext cx="7073900" cy="1968500"/>
          </a:xfrm>
          <a:prstGeom prst="rect">
            <a:avLst/>
          </a:prstGeom>
        </p:spPr>
      </p:pic>
      <p:sp>
        <p:nvSpPr>
          <p:cNvPr id="8" name="文本框 7">
            <a:extLst>
              <a:ext uri="{FF2B5EF4-FFF2-40B4-BE49-F238E27FC236}">
                <a16:creationId xmlns:a16="http://schemas.microsoft.com/office/drawing/2014/main" id="{CB297E01-874A-BF4D-9E09-80863E5082AF}"/>
              </a:ext>
            </a:extLst>
          </p:cNvPr>
          <p:cNvSpPr txBox="1"/>
          <p:nvPr/>
        </p:nvSpPr>
        <p:spPr>
          <a:xfrm>
            <a:off x="8361185" y="3762411"/>
            <a:ext cx="3303517"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Eating function</a:t>
            </a:r>
          </a:p>
        </p:txBody>
      </p:sp>
    </p:spTree>
    <p:extLst>
      <p:ext uri="{BB962C8B-B14F-4D97-AF65-F5344CB8AC3E}">
        <p14:creationId xmlns:p14="http://schemas.microsoft.com/office/powerpoint/2010/main" val="1722276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3" name="内容占位符 2">
            <a:extLst>
              <a:ext uri="{FF2B5EF4-FFF2-40B4-BE49-F238E27FC236}">
                <a16:creationId xmlns:a16="http://schemas.microsoft.com/office/drawing/2014/main" id="{FF28EC4D-0739-1C44-9707-DD93B4BA7FB6}"/>
              </a:ext>
            </a:extLst>
          </p:cNvPr>
          <p:cNvSpPr>
            <a:spLocks noGrp="1"/>
          </p:cNvSpPr>
          <p:nvPr>
            <p:ph idx="1"/>
          </p:nvPr>
        </p:nvSpPr>
        <p:spPr/>
        <p:txBody>
          <a:bodyPr>
            <a:normAutofit/>
          </a:bodyPr>
          <a:lstStyle/>
          <a:p>
            <a:pPr marL="0" indent="0">
              <a:buNone/>
            </a:pPr>
            <a:r>
              <a:rPr kumimoji="1" lang="en-US" altLang="zh-CN" sz="1600" dirty="0"/>
              <a:t> </a:t>
            </a:r>
            <a:endParaRPr kumimoji="1" lang="zh-CN" altLang="en-US" sz="1600"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23</a:t>
            </a:fld>
            <a:endParaRPr kumimoji="1" lang="zh-CN" altLang="en-US"/>
          </a:p>
        </p:txBody>
      </p:sp>
      <p:sp>
        <p:nvSpPr>
          <p:cNvPr id="8" name="文本框 7">
            <a:extLst>
              <a:ext uri="{FF2B5EF4-FFF2-40B4-BE49-F238E27FC236}">
                <a16:creationId xmlns:a16="http://schemas.microsoft.com/office/drawing/2014/main" id="{CB297E01-874A-BF4D-9E09-80863E5082AF}"/>
              </a:ext>
            </a:extLst>
          </p:cNvPr>
          <p:cNvSpPr txBox="1"/>
          <p:nvPr/>
        </p:nvSpPr>
        <p:spPr>
          <a:xfrm>
            <a:off x="7576458" y="3331157"/>
            <a:ext cx="4348744"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Return forks and signal the adjacent people.</a:t>
            </a:r>
          </a:p>
          <a:p>
            <a:pPr marL="285750" indent="-285750">
              <a:buFont typeface="Arial" panose="020B0604020202020204" pitchFamily="34" charset="0"/>
              <a:buChar char="•"/>
            </a:pPr>
            <a:r>
              <a:rPr kumimoji="1" lang="en-US" altLang="zh-CN" dirty="0"/>
              <a:t>The adjacent people then </a:t>
            </a:r>
            <a:r>
              <a:rPr kumimoji="1" lang="en-US" altLang="zh-CN" b="1" dirty="0"/>
              <a:t>have a chance </a:t>
            </a:r>
            <a:r>
              <a:rPr kumimoji="1" lang="en-US" altLang="zh-CN" dirty="0"/>
              <a:t>to see if they can eat now</a:t>
            </a:r>
          </a:p>
          <a:p>
            <a:pPr marL="285750" indent="-285750">
              <a:buFont typeface="Arial" panose="020B0604020202020204" pitchFamily="34" charset="0"/>
              <a:buChar char="•"/>
            </a:pPr>
            <a:endParaRPr kumimoji="1" lang="zh-CN" altLang="en-US" dirty="0"/>
          </a:p>
        </p:txBody>
      </p:sp>
      <p:pic>
        <p:nvPicPr>
          <p:cNvPr id="7" name="图片 6" descr="图形用户界面, 文本&#10;&#10;描述已自动生成">
            <a:extLst>
              <a:ext uri="{FF2B5EF4-FFF2-40B4-BE49-F238E27FC236}">
                <a16:creationId xmlns:a16="http://schemas.microsoft.com/office/drawing/2014/main" id="{F09C7360-199D-5B46-8ADC-014BD371BC1A}"/>
              </a:ext>
            </a:extLst>
          </p:cNvPr>
          <p:cNvPicPr>
            <a:picLocks noChangeAspect="1"/>
          </p:cNvPicPr>
          <p:nvPr/>
        </p:nvPicPr>
        <p:blipFill>
          <a:blip r:embed="rId2"/>
          <a:stretch>
            <a:fillRect/>
          </a:stretch>
        </p:blipFill>
        <p:spPr>
          <a:xfrm>
            <a:off x="631866" y="2327563"/>
            <a:ext cx="6730509" cy="3102502"/>
          </a:xfrm>
          <a:prstGeom prst="rect">
            <a:avLst/>
          </a:prstGeom>
        </p:spPr>
      </p:pic>
    </p:spTree>
    <p:extLst>
      <p:ext uri="{BB962C8B-B14F-4D97-AF65-F5344CB8AC3E}">
        <p14:creationId xmlns:p14="http://schemas.microsoft.com/office/powerpoint/2010/main" val="3103310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24</a:t>
            </a:fld>
            <a:endParaRPr kumimoji="1" lang="zh-CN" altLang="en-US"/>
          </a:p>
        </p:txBody>
      </p:sp>
      <p:sp>
        <p:nvSpPr>
          <p:cNvPr id="8" name="文本框 7">
            <a:extLst>
              <a:ext uri="{FF2B5EF4-FFF2-40B4-BE49-F238E27FC236}">
                <a16:creationId xmlns:a16="http://schemas.microsoft.com/office/drawing/2014/main" id="{926AA788-3394-F044-BFDB-0FAEE10DE2A5}"/>
              </a:ext>
            </a:extLst>
          </p:cNvPr>
          <p:cNvSpPr txBox="1"/>
          <p:nvPr/>
        </p:nvSpPr>
        <p:spPr>
          <a:xfrm>
            <a:off x="6846917" y="3244334"/>
            <a:ext cx="5546964"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The mutex and cv declaration</a:t>
            </a:r>
            <a:endParaRPr kumimoji="1" lang="zh-CN" altLang="en-US" dirty="0"/>
          </a:p>
        </p:txBody>
      </p:sp>
      <p:pic>
        <p:nvPicPr>
          <p:cNvPr id="5" name="图片 4" descr="文本&#10;&#10;中度可信度描述已自动生成">
            <a:extLst>
              <a:ext uri="{FF2B5EF4-FFF2-40B4-BE49-F238E27FC236}">
                <a16:creationId xmlns:a16="http://schemas.microsoft.com/office/drawing/2014/main" id="{BF0A43A5-228C-F941-BB27-D99ED0569C0C}"/>
              </a:ext>
            </a:extLst>
          </p:cNvPr>
          <p:cNvPicPr>
            <a:picLocks noChangeAspect="1"/>
          </p:cNvPicPr>
          <p:nvPr/>
        </p:nvPicPr>
        <p:blipFill>
          <a:blip r:embed="rId2"/>
          <a:stretch>
            <a:fillRect/>
          </a:stretch>
        </p:blipFill>
        <p:spPr>
          <a:xfrm>
            <a:off x="1097280" y="2749550"/>
            <a:ext cx="5295900" cy="1358900"/>
          </a:xfrm>
          <a:prstGeom prst="rect">
            <a:avLst/>
          </a:prstGeom>
        </p:spPr>
      </p:pic>
    </p:spTree>
    <p:extLst>
      <p:ext uri="{BB962C8B-B14F-4D97-AF65-F5344CB8AC3E}">
        <p14:creationId xmlns:p14="http://schemas.microsoft.com/office/powerpoint/2010/main" val="1614965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25</a:t>
            </a:fld>
            <a:endParaRPr kumimoji="1" lang="zh-CN" altLang="en-US"/>
          </a:p>
        </p:txBody>
      </p:sp>
      <p:sp>
        <p:nvSpPr>
          <p:cNvPr id="8" name="文本框 7">
            <a:extLst>
              <a:ext uri="{FF2B5EF4-FFF2-40B4-BE49-F238E27FC236}">
                <a16:creationId xmlns:a16="http://schemas.microsoft.com/office/drawing/2014/main" id="{926AA788-3394-F044-BFDB-0FAEE10DE2A5}"/>
              </a:ext>
            </a:extLst>
          </p:cNvPr>
          <p:cNvSpPr txBox="1"/>
          <p:nvPr/>
        </p:nvSpPr>
        <p:spPr>
          <a:xfrm>
            <a:off x="6096000" y="2977737"/>
            <a:ext cx="5546964"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The main function</a:t>
            </a:r>
          </a:p>
          <a:p>
            <a:pPr marL="800100" lvl="1" indent="-342900">
              <a:buFont typeface="+mj-lt"/>
              <a:buAutoNum type="arabicPeriod"/>
            </a:pPr>
            <a:r>
              <a:rPr kumimoji="1" lang="en-US" altLang="zh-CN" dirty="0"/>
              <a:t>Initialize the mutex and </a:t>
            </a:r>
            <a:r>
              <a:rPr kumimoji="1" lang="en-US" altLang="zh-CN" dirty="0" err="1"/>
              <a:t>cvs</a:t>
            </a:r>
            <a:r>
              <a:rPr kumimoji="1" lang="en-US" altLang="zh-CN" dirty="0"/>
              <a:t> for each philosophers</a:t>
            </a:r>
          </a:p>
          <a:p>
            <a:pPr marL="800100" lvl="1" indent="-342900">
              <a:buFont typeface="+mj-lt"/>
              <a:buAutoNum type="arabicPeriod"/>
            </a:pPr>
            <a:r>
              <a:rPr kumimoji="1" lang="en-US" altLang="zh-CN" dirty="0"/>
              <a:t>Create the threads for each </a:t>
            </a:r>
            <a:r>
              <a:rPr kumimoji="1" lang="en-US" altLang="zh-CN" dirty="0" err="1"/>
              <a:t>philsopher</a:t>
            </a:r>
            <a:endParaRPr kumimoji="1" lang="en-US" altLang="zh-CN" dirty="0"/>
          </a:p>
          <a:p>
            <a:pPr marL="800100" lvl="1" indent="-342900">
              <a:buFont typeface="+mj-lt"/>
              <a:buAutoNum type="arabicPeriod"/>
            </a:pPr>
            <a:r>
              <a:rPr kumimoji="1" lang="en-US" altLang="zh-CN" dirty="0"/>
              <a:t>Join all threads</a:t>
            </a:r>
          </a:p>
          <a:p>
            <a:pPr marL="800100" lvl="1" indent="-342900">
              <a:buFont typeface="+mj-lt"/>
              <a:buAutoNum type="arabicPeriod"/>
            </a:pPr>
            <a:r>
              <a:rPr kumimoji="1" lang="en-US" altLang="zh-CN" dirty="0"/>
              <a:t>Destroy the mutex and cv</a:t>
            </a:r>
          </a:p>
        </p:txBody>
      </p:sp>
      <p:pic>
        <p:nvPicPr>
          <p:cNvPr id="5" name="图片 4" descr="文本, 应用程序&#10;&#10;描述已自动生成">
            <a:extLst>
              <a:ext uri="{FF2B5EF4-FFF2-40B4-BE49-F238E27FC236}">
                <a16:creationId xmlns:a16="http://schemas.microsoft.com/office/drawing/2014/main" id="{3135D46B-D336-4643-B46F-CACB26E3E6F3}"/>
              </a:ext>
            </a:extLst>
          </p:cNvPr>
          <p:cNvPicPr>
            <a:picLocks noChangeAspect="1"/>
          </p:cNvPicPr>
          <p:nvPr/>
        </p:nvPicPr>
        <p:blipFill>
          <a:blip r:embed="rId2"/>
          <a:stretch>
            <a:fillRect/>
          </a:stretch>
        </p:blipFill>
        <p:spPr>
          <a:xfrm>
            <a:off x="1036320" y="1797411"/>
            <a:ext cx="3984914" cy="4554187"/>
          </a:xfrm>
          <a:prstGeom prst="rect">
            <a:avLst/>
          </a:prstGeom>
        </p:spPr>
      </p:pic>
    </p:spTree>
    <p:extLst>
      <p:ext uri="{BB962C8B-B14F-4D97-AF65-F5344CB8AC3E}">
        <p14:creationId xmlns:p14="http://schemas.microsoft.com/office/powerpoint/2010/main" val="1715259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7083C-E1AE-F746-B554-AB33D9CDEEE8}"/>
              </a:ext>
            </a:extLst>
          </p:cNvPr>
          <p:cNvSpPr>
            <a:spLocks noGrp="1"/>
          </p:cNvSpPr>
          <p:nvPr>
            <p:ph type="title"/>
          </p:nvPr>
        </p:nvSpPr>
        <p:spPr>
          <a:xfrm>
            <a:off x="1097280" y="263527"/>
            <a:ext cx="10058400" cy="1450757"/>
          </a:xfrm>
        </p:spPr>
        <p:txBody>
          <a:bodyPr/>
          <a:lstStyle/>
          <a:p>
            <a:r>
              <a:rPr lang="en" altLang="zh-CN" b="1" i="0" dirty="0">
                <a:solidFill>
                  <a:srgbClr val="24292F"/>
                </a:solidFill>
                <a:effectLst/>
              </a:rPr>
              <a:t>The Dining Philosophers Problem with CV</a:t>
            </a:r>
            <a:endParaRPr kumimoji="1" lang="zh-CN" altLang="en-US" dirty="0"/>
          </a:p>
        </p:txBody>
      </p:sp>
      <p:pic>
        <p:nvPicPr>
          <p:cNvPr id="6" name="内容占位符 5" descr="文本&#10;&#10;描述已自动生成">
            <a:extLst>
              <a:ext uri="{FF2B5EF4-FFF2-40B4-BE49-F238E27FC236}">
                <a16:creationId xmlns:a16="http://schemas.microsoft.com/office/drawing/2014/main" id="{F4761C36-F3FF-0241-94CB-41FC829A5A12}"/>
              </a:ext>
            </a:extLst>
          </p:cNvPr>
          <p:cNvPicPr>
            <a:picLocks noGrp="1" noChangeAspect="1"/>
          </p:cNvPicPr>
          <p:nvPr>
            <p:ph idx="1"/>
          </p:nvPr>
        </p:nvPicPr>
        <p:blipFill>
          <a:blip r:embed="rId2"/>
          <a:stretch>
            <a:fillRect/>
          </a:stretch>
        </p:blipFill>
        <p:spPr>
          <a:xfrm>
            <a:off x="1245129" y="1921293"/>
            <a:ext cx="3729401" cy="4022725"/>
          </a:xfrm>
        </p:spPr>
      </p:pic>
      <p:sp>
        <p:nvSpPr>
          <p:cNvPr id="4" name="灯片编号占位符 3">
            <a:extLst>
              <a:ext uri="{FF2B5EF4-FFF2-40B4-BE49-F238E27FC236}">
                <a16:creationId xmlns:a16="http://schemas.microsoft.com/office/drawing/2014/main" id="{4CB5FC7A-B15A-AC48-B363-32E972D3B79A}"/>
              </a:ext>
            </a:extLst>
          </p:cNvPr>
          <p:cNvSpPr>
            <a:spLocks noGrp="1"/>
          </p:cNvSpPr>
          <p:nvPr>
            <p:ph type="sldNum" sz="quarter" idx="12"/>
          </p:nvPr>
        </p:nvSpPr>
        <p:spPr/>
        <p:txBody>
          <a:bodyPr/>
          <a:lstStyle/>
          <a:p>
            <a:fld id="{516AE904-116B-CF46-80CD-420BCD58D1B7}" type="slidenum">
              <a:rPr kumimoji="1" lang="zh-CN" altLang="en-US" smtClean="0"/>
              <a:t>26</a:t>
            </a:fld>
            <a:endParaRPr kumimoji="1" lang="zh-CN" altLang="en-US"/>
          </a:p>
        </p:txBody>
      </p:sp>
      <p:sp>
        <p:nvSpPr>
          <p:cNvPr id="8" name="文本框 7">
            <a:extLst>
              <a:ext uri="{FF2B5EF4-FFF2-40B4-BE49-F238E27FC236}">
                <a16:creationId xmlns:a16="http://schemas.microsoft.com/office/drawing/2014/main" id="{926AA788-3394-F044-BFDB-0FAEE10DE2A5}"/>
              </a:ext>
            </a:extLst>
          </p:cNvPr>
          <p:cNvSpPr txBox="1"/>
          <p:nvPr/>
        </p:nvSpPr>
        <p:spPr>
          <a:xfrm>
            <a:off x="5665519" y="2967335"/>
            <a:ext cx="5546964"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Refer to the </a:t>
            </a:r>
            <a:r>
              <a:rPr kumimoji="1" lang="en-US" altLang="zh-CN" dirty="0" err="1"/>
              <a:t>diningproblem.c</a:t>
            </a:r>
            <a:r>
              <a:rPr kumimoji="1" lang="en-US" altLang="zh-CN" dirty="0"/>
              <a:t> and check the implementation with cv and mutex</a:t>
            </a:r>
          </a:p>
          <a:p>
            <a:pPr marL="285750" indent="-285750">
              <a:buFont typeface="Arial" panose="020B0604020202020204" pitchFamily="34" charset="0"/>
              <a:buChar char="•"/>
            </a:pPr>
            <a:r>
              <a:rPr kumimoji="1" lang="en-US" altLang="zh-CN" dirty="0"/>
              <a:t>Compile and run the program</a:t>
            </a:r>
            <a:endParaRPr kumimoji="1" lang="zh-CN" altLang="en-US" dirty="0"/>
          </a:p>
        </p:txBody>
      </p:sp>
    </p:spTree>
    <p:extLst>
      <p:ext uri="{BB962C8B-B14F-4D97-AF65-F5344CB8AC3E}">
        <p14:creationId xmlns:p14="http://schemas.microsoft.com/office/powerpoint/2010/main" val="203173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a:t>
            </a:r>
            <a:r>
              <a:rPr lang="zh-CN" altLang="en-US" dirty="0"/>
              <a:t> </a:t>
            </a:r>
            <a:r>
              <a:rPr lang="en-US" altLang="zh-CN" dirty="0"/>
              <a:t>&amp;</a:t>
            </a:r>
            <a:r>
              <a:rPr lang="zh-CN" altLang="en-US" dirty="0"/>
              <a:t> </a:t>
            </a:r>
            <a:r>
              <a:rPr lang="en-US" altLang="zh-CN" dirty="0"/>
              <a:t>A</a:t>
            </a:r>
            <a:endParaRPr lang="en-US" dirty="0"/>
          </a:p>
        </p:txBody>
      </p:sp>
      <p:sp>
        <p:nvSpPr>
          <p:cNvPr id="27" name="灯片编号占位符 26">
            <a:extLst>
              <a:ext uri="{FF2B5EF4-FFF2-40B4-BE49-F238E27FC236}">
                <a16:creationId xmlns:a16="http://schemas.microsoft.com/office/drawing/2014/main" id="{32E20818-1C2F-4A4B-8F1E-ABDC08965D20}"/>
              </a:ext>
            </a:extLst>
          </p:cNvPr>
          <p:cNvSpPr>
            <a:spLocks noGrp="1"/>
          </p:cNvSpPr>
          <p:nvPr>
            <p:ph type="sldNum" sz="quarter" idx="12"/>
          </p:nvPr>
        </p:nvSpPr>
        <p:spPr/>
        <p:txBody>
          <a:bodyPr/>
          <a:lstStyle/>
          <a:p>
            <a:fld id="{516AE904-116B-CF46-80CD-420BCD58D1B7}" type="slidenum">
              <a:rPr kumimoji="1" lang="zh-CN" altLang="en-US" smtClean="0"/>
              <a:t>27</a:t>
            </a:fld>
            <a:endParaRPr kumimoji="1" lang="zh-CN" altLang="en-US"/>
          </a:p>
        </p:txBody>
      </p:sp>
      <p:sp>
        <p:nvSpPr>
          <p:cNvPr id="10" name="Content Placeholder 2">
            <a:extLst>
              <a:ext uri="{FF2B5EF4-FFF2-40B4-BE49-F238E27FC236}">
                <a16:creationId xmlns:a16="http://schemas.microsoft.com/office/drawing/2014/main" id="{B30AD694-CD95-6042-B3F7-244042F47F48}"/>
              </a:ext>
            </a:extLst>
          </p:cNvPr>
          <p:cNvSpPr>
            <a:spLocks noGrp="1"/>
          </p:cNvSpPr>
          <p:nvPr>
            <p:ph idx="1"/>
          </p:nvPr>
        </p:nvSpPr>
        <p:spPr>
          <a:xfrm>
            <a:off x="1097280" y="1845734"/>
            <a:ext cx="10058400" cy="4023360"/>
          </a:xfrm>
        </p:spPr>
        <p:txBody>
          <a:bodyPr>
            <a:normAutofit/>
          </a:bodyPr>
          <a:lstStyle/>
          <a:p>
            <a:pPr marL="0" indent="0">
              <a:buNone/>
            </a:pPr>
            <a:r>
              <a:rPr lang="zh-CN" altLang="en-US" sz="2400" dirty="0"/>
              <a:t> </a:t>
            </a:r>
            <a:r>
              <a:rPr lang="en-US" altLang="zh-CN" sz="2400" dirty="0"/>
              <a:t>Any</a:t>
            </a:r>
            <a:r>
              <a:rPr lang="zh-CN" altLang="en-US" sz="2400" dirty="0"/>
              <a:t> </a:t>
            </a:r>
            <a:r>
              <a:rPr lang="en-US" altLang="zh-CN" sz="2400" dirty="0"/>
              <a:t>questions?</a:t>
            </a:r>
          </a:p>
        </p:txBody>
      </p:sp>
    </p:spTree>
    <p:extLst>
      <p:ext uri="{BB962C8B-B14F-4D97-AF65-F5344CB8AC3E}">
        <p14:creationId xmlns:p14="http://schemas.microsoft.com/office/powerpoint/2010/main" val="250467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2FE36-4A81-8C43-870E-B65CFCBED7EE}"/>
              </a:ext>
            </a:extLst>
          </p:cNvPr>
          <p:cNvSpPr>
            <a:spLocks noGrp="1"/>
          </p:cNvSpPr>
          <p:nvPr>
            <p:ph type="title"/>
          </p:nvPr>
        </p:nvSpPr>
        <p:spPr/>
        <p:txBody>
          <a:bodyPr/>
          <a:lstStyle/>
          <a:p>
            <a:r>
              <a:rPr lang="en-US" altLang="en-US" dirty="0"/>
              <a:t>Mutex Locks</a:t>
            </a:r>
            <a:endParaRPr kumimoji="1" lang="zh-CN" altLang="en-US" dirty="0"/>
          </a:p>
        </p:txBody>
      </p:sp>
      <p:sp>
        <p:nvSpPr>
          <p:cNvPr id="3" name="内容占位符 2">
            <a:extLst>
              <a:ext uri="{FF2B5EF4-FFF2-40B4-BE49-F238E27FC236}">
                <a16:creationId xmlns:a16="http://schemas.microsoft.com/office/drawing/2014/main" id="{675BA5E3-A52F-2444-8892-0D6D641EB59B}"/>
              </a:ext>
            </a:extLst>
          </p:cNvPr>
          <p:cNvSpPr>
            <a:spLocks noGrp="1"/>
          </p:cNvSpPr>
          <p:nvPr>
            <p:ph idx="1"/>
          </p:nvPr>
        </p:nvSpPr>
        <p:spPr/>
        <p:txBody>
          <a:bodyPr/>
          <a:lstStyle/>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OS designers build software tools to solve critical section problem</a:t>
            </a:r>
          </a:p>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Simplest is </a:t>
            </a:r>
            <a:r>
              <a:rPr lang="en-US" altLang="zh-CN" sz="2000" dirty="0">
                <a:ea typeface="ＭＳ Ｐゴシック" charset="0"/>
                <a:cs typeface="ＭＳ Ｐゴシック" charset="0"/>
              </a:rPr>
              <a:t>mutex</a:t>
            </a:r>
            <a:r>
              <a:rPr lang="en-US" altLang="zh-CN" dirty="0">
                <a:ea typeface="ＭＳ Ｐゴシック" charset="0"/>
                <a:cs typeface="ＭＳ Ｐゴシック" charset="0"/>
              </a:rPr>
              <a:t> lock</a:t>
            </a:r>
          </a:p>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Protect a critical section  by first </a:t>
            </a:r>
            <a:r>
              <a:rPr lang="en-US" altLang="zh-CN" sz="2000" b="1" dirty="0">
                <a:latin typeface="Courier New"/>
                <a:ea typeface="ＭＳ Ｐゴシック" charset="0"/>
                <a:cs typeface="Courier New"/>
              </a:rPr>
              <a:t>acquire()</a:t>
            </a:r>
            <a:r>
              <a:rPr lang="en-US" altLang="zh-CN" sz="2000" dirty="0">
                <a:ea typeface="ＭＳ Ｐゴシック" charset="0"/>
                <a:cs typeface="ＭＳ Ｐゴシック" charset="0"/>
              </a:rPr>
              <a:t> </a:t>
            </a:r>
            <a:r>
              <a:rPr lang="en-US" altLang="zh-CN" dirty="0">
                <a:ea typeface="ＭＳ Ｐゴシック" charset="0"/>
                <a:cs typeface="ＭＳ Ｐゴシック" charset="0"/>
              </a:rPr>
              <a:t>a lock then </a:t>
            </a:r>
            <a:r>
              <a:rPr lang="en-US" altLang="zh-CN" sz="2000" b="1" dirty="0">
                <a:latin typeface="Courier New"/>
                <a:ea typeface="ＭＳ Ｐゴシック" charset="0"/>
                <a:cs typeface="Courier New"/>
              </a:rPr>
              <a:t>release()</a:t>
            </a:r>
            <a:r>
              <a:rPr lang="en-US" altLang="zh-CN" sz="2000" dirty="0">
                <a:ea typeface="ＭＳ Ｐゴシック" charset="0"/>
                <a:cs typeface="ＭＳ Ｐゴシック" charset="0"/>
              </a:rPr>
              <a:t> </a:t>
            </a:r>
            <a:r>
              <a:rPr lang="en-US" altLang="zh-CN" dirty="0">
                <a:ea typeface="ＭＳ Ｐゴシック" charset="0"/>
                <a:cs typeface="ＭＳ Ｐゴシック" charset="0"/>
              </a:rPr>
              <a:t>the lock</a:t>
            </a:r>
          </a:p>
          <a:p>
            <a:pPr lvl="1">
              <a:buFont typeface="Arial" panose="020B0604020202020204" pitchFamily="34" charset="0"/>
              <a:buChar char="•"/>
              <a:defRPr/>
            </a:pPr>
            <a:r>
              <a:rPr lang="en-US" altLang="zh-CN" dirty="0">
                <a:ea typeface="ＭＳ Ｐゴシック" charset="0"/>
                <a:cs typeface="ＭＳ Ｐゴシック" charset="0"/>
              </a:rPr>
              <a:t>Boolean variable indicating if lock is available or not</a:t>
            </a:r>
          </a:p>
          <a:p>
            <a:pPr>
              <a:buFont typeface="Arial" panose="020B0604020202020204" pitchFamily="34" charset="0"/>
              <a:buChar char="•"/>
              <a:defRPr/>
            </a:pPr>
            <a:r>
              <a:rPr lang="zh-CN" altLang="en-US" dirty="0">
                <a:ea typeface="ＭＳ Ｐゴシック" charset="0"/>
                <a:cs typeface="ＭＳ Ｐゴシック" charset="0"/>
              </a:rPr>
              <a:t> </a:t>
            </a:r>
            <a:r>
              <a:rPr lang="en-US" altLang="zh-CN" dirty="0">
                <a:ea typeface="ＭＳ Ｐゴシック" charset="0"/>
                <a:cs typeface="ＭＳ Ｐゴシック" charset="0"/>
              </a:rPr>
              <a:t>Calls to </a:t>
            </a:r>
            <a:r>
              <a:rPr lang="en-US" altLang="zh-CN" sz="2200" b="1" dirty="0">
                <a:latin typeface="Courier New"/>
                <a:ea typeface="ＭＳ Ｐゴシック" charset="0"/>
                <a:cs typeface="Courier New"/>
              </a:rPr>
              <a:t>acquire()</a:t>
            </a:r>
            <a:r>
              <a:rPr lang="en-US" altLang="zh-CN" sz="2200" dirty="0">
                <a:ea typeface="ＭＳ Ｐゴシック" charset="0"/>
                <a:cs typeface="ＭＳ Ｐゴシック" charset="0"/>
              </a:rPr>
              <a:t> </a:t>
            </a:r>
            <a:r>
              <a:rPr lang="en-US" altLang="zh-CN" dirty="0">
                <a:ea typeface="ＭＳ Ｐゴシック" charset="0"/>
                <a:cs typeface="ＭＳ Ｐゴシック" charset="0"/>
              </a:rPr>
              <a:t>and </a:t>
            </a:r>
            <a:r>
              <a:rPr lang="en-US" altLang="zh-CN" sz="2200" b="1" dirty="0">
                <a:latin typeface="Courier New"/>
                <a:ea typeface="ＭＳ Ｐゴシック" charset="0"/>
                <a:cs typeface="Courier New"/>
              </a:rPr>
              <a:t>release()</a:t>
            </a:r>
            <a:r>
              <a:rPr lang="en-US" altLang="zh-CN" sz="2200" dirty="0">
                <a:ea typeface="ＭＳ Ｐゴシック" charset="0"/>
                <a:cs typeface="ＭＳ Ｐゴシック" charset="0"/>
              </a:rPr>
              <a:t> </a:t>
            </a:r>
            <a:r>
              <a:rPr lang="en-US" altLang="zh-CN" dirty="0">
                <a:ea typeface="ＭＳ Ｐゴシック" charset="0"/>
                <a:cs typeface="ＭＳ Ｐゴシック" charset="0"/>
              </a:rPr>
              <a:t>must be atomic</a:t>
            </a:r>
          </a:p>
          <a:p>
            <a:pPr lvl="1">
              <a:buFont typeface="Arial" panose="020B0604020202020204" pitchFamily="34" charset="0"/>
              <a:buChar char="•"/>
              <a:defRPr/>
            </a:pPr>
            <a:r>
              <a:rPr lang="en-US" altLang="zh-CN" dirty="0">
                <a:ea typeface="ＭＳ Ｐゴシック" charset="0"/>
                <a:cs typeface="ＭＳ Ｐゴシック" charset="0"/>
              </a:rPr>
              <a:t>Usually implemented via hardware atomic instructions</a:t>
            </a:r>
          </a:p>
          <a:p>
            <a:pPr>
              <a:lnSpc>
                <a:spcPct val="90000"/>
              </a:lnSpc>
              <a:buFont typeface="Arial" panose="020B0604020202020204" pitchFamily="34" charset="0"/>
              <a:buChar char="•"/>
              <a:defRPr/>
            </a:pPr>
            <a:endParaRPr kumimoji="1" lang="zh-CN" altLang="en-US" dirty="0"/>
          </a:p>
        </p:txBody>
      </p:sp>
      <p:sp>
        <p:nvSpPr>
          <p:cNvPr id="4" name="灯片编号占位符 3">
            <a:extLst>
              <a:ext uri="{FF2B5EF4-FFF2-40B4-BE49-F238E27FC236}">
                <a16:creationId xmlns:a16="http://schemas.microsoft.com/office/drawing/2014/main" id="{2EC73DAF-D4A6-3E46-9A38-7D9097FE4358}"/>
              </a:ext>
            </a:extLst>
          </p:cNvPr>
          <p:cNvSpPr>
            <a:spLocks noGrp="1"/>
          </p:cNvSpPr>
          <p:nvPr>
            <p:ph type="sldNum" sz="quarter" idx="12"/>
          </p:nvPr>
        </p:nvSpPr>
        <p:spPr/>
        <p:txBody>
          <a:bodyPr/>
          <a:lstStyle/>
          <a:p>
            <a:fld id="{516AE904-116B-CF46-80CD-420BCD58D1B7}" type="slidenum">
              <a:rPr kumimoji="1" lang="zh-CN" altLang="en-US" smtClean="0"/>
              <a:t>3</a:t>
            </a:fld>
            <a:endParaRPr kumimoji="1" lang="zh-CN" altLang="en-US"/>
          </a:p>
        </p:txBody>
      </p:sp>
    </p:spTree>
    <p:extLst>
      <p:ext uri="{BB962C8B-B14F-4D97-AF65-F5344CB8AC3E}">
        <p14:creationId xmlns:p14="http://schemas.microsoft.com/office/powerpoint/2010/main" val="342726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2FE36-4A81-8C43-870E-B65CFCBED7EE}"/>
              </a:ext>
            </a:extLst>
          </p:cNvPr>
          <p:cNvSpPr>
            <a:spLocks noGrp="1"/>
          </p:cNvSpPr>
          <p:nvPr>
            <p:ph type="title"/>
          </p:nvPr>
        </p:nvSpPr>
        <p:spPr/>
        <p:txBody>
          <a:bodyPr/>
          <a:lstStyle/>
          <a:p>
            <a:r>
              <a:rPr lang="en-US" altLang="en-US" dirty="0"/>
              <a:t>An example</a:t>
            </a:r>
            <a:endParaRPr kumimoji="1" lang="zh-CN" altLang="en-US" dirty="0"/>
          </a:p>
        </p:txBody>
      </p:sp>
      <p:pic>
        <p:nvPicPr>
          <p:cNvPr id="6" name="内容占位符 5" descr="图形用户界面, 文本, 应用程序, 电子邮件&#10;&#10;描述已自动生成">
            <a:extLst>
              <a:ext uri="{FF2B5EF4-FFF2-40B4-BE49-F238E27FC236}">
                <a16:creationId xmlns:a16="http://schemas.microsoft.com/office/drawing/2014/main" id="{FDE0C1BB-53BB-A842-A58E-47EAEC0CF7EB}"/>
              </a:ext>
            </a:extLst>
          </p:cNvPr>
          <p:cNvPicPr>
            <a:picLocks noGrp="1" noChangeAspect="1"/>
          </p:cNvPicPr>
          <p:nvPr>
            <p:ph idx="1"/>
          </p:nvPr>
        </p:nvPicPr>
        <p:blipFill>
          <a:blip r:embed="rId2"/>
          <a:stretch>
            <a:fillRect/>
          </a:stretch>
        </p:blipFill>
        <p:spPr>
          <a:xfrm>
            <a:off x="934383" y="1858138"/>
            <a:ext cx="6749709" cy="4022725"/>
          </a:xfrm>
        </p:spPr>
      </p:pic>
      <p:sp>
        <p:nvSpPr>
          <p:cNvPr id="4" name="灯片编号占位符 3">
            <a:extLst>
              <a:ext uri="{FF2B5EF4-FFF2-40B4-BE49-F238E27FC236}">
                <a16:creationId xmlns:a16="http://schemas.microsoft.com/office/drawing/2014/main" id="{2EC73DAF-D4A6-3E46-9A38-7D9097FE4358}"/>
              </a:ext>
            </a:extLst>
          </p:cNvPr>
          <p:cNvSpPr>
            <a:spLocks noGrp="1"/>
          </p:cNvSpPr>
          <p:nvPr>
            <p:ph type="sldNum" sz="quarter" idx="12"/>
          </p:nvPr>
        </p:nvSpPr>
        <p:spPr/>
        <p:txBody>
          <a:bodyPr/>
          <a:lstStyle/>
          <a:p>
            <a:fld id="{516AE904-116B-CF46-80CD-420BCD58D1B7}" type="slidenum">
              <a:rPr kumimoji="1" lang="zh-CN" altLang="en-US" smtClean="0"/>
              <a:t>4</a:t>
            </a:fld>
            <a:endParaRPr kumimoji="1" lang="zh-CN" altLang="en-US"/>
          </a:p>
        </p:txBody>
      </p:sp>
      <p:sp>
        <p:nvSpPr>
          <p:cNvPr id="7" name="文本框 6">
            <a:extLst>
              <a:ext uri="{FF2B5EF4-FFF2-40B4-BE49-F238E27FC236}">
                <a16:creationId xmlns:a16="http://schemas.microsoft.com/office/drawing/2014/main" id="{CD565F83-9EBA-AB46-BEA1-0371664C272B}"/>
              </a:ext>
            </a:extLst>
          </p:cNvPr>
          <p:cNvSpPr txBox="1"/>
          <p:nvPr/>
        </p:nvSpPr>
        <p:spPr>
          <a:xfrm>
            <a:off x="7684092" y="2931090"/>
            <a:ext cx="3639437"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Several threads increase the the counter together</a:t>
            </a:r>
          </a:p>
          <a:p>
            <a:pPr marL="285750" indent="-285750">
              <a:buFont typeface="Arial" panose="020B0604020202020204" pitchFamily="34" charset="0"/>
              <a:buChar char="•"/>
            </a:pPr>
            <a:r>
              <a:rPr kumimoji="1" lang="en-US" altLang="zh-CN" dirty="0"/>
              <a:t>Using a lock to keep order</a:t>
            </a:r>
            <a:endParaRPr kumimoji="1" lang="zh-CN" altLang="en-US" dirty="0"/>
          </a:p>
        </p:txBody>
      </p:sp>
    </p:spTree>
    <p:extLst>
      <p:ext uri="{BB962C8B-B14F-4D97-AF65-F5344CB8AC3E}">
        <p14:creationId xmlns:p14="http://schemas.microsoft.com/office/powerpoint/2010/main" val="148035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2FE36-4A81-8C43-870E-B65CFCBED7EE}"/>
              </a:ext>
            </a:extLst>
          </p:cNvPr>
          <p:cNvSpPr>
            <a:spLocks noGrp="1"/>
          </p:cNvSpPr>
          <p:nvPr>
            <p:ph type="title"/>
          </p:nvPr>
        </p:nvSpPr>
        <p:spPr/>
        <p:txBody>
          <a:bodyPr/>
          <a:lstStyle/>
          <a:p>
            <a:r>
              <a:rPr lang="en-US" altLang="en-US" dirty="0"/>
              <a:t>An example</a:t>
            </a:r>
            <a:endParaRPr kumimoji="1" lang="zh-CN" altLang="en-US" dirty="0"/>
          </a:p>
        </p:txBody>
      </p:sp>
      <p:sp>
        <p:nvSpPr>
          <p:cNvPr id="4" name="灯片编号占位符 3">
            <a:extLst>
              <a:ext uri="{FF2B5EF4-FFF2-40B4-BE49-F238E27FC236}">
                <a16:creationId xmlns:a16="http://schemas.microsoft.com/office/drawing/2014/main" id="{2EC73DAF-D4A6-3E46-9A38-7D9097FE4358}"/>
              </a:ext>
            </a:extLst>
          </p:cNvPr>
          <p:cNvSpPr>
            <a:spLocks noGrp="1"/>
          </p:cNvSpPr>
          <p:nvPr>
            <p:ph type="sldNum" sz="quarter" idx="12"/>
          </p:nvPr>
        </p:nvSpPr>
        <p:spPr/>
        <p:txBody>
          <a:bodyPr/>
          <a:lstStyle/>
          <a:p>
            <a:fld id="{516AE904-116B-CF46-80CD-420BCD58D1B7}" type="slidenum">
              <a:rPr kumimoji="1" lang="zh-CN" altLang="en-US" smtClean="0"/>
              <a:t>5</a:t>
            </a:fld>
            <a:endParaRPr kumimoji="1" lang="zh-CN" altLang="en-US"/>
          </a:p>
        </p:txBody>
      </p:sp>
      <p:sp>
        <p:nvSpPr>
          <p:cNvPr id="7" name="文本框 6">
            <a:extLst>
              <a:ext uri="{FF2B5EF4-FFF2-40B4-BE49-F238E27FC236}">
                <a16:creationId xmlns:a16="http://schemas.microsoft.com/office/drawing/2014/main" id="{CD565F83-9EBA-AB46-BEA1-0371664C272B}"/>
              </a:ext>
            </a:extLst>
          </p:cNvPr>
          <p:cNvSpPr txBox="1"/>
          <p:nvPr/>
        </p:nvSpPr>
        <p:spPr>
          <a:xfrm>
            <a:off x="7684092" y="2931090"/>
            <a:ext cx="3639437"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Refer to the </a:t>
            </a:r>
            <a:r>
              <a:rPr kumimoji="1" lang="en-US" altLang="zh-CN" dirty="0" err="1"/>
              <a:t>lock_thread.c</a:t>
            </a:r>
            <a:r>
              <a:rPr kumimoji="1" lang="en-US" altLang="zh-CN" dirty="0"/>
              <a:t> and run the program</a:t>
            </a:r>
            <a:endParaRPr kumimoji="1" lang="zh-CN" altLang="en-US" dirty="0"/>
          </a:p>
        </p:txBody>
      </p:sp>
      <p:pic>
        <p:nvPicPr>
          <p:cNvPr id="9" name="图片 8" descr="报纸上的文字&#10;&#10;描述已自动生成">
            <a:extLst>
              <a:ext uri="{FF2B5EF4-FFF2-40B4-BE49-F238E27FC236}">
                <a16:creationId xmlns:a16="http://schemas.microsoft.com/office/drawing/2014/main" id="{F1AC6A95-3E21-5B49-9523-8280F7B2B3CB}"/>
              </a:ext>
            </a:extLst>
          </p:cNvPr>
          <p:cNvPicPr>
            <a:picLocks noChangeAspect="1"/>
          </p:cNvPicPr>
          <p:nvPr/>
        </p:nvPicPr>
        <p:blipFill>
          <a:blip r:embed="rId2"/>
          <a:stretch>
            <a:fillRect/>
          </a:stretch>
        </p:blipFill>
        <p:spPr>
          <a:xfrm>
            <a:off x="1396478" y="2007035"/>
            <a:ext cx="3987800" cy="3695700"/>
          </a:xfrm>
          <a:prstGeom prst="rect">
            <a:avLst/>
          </a:prstGeom>
        </p:spPr>
      </p:pic>
    </p:spTree>
    <p:extLst>
      <p:ext uri="{BB962C8B-B14F-4D97-AF65-F5344CB8AC3E}">
        <p14:creationId xmlns:p14="http://schemas.microsoft.com/office/powerpoint/2010/main" val="156366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C25BB47-2027-C54E-9A26-24C25ADBDD31}"/>
              </a:ext>
            </a:extLst>
          </p:cNvPr>
          <p:cNvSpPr>
            <a:spLocks noGrp="1"/>
          </p:cNvSpPr>
          <p:nvPr>
            <p:ph type="title"/>
          </p:nvPr>
        </p:nvSpPr>
        <p:spPr/>
        <p:txBody>
          <a:bodyPr>
            <a:normAutofit/>
          </a:bodyPr>
          <a:lstStyle/>
          <a:p>
            <a:r>
              <a:rPr lang="en-US" altLang="zh-CN" sz="4800" dirty="0"/>
              <a:t>Semaphore</a:t>
            </a:r>
            <a:endParaRPr lang="zh-CN" altLang="en-US" sz="4800" dirty="0"/>
          </a:p>
        </p:txBody>
      </p:sp>
      <p:sp>
        <p:nvSpPr>
          <p:cNvPr id="4" name="灯片编号占位符 3">
            <a:extLst>
              <a:ext uri="{FF2B5EF4-FFF2-40B4-BE49-F238E27FC236}">
                <a16:creationId xmlns:a16="http://schemas.microsoft.com/office/drawing/2014/main" id="{09BBD0D8-371D-D543-83DC-0C3EE9A14BE8}"/>
              </a:ext>
            </a:extLst>
          </p:cNvPr>
          <p:cNvSpPr>
            <a:spLocks noGrp="1"/>
          </p:cNvSpPr>
          <p:nvPr>
            <p:ph type="sldNum" sz="quarter" idx="12"/>
          </p:nvPr>
        </p:nvSpPr>
        <p:spPr/>
        <p:txBody>
          <a:bodyPr/>
          <a:lstStyle/>
          <a:p>
            <a:fld id="{516AE904-116B-CF46-80CD-420BCD58D1B7}" type="slidenum">
              <a:rPr kumimoji="1" lang="zh-CN" altLang="en-US" smtClean="0"/>
              <a:t>6</a:t>
            </a:fld>
            <a:endParaRPr kumimoji="1" lang="zh-CN" altLang="en-US"/>
          </a:p>
        </p:txBody>
      </p:sp>
    </p:spTree>
    <p:extLst>
      <p:ext uri="{BB962C8B-B14F-4D97-AF65-F5344CB8AC3E}">
        <p14:creationId xmlns:p14="http://schemas.microsoft.com/office/powerpoint/2010/main" val="314403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E3716-46BE-154D-88DC-951A0EA57369}"/>
              </a:ext>
            </a:extLst>
          </p:cNvPr>
          <p:cNvSpPr>
            <a:spLocks noGrp="1"/>
          </p:cNvSpPr>
          <p:nvPr>
            <p:ph type="title"/>
          </p:nvPr>
        </p:nvSpPr>
        <p:spPr/>
        <p:txBody>
          <a:bodyPr/>
          <a:lstStyle/>
          <a:p>
            <a:r>
              <a:rPr lang="en-US" altLang="en-US" dirty="0"/>
              <a:t>Semaphore</a:t>
            </a:r>
            <a:endParaRPr kumimoji="1" lang="zh-CN" altLang="en-US" dirty="0"/>
          </a:p>
        </p:txBody>
      </p:sp>
      <p:sp>
        <p:nvSpPr>
          <p:cNvPr id="3" name="内容占位符 2">
            <a:extLst>
              <a:ext uri="{FF2B5EF4-FFF2-40B4-BE49-F238E27FC236}">
                <a16:creationId xmlns:a16="http://schemas.microsoft.com/office/drawing/2014/main" id="{B9BCE1FD-5AB3-084A-9295-9C39BAE625C8}"/>
              </a:ext>
            </a:extLst>
          </p:cNvPr>
          <p:cNvSpPr>
            <a:spLocks noGrp="1"/>
          </p:cNvSpPr>
          <p:nvPr>
            <p:ph idx="1"/>
          </p:nvPr>
        </p:nvSpPr>
        <p:spPr/>
        <p:txBody>
          <a:bodyPr>
            <a:normAutofit fontScale="85000" lnSpcReduction="20000"/>
          </a:bodyPr>
          <a:lstStyle/>
          <a:p>
            <a:pPr>
              <a:lnSpc>
                <a:spcPct val="90000"/>
              </a:lnSpc>
            </a:pPr>
            <a:r>
              <a:rPr lang="en-US" altLang="en-US" sz="1600" dirty="0"/>
              <a:t>Synchronization tool that provides more sophisticated ways (than Mutex locks)  for process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r>
              <a:rPr lang="en-US" altLang="zh-CN" b="1" dirty="0">
                <a:solidFill>
                  <a:srgbClr val="000000"/>
                </a:solidFill>
                <a:latin typeface="Courier New" panose="02070309020205020404" pitchFamily="49" charset="0"/>
              </a:rPr>
              <a:t>/post()</a:t>
            </a:r>
            <a:endParaRPr lang="en-US" altLang="en-US" b="1" dirty="0">
              <a:solidFill>
                <a:srgbClr val="000000"/>
              </a:solidFill>
              <a:latin typeface="Courier New" panose="02070309020205020404" pitchFamily="49" charset="0"/>
            </a:endParaRP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cs typeface="Courier New" panose="02070309020205020404" pitchFamily="49" charset="0"/>
              </a:rPr>
              <a:t>wait() operation</a:t>
            </a:r>
          </a:p>
          <a:p>
            <a:pPr lvl="1">
              <a:lnSpc>
                <a:spcPct val="90000"/>
              </a:lnSpc>
              <a:buFont typeface="Monotype Sorts" pitchFamily="2" charset="2"/>
              <a:buNone/>
            </a:pPr>
            <a:r>
              <a:rPr lang="en-US" altLang="en-US" b="1" dirty="0">
                <a:latin typeface="Courier New" panose="02070309020205020404" pitchFamily="49" charset="0"/>
                <a:sym typeface="Symbol" pitchFamily="2" charset="2"/>
              </a:rPr>
              <a:t>wait(S)</a:t>
            </a:r>
            <a:r>
              <a:rPr lang="en-US" altLang="en-US" sz="1600" b="1" dirty="0">
                <a:latin typeface="Courier New" panose="02070309020205020404" pitchFamily="49" charset="0"/>
                <a:sym typeface="Symbol" pitchFamily="2" charset="2"/>
              </a:rPr>
              <a:t> { </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while (S &lt;= 0)</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 // busy wait</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S--;</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cs typeface="Courier New" panose="02070309020205020404" pitchFamily="49" charset="0"/>
              </a:rPr>
              <a:t>signal() operation</a:t>
            </a:r>
            <a:endParaRPr lang="en-US" altLang="en-US" sz="1600" b="1" dirty="0">
              <a:latin typeface="Courier New" panose="02070309020205020404" pitchFamily="49" charset="0"/>
              <a:cs typeface="Courier New" panose="02070309020205020404" pitchFamily="49" charset="0"/>
              <a:sym typeface="Symbol" pitchFamily="2" charset="2"/>
            </a:endParaRPr>
          </a:p>
          <a:p>
            <a:pPr lvl="1">
              <a:lnSpc>
                <a:spcPct val="90000"/>
              </a:lnSpc>
              <a:buFont typeface="Monotype Sorts" pitchFamily="2" charset="2"/>
              <a:buNone/>
            </a:pPr>
            <a:r>
              <a:rPr lang="en-US" altLang="en-US" b="1" dirty="0">
                <a:latin typeface="Courier New" panose="02070309020205020404" pitchFamily="49" charset="0"/>
                <a:sym typeface="Symbol" pitchFamily="2" charset="2"/>
              </a:rPr>
              <a:t>signal(S)</a:t>
            </a:r>
            <a:r>
              <a:rPr lang="en-US" altLang="en-US" sz="1600" b="1" dirty="0">
                <a:latin typeface="Courier New" panose="02070309020205020404" pitchFamily="49" charset="0"/>
                <a:sym typeface="Symbol" pitchFamily="2" charset="2"/>
              </a:rPr>
              <a:t> { </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    S++;</a:t>
            </a:r>
          </a:p>
          <a:p>
            <a:pPr lvl="1">
              <a:lnSpc>
                <a:spcPct val="90000"/>
              </a:lnSpc>
              <a:buFont typeface="Monotype Sorts" pitchFamily="2" charset="2"/>
              <a:buNone/>
            </a:pPr>
            <a:r>
              <a:rPr lang="en-US" altLang="en-US" sz="1600" b="1" dirty="0">
                <a:latin typeface="Courier New" panose="02070309020205020404" pitchFamily="49" charset="0"/>
                <a:sym typeface="Symbol" pitchFamily="2" charset="2"/>
              </a:rPr>
              <a:t>}</a:t>
            </a:r>
          </a:p>
          <a:p>
            <a:endParaRPr kumimoji="1" lang="zh-CN" altLang="en-US" dirty="0"/>
          </a:p>
        </p:txBody>
      </p:sp>
      <p:sp>
        <p:nvSpPr>
          <p:cNvPr id="4" name="灯片编号占位符 3">
            <a:extLst>
              <a:ext uri="{FF2B5EF4-FFF2-40B4-BE49-F238E27FC236}">
                <a16:creationId xmlns:a16="http://schemas.microsoft.com/office/drawing/2014/main" id="{5C9B9DFD-6A4C-9149-B9B6-B717BC834F0E}"/>
              </a:ext>
            </a:extLst>
          </p:cNvPr>
          <p:cNvSpPr>
            <a:spLocks noGrp="1"/>
          </p:cNvSpPr>
          <p:nvPr>
            <p:ph type="sldNum" sz="quarter" idx="12"/>
          </p:nvPr>
        </p:nvSpPr>
        <p:spPr/>
        <p:txBody>
          <a:bodyPr/>
          <a:lstStyle/>
          <a:p>
            <a:fld id="{516AE904-116B-CF46-80CD-420BCD58D1B7}" type="slidenum">
              <a:rPr kumimoji="1" lang="zh-CN" altLang="en-US" smtClean="0"/>
              <a:t>7</a:t>
            </a:fld>
            <a:endParaRPr kumimoji="1" lang="zh-CN" altLang="en-US"/>
          </a:p>
        </p:txBody>
      </p:sp>
    </p:spTree>
    <p:extLst>
      <p:ext uri="{BB962C8B-B14F-4D97-AF65-F5344CB8AC3E}">
        <p14:creationId xmlns:p14="http://schemas.microsoft.com/office/powerpoint/2010/main" val="193128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00976-6626-FE4F-864A-AE03E1591063}"/>
              </a:ext>
            </a:extLst>
          </p:cNvPr>
          <p:cNvSpPr>
            <a:spLocks noGrp="1"/>
          </p:cNvSpPr>
          <p:nvPr>
            <p:ph type="title"/>
          </p:nvPr>
        </p:nvSpPr>
        <p:spPr/>
        <p:txBody>
          <a:bodyPr/>
          <a:lstStyle/>
          <a:p>
            <a:r>
              <a:rPr kumimoji="1" lang="en-US" altLang="zh-CN" dirty="0"/>
              <a:t>An example</a:t>
            </a:r>
            <a:endParaRPr kumimoji="1" lang="zh-CN" altLang="en-US" dirty="0"/>
          </a:p>
        </p:txBody>
      </p:sp>
      <p:sp>
        <p:nvSpPr>
          <p:cNvPr id="3" name="内容占位符 2">
            <a:extLst>
              <a:ext uri="{FF2B5EF4-FFF2-40B4-BE49-F238E27FC236}">
                <a16:creationId xmlns:a16="http://schemas.microsoft.com/office/drawing/2014/main" id="{F3CA97A3-3CCC-204F-A06D-B96CED017136}"/>
              </a:ext>
            </a:extLst>
          </p:cNvPr>
          <p:cNvSpPr>
            <a:spLocks noGrp="1"/>
          </p:cNvSpPr>
          <p:nvPr>
            <p:ph idx="1"/>
          </p:nvPr>
        </p:nvSpPr>
        <p:spPr/>
        <p:txBody>
          <a:bodyPr>
            <a:normAutofit fontScale="85000" lnSpcReduction="20000"/>
          </a:bodyPr>
          <a:lstStyle/>
          <a:p>
            <a:pPr>
              <a:lnSpc>
                <a:spcPct val="80000"/>
              </a:lnSpc>
              <a:buFont typeface="Wingdings" pitchFamily="2" charset="2"/>
              <a:buChar char="l"/>
              <a:tabLst>
                <a:tab pos="1887538" algn="l"/>
                <a:tab pos="2335213" algn="l"/>
                <a:tab pos="2506663" algn="l"/>
              </a:tabLst>
            </a:pPr>
            <a:r>
              <a:rPr lang="en-US" altLang="en-US" dirty="0"/>
              <a:t> Variables </a:t>
            </a:r>
          </a:p>
          <a:p>
            <a:pPr>
              <a:lnSpc>
                <a:spcPct val="80000"/>
              </a:lnSpc>
              <a:buFont typeface="Monotype Sorts" pitchFamily="2" charset="2"/>
              <a:buNone/>
              <a:tabLst>
                <a:tab pos="1887538" algn="l"/>
                <a:tab pos="2335213" algn="l"/>
                <a:tab pos="2506663" algn="l"/>
              </a:tabLst>
            </a:pPr>
            <a:endParaRPr lang="en-US" altLang="en-US" dirty="0"/>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semaphore mutex;  // (initially  = 1)</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semaphore next;   // (initially  = 0)</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int </a:t>
            </a:r>
            <a:r>
              <a:rPr lang="en-US" altLang="en-US" b="1" dirty="0" err="1">
                <a:solidFill>
                  <a:srgbClr val="000000"/>
                </a:solidFill>
                <a:latin typeface="Courier New" panose="02070309020205020404" pitchFamily="49" charset="0"/>
                <a:cs typeface="Courier New" panose="02070309020205020404" pitchFamily="49" charset="0"/>
              </a:rPr>
              <a:t>next_count</a:t>
            </a:r>
            <a:r>
              <a:rPr lang="en-US" altLang="en-US" b="1" dirty="0">
                <a:solidFill>
                  <a:srgbClr val="000000"/>
                </a:solidFill>
                <a:latin typeface="Courier New" panose="02070309020205020404" pitchFamily="49" charset="0"/>
                <a:cs typeface="Courier New" panose="02070309020205020404" pitchFamily="49" charset="0"/>
              </a:rPr>
              <a:t> = 0;</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lnSpc>
                <a:spcPct val="80000"/>
              </a:lnSpc>
              <a:buFont typeface="Wingdings" pitchFamily="2" charset="2"/>
              <a:buChar char="l"/>
              <a:tabLst>
                <a:tab pos="1887538" algn="l"/>
                <a:tab pos="2335213" algn="l"/>
                <a:tab pos="2506663" algn="l"/>
              </a:tabLst>
            </a:pPr>
            <a:r>
              <a:rPr lang="en-US" altLang="en-US" dirty="0"/>
              <a:t> </a:t>
            </a:r>
            <a:endParaRPr lang="en-US" altLang="en-US" sz="1800" dirty="0"/>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wait(mutex);</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			 </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body of F;</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if (</a:t>
            </a:r>
            <a:r>
              <a:rPr lang="en-US" altLang="en-US" b="1" dirty="0" err="1">
                <a:solidFill>
                  <a:srgbClr val="000000"/>
                </a:solidFill>
                <a:latin typeface="Courier New" panose="02070309020205020404" pitchFamily="49" charset="0"/>
                <a:cs typeface="Courier New" panose="02070309020205020404" pitchFamily="49" charset="0"/>
              </a:rPr>
              <a:t>next_count</a:t>
            </a:r>
            <a:r>
              <a:rPr lang="en-US" altLang="en-US" b="1" dirty="0">
                <a:solidFill>
                  <a:srgbClr val="000000"/>
                </a:solidFill>
                <a:latin typeface="Courier New" panose="02070309020205020404" pitchFamily="49" charset="0"/>
                <a:cs typeface="Courier New" panose="02070309020205020404" pitchFamily="49" charset="0"/>
              </a:rPr>
              <a:t> &gt; 0)</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signal(next)</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else </a:t>
            </a:r>
          </a:p>
          <a:p>
            <a:pPr>
              <a:lnSpc>
                <a:spcPct val="80000"/>
              </a:lnSpc>
              <a:spcBef>
                <a:spcPct val="15000"/>
              </a:spcBef>
              <a:buFont typeface="Monotype Sorts" pitchFamily="2" charset="2"/>
              <a:buNone/>
              <a:tabLst>
                <a:tab pos="1887538" algn="l"/>
                <a:tab pos="2335213" algn="l"/>
                <a:tab pos="2506663" algn="l"/>
              </a:tabLst>
            </a:pPr>
            <a:r>
              <a:rPr lang="en-US" altLang="en-US" b="1" dirty="0">
                <a:solidFill>
                  <a:srgbClr val="000000"/>
                </a:solidFill>
                <a:latin typeface="Courier New" panose="02070309020205020404" pitchFamily="49" charset="0"/>
                <a:cs typeface="Courier New" panose="02070309020205020404" pitchFamily="49" charset="0"/>
              </a:rPr>
              <a:t>				signal(mutex);</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endParaRPr kumimoji="1" lang="zh-CN" altLang="en-US" dirty="0"/>
          </a:p>
        </p:txBody>
      </p:sp>
      <p:sp>
        <p:nvSpPr>
          <p:cNvPr id="4" name="灯片编号占位符 3">
            <a:extLst>
              <a:ext uri="{FF2B5EF4-FFF2-40B4-BE49-F238E27FC236}">
                <a16:creationId xmlns:a16="http://schemas.microsoft.com/office/drawing/2014/main" id="{A638C8C5-FAA2-FF40-96D8-2AA65117B5E8}"/>
              </a:ext>
            </a:extLst>
          </p:cNvPr>
          <p:cNvSpPr>
            <a:spLocks noGrp="1"/>
          </p:cNvSpPr>
          <p:nvPr>
            <p:ph type="sldNum" sz="quarter" idx="12"/>
          </p:nvPr>
        </p:nvSpPr>
        <p:spPr/>
        <p:txBody>
          <a:bodyPr/>
          <a:lstStyle/>
          <a:p>
            <a:fld id="{516AE904-116B-CF46-80CD-420BCD58D1B7}" type="slidenum">
              <a:rPr kumimoji="1" lang="zh-CN" altLang="en-US" smtClean="0"/>
              <a:t>8</a:t>
            </a:fld>
            <a:endParaRPr kumimoji="1" lang="zh-CN" altLang="en-US"/>
          </a:p>
        </p:txBody>
      </p:sp>
      <p:sp>
        <p:nvSpPr>
          <p:cNvPr id="5" name="文本框 4">
            <a:extLst>
              <a:ext uri="{FF2B5EF4-FFF2-40B4-BE49-F238E27FC236}">
                <a16:creationId xmlns:a16="http://schemas.microsoft.com/office/drawing/2014/main" id="{AC631A87-2BAE-1544-B910-F2B1A7951CA9}"/>
              </a:ext>
            </a:extLst>
          </p:cNvPr>
          <p:cNvSpPr txBox="1"/>
          <p:nvPr/>
        </p:nvSpPr>
        <p:spPr>
          <a:xfrm>
            <a:off x="6317672" y="2291938"/>
            <a:ext cx="3990110" cy="369332"/>
          </a:xfrm>
          <a:prstGeom prst="rect">
            <a:avLst/>
          </a:prstGeom>
          <a:noFill/>
        </p:spPr>
        <p:txBody>
          <a:bodyPr wrap="square" rtlCol="0">
            <a:spAutoFit/>
          </a:bodyPr>
          <a:lstStyle/>
          <a:p>
            <a:r>
              <a:rPr kumimoji="1" lang="en-US" altLang="zh-CN" dirty="0"/>
              <a:t>A binary </a:t>
            </a:r>
            <a:r>
              <a:rPr kumimoji="1" lang="en-US" altLang="zh-CN" dirty="0" err="1"/>
              <a:t>sem</a:t>
            </a:r>
            <a:r>
              <a:rPr kumimoji="1" lang="en-US" altLang="zh-CN" dirty="0"/>
              <a:t> ( serve as a mutex)</a:t>
            </a:r>
            <a:endParaRPr kumimoji="1" lang="zh-CN" altLang="en-US" dirty="0"/>
          </a:p>
        </p:txBody>
      </p:sp>
      <p:sp>
        <p:nvSpPr>
          <p:cNvPr id="6" name="文本框 5">
            <a:extLst>
              <a:ext uri="{FF2B5EF4-FFF2-40B4-BE49-F238E27FC236}">
                <a16:creationId xmlns:a16="http://schemas.microsoft.com/office/drawing/2014/main" id="{0E4BE9D8-FA50-1E49-8C0F-A1FD6C97643A}"/>
              </a:ext>
            </a:extLst>
          </p:cNvPr>
          <p:cNvSpPr txBox="1"/>
          <p:nvPr/>
        </p:nvSpPr>
        <p:spPr>
          <a:xfrm>
            <a:off x="6317672" y="2537178"/>
            <a:ext cx="2529444" cy="369332"/>
          </a:xfrm>
          <a:prstGeom prst="rect">
            <a:avLst/>
          </a:prstGeom>
          <a:noFill/>
        </p:spPr>
        <p:txBody>
          <a:bodyPr wrap="square" rtlCol="0">
            <a:spAutoFit/>
          </a:bodyPr>
          <a:lstStyle/>
          <a:p>
            <a:r>
              <a:rPr kumimoji="1" lang="en-US" altLang="zh-CN" dirty="0"/>
              <a:t>A counting </a:t>
            </a:r>
            <a:r>
              <a:rPr kumimoji="1" lang="en-US" altLang="zh-CN" dirty="0" err="1"/>
              <a:t>sem</a:t>
            </a:r>
            <a:endParaRPr kumimoji="1" lang="zh-CN" altLang="en-US" dirty="0"/>
          </a:p>
        </p:txBody>
      </p:sp>
    </p:spTree>
    <p:extLst>
      <p:ext uri="{BB962C8B-B14F-4D97-AF65-F5344CB8AC3E}">
        <p14:creationId xmlns:p14="http://schemas.microsoft.com/office/powerpoint/2010/main" val="394488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1EA7B-8D1C-164B-BFA1-0B51BC0A141F}"/>
              </a:ext>
            </a:extLst>
          </p:cNvPr>
          <p:cNvSpPr>
            <a:spLocks noGrp="1"/>
          </p:cNvSpPr>
          <p:nvPr>
            <p:ph type="title"/>
          </p:nvPr>
        </p:nvSpPr>
        <p:spPr/>
        <p:txBody>
          <a:bodyPr/>
          <a:lstStyle/>
          <a:p>
            <a:r>
              <a:rPr lang="en" altLang="zh-CN" dirty="0">
                <a:solidFill>
                  <a:srgbClr val="000000"/>
                </a:solidFill>
                <a:ea typeface="PingFang SC" panose="020B0400000000000000" pitchFamily="34" charset="-122"/>
              </a:rPr>
              <a:t>I</a:t>
            </a:r>
            <a:r>
              <a:rPr lang="en" altLang="zh-CN" b="0" i="0" dirty="0">
                <a:solidFill>
                  <a:srgbClr val="000000"/>
                </a:solidFill>
                <a:effectLst/>
                <a:ea typeface="PingFang SC" panose="020B0400000000000000" pitchFamily="34" charset="-122"/>
              </a:rPr>
              <a:t>mplementation of a semaphore</a:t>
            </a:r>
            <a:endParaRPr kumimoji="1" lang="zh-CN" altLang="en-US" dirty="0"/>
          </a:p>
        </p:txBody>
      </p:sp>
      <p:sp>
        <p:nvSpPr>
          <p:cNvPr id="4" name="灯片编号占位符 3">
            <a:extLst>
              <a:ext uri="{FF2B5EF4-FFF2-40B4-BE49-F238E27FC236}">
                <a16:creationId xmlns:a16="http://schemas.microsoft.com/office/drawing/2014/main" id="{19796C01-5AE3-BF41-BA31-AD223681F03B}"/>
              </a:ext>
            </a:extLst>
          </p:cNvPr>
          <p:cNvSpPr>
            <a:spLocks noGrp="1"/>
          </p:cNvSpPr>
          <p:nvPr>
            <p:ph type="sldNum" sz="quarter" idx="12"/>
          </p:nvPr>
        </p:nvSpPr>
        <p:spPr/>
        <p:txBody>
          <a:bodyPr/>
          <a:lstStyle/>
          <a:p>
            <a:fld id="{516AE904-116B-CF46-80CD-420BCD58D1B7}" type="slidenum">
              <a:rPr kumimoji="1" lang="zh-CN" altLang="en-US" smtClean="0"/>
              <a:t>9</a:t>
            </a:fld>
            <a:endParaRPr kumimoji="1" lang="zh-CN" altLang="en-US"/>
          </a:p>
        </p:txBody>
      </p:sp>
      <p:sp>
        <p:nvSpPr>
          <p:cNvPr id="8" name="文本框 7">
            <a:extLst>
              <a:ext uri="{FF2B5EF4-FFF2-40B4-BE49-F238E27FC236}">
                <a16:creationId xmlns:a16="http://schemas.microsoft.com/office/drawing/2014/main" id="{BE4B6D6A-6F1B-0940-B5CE-02100EBBF4D6}"/>
              </a:ext>
            </a:extLst>
          </p:cNvPr>
          <p:cNvSpPr txBox="1"/>
          <p:nvPr/>
        </p:nvSpPr>
        <p:spPr>
          <a:xfrm>
            <a:off x="6364480" y="2419554"/>
            <a:ext cx="4191990" cy="1477328"/>
          </a:xfrm>
          <a:prstGeom prst="rect">
            <a:avLst/>
          </a:prstGeom>
          <a:noFill/>
        </p:spPr>
        <p:txBody>
          <a:bodyPr wrap="square">
            <a:spAutoFit/>
          </a:bodyPr>
          <a:lstStyle/>
          <a:p>
            <a:r>
              <a:rPr lang="en" altLang="zh-CN" b="0" i="0" dirty="0">
                <a:solidFill>
                  <a:srgbClr val="000000"/>
                </a:solidFill>
                <a:effectLst/>
                <a:latin typeface="PingFang SC" panose="020B0400000000000000" pitchFamily="34" charset="-122"/>
                <a:ea typeface="PingFang SC" panose="020B0400000000000000" pitchFamily="34" charset="-122"/>
              </a:rPr>
              <a:t>With the help of the OS, we can implement semaphores so that the calling process will block and wait for the post() operation to "wake it up" making it runnable again.</a:t>
            </a:r>
            <a:endParaRPr lang="zh-CN" altLang="en-US" dirty="0"/>
          </a:p>
        </p:txBody>
      </p:sp>
      <p:pic>
        <p:nvPicPr>
          <p:cNvPr id="12" name="内容占位符 11" descr="文本, 信件&#10;&#10;描述已自动生成">
            <a:extLst>
              <a:ext uri="{FF2B5EF4-FFF2-40B4-BE49-F238E27FC236}">
                <a16:creationId xmlns:a16="http://schemas.microsoft.com/office/drawing/2014/main" id="{2F21ED84-E72E-7448-8423-FD487B0D385F}"/>
              </a:ext>
            </a:extLst>
          </p:cNvPr>
          <p:cNvPicPr>
            <a:picLocks noGrp="1" noChangeAspect="1"/>
          </p:cNvPicPr>
          <p:nvPr>
            <p:ph idx="1"/>
          </p:nvPr>
        </p:nvPicPr>
        <p:blipFill>
          <a:blip r:embed="rId2"/>
          <a:stretch>
            <a:fillRect/>
          </a:stretch>
        </p:blipFill>
        <p:spPr>
          <a:xfrm>
            <a:off x="1308757" y="1885519"/>
            <a:ext cx="3817869" cy="4024800"/>
          </a:xfrm>
        </p:spPr>
      </p:pic>
      <p:sp>
        <p:nvSpPr>
          <p:cNvPr id="3" name="文本框 2">
            <a:extLst>
              <a:ext uri="{FF2B5EF4-FFF2-40B4-BE49-F238E27FC236}">
                <a16:creationId xmlns:a16="http://schemas.microsoft.com/office/drawing/2014/main" id="{1B294EE0-6402-8843-B6D1-5466FE52663C}"/>
              </a:ext>
            </a:extLst>
          </p:cNvPr>
          <p:cNvSpPr txBox="1"/>
          <p:nvPr/>
        </p:nvSpPr>
        <p:spPr>
          <a:xfrm>
            <a:off x="1308757" y="1815561"/>
            <a:ext cx="1670972" cy="287948"/>
          </a:xfrm>
          <a:prstGeom prst="rect">
            <a:avLst/>
          </a:prstGeom>
          <a:solidFill>
            <a:schemeClr val="bg1"/>
          </a:solidFill>
        </p:spPr>
        <p:txBody>
          <a:bodyPr wrap="square" rtlCol="0">
            <a:spAutoFit/>
          </a:bodyPr>
          <a:lstStyle/>
          <a:p>
            <a:r>
              <a:rPr kumimoji="1" lang="en-US" altLang="zh-CN" sz="1200" dirty="0"/>
              <a:t>wait</a:t>
            </a:r>
            <a:r>
              <a:rPr kumimoji="1" lang="zh-CN" altLang="en-US" sz="1200" dirty="0"/>
              <a:t> </a:t>
            </a:r>
            <a:r>
              <a:rPr kumimoji="1" lang="en-US" altLang="zh-CN" sz="1200" dirty="0"/>
              <a:t>(</a:t>
            </a:r>
            <a:r>
              <a:rPr kumimoji="1" lang="en-US" altLang="zh-CN" sz="1200" dirty="0" err="1"/>
              <a:t>csem</a:t>
            </a:r>
            <a:r>
              <a:rPr kumimoji="1" lang="en-US" altLang="zh-CN" sz="1200" dirty="0"/>
              <a:t>) {</a:t>
            </a:r>
            <a:endParaRPr kumimoji="1" lang="zh-CN" altLang="en-US" sz="1200" dirty="0"/>
          </a:p>
        </p:txBody>
      </p:sp>
      <p:sp>
        <p:nvSpPr>
          <p:cNvPr id="7" name="文本框 6">
            <a:extLst>
              <a:ext uri="{FF2B5EF4-FFF2-40B4-BE49-F238E27FC236}">
                <a16:creationId xmlns:a16="http://schemas.microsoft.com/office/drawing/2014/main" id="{645A544B-7668-6D46-9D71-2D26B3EE214B}"/>
              </a:ext>
            </a:extLst>
          </p:cNvPr>
          <p:cNvSpPr txBox="1"/>
          <p:nvPr/>
        </p:nvSpPr>
        <p:spPr>
          <a:xfrm>
            <a:off x="1179953" y="4288024"/>
            <a:ext cx="1458030" cy="276999"/>
          </a:xfrm>
          <a:prstGeom prst="rect">
            <a:avLst/>
          </a:prstGeom>
          <a:solidFill>
            <a:schemeClr val="bg1"/>
          </a:solidFill>
        </p:spPr>
        <p:txBody>
          <a:bodyPr wrap="square" rtlCol="0">
            <a:spAutoFit/>
          </a:bodyPr>
          <a:lstStyle/>
          <a:p>
            <a:r>
              <a:rPr kumimoji="1" lang="en-US" altLang="zh-CN" sz="1200" dirty="0"/>
              <a:t>post (</a:t>
            </a:r>
            <a:r>
              <a:rPr kumimoji="1" lang="en-US" altLang="zh-CN" sz="1200" dirty="0" err="1"/>
              <a:t>csem</a:t>
            </a:r>
            <a:r>
              <a:rPr kumimoji="1" lang="en-US" altLang="zh-CN" sz="1200" dirty="0"/>
              <a:t>)</a:t>
            </a:r>
            <a:endParaRPr kumimoji="1" lang="zh-CN" altLang="en-US" sz="1200" dirty="0"/>
          </a:p>
        </p:txBody>
      </p:sp>
    </p:spTree>
    <p:extLst>
      <p:ext uri="{BB962C8B-B14F-4D97-AF65-F5344CB8AC3E}">
        <p14:creationId xmlns:p14="http://schemas.microsoft.com/office/powerpoint/2010/main" val="1396260763"/>
      </p:ext>
    </p:extLst>
  </p:cSld>
  <p:clrMapOvr>
    <a:masterClrMapping/>
  </p:clrMapOvr>
</p:sld>
</file>

<file path=ppt/theme/theme1.xml><?xml version="1.0" encoding="utf-8"?>
<a:theme xmlns:a="http://schemas.openxmlformats.org/drawingml/2006/main" name="怀旧">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5635</TotalTime>
  <Words>1379</Words>
  <Application>Microsoft Macintosh PowerPoint</Application>
  <PresentationFormat>宽屏</PresentationFormat>
  <Paragraphs>154</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DengXian</vt:lpstr>
      <vt:lpstr>PingFang SC</vt:lpstr>
      <vt:lpstr>Arial</vt:lpstr>
      <vt:lpstr>Calibri</vt:lpstr>
      <vt:lpstr>Calibri Light</vt:lpstr>
      <vt:lpstr>Courier New</vt:lpstr>
      <vt:lpstr>Monotype Sorts</vt:lpstr>
      <vt:lpstr>Verdana</vt:lpstr>
      <vt:lpstr>Wingdings</vt:lpstr>
      <vt:lpstr>怀旧</vt:lpstr>
      <vt:lpstr>Tutorial 04:  Mutex, Semaphore and Condition Variables</vt:lpstr>
      <vt:lpstr>Mutex</vt:lpstr>
      <vt:lpstr>Mutex Locks</vt:lpstr>
      <vt:lpstr>An example</vt:lpstr>
      <vt:lpstr>An example</vt:lpstr>
      <vt:lpstr>Semaphore</vt:lpstr>
      <vt:lpstr>Semaphore</vt:lpstr>
      <vt:lpstr>An example</vt:lpstr>
      <vt:lpstr>Implementation of a semaphore</vt:lpstr>
      <vt:lpstr>Condition Variables</vt:lpstr>
      <vt:lpstr>Overview</vt:lpstr>
      <vt:lpstr>Overview</vt:lpstr>
      <vt:lpstr>One possible Implementation</vt:lpstr>
      <vt:lpstr>One possible Implementation</vt:lpstr>
      <vt:lpstr>One possible Implementation</vt:lpstr>
      <vt:lpstr>One possible Implementation</vt:lpstr>
      <vt:lpstr>An example for CV</vt:lpstr>
      <vt:lpstr>The Dining Philosophers Problem with CV</vt:lpstr>
      <vt:lpstr>The Dining Philosophers Problem with CV</vt:lpstr>
      <vt:lpstr>The Dining Philosophers Problem with CV</vt:lpstr>
      <vt:lpstr>The Dining Philosophers Problem with CV</vt:lpstr>
      <vt:lpstr>The Dining Philosophers Problem with CV</vt:lpstr>
      <vt:lpstr>The Dining Philosophers Problem with CV</vt:lpstr>
      <vt:lpstr>The Dining Philosophers Problem with CV</vt:lpstr>
      <vt:lpstr>The Dining Philosophers Problem with CV</vt:lpstr>
      <vt:lpstr>The Dining Philosophers Problem with CV</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big data index solution</dc:title>
  <dc:creator>Kenny</dc:creator>
  <cp:lastModifiedBy>TAN, Xin</cp:lastModifiedBy>
  <cp:revision>1528</cp:revision>
  <cp:lastPrinted>2020-01-13T12:05:32Z</cp:lastPrinted>
  <dcterms:created xsi:type="dcterms:W3CDTF">2019-08-13T01:55:28Z</dcterms:created>
  <dcterms:modified xsi:type="dcterms:W3CDTF">2023-02-08T14:20:29Z</dcterms:modified>
</cp:coreProperties>
</file>