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7" r:id="rId1"/>
  </p:sldMasterIdLst>
  <p:notesMasterIdLst>
    <p:notesMasterId r:id="rId47"/>
  </p:notesMasterIdLst>
  <p:handoutMasterIdLst>
    <p:handoutMasterId r:id="rId48"/>
  </p:handout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7" r:id="rId10"/>
    <p:sldId id="358" r:id="rId11"/>
    <p:sldId id="359" r:id="rId12"/>
    <p:sldId id="356" r:id="rId13"/>
    <p:sldId id="360" r:id="rId14"/>
    <p:sldId id="361" r:id="rId15"/>
    <p:sldId id="362" r:id="rId16"/>
    <p:sldId id="363" r:id="rId17"/>
    <p:sldId id="365" r:id="rId18"/>
    <p:sldId id="366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64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86" r:id="rId39"/>
    <p:sldId id="387" r:id="rId40"/>
    <p:sldId id="393" r:id="rId41"/>
    <p:sldId id="388" r:id="rId42"/>
    <p:sldId id="389" r:id="rId43"/>
    <p:sldId id="390" r:id="rId44"/>
    <p:sldId id="394" r:id="rId45"/>
    <p:sldId id="39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A3ABFF"/>
    <a:srgbClr val="567CFF"/>
    <a:srgbClr val="FF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3"/>
    <p:restoredTop sz="96327" autoAdjust="0"/>
  </p:normalViewPr>
  <p:slideViewPr>
    <p:cSldViewPr snapToGrid="0" snapToObjects="1">
      <p:cViewPr varScale="1">
        <p:scale>
          <a:sx n="128" d="100"/>
          <a:sy n="128" d="100"/>
        </p:scale>
        <p:origin x="1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5FA19-4AE7-394C-8E06-B4A0FB3E5AA8}" type="datetimeFigureOut">
              <a:rPr lang="en-US" smtClean="0"/>
              <a:pPr/>
              <a:t>1/17/23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3C84F-422D-1049-B727-5B751ACDA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2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991A4-6061-8E40-B3BF-9224535D7C20}" type="datetimeFigureOut">
              <a:rPr lang="en-US" smtClean="0"/>
              <a:pPr/>
              <a:t>1/17/23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39927-3662-3B4E-89DF-65C239F3E8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129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26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8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36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94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05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44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New: really</a:t>
            </a:r>
            <a:r>
              <a:rPr lang="en-US" baseline="0" dirty="0"/>
              <a:t> is the parent process.</a:t>
            </a:r>
          </a:p>
          <a:p>
            <a:r>
              <a:rPr lang="en-US" baseline="0" dirty="0"/>
              <a:t>The moment you do I/O --- waiting. Why?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39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5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05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50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07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7"/>
          <p:cNvGrpSpPr/>
          <p:nvPr/>
        </p:nvGrpSpPr>
        <p:grpSpPr>
          <a:xfrm>
            <a:off x="486873" y="411480"/>
            <a:ext cx="8170255" cy="6035040"/>
            <a:chOff x="486873" y="411480"/>
            <a:chExt cx="8170255" cy="6035040"/>
          </a:xfrm>
        </p:grpSpPr>
        <p:pic>
          <p:nvPicPr>
            <p:cNvPr id="12" name="Picture 11" descr="PaperPanel-Title.jpg"/>
            <p:cNvPicPr>
              <a:picLocks noChangeAspect="1"/>
            </p:cNvPicPr>
            <p:nvPr/>
          </p:nvPicPr>
          <p:blipFill>
            <a:blip r:embed="rId2"/>
            <a:srcRect r="2128"/>
            <a:stretch>
              <a:fillRect/>
            </a:stretch>
          </p:blipFill>
          <p:spPr>
            <a:xfrm>
              <a:off x="486873" y="411480"/>
              <a:ext cx="8170255" cy="6035040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r>
              <a:rPr lang="en-HK"/>
              <a:t>1/20/13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pic>
            <p:nvPicPr>
              <p:cNvPr id="21" name="Picture 20" descr="PaperPanel-Bas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" y="173699"/>
                <a:ext cx="8778240" cy="6510602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</p:pic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3" name="Rectangle 22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1/20/13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 rot="10800000">
            <a:off x="258763" y="1594462"/>
            <a:ext cx="357530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5" name="Rectangle 24"/>
          <p:cNvSpPr/>
          <p:nvPr/>
        </p:nvSpPr>
        <p:spPr>
          <a:xfrm rot="10800000">
            <a:off x="258763" y="1594462"/>
            <a:ext cx="357530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pic>
            <p:nvPicPr>
              <p:cNvPr id="36" name="Picture 35" descr="PaperPanel-Bas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" y="173699"/>
                <a:ext cx="8778240" cy="6510602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</p:pic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38" name="Rectangle 37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5" name="Rectangle 34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1/20/13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6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36" name="Picture 35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9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38" name="Rectangle 37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30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1/20/13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6032" y="4203192"/>
            <a:ext cx="8622792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256032" y="4203192"/>
            <a:ext cx="8622792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1" name="Picture 20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1/20/13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1" name="Picture 20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1/20/13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4242277" y="3274090"/>
            <a:ext cx="613562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Rectangle 17"/>
          <p:cNvSpPr/>
          <p:nvPr/>
        </p:nvSpPr>
        <p:spPr>
          <a:xfrm rot="5400000">
            <a:off x="4242277" y="3274090"/>
            <a:ext cx="613562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7" name="Picture 16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1/20/13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perPanel-Title.jpg"/>
          <p:cNvPicPr>
            <a:picLocks noChangeAspect="1"/>
          </p:cNvPicPr>
          <p:nvPr/>
        </p:nvPicPr>
        <p:blipFill>
          <a:blip r:embed="rId2"/>
          <a:srcRect r="2128"/>
          <a:stretch>
            <a:fillRect/>
          </a:stretch>
        </p:blipFill>
        <p:spPr>
          <a:xfrm>
            <a:off x="486873" y="411480"/>
            <a:ext cx="8170255" cy="6035040"/>
          </a:xfrm>
          <a:prstGeom prst="rect">
            <a:avLst/>
          </a:prstGeom>
          <a:noFill/>
          <a:ln w="12700"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  <a:scene3d>
            <a:camera prst="perspectiveFront" fov="4800000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r>
              <a:rPr lang="en-HK"/>
              <a:t>1/20/13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r>
              <a:rPr lang="en-US"/>
              <a:t>CSCI3150 Intro to Operating Systems</a:t>
            </a:r>
          </a:p>
        </p:txBody>
      </p:sp>
      <p:grpSp>
        <p:nvGrpSpPr>
          <p:cNvPr id="6" name="Group 11"/>
          <p:cNvGrpSpPr/>
          <p:nvPr/>
        </p:nvGrpSpPr>
        <p:grpSpPr>
          <a:xfrm>
            <a:off x="562842" y="475488"/>
            <a:ext cx="7982713" cy="5888736"/>
            <a:chOff x="562842" y="475488"/>
            <a:chExt cx="7982713" cy="5888736"/>
          </a:xfrm>
        </p:grpSpPr>
        <p:sp>
          <p:nvSpPr>
            <p:cNvPr id="8" name="Rectangle 7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62842" y="3427528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5" name="Picture 24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1/20/13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5" name="Picture 14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9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7" name="Rectangle 1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1/20/13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6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8" name="Picture 17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11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0" name="Rectangle 19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1/20/13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rot="16200000" flipH="1">
            <a:off x="2217480" y="4026438"/>
            <a:ext cx="4711326" cy="2286"/>
          </a:xfrm>
          <a:prstGeom prst="line">
            <a:avLst/>
          </a:prstGeom>
          <a:noFill/>
          <a:ln w="1270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2217480" y="4026438"/>
            <a:ext cx="4711326" cy="2286"/>
          </a:xfrm>
          <a:prstGeom prst="line">
            <a:avLst/>
          </a:prstGeom>
          <a:noFill/>
          <a:ln w="1270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0" name="Picture 19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7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2" name="Rectangle 21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1/20/13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9" name="Picture 18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6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1" name="Rectangle 20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1/20/13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pic>
            <p:nvPicPr>
              <p:cNvPr id="28" name="Picture 27" descr="PaperPanel-Bas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" y="173699"/>
                <a:ext cx="8778240" cy="6510602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</p:pic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30" name="Rectangle 2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1/20/13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r>
              <a:rPr lang="en-HK"/>
              <a:t>1/20/13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010" y="1533414"/>
            <a:ext cx="7342188" cy="1924050"/>
          </a:xfrm>
        </p:spPr>
        <p:txBody>
          <a:bodyPr/>
          <a:lstStyle/>
          <a:p>
            <a:r>
              <a:rPr lang="en-US" sz="4400" dirty="0">
                <a:solidFill>
                  <a:srgbClr val="008000"/>
                </a:solidFill>
              </a:rPr>
              <a:t>Operating Systems</a:t>
            </a:r>
            <a:br>
              <a:rPr lang="en-US" sz="4400" dirty="0"/>
            </a:br>
            <a:r>
              <a:rPr lang="en-US" altLang="zh-CN" sz="4400" dirty="0">
                <a:solidFill>
                  <a:srgbClr val="008000"/>
                </a:solidFill>
              </a:rPr>
              <a:t>CSCI</a:t>
            </a:r>
            <a:r>
              <a:rPr lang="zh-CN" altLang="en-US" sz="4400" dirty="0">
                <a:solidFill>
                  <a:srgbClr val="008000"/>
                </a:solidFill>
              </a:rPr>
              <a:t> </a:t>
            </a:r>
            <a:r>
              <a:rPr lang="en-US" altLang="zh-CN" sz="4400" dirty="0">
                <a:solidFill>
                  <a:srgbClr val="008000"/>
                </a:solidFill>
              </a:rPr>
              <a:t>3150</a:t>
            </a:r>
            <a:br>
              <a:rPr lang="en-US" sz="4400" dirty="0"/>
            </a:br>
            <a:endParaRPr lang="en-US" sz="3800" i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492" y="4832139"/>
            <a:ext cx="7342188" cy="781109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Hong</a:t>
            </a:r>
            <a:r>
              <a:rPr lang="zh-CN" altLang="en-US" sz="2800" dirty="0"/>
              <a:t> </a:t>
            </a:r>
            <a:r>
              <a:rPr lang="en-US" altLang="zh-CN" sz="2800" dirty="0"/>
              <a:t>Xu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04492" y="3286510"/>
            <a:ext cx="75570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i="1" dirty="0">
                <a:solidFill>
                  <a:srgbClr val="FF6600"/>
                </a:solidFill>
              </a:rPr>
              <a:t>Lecture 3: </a:t>
            </a:r>
            <a:r>
              <a:rPr lang="en-US" sz="3800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Processes</a:t>
            </a:r>
            <a:endParaRPr lang="en-US" sz="38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912" y="1839879"/>
            <a:ext cx="7509563" cy="4225642"/>
          </a:xfrm>
        </p:spPr>
        <p:txBody>
          <a:bodyPr/>
          <a:lstStyle/>
          <a:p>
            <a:r>
              <a:rPr lang="en-US" dirty="0">
                <a:solidFill>
                  <a:srgbClr val="D60093"/>
                </a:solidFill>
              </a:rPr>
              <a:t>What state do you think a process is in most of the time?</a:t>
            </a:r>
          </a:p>
          <a:p>
            <a:r>
              <a:rPr lang="en-US" dirty="0">
                <a:solidFill>
                  <a:srgbClr val="D60093"/>
                </a:solidFill>
              </a:rPr>
              <a:t>For a uni-processor machine, how many processes can be in running state?</a:t>
            </a:r>
          </a:p>
          <a:p>
            <a:r>
              <a:rPr lang="en-US" dirty="0">
                <a:solidFill>
                  <a:srgbClr val="D60093"/>
                </a:solidFill>
              </a:rPr>
              <a:t>Benefit of multi-core?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FAEA65-87B3-6444-BAC1-FFC3E05A75F2}" type="slidenum">
              <a:rPr lang="en-US"/>
              <a:pPr/>
              <a:t>11</a:t>
            </a:fld>
            <a:endParaRPr lang="en-US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State Graph</a:t>
            </a:r>
          </a:p>
        </p:txBody>
      </p:sp>
      <p:sp>
        <p:nvSpPr>
          <p:cNvPr id="9222" name="Oval 4"/>
          <p:cNvSpPr>
            <a:spLocks noChangeArrowheads="1"/>
          </p:cNvSpPr>
          <p:nvPr/>
        </p:nvSpPr>
        <p:spPr bwMode="auto">
          <a:xfrm>
            <a:off x="1600200" y="2209800"/>
            <a:ext cx="1371600" cy="914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1752600" y="2514600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New</a:t>
            </a:r>
          </a:p>
        </p:txBody>
      </p:sp>
      <p:sp>
        <p:nvSpPr>
          <p:cNvPr id="9224" name="Oval 9"/>
          <p:cNvSpPr>
            <a:spLocks noChangeArrowheads="1"/>
          </p:cNvSpPr>
          <p:nvPr/>
        </p:nvSpPr>
        <p:spPr bwMode="auto">
          <a:xfrm>
            <a:off x="3657600" y="2209800"/>
            <a:ext cx="1371600" cy="914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5" name="Text Box 10"/>
          <p:cNvSpPr txBox="1">
            <a:spLocks noChangeArrowheads="1"/>
          </p:cNvSpPr>
          <p:nvPr/>
        </p:nvSpPr>
        <p:spPr bwMode="auto">
          <a:xfrm>
            <a:off x="3810000" y="2514600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Ready</a:t>
            </a:r>
          </a:p>
        </p:txBody>
      </p:sp>
      <p:sp>
        <p:nvSpPr>
          <p:cNvPr id="9226" name="Oval 11"/>
          <p:cNvSpPr>
            <a:spLocks noChangeArrowheads="1"/>
          </p:cNvSpPr>
          <p:nvPr/>
        </p:nvSpPr>
        <p:spPr bwMode="auto">
          <a:xfrm>
            <a:off x="3657600" y="4419600"/>
            <a:ext cx="1371600" cy="914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7" name="Text Box 12"/>
          <p:cNvSpPr txBox="1">
            <a:spLocks noChangeArrowheads="1"/>
          </p:cNvSpPr>
          <p:nvPr/>
        </p:nvSpPr>
        <p:spPr bwMode="auto">
          <a:xfrm>
            <a:off x="3810000" y="4724400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Running</a:t>
            </a:r>
          </a:p>
        </p:txBody>
      </p:sp>
      <p:sp>
        <p:nvSpPr>
          <p:cNvPr id="9228" name="Oval 13"/>
          <p:cNvSpPr>
            <a:spLocks noChangeArrowheads="1"/>
          </p:cNvSpPr>
          <p:nvPr/>
        </p:nvSpPr>
        <p:spPr bwMode="auto">
          <a:xfrm>
            <a:off x="5867400" y="3276600"/>
            <a:ext cx="1371600" cy="914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9" name="Text Box 14"/>
          <p:cNvSpPr txBox="1">
            <a:spLocks noChangeArrowheads="1"/>
          </p:cNvSpPr>
          <p:nvPr/>
        </p:nvSpPr>
        <p:spPr bwMode="auto">
          <a:xfrm>
            <a:off x="6019800" y="3581400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Waiting</a:t>
            </a:r>
          </a:p>
        </p:txBody>
      </p:sp>
      <p:sp>
        <p:nvSpPr>
          <p:cNvPr id="9230" name="Oval 15"/>
          <p:cNvSpPr>
            <a:spLocks noChangeArrowheads="1"/>
          </p:cNvSpPr>
          <p:nvPr/>
        </p:nvSpPr>
        <p:spPr bwMode="auto">
          <a:xfrm>
            <a:off x="1600200" y="4419600"/>
            <a:ext cx="1371600" cy="914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1" name="Text Box 16"/>
          <p:cNvSpPr txBox="1">
            <a:spLocks noChangeArrowheads="1"/>
          </p:cNvSpPr>
          <p:nvPr/>
        </p:nvSpPr>
        <p:spPr bwMode="auto">
          <a:xfrm>
            <a:off x="1600200" y="4724400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Terminated</a:t>
            </a:r>
          </a:p>
        </p:txBody>
      </p:sp>
      <p:sp>
        <p:nvSpPr>
          <p:cNvPr id="9232" name="Line 18"/>
          <p:cNvSpPr>
            <a:spLocks noChangeShapeType="1"/>
          </p:cNvSpPr>
          <p:nvPr/>
        </p:nvSpPr>
        <p:spPr bwMode="auto">
          <a:xfrm>
            <a:off x="2971800" y="2667000"/>
            <a:ext cx="685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3" name="Line 20"/>
          <p:cNvSpPr>
            <a:spLocks noChangeShapeType="1"/>
          </p:cNvSpPr>
          <p:nvPr/>
        </p:nvSpPr>
        <p:spPr bwMode="auto">
          <a:xfrm flipH="1">
            <a:off x="2971800" y="4876800"/>
            <a:ext cx="685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4" name="AutoShape 22"/>
          <p:cNvSpPr>
            <a:spLocks/>
          </p:cNvSpPr>
          <p:nvPr/>
        </p:nvSpPr>
        <p:spPr bwMode="auto">
          <a:xfrm>
            <a:off x="4419600" y="3124200"/>
            <a:ext cx="152400" cy="1295400"/>
          </a:xfrm>
          <a:prstGeom prst="rightBracket">
            <a:avLst>
              <a:gd name="adj" fmla="val 70833"/>
            </a:avLst>
          </a:prstGeom>
          <a:noFill/>
          <a:ln w="9525">
            <a:solidFill>
              <a:schemeClr val="accent2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5" name="AutoShape 23"/>
          <p:cNvSpPr>
            <a:spLocks/>
          </p:cNvSpPr>
          <p:nvPr/>
        </p:nvSpPr>
        <p:spPr bwMode="auto">
          <a:xfrm>
            <a:off x="4191000" y="3124200"/>
            <a:ext cx="76200" cy="1295400"/>
          </a:xfrm>
          <a:prstGeom prst="leftBracket">
            <a:avLst>
              <a:gd name="adj" fmla="val 141667"/>
            </a:avLst>
          </a:prstGeom>
          <a:noFill/>
          <a:ln w="9525">
            <a:solidFill>
              <a:schemeClr val="accent2"/>
            </a:solidFill>
            <a:round/>
            <a:headEnd type="none" w="lg" len="lg"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6" name="Line 24"/>
          <p:cNvSpPr>
            <a:spLocks noChangeShapeType="1"/>
          </p:cNvSpPr>
          <p:nvPr/>
        </p:nvSpPr>
        <p:spPr bwMode="auto">
          <a:xfrm flipV="1">
            <a:off x="5029200" y="4038600"/>
            <a:ext cx="99060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7" name="Line 27"/>
          <p:cNvSpPr>
            <a:spLocks noChangeShapeType="1"/>
          </p:cNvSpPr>
          <p:nvPr/>
        </p:nvSpPr>
        <p:spPr bwMode="auto">
          <a:xfrm flipH="1" flipV="1">
            <a:off x="5029200" y="2743200"/>
            <a:ext cx="106680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8" name="Text Box 28"/>
          <p:cNvSpPr txBox="1">
            <a:spLocks noChangeArrowheads="1"/>
          </p:cNvSpPr>
          <p:nvPr/>
        </p:nvSpPr>
        <p:spPr bwMode="auto">
          <a:xfrm>
            <a:off x="2743200" y="1828800"/>
            <a:ext cx="1219200" cy="581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8000"/>
                </a:solidFill>
              </a:rPr>
              <a:t>Create Process</a:t>
            </a:r>
          </a:p>
        </p:txBody>
      </p:sp>
      <p:sp>
        <p:nvSpPr>
          <p:cNvPr id="9239" name="Text Box 29"/>
          <p:cNvSpPr txBox="1">
            <a:spLocks noChangeArrowheads="1"/>
          </p:cNvSpPr>
          <p:nvPr/>
        </p:nvSpPr>
        <p:spPr bwMode="auto">
          <a:xfrm>
            <a:off x="2743200" y="5181600"/>
            <a:ext cx="1219200" cy="581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8000"/>
                </a:solidFill>
              </a:rPr>
              <a:t>Process Exit</a:t>
            </a:r>
          </a:p>
        </p:txBody>
      </p:sp>
      <p:sp>
        <p:nvSpPr>
          <p:cNvPr id="9240" name="Text Box 30"/>
          <p:cNvSpPr txBox="1">
            <a:spLocks noChangeArrowheads="1"/>
          </p:cNvSpPr>
          <p:nvPr/>
        </p:nvSpPr>
        <p:spPr bwMode="auto">
          <a:xfrm>
            <a:off x="5410200" y="4495800"/>
            <a:ext cx="1219200" cy="581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8000"/>
                </a:solidFill>
              </a:rPr>
              <a:t>I/O, Page Fault, etc.</a:t>
            </a:r>
          </a:p>
        </p:txBody>
      </p:sp>
      <p:sp>
        <p:nvSpPr>
          <p:cNvPr id="9241" name="Text Box 31"/>
          <p:cNvSpPr txBox="1">
            <a:spLocks noChangeArrowheads="1"/>
          </p:cNvSpPr>
          <p:nvPr/>
        </p:nvSpPr>
        <p:spPr bwMode="auto">
          <a:xfrm>
            <a:off x="5410200" y="2667000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8000"/>
                </a:solidFill>
              </a:rPr>
              <a:t>I/O Done</a:t>
            </a:r>
          </a:p>
        </p:txBody>
      </p:sp>
      <p:sp>
        <p:nvSpPr>
          <p:cNvPr id="9242" name="Text Box 32"/>
          <p:cNvSpPr txBox="1">
            <a:spLocks noChangeArrowheads="1"/>
          </p:cNvSpPr>
          <p:nvPr/>
        </p:nvSpPr>
        <p:spPr bwMode="auto">
          <a:xfrm>
            <a:off x="4572000" y="3429000"/>
            <a:ext cx="1219200" cy="581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8000"/>
                </a:solidFill>
              </a:rPr>
              <a:t>Schedule Process</a:t>
            </a:r>
          </a:p>
        </p:txBody>
      </p:sp>
      <p:sp>
        <p:nvSpPr>
          <p:cNvPr id="9243" name="Text Box 33"/>
          <p:cNvSpPr txBox="1">
            <a:spLocks noChangeArrowheads="1"/>
          </p:cNvSpPr>
          <p:nvPr/>
        </p:nvSpPr>
        <p:spPr bwMode="auto">
          <a:xfrm>
            <a:off x="2590800" y="3429000"/>
            <a:ext cx="1524000" cy="581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>
                <a:solidFill>
                  <a:srgbClr val="008000"/>
                </a:solidFill>
              </a:rPr>
              <a:t>Unschedule Process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0FAE55-8480-C146-8326-73EC8D97E01B}" type="slidenum">
              <a:rPr lang="en-US"/>
              <a:pPr/>
              <a:t>12</a:t>
            </a:fld>
            <a:endParaRPr lang="en-US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Process Components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782" y="1690838"/>
            <a:ext cx="8379658" cy="4787583"/>
          </a:xfrm>
        </p:spPr>
        <p:txBody>
          <a:bodyPr>
            <a:normAutofit/>
          </a:bodyPr>
          <a:lstStyle/>
          <a:p>
            <a:r>
              <a:rPr lang="en-US" dirty="0"/>
              <a:t>Process State </a:t>
            </a:r>
          </a:p>
          <a:p>
            <a:pPr lvl="1"/>
            <a:r>
              <a:rPr lang="en-US" dirty="0"/>
              <a:t>new, ready, running, waiting, terminated;</a:t>
            </a:r>
          </a:p>
          <a:p>
            <a:r>
              <a:rPr lang="en-US" dirty="0"/>
              <a:t>Program Counter </a:t>
            </a:r>
          </a:p>
          <a:p>
            <a:pPr lvl="1"/>
            <a:r>
              <a:rPr lang="en-US" dirty="0"/>
              <a:t>the address of the next instruction to be executed for this process; </a:t>
            </a:r>
          </a:p>
          <a:p>
            <a:r>
              <a:rPr lang="en-US" dirty="0"/>
              <a:t>CPU Registers </a:t>
            </a:r>
          </a:p>
          <a:p>
            <a:pPr lvl="1"/>
            <a:r>
              <a:rPr lang="en-US" dirty="0"/>
              <a:t>index registers, stack pointers, general purpose registers; </a:t>
            </a:r>
          </a:p>
          <a:p>
            <a:r>
              <a:rPr lang="en-US" dirty="0"/>
              <a:t>CPU Scheduling Information </a:t>
            </a:r>
          </a:p>
          <a:p>
            <a:pPr lvl="1"/>
            <a:r>
              <a:rPr lang="en-US" dirty="0"/>
              <a:t>process priority;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0FAE55-8480-C146-8326-73EC8D97E01B}" type="slidenum">
              <a:rPr lang="en-US"/>
              <a:pPr/>
              <a:t>13</a:t>
            </a:fld>
            <a:endParaRPr lang="en-US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Process Components (cont.)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782" y="1785798"/>
            <a:ext cx="8379658" cy="4787583"/>
          </a:xfrm>
        </p:spPr>
        <p:txBody>
          <a:bodyPr>
            <a:normAutofit/>
          </a:bodyPr>
          <a:lstStyle/>
          <a:p>
            <a:r>
              <a:rPr lang="en-US" dirty="0"/>
              <a:t>Memory Management Information </a:t>
            </a:r>
          </a:p>
          <a:p>
            <a:pPr lvl="1"/>
            <a:r>
              <a:rPr lang="en-US" dirty="0"/>
              <a:t>base/limit information, virtual-&gt;physical mapping, etc </a:t>
            </a:r>
          </a:p>
          <a:p>
            <a:r>
              <a:rPr lang="en-US" dirty="0"/>
              <a:t>Accounting Information </a:t>
            </a:r>
          </a:p>
          <a:p>
            <a:pPr lvl="1"/>
            <a:r>
              <a:rPr lang="en-US" dirty="0"/>
              <a:t>time limits, process number; owner </a:t>
            </a:r>
          </a:p>
          <a:p>
            <a:r>
              <a:rPr lang="en-US" dirty="0"/>
              <a:t>I/O Status Information </a:t>
            </a:r>
          </a:p>
          <a:p>
            <a:pPr lvl="1"/>
            <a:r>
              <a:rPr lang="en-US" dirty="0"/>
              <a:t> list of I/O devices allocated to the process;</a:t>
            </a:r>
          </a:p>
          <a:p>
            <a:r>
              <a:rPr lang="en-US" dirty="0"/>
              <a:t>An Address Space</a:t>
            </a:r>
          </a:p>
          <a:p>
            <a:pPr lvl="1"/>
            <a:r>
              <a:rPr lang="en-US" dirty="0"/>
              <a:t>memory space visible to one process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how about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476" y="4171943"/>
            <a:ext cx="7651999" cy="1893578"/>
          </a:xfrm>
        </p:spPr>
        <p:txBody>
          <a:bodyPr/>
          <a:lstStyle/>
          <a:p>
            <a:r>
              <a:rPr lang="en-US" dirty="0"/>
              <a:t>Now </a:t>
            </a:r>
            <a:r>
              <a:rPr lang="en-US" i="1" dirty="0"/>
              <a:t>simultaneously </a:t>
            </a:r>
            <a:r>
              <a:rPr lang="en-US" dirty="0"/>
              <a:t>start two instances of this program</a:t>
            </a:r>
          </a:p>
          <a:p>
            <a:pPr lvl="1"/>
            <a:r>
              <a:rPr lang="en-US" dirty="0"/>
              <a:t>Myval 5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Myval 6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What will the outputs be?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1695" y="1804268"/>
            <a:ext cx="8261201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800000"/>
                </a:solidFill>
                <a:latin typeface="Courier New"/>
                <a:cs typeface="Courier New"/>
              </a:rPr>
              <a:t>int </a:t>
            </a:r>
            <a:r>
              <a:rPr lang="en-US" sz="1700" b="1" dirty="0">
                <a:latin typeface="Courier New"/>
                <a:cs typeface="Courier New"/>
              </a:rPr>
              <a:t>myval;</a:t>
            </a:r>
          </a:p>
          <a:p>
            <a:r>
              <a:rPr lang="en-US" sz="1700" b="1" dirty="0">
                <a:solidFill>
                  <a:srgbClr val="800000"/>
                </a:solidFill>
                <a:latin typeface="Courier New"/>
                <a:cs typeface="Courier New"/>
              </a:rPr>
              <a:t>int </a:t>
            </a:r>
            <a:r>
              <a:rPr lang="en-US" sz="1700" b="1" dirty="0">
                <a:solidFill>
                  <a:srgbClr val="0000FF"/>
                </a:solidFill>
                <a:latin typeface="Courier New"/>
                <a:cs typeface="Courier New"/>
              </a:rPr>
              <a:t>main</a:t>
            </a:r>
            <a:r>
              <a:rPr lang="en-US" sz="1700" b="1" dirty="0">
                <a:latin typeface="Courier New"/>
                <a:cs typeface="Courier New"/>
              </a:rPr>
              <a:t>(int argc, char *argv[])</a:t>
            </a:r>
          </a:p>
          <a:p>
            <a:r>
              <a:rPr lang="en-US" sz="1700" b="1" dirty="0">
                <a:latin typeface="Courier New"/>
                <a:cs typeface="Courier New"/>
              </a:rPr>
              <a:t>{</a:t>
            </a:r>
          </a:p>
          <a:p>
            <a:r>
              <a:rPr lang="en-US" sz="1700" b="1" dirty="0">
                <a:latin typeface="Courier New"/>
                <a:cs typeface="Courier New"/>
              </a:rPr>
              <a:t>  myval = </a:t>
            </a:r>
            <a:r>
              <a:rPr lang="en-US" sz="1700" b="1" dirty="0">
                <a:solidFill>
                  <a:srgbClr val="0000FF"/>
                </a:solidFill>
                <a:latin typeface="Courier New"/>
                <a:cs typeface="Courier New"/>
              </a:rPr>
              <a:t>atoi</a:t>
            </a:r>
            <a:r>
              <a:rPr lang="en-US" sz="1700" b="1" dirty="0">
                <a:latin typeface="Courier New"/>
                <a:cs typeface="Courier New"/>
              </a:rPr>
              <a:t>(argv[1]);</a:t>
            </a:r>
          </a:p>
          <a:p>
            <a:r>
              <a:rPr lang="en-US" sz="1700" b="1" dirty="0">
                <a:latin typeface="Courier New"/>
                <a:cs typeface="Courier New"/>
              </a:rPr>
              <a:t>  </a:t>
            </a:r>
            <a:r>
              <a:rPr lang="en-US" sz="1700" b="1" dirty="0">
                <a:solidFill>
                  <a:srgbClr val="800000"/>
                </a:solidFill>
                <a:latin typeface="Courier New"/>
                <a:cs typeface="Courier New"/>
              </a:rPr>
              <a:t>while </a:t>
            </a:r>
            <a:r>
              <a:rPr lang="en-US" sz="1700" b="1" dirty="0">
                <a:latin typeface="Courier New"/>
                <a:cs typeface="Courier New"/>
              </a:rPr>
              <a:t>(1)</a:t>
            </a:r>
          </a:p>
          <a:p>
            <a:r>
              <a:rPr lang="en-US" sz="1700" b="1" dirty="0">
                <a:latin typeface="Courier New"/>
                <a:cs typeface="Courier New"/>
              </a:rPr>
              <a:t>   </a:t>
            </a:r>
            <a:r>
              <a:rPr lang="en-US" sz="1700" b="1" dirty="0">
                <a:solidFill>
                  <a:srgbClr val="0000FF"/>
                </a:solidFill>
                <a:latin typeface="Courier New"/>
                <a:cs typeface="Courier New"/>
              </a:rPr>
              <a:t>printf</a:t>
            </a:r>
            <a:r>
              <a:rPr lang="en-US" sz="1700" b="1" dirty="0">
                <a:latin typeface="Courier New"/>
                <a:cs typeface="Courier New"/>
              </a:rPr>
              <a:t>(“myval is %d, loc 0x%lx\n”, myval, (long) &amp;myval);</a:t>
            </a:r>
          </a:p>
          <a:p>
            <a:r>
              <a:rPr lang="en-US" sz="1700" b="1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14" y="392652"/>
            <a:ext cx="3820266" cy="59636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044" y="392651"/>
            <a:ext cx="3868420" cy="57507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5D8EFF-AF96-7887-B678-BB8859419597}"/>
              </a:ext>
            </a:extLst>
          </p:cNvPr>
          <p:cNvSpPr txBox="1"/>
          <p:nvPr/>
        </p:nvSpPr>
        <p:spPr>
          <a:xfrm>
            <a:off x="2921667" y="3244334"/>
            <a:ext cx="1975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Output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differs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on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your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machine!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Instances of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521" y="1643358"/>
            <a:ext cx="8035681" cy="47723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address was always the same</a:t>
            </a:r>
          </a:p>
          <a:p>
            <a:pPr lvl="1"/>
            <a:r>
              <a:rPr lang="en-US" dirty="0"/>
              <a:t>But the values were different</a:t>
            </a:r>
          </a:p>
          <a:p>
            <a:r>
              <a:rPr lang="en-US" dirty="0"/>
              <a:t>Implications?</a:t>
            </a:r>
          </a:p>
          <a:p>
            <a:pPr lvl="1"/>
            <a:r>
              <a:rPr lang="en-US" dirty="0"/>
              <a:t>The programs aren’t seeing each other</a:t>
            </a:r>
          </a:p>
          <a:p>
            <a:pPr lvl="1"/>
            <a:r>
              <a:rPr lang="en-US" dirty="0"/>
              <a:t>But they think they’re using the same address</a:t>
            </a:r>
          </a:p>
          <a:p>
            <a:r>
              <a:rPr lang="en-US" dirty="0"/>
              <a:t>Conclusions</a:t>
            </a:r>
          </a:p>
          <a:p>
            <a:pPr lvl="1"/>
            <a:r>
              <a:rPr lang="en-US" dirty="0"/>
              <a:t>addresses are not the “physical memory”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Memory mapping</a:t>
            </a:r>
          </a:p>
          <a:p>
            <a:r>
              <a:rPr lang="en-US" dirty="0"/>
              <a:t>What is the benefit?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43ABEA-B00B-004A-A7C1-55D832584C1F}" type="slidenum">
              <a:rPr lang="en-US"/>
              <a:pPr/>
              <a:t>17</a:t>
            </a:fld>
            <a:endParaRPr lang="en-US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Address Space</a:t>
            </a: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2596940" y="1752600"/>
            <a:ext cx="3200400" cy="4267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2596940" y="1752600"/>
            <a:ext cx="3200400" cy="76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2596940" y="1981200"/>
            <a:ext cx="3200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Stack</a:t>
            </a:r>
          </a:p>
        </p:txBody>
      </p:sp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768140" y="5867400"/>
            <a:ext cx="1752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0x00000000</a:t>
            </a:r>
          </a:p>
        </p:txBody>
      </p:sp>
      <p:sp>
        <p:nvSpPr>
          <p:cNvPr id="7178" name="Text Box 9"/>
          <p:cNvSpPr txBox="1">
            <a:spLocks noChangeArrowheads="1"/>
          </p:cNvSpPr>
          <p:nvPr/>
        </p:nvSpPr>
        <p:spPr bwMode="auto">
          <a:xfrm>
            <a:off x="844340" y="1600200"/>
            <a:ext cx="1752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0xFFFFFFFF</a:t>
            </a:r>
          </a:p>
        </p:txBody>
      </p:sp>
      <p:sp>
        <p:nvSpPr>
          <p:cNvPr id="7179" name="Rectangle 10"/>
          <p:cNvSpPr>
            <a:spLocks noChangeArrowheads="1"/>
          </p:cNvSpPr>
          <p:nvPr/>
        </p:nvSpPr>
        <p:spPr bwMode="auto">
          <a:xfrm>
            <a:off x="2596940" y="5105400"/>
            <a:ext cx="3200400" cy="91440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" name="Text Box 11"/>
          <p:cNvSpPr txBox="1">
            <a:spLocks noChangeArrowheads="1"/>
          </p:cNvSpPr>
          <p:nvPr/>
        </p:nvSpPr>
        <p:spPr bwMode="auto">
          <a:xfrm>
            <a:off x="2596940" y="5257800"/>
            <a:ext cx="3200400" cy="581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Code</a:t>
            </a:r>
          </a:p>
          <a:p>
            <a:pPr algn="ctr"/>
            <a:r>
              <a:rPr lang="en-US">
                <a:solidFill>
                  <a:schemeClr val="accent2"/>
                </a:solidFill>
              </a:rPr>
              <a:t>(Text Segment)</a:t>
            </a:r>
          </a:p>
        </p:txBody>
      </p:sp>
      <p:sp>
        <p:nvSpPr>
          <p:cNvPr id="7181" name="Rectangle 12"/>
          <p:cNvSpPr>
            <a:spLocks noChangeArrowheads="1"/>
          </p:cNvSpPr>
          <p:nvPr/>
        </p:nvSpPr>
        <p:spPr bwMode="auto">
          <a:xfrm>
            <a:off x="2596940" y="4267200"/>
            <a:ext cx="32004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Text Box 13"/>
          <p:cNvSpPr txBox="1">
            <a:spLocks noChangeArrowheads="1"/>
          </p:cNvSpPr>
          <p:nvPr/>
        </p:nvSpPr>
        <p:spPr bwMode="auto">
          <a:xfrm>
            <a:off x="2596940" y="4419600"/>
            <a:ext cx="3200400" cy="581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Static Data</a:t>
            </a:r>
          </a:p>
          <a:p>
            <a:pPr algn="ctr"/>
            <a:r>
              <a:rPr lang="en-US">
                <a:solidFill>
                  <a:schemeClr val="accent2"/>
                </a:solidFill>
              </a:rPr>
              <a:t>(Data Segment)</a:t>
            </a:r>
          </a:p>
        </p:txBody>
      </p:sp>
      <p:sp>
        <p:nvSpPr>
          <p:cNvPr id="7183" name="Rectangle 14"/>
          <p:cNvSpPr>
            <a:spLocks noChangeArrowheads="1"/>
          </p:cNvSpPr>
          <p:nvPr/>
        </p:nvSpPr>
        <p:spPr bwMode="auto">
          <a:xfrm>
            <a:off x="2596940" y="3505200"/>
            <a:ext cx="3200400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Text Box 15"/>
          <p:cNvSpPr txBox="1">
            <a:spLocks noChangeArrowheads="1"/>
          </p:cNvSpPr>
          <p:nvPr/>
        </p:nvSpPr>
        <p:spPr bwMode="auto">
          <a:xfrm>
            <a:off x="2596940" y="3581400"/>
            <a:ext cx="3200400" cy="581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Heap</a:t>
            </a:r>
          </a:p>
          <a:p>
            <a:pPr algn="ctr"/>
            <a:r>
              <a:rPr lang="en-US">
                <a:solidFill>
                  <a:schemeClr val="accent2"/>
                </a:solidFill>
              </a:rPr>
              <a:t>(Dynamic Memory Alloc)</a:t>
            </a:r>
          </a:p>
        </p:txBody>
      </p:sp>
      <p:sp>
        <p:nvSpPr>
          <p:cNvPr id="7185" name="Line 16"/>
          <p:cNvSpPr>
            <a:spLocks noChangeShapeType="1"/>
          </p:cNvSpPr>
          <p:nvPr/>
        </p:nvSpPr>
        <p:spPr bwMode="auto">
          <a:xfrm>
            <a:off x="4197140" y="2514600"/>
            <a:ext cx="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6" name="Line 17"/>
          <p:cNvSpPr>
            <a:spLocks noChangeShapeType="1"/>
          </p:cNvSpPr>
          <p:nvPr/>
        </p:nvSpPr>
        <p:spPr bwMode="auto">
          <a:xfrm flipV="1">
            <a:off x="4197140" y="3124200"/>
            <a:ext cx="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Text Box 18"/>
          <p:cNvSpPr txBox="1">
            <a:spLocks noChangeArrowheads="1"/>
          </p:cNvSpPr>
          <p:nvPr/>
        </p:nvSpPr>
        <p:spPr bwMode="auto">
          <a:xfrm>
            <a:off x="1225340" y="3657600"/>
            <a:ext cx="1219200" cy="581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</a:rPr>
              <a:t>Address</a:t>
            </a:r>
          </a:p>
          <a:p>
            <a:pPr algn="ctr"/>
            <a:r>
              <a:rPr lang="en-US">
                <a:solidFill>
                  <a:srgbClr val="FF3300"/>
                </a:solidFill>
              </a:rPr>
              <a:t>Space</a:t>
            </a:r>
          </a:p>
        </p:txBody>
      </p:sp>
      <p:sp>
        <p:nvSpPr>
          <p:cNvPr id="7188" name="Line 19"/>
          <p:cNvSpPr>
            <a:spLocks noChangeShapeType="1"/>
          </p:cNvSpPr>
          <p:nvPr/>
        </p:nvSpPr>
        <p:spPr bwMode="auto">
          <a:xfrm flipV="1">
            <a:off x="1834940" y="1905000"/>
            <a:ext cx="0" cy="1676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Line 20"/>
          <p:cNvSpPr>
            <a:spLocks noChangeShapeType="1"/>
          </p:cNvSpPr>
          <p:nvPr/>
        </p:nvSpPr>
        <p:spPr bwMode="auto">
          <a:xfrm>
            <a:off x="1834940" y="434340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0" name="Text Box 21"/>
          <p:cNvSpPr txBox="1">
            <a:spLocks noChangeArrowheads="1"/>
          </p:cNvSpPr>
          <p:nvPr/>
        </p:nvSpPr>
        <p:spPr bwMode="auto">
          <a:xfrm>
            <a:off x="6178340" y="2362200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SP</a:t>
            </a:r>
          </a:p>
        </p:txBody>
      </p:sp>
      <p:sp>
        <p:nvSpPr>
          <p:cNvPr id="7191" name="Text Box 22"/>
          <p:cNvSpPr txBox="1">
            <a:spLocks noChangeArrowheads="1"/>
          </p:cNvSpPr>
          <p:nvPr/>
        </p:nvSpPr>
        <p:spPr bwMode="auto">
          <a:xfrm>
            <a:off x="6178340" y="5334000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PC</a:t>
            </a:r>
          </a:p>
        </p:txBody>
      </p:sp>
      <p:sp>
        <p:nvSpPr>
          <p:cNvPr id="7192" name="Line 23"/>
          <p:cNvSpPr>
            <a:spLocks noChangeShapeType="1"/>
          </p:cNvSpPr>
          <p:nvPr/>
        </p:nvSpPr>
        <p:spPr bwMode="auto">
          <a:xfrm flipH="1">
            <a:off x="5797340" y="251460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Line 24"/>
          <p:cNvSpPr>
            <a:spLocks noChangeShapeType="1"/>
          </p:cNvSpPr>
          <p:nvPr/>
        </p:nvSpPr>
        <p:spPr bwMode="auto">
          <a:xfrm flipH="1">
            <a:off x="5797340" y="548640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880815" y="2734270"/>
            <a:ext cx="2890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•Allows stack growth</a:t>
            </a:r>
          </a:p>
          <a:p>
            <a:r>
              <a:rPr lang="en-US" dirty="0"/>
              <a:t>•Allows heap growth</a:t>
            </a:r>
          </a:p>
          <a:p>
            <a:r>
              <a:rPr lang="en-US" dirty="0"/>
              <a:t>•No predetermined division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D8D1ED-75BA-EB4A-8490-06ADE9B74BA3}" type="slidenum">
              <a:rPr lang="en-US"/>
              <a:pPr/>
              <a:t>18</a:t>
            </a:fld>
            <a:endParaRPr lang="en-US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Data Structures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304" y="1718900"/>
            <a:ext cx="8183296" cy="4724400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pitchFamily="-109" charset="2"/>
              <a:buNone/>
            </a:pPr>
            <a:r>
              <a:rPr lang="en-US" dirty="0"/>
              <a:t>How does the OS represent a process in the kernel?</a:t>
            </a:r>
          </a:p>
          <a:p>
            <a:r>
              <a:rPr lang="en-US" dirty="0"/>
              <a:t>At any time, there are many processes in the system, each in its particular state</a:t>
            </a:r>
          </a:p>
          <a:p>
            <a:r>
              <a:rPr lang="en-US" dirty="0"/>
              <a:t>The OS data structure representing each process is called the </a:t>
            </a:r>
            <a:r>
              <a:rPr lang="en-US" dirty="0">
                <a:solidFill>
                  <a:srgbClr val="FF3300"/>
                </a:solidFill>
              </a:rPr>
              <a:t>Process Control Block</a:t>
            </a:r>
            <a:r>
              <a:rPr lang="en-US" dirty="0"/>
              <a:t> (PCB)</a:t>
            </a:r>
          </a:p>
          <a:p>
            <a:r>
              <a:rPr lang="en-US" dirty="0"/>
              <a:t>The PCB contains all of the info about a process</a:t>
            </a:r>
          </a:p>
          <a:p>
            <a:r>
              <a:rPr lang="en-US" dirty="0"/>
              <a:t>The PCB also is where the OS keeps all of a process’ hardware execution state (PC, SP, regs, etc.) when the process is not running</a:t>
            </a:r>
          </a:p>
          <a:p>
            <a:pPr lvl="1"/>
            <a:r>
              <a:rPr lang="en-US" dirty="0"/>
              <a:t>This state is everything that is needed to restore the hardware to the same state it was in when the process was switched out of the hardware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01E23C-D40A-4E47-A04F-20EB214C82D5}" type="slidenum">
              <a:rPr lang="en-US"/>
              <a:pPr/>
              <a:t>19</a:t>
            </a:fld>
            <a:endParaRPr lang="en-US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PCB Data Structure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34" y="1934840"/>
            <a:ext cx="7557041" cy="4130681"/>
          </a:xfrm>
        </p:spPr>
        <p:txBody>
          <a:bodyPr>
            <a:normAutofit/>
          </a:bodyPr>
          <a:lstStyle/>
          <a:p>
            <a:r>
              <a:rPr lang="en-US" dirty="0"/>
              <a:t>The PCB contains a huge amount of information in one large structure</a:t>
            </a:r>
          </a:p>
          <a:p>
            <a:pPr lvl="2"/>
            <a:r>
              <a:rPr lang="en-US" sz="1800" dirty="0"/>
              <a:t>Process ID (PID)</a:t>
            </a:r>
          </a:p>
          <a:p>
            <a:pPr lvl="2"/>
            <a:r>
              <a:rPr lang="en-US" sz="1800" dirty="0"/>
              <a:t>Execution state</a:t>
            </a:r>
          </a:p>
          <a:p>
            <a:pPr lvl="2"/>
            <a:r>
              <a:rPr lang="en-US" sz="1800" dirty="0"/>
              <a:t>Hardware state: PC, SP, regs</a:t>
            </a:r>
          </a:p>
          <a:p>
            <a:pPr lvl="2"/>
            <a:r>
              <a:rPr lang="en-US" sz="1800" dirty="0"/>
              <a:t>Memory management</a:t>
            </a:r>
          </a:p>
          <a:p>
            <a:pPr lvl="2"/>
            <a:r>
              <a:rPr lang="en-US" sz="1800" dirty="0"/>
              <a:t>Scheduling</a:t>
            </a:r>
          </a:p>
          <a:p>
            <a:pPr lvl="2"/>
            <a:r>
              <a:rPr lang="en-US" sz="1800" dirty="0"/>
              <a:t>Pointers for state queues</a:t>
            </a:r>
          </a:p>
          <a:p>
            <a:pPr lvl="2"/>
            <a:r>
              <a:rPr lang="en-US" sz="1800" dirty="0"/>
              <a:t>Etc.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FFD239-119D-404A-8B1B-C639A8770BBC}" type="slidenum">
              <a:rPr lang="en-US"/>
              <a:pPr/>
              <a:t>2</a:t>
            </a:fld>
            <a:endParaRPr lang="en-US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Processes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16" y="1792398"/>
            <a:ext cx="7857638" cy="4273123"/>
          </a:xfrm>
        </p:spPr>
        <p:txBody>
          <a:bodyPr>
            <a:normAutofit/>
          </a:bodyPr>
          <a:lstStyle/>
          <a:p>
            <a:r>
              <a:rPr lang="en-US" dirty="0"/>
              <a:t>This lecture starts a class segment that covers processes, threads, and synchronization</a:t>
            </a:r>
          </a:p>
          <a:p>
            <a:pPr lvl="1"/>
            <a:r>
              <a:rPr lang="en-US" dirty="0"/>
              <a:t>These topics are perhaps the most important in this </a:t>
            </a:r>
            <a:r>
              <a:rPr lang="en-US" altLang="zh-CN" dirty="0"/>
              <a:t>course</a:t>
            </a:r>
            <a:endParaRPr lang="en-US" dirty="0"/>
          </a:p>
          <a:p>
            <a:pPr lvl="1"/>
            <a:r>
              <a:rPr lang="en-US" dirty="0"/>
              <a:t>You can rest assured that they will be covered in the exams</a:t>
            </a:r>
          </a:p>
          <a:p>
            <a:r>
              <a:rPr lang="en-US" dirty="0"/>
              <a:t>Today’s topics are processes and process management</a:t>
            </a:r>
          </a:p>
          <a:p>
            <a:pPr lvl="1"/>
            <a:r>
              <a:rPr lang="en-US" dirty="0"/>
              <a:t>What are the units of execution?</a:t>
            </a:r>
          </a:p>
          <a:p>
            <a:pPr lvl="1"/>
            <a:r>
              <a:rPr lang="en-US" dirty="0"/>
              <a:t>How are those units of execution represented in the OS?</a:t>
            </a:r>
          </a:p>
          <a:p>
            <a:pPr lvl="1"/>
            <a:r>
              <a:rPr lang="en-US" dirty="0"/>
              <a:t>What are the possible execution states of a process?</a:t>
            </a:r>
          </a:p>
          <a:p>
            <a:pPr lvl="1"/>
            <a:r>
              <a:rPr lang="en-US" dirty="0"/>
              <a:t>How does a process move from one state to another?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D59A46-E78A-DD4A-B9ED-5E8B530B3927}" type="slidenum">
              <a:rPr lang="en-US"/>
              <a:pPr/>
              <a:t>20</a:t>
            </a:fld>
            <a:endParaRPr lang="en-US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struct proc (Solaris)</a:t>
            </a:r>
          </a:p>
        </p:txBody>
      </p:sp>
      <p:sp>
        <p:nvSpPr>
          <p:cNvPr id="12295" name="Rectangle 4"/>
          <p:cNvSpPr>
            <a:spLocks noChangeArrowheads="1"/>
          </p:cNvSpPr>
          <p:nvPr/>
        </p:nvSpPr>
        <p:spPr bwMode="auto">
          <a:xfrm>
            <a:off x="4830665" y="1675597"/>
            <a:ext cx="4023775" cy="478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*p_pglink;      /* process group hash chain link next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struct  proc    *p_ppglink;     /* process group hash chain link prev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struct  sess    *p_sessp;       /* session information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struct  pid     *p_pidp;        /* process ID info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struct  pid     *p_pgidp;       /* process group ID info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/*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 * Fields protected by p_lock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kcondvar_t p_cv;                /* proc struct's condition variable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kcondvar_t p_flag_cv;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kcondvar_t p_lwpexit;           /* waiting for some lwp to exit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kcondvar_t p_holdlwps;          /* process is waiting for its lwps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                                /* to to be held. 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ushort_t p_pad1;                /* unused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uint_t  p_flag;                 /* protected while set.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endParaRPr lang="en-US" sz="800" b="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/* flags defined below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clock_t p_utime;                /* user time, this process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clock_t p_stime;                /* system time, this process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clock_t p_cutime;               /* sum of children's user time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clock_t p_cstime;               /* sum of children's system time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caddr_t *p_segacct;             /* segment accounting info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caddr_t p_brkbase;              /* base address of heap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size_t  p_brksize;              /* heap size in bytes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/*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 * Per process signal stuff.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k_sigset_t p_sig;               /* signals pending to this process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k_sigset_t p_ignore;            /* ignore when generated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k_sigset_t p_siginfo;           /* gets signal info with signal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struct sigqueue *p_sigqueue;    /* queued siginfo structures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struct sigqhdr *p_sigqhdr;      /* hdr to sigqueue structure pool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struct sigqhdr *p_signhdr;      /* hdr to signotify structure pool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uchar_t p_stopsig;              /* jobcontrol stop signal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endParaRPr lang="en-US" sz="8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481231" y="1663727"/>
            <a:ext cx="4794897" cy="3859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* One structure allocated per active process.  It contains all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* data needed about the process while the process may be swapped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* out.  Other per-process data (user.h) is also inside the proc structure.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* Lightweight-process data (lwp.h) and the kernel stack may be swapped out.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typedef struct  proc {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 * Fields requiring no explicit locking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vnode *p_exec;          /* pointer to a.out vnode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as *p_as;               /* process address space pointer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plock *p_lockp;         /* ptr to proc struct's mutex lock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kmutex_t p_crlock;              /* lock for p_cred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cred    *p_cred;        /* process credentials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 * Fields protected by pidlock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int     p_swapcnt;              /* number of swapped out lwps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char    p_stat;                 /* status of process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char    p_wcode;                /* current wait code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ushort_t p_pidflag;             /* flags protected only by pidlock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int     p_wdata;                /* current wait return value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pid_t   p_ppid;                 /* process id of parent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*p_link;        /* forward link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*p_parent;      /* ptr to parent process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*p_child;       /* ptr to first child process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*p_sibling;     /* ptr to next sibling proc on chain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*p_psibling;    /* ptr to prev sibling proc on chain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*p_sibling_ns;  /* prt to siblings with new state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*p_child_ns;    /* prt to children with new state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*p_next;        /* active chain link next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*p_prev;        /* active chain link prev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*p_nextofkin;   /* gets accounting info at exit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*p_orphan;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*p_nextorph;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</a:t>
            </a:r>
          </a:p>
          <a:p>
            <a:endParaRPr lang="en-US" sz="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0D7BEC-222D-6F45-8FB8-D4A3AC0E9E83}" type="slidenum">
              <a:rPr lang="en-US"/>
              <a:pPr/>
              <a:t>21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struct proc (Solaris) (2)</a:t>
            </a:r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4419600" y="1647680"/>
            <a:ext cx="396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hrtime_t p_mlreal;              /* elapsed time sum over defunct lwps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hrtime_t p_acct[NMSTATES];      /* microstate sum over defunct lwps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lrusage p_ru;            /* lrusage sum over defunct lwps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itimerval p_rprof_timer; /* ITIMER_REALPROF interval timer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uintptr_t p_rprof_cyclic;       /* ITIMER_REALPROF cyclic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uint_t  p_defunct;              /* number of defunct lwps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/*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 profiling. A lock is used in the event of multiple lwp's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 using the same profiling base/size.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kmutex_t p_pflock;              /* protects user profile arguments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prof p_prof;             /* profile arguments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endParaRPr lang="en-US" sz="800" b="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/*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 The user structure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user p_user;             /* (see sys/user.h)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endParaRPr lang="en-US" sz="800" b="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/*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 Doors.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kthread_t               *p_server_threads;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door_node        *p_door_list;   /* active doors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door_node        *p_unref_list;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kcondvar_t              p_server_cv;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char                    p_unref_thread; /* unref thread created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endParaRPr lang="en-US" sz="800" b="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/*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 Kernel probes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uchar_t                 p_tnf_flags;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9492" y="1780528"/>
            <a:ext cx="3621507" cy="4177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 Special per-process flag when set will fix misaligned memory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 references.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char    p_fixalignment;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endParaRPr lang="en-US" sz="850" dirty="0"/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 Per process lwp and kernel thread stuff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id_t    p_lwpid;                /* most recently allocated lwpid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int     p_lwpcnt;               /* number of lwps in this process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int     p_lwprcnt;              /* number of not stopped lwps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int     p_lwpwait;              /* number of lwps in lwp_wait()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int     p_zombcnt;              /* number of zombie lwps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int     p_zomb_max;             /* number of entries in p_zomb_tid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id_t    *p_zomb_tid;            /* array of zombie lwpids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kthread_t *p_tlist;             /* circular list of threads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 /proc (process filesystem) debugger interface stuff.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k_sigset_t p_sigmask;           /* mask of traced signals (/proc)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k_fltset_t p_fltmask;           /* mask of traced faults (/proc)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 vnode *p_trace;         /* pointer to primary /proc vnode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 vnode *p_plist;         /* list of /proc vnodes for process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kthread_t *p_agenttp;           /* thread ptr for /proc agent lwp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watched_area *p_warea;   /* list of watched areas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ulong_t p_nwarea;               /* number of watched areas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watched_page *p_wpage;   /* remembered watched pages (vfork)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int     p_nwpage;               /* number of watched pages (vfork)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int     p_mapcnt;               /* number of active pr_mappage()s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 proc  *p_rlink;         /* linked list for server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kcondvar_t p_srwchan_cv;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size_t  p_stksize;              /* process stack size in bytes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 Microstate accounting, resource usage, and real-time profiling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hrtime_t p_mstart;              /* hi-res process start time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hrtime_t p_mterm;               /* hi-res process termination time */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C6AE47-A690-F746-9D3E-328E734B0038}" type="slidenum">
              <a:rPr lang="en-US"/>
              <a:pPr/>
              <a:t>22</a:t>
            </a:fld>
            <a:endParaRPr lang="en-US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struct proc (Solaris) (3)</a:t>
            </a:r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4419600" y="1982708"/>
            <a:ext cx="396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#if defined(__ia64)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caddr_t         p_upstack;      /* base of the upward-growing stack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size_t          p_upstksize;    /* size of that stack, in bytes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uchar_t         p_isa;          /* which instruction set is utilized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#endif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void            *p_rce;         /* resource control extension data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task     *p_task;        /* our containing task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proc     *p_taskprev;    /* ptr to previous process in task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proc     *p_tasknext;    /* ptr to next process in task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int             p_lwpdaemon;    /* number of TP_DAEMON lwps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int             p_lwpdwait;     /* number of daemons in lwp_wait()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kthread_t       **p_tidhash;    /* tid (lwpid) lookup hash table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sc_data  *p_schedctl;    /* available schedctl structures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} proc_t;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endParaRPr lang="en-US" sz="800" b="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5166" y="1822663"/>
            <a:ext cx="3675834" cy="3571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 C2 Security  (C2_AUDIT)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caddr_t p_audit_data;           /* per process audit structure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kthread_t       *p_aslwptp;     /* thread ptr representing "aslwp"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#if defined(i386) || defined(__i386) || defined(__ia64)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 LDT support.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kmutex_t p_ldtlock;             /* protects the following fields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seg_desc *p_ldt;         /* Pointer to private LDT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seg_desc p_ldt_desc;     /* segment descriptor for private LDT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int p_ldtlimit;                 /* highest selector used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#endif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size_t p_swrss;                 /* resident set size before last swap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aio      *p_aio;         /* pointer to async I/O struct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itimer   **p_itimer;     /* interval timers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k_sigset_t      p_notifsigs;    /* signals in notification set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kcondvar_t      p_notifcv;      /* notif cv to synchronize with aslwp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timeout_id_t    p_alarmid;      /* alarm's timeout id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uint_t          p_sc_unblocked; /* number of unblocked threads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vnode    *p_sc_door;     /* scheduler activations door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caddr_t         p_usrstack;     /* top of the process stack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uint_t          p_stkprot;      /* stack memory protection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model_t         p_model;        /* data model determined at exec time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lwpchan_data     *p_lcp; /* lwpchan cache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 protects unmapping and initilization of robust locks.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kmutex_t        p_lcp_mutexinitlock;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utrap_handler_t *p_utraps;      /* pointer to user trap handlers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refstr_t        *p_corefile;    /* pattern for core file */</a:t>
            </a:r>
          </a:p>
          <a:p>
            <a:endParaRPr lang="en-US" sz="85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2D5B6E-89AE-BB4B-8450-328745CD35FD}" type="slidenum">
              <a:rPr lang="en-US"/>
              <a:pPr/>
              <a:t>23</a:t>
            </a:fld>
            <a:endParaRPr lang="en-US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Context switch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a process is running, its hardware state (PC, SP, regs, etc.) is in the CPU</a:t>
            </a:r>
          </a:p>
          <a:p>
            <a:pPr lvl="1"/>
            <a:r>
              <a:rPr lang="en-US" dirty="0"/>
              <a:t>The hardware registers contain the current values</a:t>
            </a:r>
          </a:p>
          <a:p>
            <a:r>
              <a:rPr lang="en-US" dirty="0"/>
              <a:t>When the </a:t>
            </a:r>
            <a:r>
              <a:rPr lang="en-US" dirty="0">
                <a:solidFill>
                  <a:srgbClr val="0000FF"/>
                </a:solidFill>
              </a:rPr>
              <a:t>OS stops running a process</a:t>
            </a:r>
            <a:r>
              <a:rPr lang="en-US" dirty="0"/>
              <a:t>, it saves the current values of the registers into the process’ PCB</a:t>
            </a:r>
          </a:p>
          <a:p>
            <a:r>
              <a:rPr lang="en-US" dirty="0"/>
              <a:t>When the </a:t>
            </a:r>
            <a:r>
              <a:rPr lang="en-US" dirty="0">
                <a:solidFill>
                  <a:srgbClr val="0000FF"/>
                </a:solidFill>
              </a:rPr>
              <a:t>OS is ready to start executing a new process</a:t>
            </a:r>
            <a:r>
              <a:rPr lang="en-US" dirty="0"/>
              <a:t>, it loads the hardware registers from the values stored in that process’ PCB</a:t>
            </a:r>
          </a:p>
          <a:p>
            <a:r>
              <a:rPr lang="en-US" dirty="0"/>
              <a:t>The process of changing the CPU hardware state from one process to another is called a </a:t>
            </a:r>
            <a:r>
              <a:rPr lang="en-US" dirty="0">
                <a:solidFill>
                  <a:srgbClr val="FF3300"/>
                </a:solidFill>
              </a:rPr>
              <a:t>context switch</a:t>
            </a:r>
          </a:p>
          <a:p>
            <a:pPr lvl="1"/>
            <a:r>
              <a:rPr lang="en-US" dirty="0"/>
              <a:t>This can happen 100 or 1000 times a second!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BF8FA4-D7F5-024E-8E97-C5E1C79F466A}" type="slidenum">
              <a:rPr lang="en-US"/>
              <a:pPr/>
              <a:t>24</a:t>
            </a:fld>
            <a:endParaRPr lang="en-US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State Queues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478" y="1804268"/>
            <a:ext cx="8106898" cy="4403839"/>
          </a:xfrm>
        </p:spPr>
        <p:txBody>
          <a:bodyPr>
            <a:normAutofit lnSpcReduction="10000"/>
          </a:bodyPr>
          <a:lstStyle/>
          <a:p>
            <a:pPr>
              <a:buFont typeface="Monotype Sorts" pitchFamily="-109" charset="2"/>
              <a:buNone/>
            </a:pPr>
            <a:r>
              <a:rPr lang="en-US" dirty="0"/>
              <a:t>How does the OS keep track of processes?</a:t>
            </a:r>
          </a:p>
          <a:p>
            <a:r>
              <a:rPr lang="en-US" dirty="0"/>
              <a:t>The OS maintains a collection of queues that represent the state of all processes in the system</a:t>
            </a:r>
          </a:p>
          <a:p>
            <a:r>
              <a:rPr lang="en-US" dirty="0"/>
              <a:t>Typically, the OS has one queue for each state</a:t>
            </a:r>
          </a:p>
          <a:p>
            <a:pPr lvl="1"/>
            <a:r>
              <a:rPr lang="en-US" dirty="0"/>
              <a:t>Ready, waiting, etc.</a:t>
            </a:r>
          </a:p>
          <a:p>
            <a:r>
              <a:rPr lang="en-US" dirty="0"/>
              <a:t>Each PCB is queued on a state queue according to its current state</a:t>
            </a:r>
          </a:p>
          <a:p>
            <a:r>
              <a:rPr lang="en-US" dirty="0"/>
              <a:t>As a process changes state, its PCB is unlinked from one queue and linked into another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A2F627-EFB2-E248-A454-37FA699BBBC6}" type="slidenum">
              <a:rPr lang="en-US"/>
              <a:pPr/>
              <a:t>25</a:t>
            </a:fld>
            <a:endParaRPr lang="en-US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State Queues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971800" y="1964350"/>
            <a:ext cx="1371600" cy="914400"/>
            <a:chOff x="720" y="1296"/>
            <a:chExt cx="864" cy="576"/>
          </a:xfrm>
        </p:grpSpPr>
        <p:sp>
          <p:nvSpPr>
            <p:cNvPr id="17459" name="Rectangle 4"/>
            <p:cNvSpPr>
              <a:spLocks noChangeArrowheads="1"/>
            </p:cNvSpPr>
            <p:nvPr/>
          </p:nvSpPr>
          <p:spPr bwMode="auto">
            <a:xfrm>
              <a:off x="720" y="1296"/>
              <a:ext cx="864" cy="57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60" name="Rectangle 5"/>
            <p:cNvSpPr>
              <a:spLocks noChangeArrowheads="1"/>
            </p:cNvSpPr>
            <p:nvPr/>
          </p:nvSpPr>
          <p:spPr bwMode="auto">
            <a:xfrm>
              <a:off x="720" y="1296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61" name="Rectangle 6"/>
            <p:cNvSpPr>
              <a:spLocks noChangeArrowheads="1"/>
            </p:cNvSpPr>
            <p:nvPr/>
          </p:nvSpPr>
          <p:spPr bwMode="auto">
            <a:xfrm>
              <a:off x="720" y="1440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62" name="Rectangle 7"/>
            <p:cNvSpPr>
              <a:spLocks noChangeArrowheads="1"/>
            </p:cNvSpPr>
            <p:nvPr/>
          </p:nvSpPr>
          <p:spPr bwMode="auto">
            <a:xfrm>
              <a:off x="720" y="1584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63" name="Rectangle 8"/>
            <p:cNvSpPr>
              <a:spLocks noChangeArrowheads="1"/>
            </p:cNvSpPr>
            <p:nvPr/>
          </p:nvSpPr>
          <p:spPr bwMode="auto">
            <a:xfrm>
              <a:off x="720" y="1728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724400" y="1964350"/>
            <a:ext cx="1371600" cy="914400"/>
            <a:chOff x="720" y="1296"/>
            <a:chExt cx="864" cy="576"/>
          </a:xfrm>
        </p:grpSpPr>
        <p:sp>
          <p:nvSpPr>
            <p:cNvPr id="17454" name="Rectangle 11"/>
            <p:cNvSpPr>
              <a:spLocks noChangeArrowheads="1"/>
            </p:cNvSpPr>
            <p:nvPr/>
          </p:nvSpPr>
          <p:spPr bwMode="auto">
            <a:xfrm>
              <a:off x="720" y="1296"/>
              <a:ext cx="864" cy="57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5" name="Rectangle 12"/>
            <p:cNvSpPr>
              <a:spLocks noChangeArrowheads="1"/>
            </p:cNvSpPr>
            <p:nvPr/>
          </p:nvSpPr>
          <p:spPr bwMode="auto">
            <a:xfrm>
              <a:off x="720" y="1296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6" name="Rectangle 13"/>
            <p:cNvSpPr>
              <a:spLocks noChangeArrowheads="1"/>
            </p:cNvSpPr>
            <p:nvPr/>
          </p:nvSpPr>
          <p:spPr bwMode="auto">
            <a:xfrm>
              <a:off x="720" y="1440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7" name="Rectangle 14"/>
            <p:cNvSpPr>
              <a:spLocks noChangeArrowheads="1"/>
            </p:cNvSpPr>
            <p:nvPr/>
          </p:nvSpPr>
          <p:spPr bwMode="auto">
            <a:xfrm>
              <a:off x="720" y="1584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8" name="Rectangle 15"/>
            <p:cNvSpPr>
              <a:spLocks noChangeArrowheads="1"/>
            </p:cNvSpPr>
            <p:nvPr/>
          </p:nvSpPr>
          <p:spPr bwMode="auto">
            <a:xfrm>
              <a:off x="720" y="1728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477000" y="1964350"/>
            <a:ext cx="1371600" cy="914400"/>
            <a:chOff x="720" y="1296"/>
            <a:chExt cx="864" cy="576"/>
          </a:xfrm>
        </p:grpSpPr>
        <p:sp>
          <p:nvSpPr>
            <p:cNvPr id="17449" name="Rectangle 17"/>
            <p:cNvSpPr>
              <a:spLocks noChangeArrowheads="1"/>
            </p:cNvSpPr>
            <p:nvPr/>
          </p:nvSpPr>
          <p:spPr bwMode="auto">
            <a:xfrm>
              <a:off x="720" y="1296"/>
              <a:ext cx="864" cy="57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0" name="Rectangle 18"/>
            <p:cNvSpPr>
              <a:spLocks noChangeArrowheads="1"/>
            </p:cNvSpPr>
            <p:nvPr/>
          </p:nvSpPr>
          <p:spPr bwMode="auto">
            <a:xfrm>
              <a:off x="720" y="1296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1" name="Rectangle 19"/>
            <p:cNvSpPr>
              <a:spLocks noChangeArrowheads="1"/>
            </p:cNvSpPr>
            <p:nvPr/>
          </p:nvSpPr>
          <p:spPr bwMode="auto">
            <a:xfrm>
              <a:off x="720" y="1440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2" name="Rectangle 20"/>
            <p:cNvSpPr>
              <a:spLocks noChangeArrowheads="1"/>
            </p:cNvSpPr>
            <p:nvPr/>
          </p:nvSpPr>
          <p:spPr bwMode="auto">
            <a:xfrm>
              <a:off x="720" y="1584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3" name="Rectangle 21"/>
            <p:cNvSpPr>
              <a:spLocks noChangeArrowheads="1"/>
            </p:cNvSpPr>
            <p:nvPr/>
          </p:nvSpPr>
          <p:spPr bwMode="auto">
            <a:xfrm>
              <a:off x="720" y="1728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417" name="Text Box 22"/>
          <p:cNvSpPr txBox="1">
            <a:spLocks noChangeArrowheads="1"/>
          </p:cNvSpPr>
          <p:nvPr/>
        </p:nvSpPr>
        <p:spPr bwMode="auto">
          <a:xfrm>
            <a:off x="2895600" y="16595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Firefox PCB</a:t>
            </a:r>
          </a:p>
        </p:txBody>
      </p:sp>
      <p:sp>
        <p:nvSpPr>
          <p:cNvPr id="17418" name="Text Box 23"/>
          <p:cNvSpPr txBox="1">
            <a:spLocks noChangeArrowheads="1"/>
          </p:cNvSpPr>
          <p:nvPr/>
        </p:nvSpPr>
        <p:spPr bwMode="auto">
          <a:xfrm>
            <a:off x="4648200" y="16595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X Server PCB</a:t>
            </a:r>
          </a:p>
        </p:txBody>
      </p:sp>
      <p:sp>
        <p:nvSpPr>
          <p:cNvPr id="17419" name="Text Box 24"/>
          <p:cNvSpPr txBox="1">
            <a:spLocks noChangeArrowheads="1"/>
          </p:cNvSpPr>
          <p:nvPr/>
        </p:nvSpPr>
        <p:spPr bwMode="auto">
          <a:xfrm>
            <a:off x="6400800" y="16595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Idle PCB</a:t>
            </a:r>
          </a:p>
        </p:txBody>
      </p:sp>
      <p:sp>
        <p:nvSpPr>
          <p:cNvPr id="17420" name="Rectangle 26"/>
          <p:cNvSpPr>
            <a:spLocks noChangeArrowheads="1"/>
          </p:cNvSpPr>
          <p:nvPr/>
        </p:nvSpPr>
        <p:spPr bwMode="auto">
          <a:xfrm>
            <a:off x="1219200" y="1964350"/>
            <a:ext cx="1371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1" name="Rectangle 27"/>
          <p:cNvSpPr>
            <a:spLocks noChangeArrowheads="1"/>
          </p:cNvSpPr>
          <p:nvPr/>
        </p:nvSpPr>
        <p:spPr bwMode="auto">
          <a:xfrm>
            <a:off x="1219200" y="1964350"/>
            <a:ext cx="1371600" cy="22860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2971800" y="3412150"/>
            <a:ext cx="1371600" cy="914400"/>
            <a:chOff x="720" y="1296"/>
            <a:chExt cx="864" cy="576"/>
          </a:xfrm>
        </p:grpSpPr>
        <p:sp>
          <p:nvSpPr>
            <p:cNvPr id="17444" name="Rectangle 33"/>
            <p:cNvSpPr>
              <a:spLocks noChangeArrowheads="1"/>
            </p:cNvSpPr>
            <p:nvPr/>
          </p:nvSpPr>
          <p:spPr bwMode="auto">
            <a:xfrm>
              <a:off x="720" y="1296"/>
              <a:ext cx="864" cy="57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5" name="Rectangle 34"/>
            <p:cNvSpPr>
              <a:spLocks noChangeArrowheads="1"/>
            </p:cNvSpPr>
            <p:nvPr/>
          </p:nvSpPr>
          <p:spPr bwMode="auto">
            <a:xfrm>
              <a:off x="720" y="1296"/>
              <a:ext cx="86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6" name="Rectangle 35"/>
            <p:cNvSpPr>
              <a:spLocks noChangeArrowheads="1"/>
            </p:cNvSpPr>
            <p:nvPr/>
          </p:nvSpPr>
          <p:spPr bwMode="auto">
            <a:xfrm>
              <a:off x="720" y="1440"/>
              <a:ext cx="86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7" name="Rectangle 36"/>
            <p:cNvSpPr>
              <a:spLocks noChangeArrowheads="1"/>
            </p:cNvSpPr>
            <p:nvPr/>
          </p:nvSpPr>
          <p:spPr bwMode="auto">
            <a:xfrm>
              <a:off x="720" y="1584"/>
              <a:ext cx="86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8" name="Rectangle 37"/>
            <p:cNvSpPr>
              <a:spLocks noChangeArrowheads="1"/>
            </p:cNvSpPr>
            <p:nvPr/>
          </p:nvSpPr>
          <p:spPr bwMode="auto">
            <a:xfrm>
              <a:off x="720" y="1728"/>
              <a:ext cx="86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423" name="Text Box 38"/>
          <p:cNvSpPr txBox="1">
            <a:spLocks noChangeArrowheads="1"/>
          </p:cNvSpPr>
          <p:nvPr/>
        </p:nvSpPr>
        <p:spPr bwMode="auto">
          <a:xfrm>
            <a:off x="2895600" y="3107350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Vim PCB</a:t>
            </a:r>
          </a:p>
        </p:txBody>
      </p:sp>
      <p:sp>
        <p:nvSpPr>
          <p:cNvPr id="17424" name="Text Box 39"/>
          <p:cNvSpPr txBox="1">
            <a:spLocks noChangeArrowheads="1"/>
          </p:cNvSpPr>
          <p:nvPr/>
        </p:nvSpPr>
        <p:spPr bwMode="auto">
          <a:xfrm>
            <a:off x="1143000" y="16595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Ready Queue</a:t>
            </a:r>
          </a:p>
        </p:txBody>
      </p:sp>
      <p:sp>
        <p:nvSpPr>
          <p:cNvPr id="17425" name="Text Box 44"/>
          <p:cNvSpPr txBox="1">
            <a:spLocks noChangeArrowheads="1"/>
          </p:cNvSpPr>
          <p:nvPr/>
        </p:nvSpPr>
        <p:spPr bwMode="auto">
          <a:xfrm>
            <a:off x="1143000" y="3071740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Disk I/O Queue</a:t>
            </a:r>
          </a:p>
        </p:txBody>
      </p:sp>
      <p:sp>
        <p:nvSpPr>
          <p:cNvPr id="17426" name="Text Box 45"/>
          <p:cNvSpPr txBox="1">
            <a:spLocks noChangeArrowheads="1"/>
          </p:cNvSpPr>
          <p:nvPr/>
        </p:nvSpPr>
        <p:spPr bwMode="auto">
          <a:xfrm>
            <a:off x="1143000" y="45551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9900"/>
                </a:solidFill>
              </a:rPr>
              <a:t>Console Queue</a:t>
            </a:r>
          </a:p>
        </p:txBody>
      </p:sp>
      <p:sp>
        <p:nvSpPr>
          <p:cNvPr id="17427" name="Text Box 46"/>
          <p:cNvSpPr txBox="1">
            <a:spLocks noChangeArrowheads="1"/>
          </p:cNvSpPr>
          <p:nvPr/>
        </p:nvSpPr>
        <p:spPr bwMode="auto">
          <a:xfrm>
            <a:off x="1143000" y="487680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D60093"/>
                </a:solidFill>
              </a:rPr>
              <a:t>Sleep Queue</a:t>
            </a:r>
          </a:p>
        </p:txBody>
      </p:sp>
      <p:sp>
        <p:nvSpPr>
          <p:cNvPr id="17428" name="Text Box 47"/>
          <p:cNvSpPr txBox="1">
            <a:spLocks noChangeArrowheads="1"/>
          </p:cNvSpPr>
          <p:nvPr/>
        </p:nvSpPr>
        <p:spPr bwMode="auto">
          <a:xfrm>
            <a:off x="1752600" y="5257800"/>
            <a:ext cx="1676400" cy="942975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.</a:t>
            </a:r>
          </a:p>
          <a:p>
            <a:pPr>
              <a:spcBef>
                <a:spcPct val="50000"/>
              </a:spcBef>
            </a:pPr>
            <a:r>
              <a:rPr lang="en-US" sz="1400"/>
              <a:t>.</a:t>
            </a:r>
          </a:p>
          <a:p>
            <a:pPr>
              <a:spcBef>
                <a:spcPct val="50000"/>
              </a:spcBef>
            </a:pPr>
            <a:r>
              <a:rPr lang="en-US" sz="1400"/>
              <a:t>.</a:t>
            </a:r>
          </a:p>
        </p:txBody>
      </p: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4724400" y="3412150"/>
            <a:ext cx="1371600" cy="914400"/>
            <a:chOff x="720" y="1296"/>
            <a:chExt cx="864" cy="576"/>
          </a:xfrm>
        </p:grpSpPr>
        <p:sp>
          <p:nvSpPr>
            <p:cNvPr id="17439" name="Rectangle 49"/>
            <p:cNvSpPr>
              <a:spLocks noChangeArrowheads="1"/>
            </p:cNvSpPr>
            <p:nvPr/>
          </p:nvSpPr>
          <p:spPr bwMode="auto">
            <a:xfrm>
              <a:off x="720" y="1296"/>
              <a:ext cx="864" cy="57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0" name="Rectangle 50"/>
            <p:cNvSpPr>
              <a:spLocks noChangeArrowheads="1"/>
            </p:cNvSpPr>
            <p:nvPr/>
          </p:nvSpPr>
          <p:spPr bwMode="auto">
            <a:xfrm>
              <a:off x="720" y="1296"/>
              <a:ext cx="86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1" name="Rectangle 51"/>
            <p:cNvSpPr>
              <a:spLocks noChangeArrowheads="1"/>
            </p:cNvSpPr>
            <p:nvPr/>
          </p:nvSpPr>
          <p:spPr bwMode="auto">
            <a:xfrm>
              <a:off x="720" y="1440"/>
              <a:ext cx="86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2" name="Rectangle 52"/>
            <p:cNvSpPr>
              <a:spLocks noChangeArrowheads="1"/>
            </p:cNvSpPr>
            <p:nvPr/>
          </p:nvSpPr>
          <p:spPr bwMode="auto">
            <a:xfrm>
              <a:off x="720" y="1584"/>
              <a:ext cx="86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3" name="Rectangle 53"/>
            <p:cNvSpPr>
              <a:spLocks noChangeArrowheads="1"/>
            </p:cNvSpPr>
            <p:nvPr/>
          </p:nvSpPr>
          <p:spPr bwMode="auto">
            <a:xfrm>
              <a:off x="720" y="1728"/>
              <a:ext cx="86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430" name="Text Box 54"/>
          <p:cNvSpPr txBox="1">
            <a:spLocks noChangeArrowheads="1"/>
          </p:cNvSpPr>
          <p:nvPr/>
        </p:nvSpPr>
        <p:spPr bwMode="auto">
          <a:xfrm>
            <a:off x="4724400" y="31073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ls PCB</a:t>
            </a:r>
          </a:p>
        </p:txBody>
      </p:sp>
      <p:sp>
        <p:nvSpPr>
          <p:cNvPr id="17431" name="Line 55"/>
          <p:cNvSpPr>
            <a:spLocks noChangeShapeType="1"/>
          </p:cNvSpPr>
          <p:nvPr/>
        </p:nvSpPr>
        <p:spPr bwMode="auto">
          <a:xfrm>
            <a:off x="2590800" y="211675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stealth" w="med" len="lg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2" name="Line 56"/>
          <p:cNvSpPr>
            <a:spLocks noChangeShapeType="1"/>
          </p:cNvSpPr>
          <p:nvPr/>
        </p:nvSpPr>
        <p:spPr bwMode="auto">
          <a:xfrm>
            <a:off x="6096000" y="211675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stealth" w="med" len="lg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3" name="Line 57"/>
          <p:cNvSpPr>
            <a:spLocks noChangeShapeType="1"/>
          </p:cNvSpPr>
          <p:nvPr/>
        </p:nvSpPr>
        <p:spPr bwMode="auto">
          <a:xfrm>
            <a:off x="4343400" y="211675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stealth" w="med" len="lg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4" name="Line 58"/>
          <p:cNvSpPr>
            <a:spLocks noChangeShapeType="1"/>
          </p:cNvSpPr>
          <p:nvPr/>
        </p:nvSpPr>
        <p:spPr bwMode="auto">
          <a:xfrm>
            <a:off x="2590800" y="356455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stealth" w="med" len="lg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5" name="Line 59"/>
          <p:cNvSpPr>
            <a:spLocks noChangeShapeType="1"/>
          </p:cNvSpPr>
          <p:nvPr/>
        </p:nvSpPr>
        <p:spPr bwMode="auto">
          <a:xfrm>
            <a:off x="4343400" y="356455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stealth" w="med" len="lg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6" name="Rectangle 62"/>
          <p:cNvSpPr>
            <a:spLocks noChangeArrowheads="1"/>
          </p:cNvSpPr>
          <p:nvPr/>
        </p:nvSpPr>
        <p:spPr bwMode="auto">
          <a:xfrm>
            <a:off x="1219200" y="3412150"/>
            <a:ext cx="1371600" cy="228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7" name="Rectangle 63"/>
          <p:cNvSpPr>
            <a:spLocks noChangeArrowheads="1"/>
          </p:cNvSpPr>
          <p:nvPr/>
        </p:nvSpPr>
        <p:spPr bwMode="auto">
          <a:xfrm>
            <a:off x="3200400" y="4648200"/>
            <a:ext cx="5562600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>
              <a:lnSpc>
                <a:spcPts val="2800"/>
              </a:lnSpc>
              <a:spcAft>
                <a:spcPts val="500"/>
              </a:spcAft>
              <a:buClr>
                <a:schemeClr val="tx1"/>
              </a:buClr>
              <a:buSzPct val="75000"/>
              <a:buFont typeface="Monotype Sorts" pitchFamily="-109" charset="2"/>
              <a:buNone/>
              <a:tabLst>
                <a:tab pos="276225" algn="l"/>
                <a:tab pos="679450" algn="l"/>
                <a:tab pos="1295400" algn="l"/>
              </a:tabLst>
            </a:pPr>
            <a:endParaRPr lang="en-US" sz="2400" b="0">
              <a:solidFill>
                <a:srgbClr val="000000"/>
              </a:solidFill>
            </a:endParaRPr>
          </a:p>
        </p:txBody>
      </p:sp>
      <p:sp>
        <p:nvSpPr>
          <p:cNvPr id="17438" name="Text Box 64"/>
          <p:cNvSpPr txBox="1">
            <a:spLocks noChangeArrowheads="1"/>
          </p:cNvSpPr>
          <p:nvPr/>
        </p:nvSpPr>
        <p:spPr bwMode="auto">
          <a:xfrm>
            <a:off x="3581400" y="4800600"/>
            <a:ext cx="4800600" cy="11874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>
                <a:solidFill>
                  <a:schemeClr val="accent2"/>
                </a:solidFill>
              </a:rPr>
              <a:t>There may be many wait queues, one for each type of wait (disk, console, timer, network, etc.)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323DFD-140E-2645-85FB-38E1CD5DC5D0}" type="slidenum">
              <a:rPr lang="en-US"/>
              <a:pPr/>
              <a:t>26</a:t>
            </a:fld>
            <a:endParaRPr 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PCBs and State Queues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825" y="1922970"/>
            <a:ext cx="7810159" cy="4142551"/>
          </a:xfrm>
        </p:spPr>
        <p:txBody>
          <a:bodyPr/>
          <a:lstStyle/>
          <a:p>
            <a:r>
              <a:rPr lang="en-US" dirty="0"/>
              <a:t>PCBs are data structures dynamically allocated in OS memory</a:t>
            </a:r>
          </a:p>
          <a:p>
            <a:r>
              <a:rPr lang="en-US" dirty="0"/>
              <a:t>When a process is created, the OS allocates a PCB for it, initializes it, and places it on the ready queue</a:t>
            </a:r>
          </a:p>
          <a:p>
            <a:r>
              <a:rPr lang="en-US" dirty="0"/>
              <a:t>As the process computes, does I/O, etc., its PCB moves from one queue to another</a:t>
            </a:r>
          </a:p>
          <a:p>
            <a:r>
              <a:rPr lang="en-US" dirty="0"/>
              <a:t>When the process terminates, its PCB is deallocated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D0D227-9619-9C4F-B4A6-0A9EB95E90C8}" type="slidenum">
              <a:rPr lang="en-US"/>
              <a:pPr/>
              <a:t>27</a:t>
            </a:fld>
            <a:endParaRPr 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Process Creation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2912" y="1875489"/>
            <a:ext cx="7782563" cy="41900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process is created by another process</a:t>
            </a:r>
          </a:p>
          <a:p>
            <a:pPr lvl="1"/>
            <a:r>
              <a:rPr lang="en-US" dirty="0"/>
              <a:t>Parent is creator, child is created (Unix: ps “PPID” field)</a:t>
            </a:r>
          </a:p>
          <a:p>
            <a:pPr lvl="1"/>
            <a:r>
              <a:rPr lang="en-US" dirty="0">
                <a:solidFill>
                  <a:srgbClr val="D60093"/>
                </a:solidFill>
              </a:rPr>
              <a:t>What creates the first (</a:t>
            </a:r>
            <a:r>
              <a:rPr lang="en-US" dirty="0" err="1">
                <a:solidFill>
                  <a:srgbClr val="D60093"/>
                </a:solidFill>
              </a:rPr>
              <a:t>userspace</a:t>
            </a:r>
            <a:r>
              <a:rPr lang="en-US" dirty="0">
                <a:solidFill>
                  <a:srgbClr val="D60093"/>
                </a:solidFill>
              </a:rPr>
              <a:t>) process? (Unix: init (PID 1))</a:t>
            </a:r>
          </a:p>
          <a:p>
            <a:r>
              <a:rPr lang="en-US" dirty="0"/>
              <a:t>In some systems, the parent defines (or donates) resources and privileges for its children</a:t>
            </a:r>
          </a:p>
          <a:p>
            <a:pPr lvl="1"/>
            <a:r>
              <a:rPr lang="en-US" dirty="0"/>
              <a:t>Unix: Process User ID is inherited – children of your shell execute with your privileges</a:t>
            </a:r>
          </a:p>
          <a:p>
            <a:r>
              <a:rPr lang="en-US" dirty="0"/>
              <a:t>After creating a child, the parent may either wait for it to finish its task or continue in parallel (or both)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7E73E-ED4B-0747-BEEA-E4F91F5389C3}" type="slidenum">
              <a:rPr lang="en-US"/>
              <a:pPr/>
              <a:t>28</a:t>
            </a:fld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Process Creation: Windows 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5999" y="1804268"/>
            <a:ext cx="8011941" cy="4552082"/>
          </a:xfrm>
        </p:spPr>
        <p:txBody>
          <a:bodyPr>
            <a:normAutofit/>
          </a:bodyPr>
          <a:lstStyle/>
          <a:p>
            <a:r>
              <a:rPr lang="en-US" dirty="0"/>
              <a:t>The system call on Windows for creating a process is called, surprisingly enough, CreateProcess:</a:t>
            </a:r>
          </a:p>
          <a:p>
            <a:pPr lvl="1">
              <a:buFont typeface="ZapfDingbats" pitchFamily="82" charset="2"/>
              <a:buNone/>
            </a:pPr>
            <a:r>
              <a:rPr lang="en-US" sz="1800" b="1" dirty="0">
                <a:solidFill>
                  <a:srgbClr val="FF9900"/>
                </a:solidFill>
                <a:latin typeface="Courier New" pitchFamily="-109" charset="0"/>
              </a:rPr>
              <a:t>BOOL CreateProcess(char *prog, ....)</a:t>
            </a:r>
            <a:r>
              <a:rPr lang="en-US" sz="1800" dirty="0"/>
              <a:t> (simplified)</a:t>
            </a:r>
          </a:p>
          <a:p>
            <a:r>
              <a:rPr lang="en-US" dirty="0"/>
              <a:t>CreateProcess</a:t>
            </a:r>
          </a:p>
          <a:p>
            <a:pPr lvl="1"/>
            <a:r>
              <a:rPr lang="en-US" dirty="0"/>
              <a:t>Creates and initializes a new </a:t>
            </a:r>
            <a:r>
              <a:rPr lang="en-US" dirty="0">
                <a:solidFill>
                  <a:srgbClr val="0000FF"/>
                </a:solidFill>
              </a:rPr>
              <a:t>PCB</a:t>
            </a:r>
          </a:p>
          <a:p>
            <a:pPr lvl="1"/>
            <a:r>
              <a:rPr lang="en-US" dirty="0"/>
              <a:t>Creates and initializes a new address space</a:t>
            </a:r>
          </a:p>
          <a:p>
            <a:pPr lvl="1"/>
            <a:r>
              <a:rPr lang="en-US" dirty="0"/>
              <a:t>Loads the program specified by “prog” into the address space</a:t>
            </a:r>
          </a:p>
          <a:p>
            <a:pPr lvl="1"/>
            <a:r>
              <a:rPr lang="en-US" dirty="0"/>
              <a:t>Initializes the hardware context to start execution at main (or wherever specified in the file)</a:t>
            </a:r>
          </a:p>
          <a:p>
            <a:pPr lvl="1"/>
            <a:r>
              <a:rPr lang="en-US" dirty="0"/>
              <a:t>Places the PCB on the </a:t>
            </a:r>
            <a:r>
              <a:rPr lang="en-US" dirty="0">
                <a:solidFill>
                  <a:srgbClr val="0000FF"/>
                </a:solidFill>
              </a:rPr>
              <a:t>ready</a:t>
            </a:r>
            <a:r>
              <a:rPr lang="en-US" dirty="0"/>
              <a:t> queue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112FBD-20C0-354C-8483-4A3E8444259A}" type="slidenum">
              <a:rPr lang="en-US"/>
              <a:pPr/>
              <a:t>29</a:t>
            </a:fld>
            <a:endParaRPr lang="en-US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Creation: Unix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7030"/>
            <a:ext cx="7924800" cy="47561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 Unix, processes are created using fork()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en-US" sz="1800" b="1" dirty="0">
                <a:solidFill>
                  <a:srgbClr val="FF9900"/>
                </a:solidFill>
                <a:latin typeface="Courier New" pitchFamily="-109" charset="0"/>
              </a:rPr>
              <a:t>int fork(</a:t>
            </a:r>
            <a:r>
              <a:rPr lang="en-US" sz="1800" b="1" dirty="0">
                <a:solidFill>
                  <a:srgbClr val="FF0000"/>
                </a:solidFill>
                <a:latin typeface="Courier New" pitchFamily="-109" charset="0"/>
              </a:rPr>
              <a:t>void</a:t>
            </a:r>
            <a:r>
              <a:rPr lang="en-US" sz="1800" b="1" dirty="0">
                <a:solidFill>
                  <a:srgbClr val="FF9900"/>
                </a:solidFill>
                <a:latin typeface="Courier New" pitchFamily="-10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fork(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Creates and initializes a new PCB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Creates a new address space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3300"/>
                </a:solidFill>
              </a:rPr>
              <a:t>Initializes the address space with a </a:t>
            </a:r>
            <a:r>
              <a:rPr lang="en-US" b="1" u="sng" dirty="0">
                <a:solidFill>
                  <a:srgbClr val="FF3300"/>
                </a:solidFill>
              </a:rPr>
              <a:t>copy</a:t>
            </a:r>
            <a:r>
              <a:rPr lang="en-US" dirty="0">
                <a:solidFill>
                  <a:srgbClr val="FF3300"/>
                </a:solidFill>
              </a:rPr>
              <a:t> of the entire contents of the address space of the parent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Initializes the kernel resources to point to the resources used by parent (e.g., open files)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Places the PCB on the ready queue</a:t>
            </a:r>
          </a:p>
          <a:p>
            <a:pPr>
              <a:lnSpc>
                <a:spcPct val="90000"/>
              </a:lnSpc>
            </a:pPr>
            <a:r>
              <a:rPr lang="en-US" dirty="0"/>
              <a:t>Fork returns </a:t>
            </a:r>
            <a:r>
              <a:rPr lang="en-US" dirty="0">
                <a:solidFill>
                  <a:srgbClr val="0000FF"/>
                </a:solidFill>
              </a:rPr>
              <a:t>twice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Returns the child’s PID to the parent, “0” to the child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Huh?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Users,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have accounts on the system</a:t>
            </a:r>
          </a:p>
          <a:p>
            <a:r>
              <a:rPr lang="en-US" dirty="0"/>
              <a:t>Users launch programs</a:t>
            </a:r>
          </a:p>
          <a:p>
            <a:pPr lvl="1"/>
            <a:r>
              <a:rPr lang="en-US" dirty="0"/>
              <a:t>Many users may launch the same program</a:t>
            </a:r>
          </a:p>
          <a:p>
            <a:pPr lvl="1"/>
            <a:r>
              <a:rPr lang="en-US" dirty="0"/>
              <a:t>One user may launch many instances of the same program</a:t>
            </a:r>
          </a:p>
          <a:p>
            <a:r>
              <a:rPr lang="en-US" dirty="0"/>
              <a:t>Then what is a process?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fork() semantics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40" y="1718848"/>
            <a:ext cx="7286001" cy="458035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5462AC-47A0-3043-8B3B-14FF0DE82DE9}" type="slidenum">
              <a:rPr lang="en-US"/>
              <a:pPr/>
              <a:t>31</a:t>
            </a:fld>
            <a:endParaRPr 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fork()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3478" y="2017932"/>
            <a:ext cx="748000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int main(int argc, char *argv[])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{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D60093"/>
                </a:solidFill>
                <a:latin typeface="Courier New" pitchFamily="-109" charset="0"/>
              </a:rPr>
              <a:t>	char *name = argv[0];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D60093"/>
                </a:solidFill>
                <a:latin typeface="Courier New" pitchFamily="-109" charset="0"/>
              </a:rPr>
              <a:t>	int child_pid = fork();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D60093"/>
                </a:solidFill>
                <a:latin typeface="Courier New" pitchFamily="-109" charset="0"/>
              </a:rPr>
              <a:t>	if (child_pid == 0) {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-109" charset="0"/>
              </a:rPr>
              <a:t>		printf(“Child of %s is %d\n”, name, getpid());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-109" charset="0"/>
              </a:rPr>
              <a:t>		return 0;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	} else {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		</a:t>
            </a:r>
            <a:r>
              <a:rPr lang="en-US" b="1" dirty="0">
                <a:solidFill>
                  <a:srgbClr val="FF3300"/>
                </a:solidFill>
                <a:latin typeface="Courier New" pitchFamily="-109" charset="0"/>
              </a:rPr>
              <a:t>printf(“My child is %d\n”, child_pid);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FF3300"/>
                </a:solidFill>
                <a:latin typeface="Courier New" pitchFamily="-109" charset="0"/>
              </a:rPr>
              <a:t>		return 0;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	}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}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+mj-lt"/>
              </a:rPr>
              <a:t>           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+mj-lt"/>
              </a:rPr>
              <a:t>                              What does this program print?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1C2A4D-4568-3445-B6AD-9A642AEED4B2}" type="slidenum">
              <a:rPr lang="en-US"/>
              <a:pPr/>
              <a:t>32</a:t>
            </a:fld>
            <a:endParaRPr lang="en-US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Output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-109" charset="2"/>
              <a:buNone/>
            </a:pPr>
            <a:endParaRPr lang="en-US" sz="2000" dirty="0"/>
          </a:p>
          <a:p>
            <a:pPr>
              <a:buFont typeface="Monotype Sorts" pitchFamily="-109" charset="2"/>
              <a:buNone/>
            </a:pPr>
            <a:r>
              <a:rPr lang="en-US" sz="2000" dirty="0">
                <a:solidFill>
                  <a:srgbClr val="FF3300"/>
                </a:solidFill>
              </a:rPr>
              <a:t>My child is 486</a:t>
            </a:r>
          </a:p>
          <a:p>
            <a:pPr>
              <a:buFont typeface="Monotype Sorts" pitchFamily="-109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Child of a.out is 486</a:t>
            </a:r>
          </a:p>
          <a:p>
            <a:endParaRPr 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F01F9A-BACB-2747-A2E2-B354DE0C2F1E}" type="slidenum">
              <a:rPr lang="en-US"/>
              <a:pPr/>
              <a:t>33</a:t>
            </a:fld>
            <a:endParaRPr 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Duplicating Address Spaces</a:t>
            </a:r>
          </a:p>
        </p:txBody>
      </p:sp>
      <p:sp>
        <p:nvSpPr>
          <p:cNvPr id="310276" name="Rectangle 4"/>
          <p:cNvSpPr>
            <a:spLocks noChangeArrowheads="1"/>
          </p:cNvSpPr>
          <p:nvPr/>
        </p:nvSpPr>
        <p:spPr bwMode="auto">
          <a:xfrm>
            <a:off x="1447800" y="2362200"/>
            <a:ext cx="2514600" cy="2590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4583" name="Text Box 5"/>
          <p:cNvSpPr txBox="1">
            <a:spLocks noChangeArrowheads="1"/>
          </p:cNvSpPr>
          <p:nvPr/>
        </p:nvSpPr>
        <p:spPr bwMode="auto">
          <a:xfrm>
            <a:off x="1524000" y="3048000"/>
            <a:ext cx="1752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4584" name="Text Box 6"/>
          <p:cNvSpPr txBox="1">
            <a:spLocks noChangeArrowheads="1"/>
          </p:cNvSpPr>
          <p:nvPr/>
        </p:nvSpPr>
        <p:spPr bwMode="auto">
          <a:xfrm>
            <a:off x="1447800" y="2743200"/>
            <a:ext cx="2438400" cy="1900238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child_pid = fork();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if (child_pid == 0) { 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-109" charset="0"/>
              </a:rPr>
              <a:t>printf(“child”);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} else {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  </a:t>
            </a:r>
            <a:r>
              <a:rPr lang="en-US" sz="1400">
                <a:solidFill>
                  <a:srgbClr val="FF3300"/>
                </a:solidFill>
                <a:latin typeface="Courier New" pitchFamily="-109" charset="0"/>
              </a:rPr>
              <a:t>printf(“parent”);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}</a:t>
            </a:r>
          </a:p>
        </p:txBody>
      </p:sp>
      <p:sp>
        <p:nvSpPr>
          <p:cNvPr id="310279" name="Rectangle 7"/>
          <p:cNvSpPr>
            <a:spLocks noChangeArrowheads="1"/>
          </p:cNvSpPr>
          <p:nvPr/>
        </p:nvSpPr>
        <p:spPr bwMode="auto">
          <a:xfrm>
            <a:off x="4953000" y="2362200"/>
            <a:ext cx="2514600" cy="2590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4586" name="AutoShape 9"/>
          <p:cNvSpPr>
            <a:spLocks noChangeArrowheads="1"/>
          </p:cNvSpPr>
          <p:nvPr/>
        </p:nvSpPr>
        <p:spPr bwMode="auto">
          <a:xfrm>
            <a:off x="4114800" y="3352800"/>
            <a:ext cx="685800" cy="609600"/>
          </a:xfrm>
          <a:prstGeom prst="rightArrow">
            <a:avLst>
              <a:gd name="adj1" fmla="val 50000"/>
              <a:gd name="adj2" fmla="val 28125"/>
            </a:avLst>
          </a:prstGeom>
          <a:solidFill>
            <a:srgbClr val="0099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7" name="Text Box 10"/>
          <p:cNvSpPr txBox="1">
            <a:spLocks noChangeArrowheads="1"/>
          </p:cNvSpPr>
          <p:nvPr/>
        </p:nvSpPr>
        <p:spPr bwMode="auto">
          <a:xfrm>
            <a:off x="2057400" y="5181600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Parent</a:t>
            </a:r>
          </a:p>
        </p:txBody>
      </p:sp>
      <p:sp>
        <p:nvSpPr>
          <p:cNvPr id="24588" name="Text Box 11"/>
          <p:cNvSpPr txBox="1">
            <a:spLocks noChangeArrowheads="1"/>
          </p:cNvSpPr>
          <p:nvPr/>
        </p:nvSpPr>
        <p:spPr bwMode="auto">
          <a:xfrm>
            <a:off x="5638800" y="5181600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Child</a:t>
            </a:r>
          </a:p>
        </p:txBody>
      </p:sp>
      <p:sp>
        <p:nvSpPr>
          <p:cNvPr id="24589" name="Text Box 12"/>
          <p:cNvSpPr txBox="1">
            <a:spLocks noChangeArrowheads="1"/>
          </p:cNvSpPr>
          <p:nvPr/>
        </p:nvSpPr>
        <p:spPr bwMode="auto">
          <a:xfrm>
            <a:off x="4953000" y="2743200"/>
            <a:ext cx="2438400" cy="1900238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child_pid = fork();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if (child_pid == 0) { 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-109" charset="0"/>
              </a:rPr>
              <a:t>printf(“child”);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} else {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  </a:t>
            </a:r>
            <a:r>
              <a:rPr lang="en-US" sz="1400">
                <a:solidFill>
                  <a:srgbClr val="FF3300"/>
                </a:solidFill>
                <a:latin typeface="Courier New" pitchFamily="-109" charset="0"/>
              </a:rPr>
              <a:t>printf(“parent”);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}</a:t>
            </a:r>
          </a:p>
        </p:txBody>
      </p:sp>
      <p:sp>
        <p:nvSpPr>
          <p:cNvPr id="24590" name="Line 13"/>
          <p:cNvSpPr>
            <a:spLocks noChangeShapeType="1"/>
          </p:cNvSpPr>
          <p:nvPr/>
        </p:nvSpPr>
        <p:spPr bwMode="auto">
          <a:xfrm>
            <a:off x="1066800" y="2895600"/>
            <a:ext cx="381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1" name="Text Box 14"/>
          <p:cNvSpPr txBox="1">
            <a:spLocks noChangeArrowheads="1"/>
          </p:cNvSpPr>
          <p:nvPr/>
        </p:nvSpPr>
        <p:spPr bwMode="auto">
          <a:xfrm>
            <a:off x="609600" y="27432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PC</a:t>
            </a:r>
          </a:p>
        </p:txBody>
      </p:sp>
      <p:sp>
        <p:nvSpPr>
          <p:cNvPr id="24592" name="Text Box 17"/>
          <p:cNvSpPr txBox="1">
            <a:spLocks noChangeArrowheads="1"/>
          </p:cNvSpPr>
          <p:nvPr/>
        </p:nvSpPr>
        <p:spPr bwMode="auto">
          <a:xfrm>
            <a:off x="2438400" y="1981200"/>
            <a:ext cx="1752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child_pid = 486</a:t>
            </a:r>
          </a:p>
        </p:txBody>
      </p:sp>
      <p:sp>
        <p:nvSpPr>
          <p:cNvPr id="24593" name="Text Box 18"/>
          <p:cNvSpPr txBox="1">
            <a:spLocks noChangeArrowheads="1"/>
          </p:cNvSpPr>
          <p:nvPr/>
        </p:nvSpPr>
        <p:spPr bwMode="auto">
          <a:xfrm>
            <a:off x="5715000" y="1981200"/>
            <a:ext cx="1752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child_pid = 0</a:t>
            </a:r>
          </a:p>
        </p:txBody>
      </p:sp>
      <p:sp>
        <p:nvSpPr>
          <p:cNvPr id="24594" name="Line 19"/>
          <p:cNvSpPr>
            <a:spLocks noChangeShapeType="1"/>
          </p:cNvSpPr>
          <p:nvPr/>
        </p:nvSpPr>
        <p:spPr bwMode="auto">
          <a:xfrm flipH="1">
            <a:off x="2209800" y="2286000"/>
            <a:ext cx="228600" cy="381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5" name="Line 20"/>
          <p:cNvSpPr>
            <a:spLocks noChangeShapeType="1"/>
          </p:cNvSpPr>
          <p:nvPr/>
        </p:nvSpPr>
        <p:spPr bwMode="auto">
          <a:xfrm flipH="1">
            <a:off x="5486400" y="2286000"/>
            <a:ext cx="228600" cy="381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6" name="Text Box 21"/>
          <p:cNvSpPr txBox="1">
            <a:spLocks noChangeArrowheads="1"/>
          </p:cNvSpPr>
          <p:nvPr/>
        </p:nvSpPr>
        <p:spPr bwMode="auto">
          <a:xfrm>
            <a:off x="7772400" y="27432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PC</a:t>
            </a:r>
          </a:p>
        </p:txBody>
      </p:sp>
      <p:sp>
        <p:nvSpPr>
          <p:cNvPr id="24597" name="Line 22"/>
          <p:cNvSpPr>
            <a:spLocks noChangeShapeType="1"/>
          </p:cNvSpPr>
          <p:nvPr/>
        </p:nvSpPr>
        <p:spPr bwMode="auto">
          <a:xfrm flipH="1">
            <a:off x="7467600" y="2895600"/>
            <a:ext cx="381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491315-F49D-1143-9BD3-1C50B5DC84FA}" type="slidenum">
              <a:rPr lang="en-US"/>
              <a:pPr/>
              <a:t>34</a:t>
            </a:fld>
            <a:endParaRPr 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Divergence</a:t>
            </a:r>
          </a:p>
        </p:txBody>
      </p:sp>
      <p:sp>
        <p:nvSpPr>
          <p:cNvPr id="311308" name="Rectangle 12"/>
          <p:cNvSpPr>
            <a:spLocks noChangeArrowheads="1"/>
          </p:cNvSpPr>
          <p:nvPr/>
        </p:nvSpPr>
        <p:spPr bwMode="auto">
          <a:xfrm>
            <a:off x="1447800" y="2362200"/>
            <a:ext cx="2514600" cy="2590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5607" name="Text Box 13"/>
          <p:cNvSpPr txBox="1">
            <a:spLocks noChangeArrowheads="1"/>
          </p:cNvSpPr>
          <p:nvPr/>
        </p:nvSpPr>
        <p:spPr bwMode="auto">
          <a:xfrm>
            <a:off x="1524000" y="3048000"/>
            <a:ext cx="1752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5608" name="Text Box 14"/>
          <p:cNvSpPr txBox="1">
            <a:spLocks noChangeArrowheads="1"/>
          </p:cNvSpPr>
          <p:nvPr/>
        </p:nvSpPr>
        <p:spPr bwMode="auto">
          <a:xfrm>
            <a:off x="1447800" y="2743200"/>
            <a:ext cx="2438400" cy="1900238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child_pid = fork();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if (child_pid == 0) { 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-109" charset="0"/>
              </a:rPr>
              <a:t>printf(“child”);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} else {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  </a:t>
            </a:r>
            <a:r>
              <a:rPr lang="en-US" sz="1400">
                <a:solidFill>
                  <a:srgbClr val="FF3300"/>
                </a:solidFill>
                <a:latin typeface="Courier New" pitchFamily="-109" charset="0"/>
              </a:rPr>
              <a:t>printf(“parent”);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}</a:t>
            </a:r>
          </a:p>
        </p:txBody>
      </p:sp>
      <p:sp>
        <p:nvSpPr>
          <p:cNvPr id="311311" name="Rectangle 15"/>
          <p:cNvSpPr>
            <a:spLocks noChangeArrowheads="1"/>
          </p:cNvSpPr>
          <p:nvPr/>
        </p:nvSpPr>
        <p:spPr bwMode="auto">
          <a:xfrm>
            <a:off x="4953000" y="2362200"/>
            <a:ext cx="2514600" cy="2590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5610" name="AutoShape 16"/>
          <p:cNvSpPr>
            <a:spLocks noChangeArrowheads="1"/>
          </p:cNvSpPr>
          <p:nvPr/>
        </p:nvSpPr>
        <p:spPr bwMode="auto">
          <a:xfrm>
            <a:off x="4114800" y="3352800"/>
            <a:ext cx="685800" cy="609600"/>
          </a:xfrm>
          <a:prstGeom prst="rightArrow">
            <a:avLst>
              <a:gd name="adj1" fmla="val 50000"/>
              <a:gd name="adj2" fmla="val 28125"/>
            </a:avLst>
          </a:prstGeom>
          <a:solidFill>
            <a:srgbClr val="0099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1" name="Text Box 17"/>
          <p:cNvSpPr txBox="1">
            <a:spLocks noChangeArrowheads="1"/>
          </p:cNvSpPr>
          <p:nvPr/>
        </p:nvSpPr>
        <p:spPr bwMode="auto">
          <a:xfrm>
            <a:off x="2057400" y="5181600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Parent</a:t>
            </a:r>
          </a:p>
        </p:txBody>
      </p:sp>
      <p:sp>
        <p:nvSpPr>
          <p:cNvPr id="25612" name="Text Box 18"/>
          <p:cNvSpPr txBox="1">
            <a:spLocks noChangeArrowheads="1"/>
          </p:cNvSpPr>
          <p:nvPr/>
        </p:nvSpPr>
        <p:spPr bwMode="auto">
          <a:xfrm>
            <a:off x="5638800" y="5181600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Child</a:t>
            </a:r>
          </a:p>
        </p:txBody>
      </p:sp>
      <p:sp>
        <p:nvSpPr>
          <p:cNvPr id="25613" name="Text Box 19"/>
          <p:cNvSpPr txBox="1">
            <a:spLocks noChangeArrowheads="1"/>
          </p:cNvSpPr>
          <p:nvPr/>
        </p:nvSpPr>
        <p:spPr bwMode="auto">
          <a:xfrm>
            <a:off x="4953000" y="2743200"/>
            <a:ext cx="2438400" cy="1900238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child_pid = fork();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if (child_pid == 0) { 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-109" charset="0"/>
              </a:rPr>
              <a:t>printf(“child”);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} else {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  </a:t>
            </a:r>
            <a:r>
              <a:rPr lang="en-US" sz="1400">
                <a:solidFill>
                  <a:srgbClr val="FF3300"/>
                </a:solidFill>
                <a:latin typeface="Courier New" pitchFamily="-109" charset="0"/>
              </a:rPr>
              <a:t>printf(“parent”);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}</a:t>
            </a:r>
          </a:p>
        </p:txBody>
      </p:sp>
      <p:sp>
        <p:nvSpPr>
          <p:cNvPr id="25614" name="Line 20"/>
          <p:cNvSpPr>
            <a:spLocks noChangeShapeType="1"/>
          </p:cNvSpPr>
          <p:nvPr/>
        </p:nvSpPr>
        <p:spPr bwMode="auto">
          <a:xfrm>
            <a:off x="1066800" y="4191000"/>
            <a:ext cx="381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5" name="Text Box 21"/>
          <p:cNvSpPr txBox="1">
            <a:spLocks noChangeArrowheads="1"/>
          </p:cNvSpPr>
          <p:nvPr/>
        </p:nvSpPr>
        <p:spPr bwMode="auto">
          <a:xfrm>
            <a:off x="533400" y="40386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PC</a:t>
            </a:r>
          </a:p>
        </p:txBody>
      </p:sp>
      <p:sp>
        <p:nvSpPr>
          <p:cNvPr id="25616" name="Text Box 23"/>
          <p:cNvSpPr txBox="1">
            <a:spLocks noChangeArrowheads="1"/>
          </p:cNvSpPr>
          <p:nvPr/>
        </p:nvSpPr>
        <p:spPr bwMode="auto">
          <a:xfrm>
            <a:off x="7772400" y="33528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PC</a:t>
            </a:r>
          </a:p>
        </p:txBody>
      </p:sp>
      <p:sp>
        <p:nvSpPr>
          <p:cNvPr id="25617" name="Text Box 24"/>
          <p:cNvSpPr txBox="1">
            <a:spLocks noChangeArrowheads="1"/>
          </p:cNvSpPr>
          <p:nvPr/>
        </p:nvSpPr>
        <p:spPr bwMode="auto">
          <a:xfrm>
            <a:off x="2438400" y="1981200"/>
            <a:ext cx="1752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child_pid = 486</a:t>
            </a:r>
          </a:p>
        </p:txBody>
      </p:sp>
      <p:sp>
        <p:nvSpPr>
          <p:cNvPr id="25618" name="Text Box 25"/>
          <p:cNvSpPr txBox="1">
            <a:spLocks noChangeArrowheads="1"/>
          </p:cNvSpPr>
          <p:nvPr/>
        </p:nvSpPr>
        <p:spPr bwMode="auto">
          <a:xfrm>
            <a:off x="5715000" y="1981200"/>
            <a:ext cx="1752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child_pid = 0</a:t>
            </a:r>
          </a:p>
        </p:txBody>
      </p:sp>
      <p:sp>
        <p:nvSpPr>
          <p:cNvPr id="25619" name="Line 26"/>
          <p:cNvSpPr>
            <a:spLocks noChangeShapeType="1"/>
          </p:cNvSpPr>
          <p:nvPr/>
        </p:nvSpPr>
        <p:spPr bwMode="auto">
          <a:xfrm flipH="1">
            <a:off x="2209800" y="2286000"/>
            <a:ext cx="228600" cy="381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20" name="Line 27"/>
          <p:cNvSpPr>
            <a:spLocks noChangeShapeType="1"/>
          </p:cNvSpPr>
          <p:nvPr/>
        </p:nvSpPr>
        <p:spPr bwMode="auto">
          <a:xfrm flipH="1">
            <a:off x="5486400" y="2286000"/>
            <a:ext cx="228600" cy="381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21" name="Line 28"/>
          <p:cNvSpPr>
            <a:spLocks noChangeShapeType="1"/>
          </p:cNvSpPr>
          <p:nvPr/>
        </p:nvSpPr>
        <p:spPr bwMode="auto">
          <a:xfrm flipH="1">
            <a:off x="7467600" y="3505200"/>
            <a:ext cx="381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83678A-36E9-7B44-B439-960207604721}" type="slidenum">
              <a:rPr lang="en-US"/>
              <a:pPr/>
              <a:t>35</a:t>
            </a:fld>
            <a:endParaRPr 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Continued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Monotype Sorts" pitchFamily="-109" charset="2"/>
              <a:buNone/>
            </a:pPr>
            <a:r>
              <a:rPr lang="en-US" sz="2000" dirty="0"/>
              <a:t>&gt; a.out</a:t>
            </a:r>
          </a:p>
          <a:p>
            <a:pPr>
              <a:buFont typeface="Monotype Sorts" pitchFamily="-109" charset="2"/>
              <a:buNone/>
            </a:pPr>
            <a:r>
              <a:rPr lang="en-US" sz="2000" dirty="0">
                <a:solidFill>
                  <a:srgbClr val="FF3300"/>
                </a:solidFill>
              </a:rPr>
              <a:t>My child is 486</a:t>
            </a:r>
          </a:p>
          <a:p>
            <a:pPr>
              <a:buFont typeface="Monotype Sorts" pitchFamily="-109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Child of a.out is 486</a:t>
            </a:r>
          </a:p>
          <a:p>
            <a:pPr>
              <a:buFont typeface="Monotype Sorts" pitchFamily="-109" charset="2"/>
              <a:buNone/>
            </a:pPr>
            <a:r>
              <a:rPr lang="en-US" sz="2000" dirty="0"/>
              <a:t>&gt; a.out</a:t>
            </a:r>
          </a:p>
          <a:p>
            <a:pPr>
              <a:buFont typeface="Monotype Sorts" pitchFamily="-109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Child of a.out is 498</a:t>
            </a:r>
          </a:p>
          <a:p>
            <a:pPr>
              <a:buFont typeface="Monotype Sorts" pitchFamily="-109" charset="2"/>
              <a:buNone/>
            </a:pPr>
            <a:r>
              <a:rPr lang="en-US" sz="2000" dirty="0">
                <a:solidFill>
                  <a:srgbClr val="FF3300"/>
                </a:solidFill>
              </a:rPr>
              <a:t>My child is 498</a:t>
            </a:r>
          </a:p>
          <a:p>
            <a:pPr>
              <a:buFont typeface="Monotype Sorts" pitchFamily="-109" charset="2"/>
              <a:buNone/>
            </a:pPr>
            <a:endParaRPr lang="en-US" dirty="0">
              <a:solidFill>
                <a:srgbClr val="FF3300"/>
              </a:solidFill>
            </a:endParaRPr>
          </a:p>
          <a:p>
            <a:pPr algn="ctr">
              <a:buFont typeface="Monotype Sorts" pitchFamily="-109" charset="2"/>
              <a:buNone/>
            </a:pPr>
            <a:r>
              <a:rPr lang="en-US" dirty="0"/>
              <a:t>Why is the output in a different order?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A80CA0-17E5-2B47-8853-9EAE46CB68E2}" type="slidenum">
              <a:rPr lang="en-US"/>
              <a:pPr/>
              <a:t>36</a:t>
            </a:fld>
            <a:endParaRPr lang="en-US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Why fork()?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564" y="1934840"/>
            <a:ext cx="7568911" cy="41306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Very useful when the child…</a:t>
            </a:r>
          </a:p>
          <a:p>
            <a:pPr lvl="1"/>
            <a:r>
              <a:rPr lang="en-US" dirty="0"/>
              <a:t>Is cooperating with the parent</a:t>
            </a:r>
          </a:p>
          <a:p>
            <a:pPr lvl="1"/>
            <a:r>
              <a:rPr lang="en-US" dirty="0"/>
              <a:t>Relies upon the parent’s data to accomplish its task</a:t>
            </a:r>
          </a:p>
          <a:p>
            <a:r>
              <a:rPr lang="en-US" dirty="0"/>
              <a:t>Example: Web server</a:t>
            </a:r>
          </a:p>
          <a:p>
            <a:pPr lvl="1">
              <a:buFont typeface="ZapfDingbats" pitchFamily="82" charset="2"/>
              <a:buNone/>
            </a:pPr>
            <a:r>
              <a:rPr lang="en-US" sz="1800" b="1" dirty="0">
                <a:latin typeface="Courier New" pitchFamily="-109" charset="0"/>
              </a:rPr>
              <a:t>while (1) {</a:t>
            </a:r>
          </a:p>
          <a:p>
            <a:pPr lvl="1">
              <a:buFont typeface="ZapfDingbats" pitchFamily="82" charset="2"/>
              <a:buNone/>
            </a:pPr>
            <a:r>
              <a:rPr lang="en-US" sz="1800" b="1" dirty="0">
                <a:solidFill>
                  <a:srgbClr val="D60093"/>
                </a:solidFill>
                <a:latin typeface="Courier New" pitchFamily="-109" charset="0"/>
              </a:rPr>
              <a:t>	int sock = accept();</a:t>
            </a:r>
          </a:p>
          <a:p>
            <a:pPr lvl="1">
              <a:buFont typeface="ZapfDingbats" pitchFamily="82" charset="2"/>
              <a:buNone/>
            </a:pPr>
            <a:r>
              <a:rPr lang="en-US" sz="1800" b="1" dirty="0">
                <a:solidFill>
                  <a:srgbClr val="D60093"/>
                </a:solidFill>
                <a:latin typeface="Courier New" pitchFamily="-109" charset="0"/>
              </a:rPr>
              <a:t>	if ((child_pid = fork()) == 0) {</a:t>
            </a:r>
          </a:p>
          <a:p>
            <a:pPr lvl="1">
              <a:buFont typeface="ZapfDingbats" pitchFamily="8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itchFamily="-109" charset="0"/>
              </a:rPr>
              <a:t>		</a:t>
            </a:r>
            <a:r>
              <a:rPr lang="en-US" sz="1800" i="1" dirty="0">
                <a:solidFill>
                  <a:srgbClr val="0000FF"/>
                </a:solidFill>
              </a:rPr>
              <a:t>Handle client request</a:t>
            </a:r>
          </a:p>
          <a:p>
            <a:pPr lvl="1">
              <a:buFont typeface="ZapfDingbats" pitchFamily="82" charset="2"/>
              <a:buNone/>
            </a:pPr>
            <a:r>
              <a:rPr lang="en-US" sz="1800" b="1" dirty="0">
                <a:latin typeface="Courier New" pitchFamily="-109" charset="0"/>
              </a:rPr>
              <a:t>	} else {</a:t>
            </a:r>
          </a:p>
          <a:p>
            <a:pPr lvl="1">
              <a:buFont typeface="ZapfDingbats" pitchFamily="82" charset="2"/>
              <a:buNone/>
            </a:pPr>
            <a:r>
              <a:rPr lang="en-US" sz="1800" b="1" dirty="0">
                <a:solidFill>
                  <a:srgbClr val="FF3300"/>
                </a:solidFill>
                <a:latin typeface="Courier New" pitchFamily="-109" charset="0"/>
              </a:rPr>
              <a:t>		</a:t>
            </a:r>
            <a:r>
              <a:rPr lang="en-US" sz="1800" i="1" dirty="0">
                <a:solidFill>
                  <a:srgbClr val="FF3300"/>
                </a:solidFill>
              </a:rPr>
              <a:t>Close socket</a:t>
            </a:r>
          </a:p>
          <a:p>
            <a:pPr lvl="1">
              <a:buFont typeface="ZapfDingbats" pitchFamily="82" charset="2"/>
              <a:buNone/>
            </a:pPr>
            <a:r>
              <a:rPr lang="en-US" sz="1800" b="1" dirty="0">
                <a:latin typeface="Courier New" pitchFamily="-109" charset="0"/>
              </a:rPr>
              <a:t>	}</a:t>
            </a:r>
          </a:p>
          <a:p>
            <a:pPr lvl="1">
              <a:buFont typeface="ZapfDingbats" pitchFamily="82" charset="2"/>
              <a:buNone/>
            </a:pPr>
            <a:r>
              <a:rPr lang="en-US" sz="1800" b="1" dirty="0">
                <a:latin typeface="Courier New" pitchFamily="-109" charset="0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BDCC7B-C98A-5140-AC89-7EEAE7675E1F}" type="slidenum">
              <a:rPr lang="en-US"/>
              <a:pPr/>
              <a:t>37</a:t>
            </a:fld>
            <a:endParaRPr lang="en-US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Creation: Unix (2)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Wait a second.  How do we actually start a new program?</a:t>
            </a:r>
          </a:p>
          <a:p>
            <a:pPr lvl="1">
              <a:buFont typeface="ZapfDingbats" pitchFamily="82" charset="2"/>
              <a:buNone/>
            </a:pPr>
            <a:r>
              <a:rPr lang="en-US" sz="1800" b="1">
                <a:solidFill>
                  <a:srgbClr val="FF9900"/>
                </a:solidFill>
                <a:latin typeface="Courier New" pitchFamily="-109" charset="0"/>
              </a:rPr>
              <a:t>int exec(char *prog, char *argv[])</a:t>
            </a:r>
          </a:p>
          <a:p>
            <a:r>
              <a:rPr lang="en-US"/>
              <a:t>exec()</a:t>
            </a:r>
          </a:p>
          <a:p>
            <a:pPr lvl="1"/>
            <a:r>
              <a:rPr lang="en-US"/>
              <a:t>Stops the current process</a:t>
            </a:r>
          </a:p>
          <a:p>
            <a:pPr lvl="1"/>
            <a:r>
              <a:rPr lang="en-US"/>
              <a:t>Loads the program “prog” into the process’ address space</a:t>
            </a:r>
          </a:p>
          <a:p>
            <a:pPr lvl="1"/>
            <a:r>
              <a:rPr lang="en-US"/>
              <a:t>Initializes hardware context and args for the new program</a:t>
            </a:r>
          </a:p>
          <a:p>
            <a:pPr lvl="1"/>
            <a:r>
              <a:rPr lang="en-US"/>
              <a:t>Places the PCB onto the ready queue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Note: It </a:t>
            </a:r>
            <a:r>
              <a:rPr lang="en-US" b="1">
                <a:solidFill>
                  <a:srgbClr val="FF0000"/>
                </a:solidFill>
              </a:rPr>
              <a:t>does not</a:t>
            </a:r>
            <a:r>
              <a:rPr lang="en-US">
                <a:solidFill>
                  <a:srgbClr val="FF0000"/>
                </a:solidFill>
              </a:rPr>
              <a:t> create a new process</a:t>
            </a:r>
          </a:p>
          <a:p>
            <a:r>
              <a:rPr lang="en-US">
                <a:solidFill>
                  <a:srgbClr val="D60093"/>
                </a:solidFill>
              </a:rPr>
              <a:t>What does it mean for exec to return?</a:t>
            </a:r>
          </a:p>
          <a:p>
            <a:r>
              <a:rPr lang="en-US">
                <a:solidFill>
                  <a:srgbClr val="D60093"/>
                </a:solidFill>
              </a:rPr>
              <a:t>What does it mean for exec to return with an error?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8FC2ED-F46B-1641-8CCF-E092E192475D}" type="slidenum">
              <a:rPr lang="en-US"/>
              <a:pPr/>
              <a:t>38</a:t>
            </a:fld>
            <a:endParaRPr 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Creation: Unix (3)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304" y="1792398"/>
            <a:ext cx="7545172" cy="42731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fork() is used to create a new process, exec is used to load a program into the address space</a:t>
            </a:r>
          </a:p>
          <a:p>
            <a:pPr lvl="1"/>
            <a:r>
              <a:rPr lang="en-US" dirty="0">
                <a:solidFill>
                  <a:srgbClr val="D60093"/>
                </a:solidFill>
              </a:rPr>
              <a:t>Why does Windows have CreateProcess while Unix uses fork/exec?</a:t>
            </a:r>
          </a:p>
          <a:p>
            <a:pPr lvl="2"/>
            <a:r>
              <a:rPr lang="en-US" dirty="0">
                <a:solidFill>
                  <a:srgbClr val="D60093"/>
                </a:solidFill>
              </a:rPr>
              <a:t>Comparing fork() and </a:t>
            </a:r>
            <a:r>
              <a:rPr lang="en-US" dirty="0">
                <a:solidFill>
                  <a:srgbClr val="0000FF"/>
                </a:solidFill>
              </a:rPr>
              <a:t>CreateProcess()</a:t>
            </a:r>
            <a:r>
              <a:rPr lang="en-US" dirty="0">
                <a:solidFill>
                  <a:srgbClr val="D60093"/>
                </a:solidFill>
              </a:rPr>
              <a:t>?</a:t>
            </a:r>
          </a:p>
          <a:p>
            <a:pPr lvl="2"/>
            <a:r>
              <a:rPr lang="en-US" dirty="0">
                <a:solidFill>
                  <a:srgbClr val="D60093"/>
                </a:solidFill>
              </a:rPr>
              <a:t>Which is more convenient to use?</a:t>
            </a:r>
          </a:p>
          <a:p>
            <a:pPr lvl="2"/>
            <a:r>
              <a:rPr lang="en-US" dirty="0">
                <a:solidFill>
                  <a:srgbClr val="D60093"/>
                </a:solidFill>
              </a:rPr>
              <a:t>Which is more efficient?</a:t>
            </a:r>
          </a:p>
          <a:p>
            <a:r>
              <a:rPr lang="en-US" dirty="0"/>
              <a:t>What happens if you run “exec csh” in your shell?</a:t>
            </a:r>
          </a:p>
          <a:p>
            <a:r>
              <a:rPr lang="en-US" dirty="0"/>
              <a:t>What happens if you run “exec ls” in your shell? Try it.</a:t>
            </a:r>
          </a:p>
          <a:p>
            <a:r>
              <a:rPr lang="en-US" dirty="0"/>
              <a:t>fork() can return an error.  Why might this happen?</a:t>
            </a:r>
          </a:p>
          <a:p>
            <a:pPr lvl="1"/>
            <a:r>
              <a:rPr lang="en-US" dirty="0"/>
              <a:t>Cannot create child process (return to parent).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F3782D-E067-2A47-8A65-D7FE98325D48}" type="slidenum">
              <a:rPr lang="en-US"/>
              <a:pPr/>
              <a:t>39</a:t>
            </a:fld>
            <a:endParaRPr 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Termination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826" y="1934840"/>
            <a:ext cx="7592650" cy="41306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good processes must come to an end.  But how?</a:t>
            </a:r>
          </a:p>
          <a:p>
            <a:pPr lvl="1"/>
            <a:r>
              <a:rPr lang="en-US" dirty="0">
                <a:solidFill>
                  <a:srgbClr val="009900"/>
                </a:solidFill>
              </a:rPr>
              <a:t>Unix: exit(int status),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Windows: ExitProcess(int status)</a:t>
            </a:r>
          </a:p>
          <a:p>
            <a:r>
              <a:rPr lang="en-US" dirty="0"/>
              <a:t>Essentially, free resources and terminate</a:t>
            </a:r>
          </a:p>
          <a:p>
            <a:pPr lvl="1"/>
            <a:r>
              <a:rPr lang="en-US" dirty="0"/>
              <a:t>Terminate all threads (next lecture)</a:t>
            </a:r>
          </a:p>
          <a:p>
            <a:pPr lvl="1"/>
            <a:r>
              <a:rPr lang="en-US" dirty="0"/>
              <a:t>Close open files, network connections</a:t>
            </a:r>
          </a:p>
          <a:p>
            <a:pPr lvl="1"/>
            <a:r>
              <a:rPr lang="en-US" dirty="0"/>
              <a:t>Allocated memory (and VM pages out on disk)</a:t>
            </a:r>
          </a:p>
          <a:p>
            <a:pPr lvl="1"/>
            <a:r>
              <a:rPr lang="en-US" dirty="0"/>
              <a:t>Remove PCB from kernel data structures, delete</a:t>
            </a:r>
          </a:p>
          <a:p>
            <a:r>
              <a:rPr lang="en-US" dirty="0"/>
              <a:t>Note that a process does not </a:t>
            </a:r>
            <a:r>
              <a:rPr lang="en-US" dirty="0">
                <a:solidFill>
                  <a:srgbClr val="0000FF"/>
                </a:solidFill>
              </a:rPr>
              <a:t>need</a:t>
            </a:r>
            <a:r>
              <a:rPr lang="en-US" dirty="0"/>
              <a:t> to clean up itself</a:t>
            </a:r>
          </a:p>
          <a:p>
            <a:pPr lvl="1"/>
            <a:r>
              <a:rPr lang="en-US" dirty="0"/>
              <a:t>Why does the OS have to do it?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E01EB9-068E-1448-B32B-65DEBAA6F282}" type="slidenum">
              <a:rPr lang="en-US"/>
              <a:pPr/>
              <a:t>4</a:t>
            </a:fld>
            <a:endParaRPr lang="en-US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Process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012" y="1765631"/>
            <a:ext cx="7954582" cy="4300034"/>
          </a:xfrm>
        </p:spPr>
        <p:txBody>
          <a:bodyPr>
            <a:normAutofit/>
          </a:bodyPr>
          <a:lstStyle/>
          <a:p>
            <a:r>
              <a:rPr lang="en-US" dirty="0"/>
              <a:t>The process is the OS</a:t>
            </a:r>
            <a:r>
              <a:rPr lang="en-US" altLang="zh-CN" dirty="0"/>
              <a:t>’s</a:t>
            </a:r>
            <a:r>
              <a:rPr lang="en-US" dirty="0"/>
              <a:t> </a:t>
            </a:r>
            <a:r>
              <a:rPr lang="en-US" dirty="0">
                <a:solidFill>
                  <a:srgbClr val="FF3300"/>
                </a:solidFill>
              </a:rPr>
              <a:t>abstraction for execution</a:t>
            </a:r>
          </a:p>
          <a:p>
            <a:pPr lvl="1"/>
            <a:r>
              <a:rPr lang="en-US" dirty="0"/>
              <a:t>It is the unit of execution</a:t>
            </a:r>
          </a:p>
          <a:p>
            <a:pPr lvl="1"/>
            <a:r>
              <a:rPr lang="en-US" dirty="0"/>
              <a:t>It is the unit of scheduling</a:t>
            </a:r>
          </a:p>
          <a:p>
            <a:pPr lvl="1"/>
            <a:r>
              <a:rPr lang="en-US" dirty="0"/>
              <a:t>It is the </a:t>
            </a:r>
            <a:r>
              <a:rPr lang="en-US" sz="2800" dirty="0">
                <a:solidFill>
                  <a:srgbClr val="FF0000"/>
                </a:solidFill>
              </a:rPr>
              <a:t>dynamic </a:t>
            </a:r>
            <a:r>
              <a:rPr lang="en-US" dirty="0">
                <a:solidFill>
                  <a:srgbClr val="FF0000"/>
                </a:solidFill>
              </a:rPr>
              <a:t>execution context </a:t>
            </a:r>
            <a:r>
              <a:rPr lang="en-US" dirty="0"/>
              <a:t>of a program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concrete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instantiation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endParaRPr lang="en-US" dirty="0"/>
          </a:p>
          <a:p>
            <a:r>
              <a:rPr lang="en-US" dirty="0"/>
              <a:t>A process is sometimes called a </a:t>
            </a:r>
            <a:r>
              <a:rPr lang="en-US" dirty="0">
                <a:solidFill>
                  <a:srgbClr val="0000FF"/>
                </a:solidFill>
              </a:rPr>
              <a:t>job</a:t>
            </a:r>
            <a:r>
              <a:rPr lang="en-US" dirty="0"/>
              <a:t> or a </a:t>
            </a:r>
            <a:r>
              <a:rPr lang="en-US" dirty="0">
                <a:solidFill>
                  <a:srgbClr val="0000FF"/>
                </a:solidFill>
              </a:rPr>
              <a:t>task</a:t>
            </a:r>
            <a:r>
              <a:rPr lang="en-US" dirty="0"/>
              <a:t> or a </a:t>
            </a:r>
            <a:r>
              <a:rPr lang="en-US" dirty="0">
                <a:solidFill>
                  <a:srgbClr val="0000FF"/>
                </a:solidFill>
              </a:rPr>
              <a:t>sequential process</a:t>
            </a:r>
          </a:p>
          <a:p>
            <a:r>
              <a:rPr lang="en-US" dirty="0"/>
              <a:t>Real life analogy?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560" y="4140267"/>
            <a:ext cx="2037715" cy="2037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10" y="1713263"/>
            <a:ext cx="7544380" cy="4186889"/>
          </a:xfrm>
        </p:spPr>
        <p:txBody>
          <a:bodyPr/>
          <a:lstStyle/>
          <a:p>
            <a:r>
              <a:rPr lang="en-US" dirty="0"/>
              <a:t>When exit() is called on Unix:</a:t>
            </a:r>
          </a:p>
          <a:p>
            <a:pPr lvl="1"/>
            <a:r>
              <a:rPr lang="en-US" dirty="0"/>
              <a:t>Threads are terminated (next </a:t>
            </a:r>
            <a:r>
              <a:rPr lang="en-US" dirty="0" err="1"/>
              <a:t>lec</a:t>
            </a:r>
            <a:r>
              <a:rPr lang="en-US" dirty="0"/>
              <a:t>.)</a:t>
            </a:r>
          </a:p>
          <a:p>
            <a:pPr lvl="1"/>
            <a:r>
              <a:rPr lang="en-US" dirty="0"/>
              <a:t>Open files, network connections are closed</a:t>
            </a:r>
          </a:p>
          <a:p>
            <a:pPr lvl="1"/>
            <a:r>
              <a:rPr lang="en-US" dirty="0"/>
              <a:t>Address space is de-allocated</a:t>
            </a:r>
          </a:p>
          <a:p>
            <a:pPr lvl="1"/>
            <a:r>
              <a:rPr lang="en-US" dirty="0"/>
              <a:t>But the PCB still remains in the Process Table</a:t>
            </a:r>
          </a:p>
          <a:p>
            <a:r>
              <a:rPr lang="en-US" dirty="0"/>
              <a:t>Only a parent can remove the PCB </a:t>
            </a:r>
          </a:p>
          <a:p>
            <a:pPr lvl="1"/>
            <a:r>
              <a:rPr lang="en-US" dirty="0"/>
              <a:t>Thus completely terminate the process (called </a:t>
            </a:r>
            <a:r>
              <a:rPr lang="en-US" dirty="0">
                <a:solidFill>
                  <a:srgbClr val="0000FF"/>
                </a:solidFill>
              </a:rPr>
              <a:t>reap</a:t>
            </a:r>
            <a:r>
              <a:rPr lang="en-US" dirty="0"/>
              <a:t>)</a:t>
            </a:r>
          </a:p>
          <a:p>
            <a:r>
              <a:rPr lang="en-US" dirty="0"/>
              <a:t>Died but not yet reaped process is called a </a:t>
            </a:r>
            <a:r>
              <a:rPr lang="en-US" dirty="0">
                <a:solidFill>
                  <a:srgbClr val="0000FF"/>
                </a:solidFill>
              </a:rPr>
              <a:t>zombie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04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FD8A55-2668-454D-A52C-9C4D0D5C310F}" type="slidenum">
              <a:rPr lang="en-US"/>
              <a:pPr/>
              <a:t>41</a:t>
            </a:fld>
            <a:endParaRPr lang="en-US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wait() a second…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34" y="1911100"/>
            <a:ext cx="7928855" cy="4154421"/>
          </a:xfrm>
        </p:spPr>
        <p:txBody>
          <a:bodyPr>
            <a:normAutofit/>
          </a:bodyPr>
          <a:lstStyle/>
          <a:p>
            <a:r>
              <a:rPr lang="en-US" dirty="0"/>
              <a:t>Often it is convenient to pause until a child process has finished</a:t>
            </a:r>
          </a:p>
          <a:p>
            <a:pPr lvl="1"/>
            <a:r>
              <a:rPr lang="en-US" dirty="0"/>
              <a:t>Think of executing commands in a shell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009900"/>
                </a:solidFill>
              </a:rPr>
              <a:t>wait()</a:t>
            </a:r>
            <a:r>
              <a:rPr lang="en-US" dirty="0"/>
              <a:t> (</a:t>
            </a:r>
            <a:r>
              <a:rPr lang="en-US" dirty="0">
                <a:solidFill>
                  <a:srgbClr val="0000FF"/>
                </a:solidFill>
              </a:rPr>
              <a:t>WaitForSingleObject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Suspends the current process until a child process ends</a:t>
            </a:r>
          </a:p>
          <a:p>
            <a:pPr lvl="1"/>
            <a:r>
              <a:rPr lang="en-US" dirty="0"/>
              <a:t>waitpid() suspends until the specified child process ends</a:t>
            </a:r>
          </a:p>
          <a:p>
            <a:r>
              <a:rPr lang="en-US" dirty="0"/>
              <a:t>Unix: Every process must be reaped by a parent</a:t>
            </a:r>
          </a:p>
          <a:p>
            <a:pPr lvl="1"/>
            <a:r>
              <a:rPr lang="en-US" dirty="0"/>
              <a:t>What happens if a parent process exits before a child?</a:t>
            </a:r>
          </a:p>
          <a:p>
            <a:pPr lvl="1"/>
            <a:r>
              <a:rPr lang="en-US" dirty="0"/>
              <a:t>What do you think a “zombie” process is?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D861D1-ADCD-DB47-BEA3-1A0A31FEC14A}" type="slidenum">
              <a:rPr lang="en-US"/>
              <a:pPr/>
              <a:t>42</a:t>
            </a:fld>
            <a:endParaRPr 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Unix Shells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0113" y="2065412"/>
            <a:ext cx="77290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while (1) {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D60093"/>
                </a:solidFill>
                <a:latin typeface="Courier New" pitchFamily="-109" charset="0"/>
              </a:rPr>
              <a:t>	char *cmd = read_command();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D60093"/>
                </a:solidFill>
                <a:latin typeface="Courier New" pitchFamily="-109" charset="0"/>
              </a:rPr>
              <a:t>	int child_pid = fork();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D60093"/>
                </a:solidFill>
                <a:latin typeface="Courier New" pitchFamily="-109" charset="0"/>
              </a:rPr>
              <a:t>	if (child_pid == 0) {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D60093"/>
                </a:solidFill>
                <a:latin typeface="Courier New" pitchFamily="-109" charset="0"/>
              </a:rPr>
              <a:t>		</a:t>
            </a:r>
            <a:r>
              <a:rPr lang="en-US" i="1" dirty="0">
                <a:solidFill>
                  <a:srgbClr val="0000FF"/>
                </a:solidFill>
              </a:rPr>
              <a:t>Manipulate STDIN/OUT/ERR file descriptors for pipes, redirection, etc.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-109" charset="0"/>
              </a:rPr>
              <a:t>		exec(cmd);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-109" charset="0"/>
              </a:rPr>
              <a:t>		panic(“exec failed”);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	} else {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FF3300"/>
                </a:solidFill>
                <a:latin typeface="Courier New" pitchFamily="-109" charset="0"/>
              </a:rPr>
              <a:t>		waitpid(child_pid);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	}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30A04B-59F5-244B-BE8F-880E6D6029AB}" type="slidenum">
              <a:rPr lang="en-US"/>
              <a:pPr/>
              <a:t>43</a:t>
            </a:fld>
            <a:endParaRPr lang="en-US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Summary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1420"/>
            <a:ext cx="7924800" cy="457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What are the units of execution?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Processes</a:t>
            </a:r>
          </a:p>
          <a:p>
            <a:pPr>
              <a:lnSpc>
                <a:spcPct val="90000"/>
              </a:lnSpc>
            </a:pPr>
            <a:r>
              <a:rPr lang="en-US" dirty="0"/>
              <a:t>How are those units of execution represented?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Process Control Blocks (PCBs)</a:t>
            </a:r>
          </a:p>
          <a:p>
            <a:pPr>
              <a:lnSpc>
                <a:spcPct val="90000"/>
              </a:lnSpc>
            </a:pPr>
            <a:r>
              <a:rPr lang="en-US" dirty="0"/>
              <a:t>How is work scheduled in the CPU?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Process states, process queues, context switches</a:t>
            </a:r>
          </a:p>
          <a:p>
            <a:pPr>
              <a:lnSpc>
                <a:spcPct val="90000"/>
              </a:lnSpc>
            </a:pPr>
            <a:r>
              <a:rPr lang="en-US" dirty="0"/>
              <a:t>What are the possible execution states of a process?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Running, ready, waiting</a:t>
            </a:r>
          </a:p>
          <a:p>
            <a:pPr>
              <a:lnSpc>
                <a:spcPct val="90000"/>
              </a:lnSpc>
            </a:pPr>
            <a:r>
              <a:rPr lang="en-US" dirty="0"/>
              <a:t>How does a process move from one state to another?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Scheduling, I/O, creation, termination</a:t>
            </a:r>
          </a:p>
          <a:p>
            <a:pPr>
              <a:lnSpc>
                <a:spcPct val="90000"/>
              </a:lnSpc>
            </a:pPr>
            <a:r>
              <a:rPr lang="en-US" dirty="0"/>
              <a:t>How are processes created?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CreateProcess (Windows), fork/exec (Unix)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602972" y="5399655"/>
            <a:ext cx="7695439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Physical memory </a:t>
            </a:r>
          </a:p>
          <a:p>
            <a:r>
              <a:rPr lang="en-US" dirty="0"/>
              <a:t>(RAM)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Copy-On-Write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478" y="1636623"/>
            <a:ext cx="7642503" cy="577245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Lazy</a:t>
            </a:r>
            <a:r>
              <a:rPr lang="en-US" dirty="0"/>
              <a:t> copy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262013" y="4115925"/>
            <a:ext cx="1600200" cy="70554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262013" y="4268325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 = 30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262013" y="3277725"/>
            <a:ext cx="16002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262013" y="3430125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b = 20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262013" y="2515725"/>
            <a:ext cx="1600200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1262013" y="2591925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 a = 10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5043695" y="4153002"/>
            <a:ext cx="1600200" cy="70554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043695" y="4305402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 = 30</a:t>
            </a: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5043695" y="3314802"/>
            <a:ext cx="16002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5043695" y="3467202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b = 20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5043695" y="2552802"/>
            <a:ext cx="1600200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5043695" y="2629002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a = 10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684671" y="5400294"/>
            <a:ext cx="989785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3739601" y="5399655"/>
            <a:ext cx="916258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5043695" y="5399655"/>
            <a:ext cx="906877" cy="76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30</a:t>
            </a:r>
          </a:p>
        </p:txBody>
      </p:sp>
      <p:cxnSp>
        <p:nvCxnSpPr>
          <p:cNvPr id="28" name="Straight Arrow Connector 27"/>
          <p:cNvCxnSpPr>
            <a:stCxn id="13" idx="3"/>
            <a:endCxn id="23" idx="0"/>
          </p:cNvCxnSpPr>
          <p:nvPr/>
        </p:nvCxnSpPr>
        <p:spPr>
          <a:xfrm>
            <a:off x="2862213" y="2896725"/>
            <a:ext cx="317351" cy="2503569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1"/>
          </p:cNvCxnSpPr>
          <p:nvPr/>
        </p:nvCxnSpPr>
        <p:spPr>
          <a:xfrm flipH="1">
            <a:off x="3179564" y="2933802"/>
            <a:ext cx="1864131" cy="2465853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24" idx="0"/>
          </p:cNvCxnSpPr>
          <p:nvPr/>
        </p:nvCxnSpPr>
        <p:spPr>
          <a:xfrm>
            <a:off x="2862213" y="3696825"/>
            <a:ext cx="1335517" cy="170283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3"/>
            <a:endCxn id="25" idx="0"/>
          </p:cNvCxnSpPr>
          <p:nvPr/>
        </p:nvCxnSpPr>
        <p:spPr>
          <a:xfrm>
            <a:off x="2862213" y="4468695"/>
            <a:ext cx="2634921" cy="9309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" idx="1"/>
          </p:cNvCxnSpPr>
          <p:nvPr/>
        </p:nvCxnSpPr>
        <p:spPr>
          <a:xfrm flipH="1">
            <a:off x="4191000" y="3651868"/>
            <a:ext cx="852695" cy="174778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7" idx="2"/>
            <a:endCxn id="25" idx="0"/>
          </p:cNvCxnSpPr>
          <p:nvPr/>
        </p:nvCxnSpPr>
        <p:spPr>
          <a:xfrm flipH="1">
            <a:off x="5497134" y="4858542"/>
            <a:ext cx="346661" cy="5411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13341" y="2095352"/>
            <a:ext cx="243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Proc. A’s address space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50039" y="2089744"/>
            <a:ext cx="242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Proc. B’s address space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3343776" y="2961257"/>
            <a:ext cx="1061218" cy="3535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518213" y="2598246"/>
            <a:ext cx="7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fork()</a:t>
            </a:r>
          </a:p>
        </p:txBody>
      </p:sp>
    </p:spTree>
    <p:extLst>
      <p:ext uri="{BB962C8B-B14F-4D97-AF65-F5344CB8AC3E}">
        <p14:creationId xmlns:p14="http://schemas.microsoft.com/office/powerpoint/2010/main" val="41735220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602972" y="5399655"/>
            <a:ext cx="7695439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Physical memory </a:t>
            </a:r>
          </a:p>
          <a:p>
            <a:r>
              <a:rPr lang="en-US" dirty="0"/>
              <a:t>(RAM)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Copy-On-Write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478" y="1636623"/>
            <a:ext cx="7642503" cy="577245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Lazy</a:t>
            </a:r>
            <a:r>
              <a:rPr lang="en-US" dirty="0"/>
              <a:t> copy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262013" y="4115925"/>
            <a:ext cx="1600200" cy="70554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262013" y="4268325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 = 30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262013" y="3277725"/>
            <a:ext cx="16002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262013" y="3430125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b = 20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262013" y="2515725"/>
            <a:ext cx="1600200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1262013" y="2591925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 a = 10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5043695" y="4153002"/>
            <a:ext cx="1600200" cy="705540"/>
          </a:xfrm>
          <a:prstGeom prst="rect">
            <a:avLst/>
          </a:prstGeom>
          <a:solidFill>
            <a:srgbClr val="FF66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043695" y="4305402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 = 40</a:t>
            </a: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5043695" y="3314802"/>
            <a:ext cx="16002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5043695" y="3467202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b = 20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5043695" y="2552802"/>
            <a:ext cx="1600200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5043695" y="2629002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a = 10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684671" y="5400294"/>
            <a:ext cx="989785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3739601" y="5399655"/>
            <a:ext cx="916258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5043695" y="5399655"/>
            <a:ext cx="906877" cy="76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30</a:t>
            </a:r>
          </a:p>
        </p:txBody>
      </p:sp>
      <p:cxnSp>
        <p:nvCxnSpPr>
          <p:cNvPr id="28" name="Straight Arrow Connector 27"/>
          <p:cNvCxnSpPr>
            <a:stCxn id="13" idx="3"/>
            <a:endCxn id="23" idx="0"/>
          </p:cNvCxnSpPr>
          <p:nvPr/>
        </p:nvCxnSpPr>
        <p:spPr>
          <a:xfrm>
            <a:off x="2862213" y="2896725"/>
            <a:ext cx="317351" cy="2503569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1"/>
          </p:cNvCxnSpPr>
          <p:nvPr/>
        </p:nvCxnSpPr>
        <p:spPr>
          <a:xfrm flipH="1">
            <a:off x="3179564" y="2933802"/>
            <a:ext cx="1864131" cy="2465853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24" idx="0"/>
          </p:cNvCxnSpPr>
          <p:nvPr/>
        </p:nvCxnSpPr>
        <p:spPr>
          <a:xfrm>
            <a:off x="2862213" y="3696825"/>
            <a:ext cx="1335517" cy="170283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3"/>
            <a:endCxn id="25" idx="0"/>
          </p:cNvCxnSpPr>
          <p:nvPr/>
        </p:nvCxnSpPr>
        <p:spPr>
          <a:xfrm>
            <a:off x="2862213" y="4468695"/>
            <a:ext cx="2634921" cy="9309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" idx="1"/>
          </p:cNvCxnSpPr>
          <p:nvPr/>
        </p:nvCxnSpPr>
        <p:spPr>
          <a:xfrm flipH="1">
            <a:off x="4191000" y="3651868"/>
            <a:ext cx="852695" cy="174778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7" idx="2"/>
            <a:endCxn id="32" idx="0"/>
          </p:cNvCxnSpPr>
          <p:nvPr/>
        </p:nvCxnSpPr>
        <p:spPr>
          <a:xfrm>
            <a:off x="5843795" y="4858542"/>
            <a:ext cx="800100" cy="541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13341" y="2095352"/>
            <a:ext cx="243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Proc. A’s address space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50039" y="2089744"/>
            <a:ext cx="242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Proc. B’s address space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3343776" y="2961257"/>
            <a:ext cx="1061218" cy="3535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518213" y="2598246"/>
            <a:ext cx="7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fork()</a:t>
            </a: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6190456" y="5400294"/>
            <a:ext cx="906877" cy="76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70852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82" y="244158"/>
            <a:ext cx="8213723" cy="1339850"/>
          </a:xfrm>
        </p:spPr>
        <p:txBody>
          <a:bodyPr>
            <a:normAutofit fontScale="90000"/>
          </a:bodyPr>
          <a:lstStyle/>
          <a:p>
            <a:r>
              <a:rPr lang="en-US" dirty="0"/>
              <a:t>Analogy: A robot taking </a:t>
            </a:r>
            <a:r>
              <a:rPr lang="en-US" altLang="zh-CN" dirty="0"/>
              <a:t>CSCI3150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042" y="1934840"/>
            <a:ext cx="7521433" cy="413068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Program</a:t>
            </a:r>
            <a:r>
              <a:rPr lang="en-US" dirty="0"/>
              <a:t>: steps for attending the lecture</a:t>
            </a:r>
          </a:p>
          <a:p>
            <a:pPr lvl="1"/>
            <a:r>
              <a:rPr lang="en-US" dirty="0"/>
              <a:t>Step 1: </a:t>
            </a:r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school</a:t>
            </a:r>
            <a:r>
              <a:rPr lang="zh-CN" altLang="en-US" dirty="0"/>
              <a:t> </a:t>
            </a:r>
            <a:r>
              <a:rPr lang="en-US" altLang="zh-CN" dirty="0"/>
              <a:t>bus</a:t>
            </a:r>
            <a:endParaRPr lang="en-US" dirty="0"/>
          </a:p>
          <a:p>
            <a:pPr lvl="1"/>
            <a:r>
              <a:rPr lang="en-US" dirty="0"/>
              <a:t>Step 2: enter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classroom</a:t>
            </a:r>
            <a:endParaRPr lang="en-US" dirty="0"/>
          </a:p>
          <a:p>
            <a:pPr lvl="1"/>
            <a:r>
              <a:rPr lang="en-US" dirty="0"/>
              <a:t>Step 3: listen (or sleep)</a:t>
            </a:r>
          </a:p>
          <a:p>
            <a:r>
              <a:rPr lang="en-US" b="1" dirty="0">
                <a:solidFill>
                  <a:srgbClr val="FF0000"/>
                </a:solidFill>
              </a:rPr>
              <a:t>Process</a:t>
            </a:r>
            <a:r>
              <a:rPr lang="en-US" dirty="0"/>
              <a:t>: attending th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particular</a:t>
            </a:r>
            <a:r>
              <a:rPr lang="en-US" dirty="0"/>
              <a:t> lecture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  <a:endParaRPr lang="en-US" dirty="0"/>
          </a:p>
          <a:p>
            <a:pPr lvl="1"/>
            <a:r>
              <a:rPr lang="en-US" dirty="0"/>
              <a:t>Action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You are all in the middle of a process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2" y="244158"/>
            <a:ext cx="7954327" cy="1339850"/>
          </a:xfrm>
        </p:spPr>
        <p:txBody>
          <a:bodyPr>
            <a:normAutofit/>
          </a:bodyPr>
          <a:lstStyle/>
          <a:p>
            <a:r>
              <a:rPr lang="en-US" sz="3600" dirty="0"/>
              <a:t>MacOS example: Activity monitor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65A55A9-4344-6BBF-3652-8503C2157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0" y="1725640"/>
            <a:ext cx="8710059" cy="41892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example: 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413" y="1729534"/>
            <a:ext cx="6711174" cy="46268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a process?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process is a </a:t>
            </a:r>
            <a:r>
              <a:rPr lang="en-US" dirty="0">
                <a:solidFill>
                  <a:srgbClr val="FF3300"/>
                </a:solidFill>
              </a:rPr>
              <a:t>program in execution</a:t>
            </a:r>
          </a:p>
          <a:p>
            <a:r>
              <a:rPr lang="en-US" dirty="0"/>
              <a:t>It is one executing instance of a program</a:t>
            </a:r>
          </a:p>
          <a:p>
            <a:r>
              <a:rPr lang="en-US" dirty="0"/>
              <a:t>It is separated from other instances</a:t>
            </a:r>
          </a:p>
          <a:p>
            <a:endParaRPr lang="en-US" dirty="0"/>
          </a:p>
          <a:p>
            <a:r>
              <a:rPr lang="en-US" dirty="0"/>
              <a:t>It can start (“launch”) other processes</a:t>
            </a:r>
          </a:p>
          <a:p>
            <a:r>
              <a:rPr lang="en-US" dirty="0"/>
              <a:t>It can be launched by them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57ECF2-32DF-154C-83B1-20936C1773FD}" type="slidenum">
              <a:rPr lang="en-US"/>
              <a:pPr/>
              <a:t>9</a:t>
            </a:fld>
            <a:endParaRPr lang="en-US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State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7100" y="1713920"/>
            <a:ext cx="8077200" cy="4876800"/>
          </a:xfrm>
        </p:spPr>
        <p:txBody>
          <a:bodyPr>
            <a:normAutofit/>
          </a:bodyPr>
          <a:lstStyle/>
          <a:p>
            <a:r>
              <a:rPr lang="en-US" dirty="0"/>
              <a:t>A process has an </a:t>
            </a:r>
            <a:r>
              <a:rPr lang="en-US" dirty="0">
                <a:solidFill>
                  <a:srgbClr val="FF3300"/>
                </a:solidFill>
              </a:rPr>
              <a:t>execution state</a:t>
            </a:r>
            <a:r>
              <a:rPr lang="en-US" dirty="0"/>
              <a:t> that indicates what it is currently doing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Running</a:t>
            </a:r>
            <a:r>
              <a:rPr lang="en-US" dirty="0"/>
              <a:t>: Executing instructions on the CPU</a:t>
            </a:r>
          </a:p>
          <a:p>
            <a:pPr lvl="2"/>
            <a:r>
              <a:rPr lang="en-US" sz="1800" dirty="0"/>
              <a:t>It is the process that has control of the CPU</a:t>
            </a:r>
          </a:p>
          <a:p>
            <a:pPr lvl="2"/>
            <a:r>
              <a:rPr lang="en-US" sz="1800" dirty="0">
                <a:solidFill>
                  <a:srgbClr val="D60093"/>
                </a:solidFill>
              </a:rPr>
              <a:t>How many processes can be in the running state simultaneously?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Ready</a:t>
            </a:r>
            <a:r>
              <a:rPr lang="en-US" dirty="0"/>
              <a:t>: Waiting to be assigned to the CPU</a:t>
            </a:r>
          </a:p>
          <a:p>
            <a:pPr lvl="2"/>
            <a:r>
              <a:rPr lang="en-US" sz="1800" dirty="0"/>
              <a:t>Ready to execute, but another process is executing on the CPU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Waiting</a:t>
            </a:r>
            <a:r>
              <a:rPr lang="en-US" dirty="0"/>
              <a:t>: Waiting for an event, e.g., I/O completion</a:t>
            </a:r>
          </a:p>
          <a:p>
            <a:pPr lvl="2"/>
            <a:r>
              <a:rPr lang="en-US" sz="1800" dirty="0"/>
              <a:t>It cannot make progress until event is signaled (disk completes)</a:t>
            </a:r>
          </a:p>
          <a:p>
            <a:r>
              <a:rPr lang="en-US" dirty="0"/>
              <a:t>As a process executes, it moves from state to state</a:t>
            </a:r>
          </a:p>
          <a:p>
            <a:pPr lvl="1"/>
            <a:r>
              <a:rPr lang="en-US" dirty="0"/>
              <a:t>Unix “ps”: </a:t>
            </a:r>
            <a:r>
              <a:rPr lang="en-US" dirty="0">
                <a:solidFill>
                  <a:srgbClr val="FF9900"/>
                </a:solidFill>
              </a:rPr>
              <a:t>STAT</a:t>
            </a:r>
            <a:r>
              <a:rPr lang="en-US" dirty="0"/>
              <a:t> column indicates execution state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FFFFFF"/>
      </a:dk1>
      <a:lt1>
        <a:srgbClr val="000000"/>
      </a:lt1>
      <a:dk2>
        <a:srgbClr val="7C8F97"/>
      </a:dk2>
      <a:lt2>
        <a:srgbClr val="D1D0C8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32280</TotalTime>
  <Words>4871</Words>
  <Application>Microsoft Macintosh PowerPoint</Application>
  <PresentationFormat>On-screen Show (4:3)</PresentationFormat>
  <Paragraphs>683</Paragraphs>
  <Slides>45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Brush Script MT</vt:lpstr>
      <vt:lpstr>ZapfDingbats</vt:lpstr>
      <vt:lpstr>Arial</vt:lpstr>
      <vt:lpstr>Calibri</vt:lpstr>
      <vt:lpstr>Calisto MT</vt:lpstr>
      <vt:lpstr>Courier New</vt:lpstr>
      <vt:lpstr>Monotype Sorts</vt:lpstr>
      <vt:lpstr>Times New Roman</vt:lpstr>
      <vt:lpstr>Capital</vt:lpstr>
      <vt:lpstr>Operating Systems CSCI 3150 </vt:lpstr>
      <vt:lpstr>Processes</vt:lpstr>
      <vt:lpstr>Users, Programs</vt:lpstr>
      <vt:lpstr>The Process</vt:lpstr>
      <vt:lpstr>Analogy: A robot taking CSCI3150</vt:lpstr>
      <vt:lpstr>MacOS example: Activity monitor</vt:lpstr>
      <vt:lpstr>Linux example: ps</vt:lpstr>
      <vt:lpstr>So what is a process?</vt:lpstr>
      <vt:lpstr>Process State</vt:lpstr>
      <vt:lpstr>Questions</vt:lpstr>
      <vt:lpstr>Process State Graph</vt:lpstr>
      <vt:lpstr>Process Components</vt:lpstr>
      <vt:lpstr>Process Components (cont.)</vt:lpstr>
      <vt:lpstr>Now how about this?</vt:lpstr>
      <vt:lpstr>PowerPoint Presentation</vt:lpstr>
      <vt:lpstr>Instances of Programs</vt:lpstr>
      <vt:lpstr>Process Address Space</vt:lpstr>
      <vt:lpstr>Process Data Structures</vt:lpstr>
      <vt:lpstr>PCB Data Structure</vt:lpstr>
      <vt:lpstr>struct proc (Solaris)</vt:lpstr>
      <vt:lpstr>struct proc (Solaris) (2)</vt:lpstr>
      <vt:lpstr>struct proc (Solaris) (3)</vt:lpstr>
      <vt:lpstr>Context switch</vt:lpstr>
      <vt:lpstr>State Queues</vt:lpstr>
      <vt:lpstr>State Queues</vt:lpstr>
      <vt:lpstr>PCBs and State Queues</vt:lpstr>
      <vt:lpstr>Process Creation</vt:lpstr>
      <vt:lpstr>Process Creation: Windows </vt:lpstr>
      <vt:lpstr>Process Creation: Unix</vt:lpstr>
      <vt:lpstr>fork() semantics</vt:lpstr>
      <vt:lpstr>fork()</vt:lpstr>
      <vt:lpstr>Example Output</vt:lpstr>
      <vt:lpstr>Duplicating Address Spaces</vt:lpstr>
      <vt:lpstr>Divergence</vt:lpstr>
      <vt:lpstr>Example Continued</vt:lpstr>
      <vt:lpstr>Why fork()?</vt:lpstr>
      <vt:lpstr>Process Creation: Unix (2)</vt:lpstr>
      <vt:lpstr>Process Creation: Unix (3)</vt:lpstr>
      <vt:lpstr>Process Termination</vt:lpstr>
      <vt:lpstr>Process Termination</vt:lpstr>
      <vt:lpstr>wait() a second…</vt:lpstr>
      <vt:lpstr>Unix Shells</vt:lpstr>
      <vt:lpstr>Process Summary</vt:lpstr>
      <vt:lpstr>Copy-On-Write</vt:lpstr>
      <vt:lpstr>Copy-On-Write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ECE344</dc:title>
  <dc:creator>apple</dc:creator>
  <cp:lastModifiedBy>Hong Xu (CSD)</cp:lastModifiedBy>
  <cp:revision>170</cp:revision>
  <cp:lastPrinted>2013-01-21T18:46:22Z</cp:lastPrinted>
  <dcterms:created xsi:type="dcterms:W3CDTF">2013-01-28T03:36:18Z</dcterms:created>
  <dcterms:modified xsi:type="dcterms:W3CDTF">2023-01-17T08:07:50Z</dcterms:modified>
</cp:coreProperties>
</file>