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61" r:id="rId3"/>
    <p:sldId id="262" r:id="rId4"/>
    <p:sldId id="267" r:id="rId5"/>
    <p:sldId id="264" r:id="rId6"/>
    <p:sldId id="269" r:id="rId7"/>
    <p:sldId id="270" r:id="rId8"/>
    <p:sldId id="274" r:id="rId9"/>
    <p:sldId id="271" r:id="rId10"/>
    <p:sldId id="275" r:id="rId11"/>
    <p:sldId id="279" r:id="rId12"/>
    <p:sldId id="277" r:id="rId13"/>
    <p:sldId id="280" r:id="rId14"/>
    <p:sldId id="272" r:id="rId15"/>
    <p:sldId id="276" r:id="rId16"/>
    <p:sldId id="282" r:id="rId17"/>
    <p:sldId id="281" r:id="rId18"/>
    <p:sldId id="266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65202-11A8-4D53-8660-14724A891A7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D3CAE-439D-4481-B85E-284F75EC9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5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setting </a:t>
            </a:r>
            <a:r>
              <a:rPr lang="en-US" dirty="0" err="1"/>
              <a:t>linux</a:t>
            </a:r>
            <a:r>
              <a:rPr lang="en-US" dirty="0"/>
              <a:t>, coding</a:t>
            </a:r>
          </a:p>
          <a:p>
            <a:r>
              <a:rPr lang="en-US" dirty="0"/>
              <a:t>Boring about these basics, so check if you forget and also search online. In this tutorial, I will discuss something that most students may not notice about C programming.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89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basics requirements,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up – people have already implemented it for you</a:t>
            </a:r>
          </a:p>
          <a:p>
            <a:r>
              <a:rPr lang="en-US" dirty="0"/>
              <a:t>Optimize – the library may have good implementations. For example, </a:t>
            </a:r>
            <a:r>
              <a:rPr lang="en-US" dirty="0" err="1"/>
              <a:t>list.h</a:t>
            </a:r>
            <a:r>
              <a:rPr lang="en-US" dirty="0"/>
              <a:t> is implemented in macros, which will be very efficient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02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16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6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1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4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2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cover the following contents in today’s tutorial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5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4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6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72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0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 discussed in class, just briefly talk about the concepts and give you more concrete tips on getting your hands on using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/>
              <a:t>What is a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linux</a:t>
            </a:r>
            <a:r>
              <a:rPr lang="en-US" dirty="0"/>
              <a:t>? What is the advantages of </a:t>
            </a:r>
            <a:r>
              <a:rPr lang="en-US" dirty="0" err="1"/>
              <a:t>linux</a:t>
            </a:r>
            <a:r>
              <a:rPr lang="en-US" dirty="0"/>
              <a:t> compared with Mac OS and windows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D3CAE-439D-4481-B85E-284F75EC9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5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3A10F-632B-310E-0733-95E4E4FAA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362947-B040-27C3-9D84-CB0211E21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6284-1BBE-7B12-72EF-709B26ED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6A1C4-8393-AD89-B645-4615CF416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17506-98E5-8904-610B-822075B6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8DC7-EA52-B103-A11F-08863FE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85D3C-08C1-CBE1-8235-4DFBB705D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DEA87-3E1D-CD4E-AAE9-4A9AE0B5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7E2EB-9F51-C68F-2218-92802E43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65AF2-1287-BF40-8174-E21A0B34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6AF3C9-9281-99FA-78C5-E31C60D55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E920C-D6E9-478E-D8C6-7F2549C48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2C64B-8E54-BC36-E2F9-8422E5F7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FFFE7-F829-EA73-DB7F-47B0A64B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1E9A5-0291-2740-2D3C-0019951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5708-AD60-6304-5C7C-561277E2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B37C3-CAF6-1D0F-141B-BA92DF9F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A1EC4-A9A8-2A28-FF74-EAD4BE04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B1FD-DFA1-DF74-F6EE-00FFA361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98B26-A640-F161-1A24-2D4C1835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39531-8F9E-D3D3-F8B0-65EB3AE7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5EA51-61DE-AB58-A0FE-BA6E85EE8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1F462-842E-2FF3-C90D-EDA43A2A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683EB-1D13-F789-43C1-FDFAF63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D061C-D681-214A-40CE-FED6FED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98F31-ECDC-A856-94B9-C17E3A4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C637-3235-12FB-02F9-9F2405B84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778BA-8A81-8783-471D-D0041727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593FA-37B1-0B6D-3DC4-D39B4C01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7DE321-556E-461A-AA6A-B057A8BE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13DD85-6953-5E8E-557A-AB5CFF16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C0A39-E21A-B87A-60A7-500F2769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F6252-85DF-976E-67A9-6FD17414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3E928-939D-636F-C04E-61654983C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64D8BC-E67A-B81E-837F-625E23292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FD550E-1F05-5C9E-F512-AE182B11F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65CB82-7CC6-D2D3-D092-6D4603D3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BBBB91-CF1C-6B81-6569-B18BBA0A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108BEC-6852-1AEF-C1DF-62EA101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A3405-BB18-0D04-A5B7-594D9DCC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510F9-BECB-C59A-939E-EAACC82B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CCE6B4-82FE-118E-39E3-34A5CA4F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97F10C-DFE3-E618-9984-E31BD340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A821B-B780-12D4-1CEF-E5CA9C97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955DF-CABC-AB62-F966-596C2F17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4E7D8-E887-F1ED-3053-39BCC39A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1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AAB4F-14B3-FE21-F0CD-F9E305ED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A1036-4C01-FEAB-EBF6-7068BD85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0634F-A924-C710-FF4C-C02292B9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6C6BC2-2CFC-5AEC-F424-E84A3CB2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75AFA-205D-44B9-0530-B5ACEF77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E3008-9896-74B6-5509-CDAE0FF4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4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E1B7-E0E7-955B-F92B-7171F8D6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9AE176-3A17-5BFF-CA67-A7625CE60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27886-648D-DD58-2BCE-46345695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559FE-9228-88BA-05F1-AD529A53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6B07-C44E-4000-8B7A-1B9F5FADE75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6E585-2652-BB24-F329-12FC0EF1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CF3FA-23D2-F6BD-A410-38BF790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4708E-FC1F-2D1B-3547-900A761C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83BD4-4AFB-ED82-D43D-A73442D3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227C-C428-E819-DCD3-423A8E8C7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6B07-C44E-4000-8B7A-1B9F5FADE757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6E5FE-57E3-463A-44A3-CD7A1CF61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2CBB0-88E0-7FA3-CE7E-AF1406382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46D9-D0CD-4F1A-8FB1-628D82A26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prep/standards/html_node/Writing-C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git-scm.com/book/en/v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ubuntu.com/tutorials/how-to-run-ubuntu-desktop-on-a-virtual-machine-using-virtualbox" TargetMode="External"/><Relationship Id="rId4" Type="http://schemas.openxmlformats.org/officeDocument/2006/relationships/hyperlink" Target="https://releases.ubuntu.com/18.0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1334792" y="2059394"/>
            <a:ext cx="952241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Basic reviews: Linux, git, </a:t>
            </a:r>
            <a:r>
              <a:rPr lang="en-US" sz="3600" b="1" dirty="0" err="1"/>
              <a:t>gcc</a:t>
            </a:r>
            <a:r>
              <a:rPr lang="en-US" sz="3600" b="1" dirty="0"/>
              <a:t>, and C programming</a:t>
            </a:r>
          </a:p>
          <a:p>
            <a:pPr algn="ctr"/>
            <a:endParaRPr lang="en-US" sz="3600" dirty="0"/>
          </a:p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CSCI3150 Introduction to Operating Systems, Spring 2023</a:t>
            </a:r>
          </a:p>
          <a:p>
            <a:pPr algn="ctr"/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Shaofeng Wu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wsf123@link.cuhk.edu.hk</a:t>
            </a: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Jan 12, 2023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7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34433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Useful commands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534377"/>
            <a:ext cx="10159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Basic commands: </a:t>
            </a:r>
            <a:r>
              <a:rPr lang="en-US" altLang="zh-CN" dirty="0">
                <a:latin typeface="Consolas" panose="020B0609020204030204" pitchFamily="49" charset="0"/>
              </a:rPr>
              <a:t>cd, ls, </a:t>
            </a:r>
            <a:r>
              <a:rPr lang="en-US" altLang="zh-CN" dirty="0" err="1">
                <a:latin typeface="Consolas" panose="020B0609020204030204" pitchFamily="49" charset="0"/>
              </a:rPr>
              <a:t>ps</a:t>
            </a:r>
            <a:r>
              <a:rPr lang="en-US" altLang="zh-CN" dirty="0">
                <a:latin typeface="Consolas" panose="020B0609020204030204" pitchFamily="49" charset="0"/>
              </a:rPr>
              <a:t>, rm, mv, cp, cat, touch, </a:t>
            </a:r>
            <a:r>
              <a:rPr lang="en-US" altLang="zh-CN" dirty="0" err="1">
                <a:latin typeface="Consolas" panose="020B0609020204030204" pitchFamily="49" charset="0"/>
              </a:rPr>
              <a:t>mkdir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r>
              <a:rPr lang="en-US" altLang="zh-CN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To download some packages, i.e. git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onsolas" panose="020B0609020204030204" pitchFamily="49" charset="0"/>
              </a:rPr>
              <a:t>apt-get install [package name]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To download resources from an </a:t>
            </a:r>
            <a:r>
              <a:rPr lang="en-US" altLang="zh-CN" dirty="0" err="1"/>
              <a:t>url</a:t>
            </a:r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Consolas" panose="020B0609020204030204" pitchFamily="49" charset="0"/>
              </a:rPr>
              <a:t>wget</a:t>
            </a:r>
            <a:r>
              <a:rPr lang="en-US" altLang="zh-CN" b="1" dirty="0">
                <a:latin typeface="Consolas" panose="020B0609020204030204" pitchFamily="49" charset="0"/>
              </a:rPr>
              <a:t> [URL]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To transmit files from one host to another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Consolas" panose="020B0609020204030204" pitchFamily="49" charset="0"/>
              </a:rPr>
              <a:t>scp</a:t>
            </a:r>
            <a:r>
              <a:rPr lang="en-US" altLang="zh-CN" b="1" dirty="0">
                <a:latin typeface="Consolas" panose="020B0609020204030204" pitchFamily="49" charset="0"/>
              </a:rPr>
              <a:t> [options] [username]@[ip address]:[</a:t>
            </a:r>
            <a:r>
              <a:rPr lang="en-US" altLang="zh-CN" b="1" dirty="0" err="1">
                <a:latin typeface="Consolas" panose="020B0609020204030204" pitchFamily="49" charset="0"/>
              </a:rPr>
              <a:t>remote_path_to_file</a:t>
            </a:r>
            <a:r>
              <a:rPr lang="en-US" altLang="zh-CN" b="1" dirty="0">
                <a:latin typeface="Consolas" panose="020B0609020204030204" pitchFamily="49" charset="0"/>
              </a:rPr>
              <a:t>] [</a:t>
            </a:r>
            <a:r>
              <a:rPr lang="en-US" altLang="zh-CN" b="1" dirty="0" err="1">
                <a:latin typeface="Consolas" panose="020B0609020204030204" pitchFamily="49" charset="0"/>
              </a:rPr>
              <a:t>local_path</a:t>
            </a:r>
            <a:r>
              <a:rPr lang="en-US" altLang="zh-CN" b="1" dirty="0">
                <a:latin typeface="Consolas" panose="020B0609020204030204" pitchFamily="49" charset="0"/>
              </a:rPr>
              <a:t>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1" dirty="0">
              <a:latin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1" dirty="0">
              <a:latin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b="1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To compress/decompress files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file.tar.gz: .tar is the packing format of the folder, and .</a:t>
            </a:r>
            <a:r>
              <a:rPr lang="en-US" altLang="zh-CN" dirty="0" err="1"/>
              <a:t>gz</a:t>
            </a:r>
            <a:r>
              <a:rPr lang="en-US" altLang="zh-CN" dirty="0"/>
              <a:t> is a compressed format of the folder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dirty="0"/>
              <a:t>-z for </a:t>
            </a:r>
            <a:r>
              <a:rPr lang="en-US" altLang="zh-CN" dirty="0" err="1"/>
              <a:t>gzip</a:t>
            </a:r>
            <a:r>
              <a:rPr lang="en-US" altLang="zh-CN" dirty="0"/>
              <a:t>, -c/-x for pack/unpack, -v for log, -f for file name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dirty="0"/>
              <a:t>Pack and compress: </a:t>
            </a:r>
            <a:r>
              <a:rPr lang="en-US" altLang="zh-CN" b="1" dirty="0">
                <a:latin typeface="Consolas" panose="020B0609020204030204" pitchFamily="49" charset="0"/>
              </a:rPr>
              <a:t>tar –</a:t>
            </a:r>
            <a:r>
              <a:rPr lang="en-US" altLang="zh-CN" b="1" dirty="0" err="1">
                <a:latin typeface="Consolas" panose="020B0609020204030204" pitchFamily="49" charset="0"/>
              </a:rPr>
              <a:t>zcvf</a:t>
            </a:r>
            <a:r>
              <a:rPr lang="en-US" altLang="zh-CN" b="1" dirty="0">
                <a:latin typeface="Consolas" panose="020B0609020204030204" pitchFamily="49" charset="0"/>
              </a:rPr>
              <a:t> folder.tar.gz ./folder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dirty="0"/>
              <a:t>Decompress and </a:t>
            </a:r>
            <a:r>
              <a:rPr lang="en-US" altLang="zh-CN" dirty="0" err="1"/>
              <a:t>depack</a:t>
            </a:r>
            <a:r>
              <a:rPr lang="en-US" altLang="zh-CN" dirty="0"/>
              <a:t>: </a:t>
            </a:r>
            <a:r>
              <a:rPr lang="en-US" altLang="zh-CN" b="1" dirty="0">
                <a:latin typeface="Consolas" panose="020B0609020204030204" pitchFamily="49" charset="0"/>
              </a:rPr>
              <a:t>tar –</a:t>
            </a:r>
            <a:r>
              <a:rPr lang="en-US" altLang="zh-CN" b="1" dirty="0" err="1">
                <a:latin typeface="Consolas" panose="020B0609020204030204" pitchFamily="49" charset="0"/>
              </a:rPr>
              <a:t>zxvf</a:t>
            </a:r>
            <a:r>
              <a:rPr lang="en-US" altLang="zh-CN" b="1" dirty="0">
                <a:latin typeface="Consolas" panose="020B0609020204030204" pitchFamily="49" charset="0"/>
              </a:rPr>
              <a:t> folder.tar.gz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70C0"/>
                </a:solidFill>
              </a:rPr>
              <a:t>Check man page for more details!</a:t>
            </a: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EBB25D-A3E1-08E7-C664-77075E453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30" y="3539853"/>
            <a:ext cx="5782482" cy="752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0FFFBB-BD64-92AA-3548-8672B8B6A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665" y="3735142"/>
            <a:ext cx="2543530" cy="362001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FBA356D5-7B00-0B36-D7CF-85DF4D022090}"/>
              </a:ext>
            </a:extLst>
          </p:cNvPr>
          <p:cNvSpPr/>
          <p:nvPr/>
        </p:nvSpPr>
        <p:spPr>
          <a:xfrm rot="10800000">
            <a:off x="7032518" y="3789712"/>
            <a:ext cx="486541" cy="25285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29C9FE-7902-E13F-7BFC-AFF6F691F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3670" y="4968616"/>
            <a:ext cx="3946585" cy="165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0941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 Programming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Review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3A0B66-265D-5A28-6C3F-08FBA9C84F35}"/>
              </a:ext>
            </a:extLst>
          </p:cNvPr>
          <p:cNvSpPr txBox="1"/>
          <p:nvPr/>
        </p:nvSpPr>
        <p:spPr>
          <a:xfrm>
            <a:off x="480292" y="1877580"/>
            <a:ext cx="10963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We have four examples covering the following aspects: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Structures</a:t>
            </a:r>
            <a:r>
              <a:rPr lang="en-US" altLang="zh-CN" sz="2400" dirty="0"/>
              <a:t>: example1.c, example2.c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Memory allocation</a:t>
            </a:r>
            <a:r>
              <a:rPr lang="en-US" altLang="zh-CN" sz="2400" dirty="0"/>
              <a:t>: example3.c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File I/O</a:t>
            </a:r>
            <a:r>
              <a:rPr lang="en-US" altLang="zh-CN" sz="2400" dirty="0"/>
              <a:t>: example4.c</a:t>
            </a:r>
          </a:p>
          <a:p>
            <a:pPr lvl="1"/>
            <a:r>
              <a:rPr lang="en-US" altLang="zh-CN" sz="2400" dirty="0"/>
              <a:t>together with a slide from last year for reviewing C programming basics.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Directly use </a:t>
            </a:r>
            <a:r>
              <a:rPr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gcc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examplex.c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/>
              <a:t>to compile and try with these simple examples.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Please check course page for downloading sources</a:t>
            </a:r>
          </a:p>
          <a:p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0549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2551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 Programming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Additional tips: good project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3A0B66-265D-5A28-6C3F-08FBA9C84F35}"/>
              </a:ext>
            </a:extLst>
          </p:cNvPr>
          <p:cNvSpPr txBox="1"/>
          <p:nvPr/>
        </p:nvSpPr>
        <p:spPr>
          <a:xfrm>
            <a:off x="480292" y="1729799"/>
            <a:ext cx="1124959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What does a </a:t>
            </a:r>
            <a:r>
              <a:rPr lang="en-US" altLang="zh-CN" sz="2400" b="1" dirty="0">
                <a:solidFill>
                  <a:srgbClr val="FF0000"/>
                </a:solidFill>
              </a:rPr>
              <a:t>good project </a:t>
            </a:r>
            <a:r>
              <a:rPr lang="en-US" altLang="zh-CN" sz="2400" b="1" dirty="0"/>
              <a:t>look like?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Comments</a:t>
            </a:r>
            <a:r>
              <a:rPr lang="en-US" altLang="zh-CN" sz="2400" dirty="0"/>
              <a:t> are as important as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Coding style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No unified standard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One possible style: </a:t>
            </a:r>
            <a:r>
              <a:rPr lang="en-US" altLang="zh-CN" sz="2400" dirty="0">
                <a:hlinkClick r:id="rId3"/>
              </a:rPr>
              <a:t>https://www.gnu.org/prep/standards/html_node/Writing-C.html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Keep good </a:t>
            </a:r>
            <a:r>
              <a:rPr lang="en-US" altLang="zh-CN" sz="2400" b="1" dirty="0"/>
              <a:t>source code structure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Use different .c to hold functions for different purposes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Defining structures in the right place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Public ones should be defined in headers(.h)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Private ones should be defined in .c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Use 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 or other compiling tools to </a:t>
            </a:r>
            <a:r>
              <a:rPr lang="en-US" altLang="zh-CN" sz="2400" b="1" dirty="0"/>
              <a:t>manage dependencies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0B5739-FC34-38B3-13BE-5D98845A1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292" y="230180"/>
            <a:ext cx="4391638" cy="3429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DE0A73-A375-7D09-4196-8B921CEDA37B}"/>
              </a:ext>
            </a:extLst>
          </p:cNvPr>
          <p:cNvSpPr txBox="1"/>
          <p:nvPr/>
        </p:nvSpPr>
        <p:spPr>
          <a:xfrm>
            <a:off x="6058292" y="755632"/>
            <a:ext cx="2850037" cy="13234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hellomain.c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“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hellomake.h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”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call a function in another file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D9FA55-7F1B-7380-5072-26193CB46000}"/>
              </a:ext>
            </a:extLst>
          </p:cNvPr>
          <p:cNvSpPr txBox="1"/>
          <p:nvPr/>
        </p:nvSpPr>
        <p:spPr>
          <a:xfrm>
            <a:off x="8908330" y="755632"/>
            <a:ext cx="3245962" cy="13234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hellofunc.c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000" dirty="0">
                <a:solidFill>
                  <a:srgbClr val="515151"/>
                </a:solidFill>
                <a:latin typeface="Consolas" panose="020B0609020204030204" pitchFamily="49" charset="0"/>
              </a:rPr>
              <a:t>    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print content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"Hello from 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()!</a:t>
            </a:r>
            <a:r>
              <a:rPr lang="en-US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29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56112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 Programming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Additional tips: useful libraries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3A0B66-265D-5A28-6C3F-08FBA9C84F35}"/>
              </a:ext>
            </a:extLst>
          </p:cNvPr>
          <p:cNvSpPr txBox="1"/>
          <p:nvPr/>
        </p:nvSpPr>
        <p:spPr>
          <a:xfrm>
            <a:off x="397166" y="1785216"/>
            <a:ext cx="68995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C is a little bit “low-level”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Try to use “</a:t>
            </a:r>
            <a:r>
              <a:rPr lang="en-US" altLang="zh-CN" b="1" dirty="0"/>
              <a:t>wheels</a:t>
            </a:r>
            <a:r>
              <a:rPr lang="en-US" altLang="zh-CN" dirty="0"/>
              <a:t>” to speed up and optimize your development of a “car”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One useful library example: </a:t>
            </a:r>
            <a:r>
              <a:rPr lang="en-US" altLang="zh-CN" b="1" dirty="0"/>
              <a:t>Linux kernel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The “</a:t>
            </a:r>
            <a:r>
              <a:rPr lang="en-US" altLang="zh-CN" dirty="0" err="1"/>
              <a:t>list.h</a:t>
            </a:r>
            <a:r>
              <a:rPr lang="en-US" altLang="zh-CN" dirty="0"/>
              <a:t>” is extracted from Linux source code, but you can use its APIs to link your structures in a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Structure and APIs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struct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list_head</a:t>
            </a:r>
            <a:endParaRPr lang="en-US" dirty="0">
              <a:solidFill>
                <a:srgbClr val="00000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INIT_LIST_HEAD(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ptr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list_add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(struct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list_head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*new, struct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list_head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*head) 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 </a:t>
            </a:r>
            <a:endParaRPr lang="en-US" altLang="zh-CN" dirty="0">
              <a:solidFill>
                <a:srgbClr val="00000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</a:rPr>
              <a:t>list_for_each_entry_safe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(pos, n, head, member)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…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Other libraries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string.h</a:t>
            </a:r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tailq</a:t>
            </a:r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Check course website for the example’s source code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729C17-1271-4797-A170-C4F267A83919}"/>
              </a:ext>
            </a:extLst>
          </p:cNvPr>
          <p:cNvSpPr txBox="1"/>
          <p:nvPr/>
        </p:nvSpPr>
        <p:spPr>
          <a:xfrm>
            <a:off x="7296727" y="74235"/>
            <a:ext cx="4673600" cy="670952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list_example.c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/* This is an example of using </a:t>
            </a:r>
            <a:r>
              <a:rPr lang="en-US" sz="1000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linux</a:t>
            </a:r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 kernel list macros  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list.h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000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stdlib.h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list_head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list;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my_list_entries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list_head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list_entry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my_list_entry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list1;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my_list_entries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entry1,entry2,entry3;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entry2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entry3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my_list_entries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INIT_LIST_HEAD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list_add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list_entry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list_add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entry2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list_entry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list_add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entry3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list_entry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list_for_each_entry_safe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(pentry,tmp,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,list_entry){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pentry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    /* output: 3 2 1 */</a:t>
            </a: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0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723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/>
              <a:t>Gcc</a:t>
            </a:r>
            <a:endParaRPr lang="en-US" altLang="zh-CN" sz="4800" b="1" dirty="0"/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Concepts and basic usage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859340"/>
            <a:ext cx="9381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GNU Compiler Collections(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): optimized compilers for several languages(C, C++, 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Quick usage: compiling and execute a C program</a:t>
            </a:r>
          </a:p>
        </p:txBody>
      </p:sp>
      <p:pic>
        <p:nvPicPr>
          <p:cNvPr id="6" name="图片 5" descr="卡通画&#10;&#10;中度可信度描述已自动生成">
            <a:extLst>
              <a:ext uri="{FF2B5EF4-FFF2-40B4-BE49-F238E27FC236}">
                <a16:creationId xmlns:a16="http://schemas.microsoft.com/office/drawing/2014/main" id="{F4FFB581-66B6-7429-0152-F5B7EC91E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687" y="639330"/>
            <a:ext cx="1038225" cy="12382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FCAF61-BF98-C2CB-34EA-3DA3029FEC4A}"/>
              </a:ext>
            </a:extLst>
          </p:cNvPr>
          <p:cNvSpPr txBox="1"/>
          <p:nvPr/>
        </p:nvSpPr>
        <p:spPr>
          <a:xfrm>
            <a:off x="480292" y="3306084"/>
            <a:ext cx="5232250" cy="23083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hellomain.c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“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hellomake.h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”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call a function in another file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7FCB32-A880-4601-1903-A295D81B7608}"/>
              </a:ext>
            </a:extLst>
          </p:cNvPr>
          <p:cNvSpPr txBox="1"/>
          <p:nvPr/>
        </p:nvSpPr>
        <p:spPr>
          <a:xfrm>
            <a:off x="5846618" y="3306084"/>
            <a:ext cx="5938982" cy="9233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hellofunc.h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143E0B-E1F5-D828-F98C-1D018D7757CC}"/>
              </a:ext>
            </a:extLst>
          </p:cNvPr>
          <p:cNvSpPr txBox="1"/>
          <p:nvPr/>
        </p:nvSpPr>
        <p:spPr>
          <a:xfrm>
            <a:off x="5846618" y="4386355"/>
            <a:ext cx="5938982" cy="203132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515151"/>
                </a:solidFill>
                <a:effectLst/>
                <a:latin typeface="Consolas" panose="020B0609020204030204" pitchFamily="49" charset="0"/>
              </a:rPr>
              <a:t>hellofunc.c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"Hello from </a:t>
            </a:r>
            <a:r>
              <a:rPr lang="en-US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myPrintHello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()!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43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723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/>
              <a:t>Makefile</a:t>
            </a:r>
            <a:endParaRPr lang="en-US" altLang="zh-CN" sz="4800" b="1" dirty="0"/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Concepts and basic usage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3A0B66-265D-5A28-6C3F-08FBA9C84F35}"/>
              </a:ext>
            </a:extLst>
          </p:cNvPr>
          <p:cNvSpPr txBox="1"/>
          <p:nvPr/>
        </p:nvSpPr>
        <p:spPr>
          <a:xfrm>
            <a:off x="480292" y="1877580"/>
            <a:ext cx="1035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Why use make system for compiling?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Easy compilation: make [targets] to represent a complex command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Manage dependencies: specify sources, headers, 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Automated linkage: relink when corresponding sources are updated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Makefile</a:t>
            </a:r>
            <a:r>
              <a:rPr lang="en-US" altLang="zh-CN" sz="2400" dirty="0"/>
              <a:t>: rules for make command targets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Writing a 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FBB35F-582E-2DEF-CE10-47754283572A}"/>
              </a:ext>
            </a:extLst>
          </p:cNvPr>
          <p:cNvSpPr txBox="1"/>
          <p:nvPr/>
        </p:nvSpPr>
        <p:spPr>
          <a:xfrm>
            <a:off x="993058" y="4296671"/>
            <a:ext cx="4416594" cy="1631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target ... : prerequisites 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command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1EAE5E-2255-B156-86DE-7481BCC0076D}"/>
              </a:ext>
            </a:extLst>
          </p:cNvPr>
          <p:cNvSpPr txBox="1"/>
          <p:nvPr/>
        </p:nvSpPr>
        <p:spPr>
          <a:xfrm>
            <a:off x="5950305" y="4225900"/>
            <a:ext cx="52486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Target: objective file, executable, </a:t>
            </a:r>
            <a:r>
              <a:rPr lang="en-US" altLang="zh-CN" sz="2400" dirty="0" err="1"/>
              <a:t>lable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Prerequisites: the dependencies of the target(files or other targets)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Command: the command for the target(arbitrary shell commands)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933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4171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err="1"/>
              <a:t>Makefile</a:t>
            </a:r>
            <a:endParaRPr lang="en-US" altLang="zh-CN" sz="4800" b="1" dirty="0"/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Basic usage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3A0B66-265D-5A28-6C3F-08FBA9C84F35}"/>
              </a:ext>
            </a:extLst>
          </p:cNvPr>
          <p:cNvSpPr txBox="1"/>
          <p:nvPr/>
        </p:nvSpPr>
        <p:spPr>
          <a:xfrm>
            <a:off x="383453" y="1719539"/>
            <a:ext cx="1035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Makefile</a:t>
            </a:r>
            <a:r>
              <a:rPr lang="en-US" altLang="zh-CN" sz="2400" dirty="0"/>
              <a:t> for the example project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94B394-C208-1A6D-79C6-3352C4ED02B9}"/>
              </a:ext>
            </a:extLst>
          </p:cNvPr>
          <p:cNvSpPr txBox="1"/>
          <p:nvPr/>
        </p:nvSpPr>
        <p:spPr>
          <a:xfrm>
            <a:off x="383453" y="3687492"/>
            <a:ext cx="293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with Makefile1 and run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B1F78B-DA8B-7075-3063-0ACA2D0DDFF8}"/>
              </a:ext>
            </a:extLst>
          </p:cNvPr>
          <p:cNvSpPr txBox="1"/>
          <p:nvPr/>
        </p:nvSpPr>
        <p:spPr>
          <a:xfrm>
            <a:off x="483546" y="2483430"/>
            <a:ext cx="5077335" cy="116955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hellofunc.c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-o hello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-Wall</a:t>
            </a:r>
          </a:p>
          <a:p>
            <a:b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rm -rf hello *.o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6F3F75-6D31-C7E6-2202-81B87DDE3979}"/>
              </a:ext>
            </a:extLst>
          </p:cNvPr>
          <p:cNvSpPr txBox="1"/>
          <p:nvPr/>
        </p:nvSpPr>
        <p:spPr>
          <a:xfrm>
            <a:off x="5828676" y="328994"/>
            <a:ext cx="6096000" cy="332398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gcc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hellofunc.o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CFLAGS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=-Wall</a:t>
            </a:r>
          </a:p>
          <a:p>
            <a:b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-o hello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CFLAGS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hellomain.o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hellofunc.h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-c -o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hellomain.c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CFLAGS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hellofunc.o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hellofunc.c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-c -o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hellofunc.o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hellofunc.c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CFLAGS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clean</a:t>
            </a:r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rm -rf hello *.o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EA3D51-5CF8-D718-1466-7D7016215745}"/>
              </a:ext>
            </a:extLst>
          </p:cNvPr>
          <p:cNvSpPr txBox="1"/>
          <p:nvPr/>
        </p:nvSpPr>
        <p:spPr>
          <a:xfrm>
            <a:off x="304800" y="5918178"/>
            <a:ext cx="8571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Extended reading: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use </a:t>
            </a:r>
            <a:r>
              <a:rPr lang="en-US" altLang="zh-CN" sz="1800" dirty="0" err="1"/>
              <a:t>cmake</a:t>
            </a:r>
            <a:r>
              <a:rPr lang="en-US" altLang="zh-CN" sz="1800" dirty="0"/>
              <a:t> to generate </a:t>
            </a:r>
            <a:r>
              <a:rPr lang="en-US" altLang="zh-CN" sz="1800" dirty="0" err="1"/>
              <a:t>Makefile</a:t>
            </a:r>
            <a:r>
              <a:rPr lang="en-US" altLang="zh-CN" sz="1800" dirty="0"/>
              <a:t> for you: https://cmake.org/cmake/help/latest/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EBABAE2-5107-3798-989F-E5C8B618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2" y="4055009"/>
            <a:ext cx="3115110" cy="6573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3CECFE3-2F82-D962-E90D-61CFBF974069}"/>
              </a:ext>
            </a:extLst>
          </p:cNvPr>
          <p:cNvSpPr txBox="1"/>
          <p:nvPr/>
        </p:nvSpPr>
        <p:spPr>
          <a:xfrm>
            <a:off x="383453" y="2121807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1: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5E45AE-24F3-8375-E5AF-E3DB34C882BF}"/>
              </a:ext>
            </a:extLst>
          </p:cNvPr>
          <p:cNvSpPr txBox="1"/>
          <p:nvPr/>
        </p:nvSpPr>
        <p:spPr>
          <a:xfrm>
            <a:off x="5698082" y="-36638"/>
            <a:ext cx="13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2: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6C57B2-00D3-8ABF-E28C-311E853BD423}"/>
              </a:ext>
            </a:extLst>
          </p:cNvPr>
          <p:cNvSpPr txBox="1"/>
          <p:nvPr/>
        </p:nvSpPr>
        <p:spPr>
          <a:xfrm>
            <a:off x="5759967" y="3687492"/>
            <a:ext cx="293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with Makefile2 and run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9433D84-061A-193E-E282-906A6071E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76" y="4055009"/>
            <a:ext cx="3115110" cy="100026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51758A7-EECC-EBE9-BECB-ADBE2EFC2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676" y="5699434"/>
            <a:ext cx="3153215" cy="48584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1F03120-1C95-3C85-6386-4A1E056748BC}"/>
              </a:ext>
            </a:extLst>
          </p:cNvPr>
          <p:cNvSpPr txBox="1"/>
          <p:nvPr/>
        </p:nvSpPr>
        <p:spPr>
          <a:xfrm>
            <a:off x="5759967" y="5088834"/>
            <a:ext cx="6311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</a:t>
            </a:r>
            <a:r>
              <a:rPr lang="en-US" dirty="0" err="1"/>
              <a:t>hellofunc.c</a:t>
            </a:r>
            <a:r>
              <a:rPr lang="en-US" dirty="0"/>
              <a:t> and make again. Only modified dependencies will be executed  again.</a:t>
            </a:r>
          </a:p>
        </p:txBody>
      </p:sp>
    </p:spTree>
    <p:extLst>
      <p:ext uri="{BB962C8B-B14F-4D97-AF65-F5344CB8AC3E}">
        <p14:creationId xmlns:p14="http://schemas.microsoft.com/office/powerpoint/2010/main" val="143352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69625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Git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Concepts and basic usage(quick demo)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859340"/>
            <a:ext cx="80263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What is Git?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A version control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err="1"/>
              <a:t>Github</a:t>
            </a:r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An online source code hosting service that uses git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Using </a:t>
            </a:r>
            <a:r>
              <a:rPr lang="en-US" altLang="zh-CN" dirty="0" err="1"/>
              <a:t>github</a:t>
            </a:r>
            <a:r>
              <a:rPr lang="en-US" altLang="zh-CN" dirty="0"/>
              <a:t> and git to host your codes and collaborate with your group mates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Go to </a:t>
            </a:r>
            <a:r>
              <a:rPr lang="en-US" altLang="zh-CN" dirty="0" err="1"/>
              <a:t>github</a:t>
            </a:r>
            <a:r>
              <a:rPr lang="en-US" altLang="zh-CN" dirty="0"/>
              <a:t> and create a repo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Git clone the repo on your local machine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Git add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Git commit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Git push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Next time you start coding,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git pull </a:t>
            </a:r>
            <a:r>
              <a:rPr lang="en-US" altLang="zh-CN" dirty="0"/>
              <a:t>to get latest updates from collaborators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117EEE8E-81BC-5D14-20A7-3F857E8C6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179" y="501170"/>
            <a:ext cx="2661558" cy="11117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1246E5F-747E-10A0-6A71-4790C4E0B970}"/>
              </a:ext>
            </a:extLst>
          </p:cNvPr>
          <p:cNvSpPr txBox="1"/>
          <p:nvPr/>
        </p:nvSpPr>
        <p:spPr>
          <a:xfrm>
            <a:off x="480292" y="63261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4"/>
              </a:rPr>
              <a:t>https://www.git-scm.com/book/en/v2</a:t>
            </a:r>
            <a:endParaRPr lang="en-US" dirty="0"/>
          </a:p>
          <a:p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F4EF3B-4D1D-381C-6E39-6F73C470F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142" y="3633446"/>
            <a:ext cx="7109204" cy="86031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B0644B5-9597-304A-F524-5E5980791481}"/>
              </a:ext>
            </a:extLst>
          </p:cNvPr>
          <p:cNvSpPr/>
          <p:nvPr/>
        </p:nvSpPr>
        <p:spPr>
          <a:xfrm>
            <a:off x="2841868" y="4011685"/>
            <a:ext cx="2595418" cy="1477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07BBB3-C2AD-CE61-F979-2291835F8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3039" y="3318079"/>
            <a:ext cx="5171400" cy="235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4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2656949" y="2644170"/>
            <a:ext cx="68781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/>
              <a:t>Thanks for your attention!</a:t>
            </a:r>
          </a:p>
          <a:p>
            <a:pPr algn="ctr"/>
            <a:r>
              <a:rPr lang="en-US" altLang="zh-CN" sz="48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42560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535709"/>
            <a:ext cx="3610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28394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535709"/>
            <a:ext cx="78030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Course &amp; Contact Information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12CB59-7A02-3831-8CBF-A57F8AE841C2}"/>
              </a:ext>
            </a:extLst>
          </p:cNvPr>
          <p:cNvSpPr txBox="1"/>
          <p:nvPr/>
        </p:nvSpPr>
        <p:spPr>
          <a:xfrm>
            <a:off x="480292" y="2260528"/>
            <a:ext cx="4654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Shaofeng </a:t>
            </a:r>
            <a:r>
              <a:rPr lang="en-US" altLang="zh-CN" sz="2400" dirty="0" err="1"/>
              <a:t>Wu@CSE</a:t>
            </a:r>
            <a:endParaRPr lang="en-US" altLang="zh-CN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Xin </a:t>
            </a:r>
            <a:r>
              <a:rPr lang="en-US" altLang="zh-CN" sz="2400" dirty="0" err="1"/>
              <a:t>Tan@CSE</a:t>
            </a:r>
            <a:r>
              <a:rPr lang="en-US" altLang="zh-CN" sz="24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Qin </a:t>
            </a:r>
            <a:r>
              <a:rPr lang="en-US" altLang="zh-CN" sz="2400" dirty="0" err="1"/>
              <a:t>Luo@CSE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Tutorials(same content)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Thu 2:30pm – 3:15pm, SHB 904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Thu 5:30pm – 6:15pm, SHB 123</a:t>
            </a:r>
          </a:p>
        </p:txBody>
      </p:sp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A32B3DB6-FA50-CD44-DC94-3D0E0753B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74" y="2436848"/>
            <a:ext cx="3240000" cy="32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5841BF-1133-EB64-FC83-2449029CD78B}"/>
              </a:ext>
            </a:extLst>
          </p:cNvPr>
          <p:cNvSpPr txBox="1"/>
          <p:nvPr/>
        </p:nvSpPr>
        <p:spPr>
          <a:xfrm>
            <a:off x="5883902" y="1833375"/>
            <a:ext cx="2237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Course page</a:t>
            </a:r>
          </a:p>
        </p:txBody>
      </p:sp>
      <p:pic>
        <p:nvPicPr>
          <p:cNvPr id="8" name="图片 7" descr="QR 代码&#10;&#10;描述已自动生成">
            <a:extLst>
              <a:ext uri="{FF2B5EF4-FFF2-40B4-BE49-F238E27FC236}">
                <a16:creationId xmlns:a16="http://schemas.microsoft.com/office/drawing/2014/main" id="{B1FD5577-7831-A9C8-CE6B-A9B845214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341" y="2436848"/>
            <a:ext cx="3240000" cy="32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D76C17-C169-0B22-1950-699FED2CD35A}"/>
              </a:ext>
            </a:extLst>
          </p:cNvPr>
          <p:cNvSpPr txBox="1"/>
          <p:nvPr/>
        </p:nvSpPr>
        <p:spPr>
          <a:xfrm>
            <a:off x="9889246" y="1833376"/>
            <a:ext cx="1202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Piazza</a:t>
            </a:r>
          </a:p>
        </p:txBody>
      </p:sp>
    </p:spTree>
    <p:extLst>
      <p:ext uri="{BB962C8B-B14F-4D97-AF65-F5344CB8AC3E}">
        <p14:creationId xmlns:p14="http://schemas.microsoft.com/office/powerpoint/2010/main" val="282826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535709"/>
            <a:ext cx="6391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Release of Assignment 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297D63-0D02-BFC5-B12C-E82340FDF95B}"/>
              </a:ext>
            </a:extLst>
          </p:cNvPr>
          <p:cNvSpPr txBox="1"/>
          <p:nvPr/>
        </p:nvSpPr>
        <p:spPr>
          <a:xfrm>
            <a:off x="480292" y="1833375"/>
            <a:ext cx="912916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Topic: </a:t>
            </a:r>
            <a:r>
              <a:rPr lang="en-US" altLang="zh-CN" sz="3200" b="1" dirty="0"/>
              <a:t>implementation of simple 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Due date: </a:t>
            </a:r>
            <a:r>
              <a:rPr lang="en-US" altLang="zh-CN" sz="3200" b="1" dirty="0"/>
              <a:t>18:00:00 p.m., Mon, Feb 13</a:t>
            </a:r>
            <a:r>
              <a:rPr lang="en-US" altLang="zh-CN" sz="3200" b="1" baseline="30000" dirty="0"/>
              <a:t>th  </a:t>
            </a:r>
            <a:r>
              <a:rPr lang="en-US" altLang="zh-CN" sz="3200" b="1" dirty="0"/>
              <a:t>(~32 days)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Please check related materials on blackboard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Background knowledge support: tutorial 1 &amp; 2</a:t>
            </a:r>
          </a:p>
        </p:txBody>
      </p:sp>
    </p:spTree>
    <p:extLst>
      <p:ext uri="{BB962C8B-B14F-4D97-AF65-F5344CB8AC3E}">
        <p14:creationId xmlns:p14="http://schemas.microsoft.com/office/powerpoint/2010/main" val="112994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535709"/>
            <a:ext cx="2629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Overview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4720CF-0325-44C9-2896-908546303CB6}"/>
              </a:ext>
            </a:extLst>
          </p:cNvPr>
          <p:cNvSpPr txBox="1"/>
          <p:nvPr/>
        </p:nvSpPr>
        <p:spPr>
          <a:xfrm>
            <a:off x="3733077" y="1905506"/>
            <a:ext cx="472584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dirty="0"/>
              <a:t>Linux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dirty="0"/>
              <a:t>C programming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dirty="0" err="1"/>
              <a:t>Gcc</a:t>
            </a:r>
            <a:r>
              <a:rPr lang="en-US" altLang="zh-CN" sz="4800" dirty="0"/>
              <a:t> &amp; </a:t>
            </a:r>
            <a:r>
              <a:rPr lang="en-US" altLang="zh-CN" sz="4800" dirty="0" err="1"/>
              <a:t>Makefile</a:t>
            </a:r>
            <a:endParaRPr lang="en-US" altLang="zh-CN" sz="48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800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04600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19639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Concepts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751283"/>
            <a:ext cx="61063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 family of Unix-like operating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 lot of “distributions”(“versions”, “flavors”)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Ubuntu, Fedora,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Glossaries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GNU/Linux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Kernel and 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CLI and GUI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Why Linux?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Open-source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Community support</a:t>
            </a: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8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4513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Access 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linux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2507907"/>
            <a:ext cx="93396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There are basically two ways to access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Local</a:t>
            </a:r>
            <a:r>
              <a:rPr lang="en-US" altLang="zh-CN" sz="3200" dirty="0"/>
              <a:t>: use local machine, i.e. your PC, to install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Remote</a:t>
            </a:r>
            <a:r>
              <a:rPr lang="en-US" altLang="zh-CN" sz="3200" dirty="0"/>
              <a:t>: use </a:t>
            </a:r>
            <a:r>
              <a:rPr lang="en-US" altLang="zh-CN" sz="3200" dirty="0" err="1"/>
              <a:t>ssh</a:t>
            </a:r>
            <a:r>
              <a:rPr lang="en-US" altLang="zh-CN" sz="3200" dirty="0"/>
              <a:t> to access remote </a:t>
            </a:r>
            <a:r>
              <a:rPr lang="en-US" altLang="zh-CN" sz="3200" dirty="0" err="1"/>
              <a:t>linux</a:t>
            </a:r>
            <a:r>
              <a:rPr lang="en-US" altLang="zh-CN" sz="3200" dirty="0"/>
              <a:t> servers</a:t>
            </a: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5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6907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Access 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linux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(quick demo)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582968"/>
            <a:ext cx="99106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Locally access Linux: VirtualBox as an 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Download VirtualBox: </a:t>
            </a:r>
            <a:r>
              <a:rPr lang="en-US" altLang="zh-CN" sz="2400" dirty="0">
                <a:hlinkClick r:id="rId3"/>
              </a:rPr>
              <a:t>https://www.virtualbox.org/wiki/Downloads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Download a ubuntu 18.04 image: </a:t>
            </a:r>
            <a:r>
              <a:rPr lang="en-US" sz="2400" dirty="0">
                <a:hlinkClick r:id="rId4"/>
              </a:rPr>
              <a:t>Ubuntu 18.04.6 LTS (Bionic Beaver)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Check this guide for setting up your Linux VM: </a:t>
            </a:r>
            <a:r>
              <a:rPr lang="en-US" altLang="zh-CN" sz="2400" dirty="0">
                <a:hlinkClick r:id="rId5"/>
              </a:rPr>
              <a:t>https://ubuntu.com/tutorials/how-to-run-ubuntu-desktop-on-a-virtual-machine-using-virtualbox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Note: adjust the amount of resources you allocate to the VM according to the capacity of your PC to avoid host starvation</a:t>
            </a: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A47B97-39D6-84FC-1A13-20EF80E5D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7375" y="4604879"/>
            <a:ext cx="5957249" cy="21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2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24513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Access 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linux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F80042-7797-2579-1E92-D3BBD8054AD4}"/>
              </a:ext>
            </a:extLst>
          </p:cNvPr>
          <p:cNvSpPr txBox="1"/>
          <p:nvPr/>
        </p:nvSpPr>
        <p:spPr>
          <a:xfrm>
            <a:off x="480292" y="1632131"/>
            <a:ext cx="99106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Problems you may encounter with VirtualBox and Ubuntu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Cannot copy from host and paste in VM, VM window is too small,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Require </a:t>
            </a:r>
            <a:r>
              <a:rPr lang="en-US" altLang="zh-CN" sz="2400" b="1" dirty="0"/>
              <a:t>add-on support</a:t>
            </a:r>
            <a:r>
              <a:rPr lang="en-US" altLang="zh-CN" sz="2400" dirty="0"/>
              <a:t> to be manually installed(a lot of tutorials online)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Cannot open terminal by clicking or keyboard shortcut(</a:t>
            </a:r>
            <a:r>
              <a:rPr lang="en-US" altLang="zh-CN" sz="2400" dirty="0" err="1"/>
              <a:t>ctrl+alt+t</a:t>
            </a:r>
            <a:r>
              <a:rPr lang="en-US" altLang="zh-CN" sz="2400" dirty="0"/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Use another terminal tool(i.e. </a:t>
            </a:r>
            <a:r>
              <a:rPr lang="en-US" altLang="zh-CN" sz="2400" dirty="0" err="1"/>
              <a:t>xterm</a:t>
            </a:r>
            <a:r>
              <a:rPr lang="en-US" altLang="zh-CN" sz="2400" dirty="0"/>
              <a:t>) and input “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gnome-terminal</a:t>
            </a:r>
            <a:r>
              <a:rPr lang="en-US" altLang="zh-CN" sz="2400" dirty="0"/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Check  and search the error message online(</a:t>
            </a:r>
            <a:r>
              <a:rPr lang="en-US" altLang="zh-CN" sz="2400" dirty="0" err="1"/>
              <a:t>stackoverflow</a:t>
            </a:r>
            <a:r>
              <a:rPr lang="en-US" altLang="zh-CN" sz="2400" dirty="0"/>
              <a:t>, google,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Account not in </a:t>
            </a:r>
            <a:r>
              <a:rPr lang="en-US" altLang="zh-CN" sz="2400" dirty="0" err="1"/>
              <a:t>sudoers</a:t>
            </a:r>
            <a:r>
              <a:rPr lang="en-US" altLang="zh-CN" sz="2400" dirty="0"/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Input “</a:t>
            </a:r>
            <a:r>
              <a:rPr lang="en-US" altLang="zh-C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su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-</a:t>
            </a:r>
            <a:r>
              <a:rPr lang="en-US" altLang="zh-CN" sz="2400" dirty="0"/>
              <a:t>” to switch to root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Alternatives for local access(please google detailed guide by yourself)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</a:rPr>
              <a:t>Use docker on your PC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</a:rPr>
              <a:t>Install a Linux distribution on your PC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Other questions can be searched with google(most questions relating </a:t>
            </a:r>
            <a:r>
              <a:rPr lang="en-US" altLang="zh-CN" sz="2400" dirty="0" err="1"/>
              <a:t>linux</a:t>
            </a:r>
            <a:r>
              <a:rPr lang="en-US" altLang="zh-CN" sz="2400" dirty="0"/>
              <a:t> set up can actually be found on the Internet) or asked on piazza</a:t>
            </a:r>
          </a:p>
          <a:p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580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624236-17B8-3962-74AC-6DB8EB25F696}"/>
              </a:ext>
            </a:extLst>
          </p:cNvPr>
          <p:cNvSpPr txBox="1"/>
          <p:nvPr/>
        </p:nvSpPr>
        <p:spPr>
          <a:xfrm>
            <a:off x="480292" y="289486"/>
            <a:ext cx="46907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Linux</a:t>
            </a:r>
          </a:p>
          <a:p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- Access </a:t>
            </a:r>
            <a:r>
              <a:rPr lang="en-US" altLang="zh-CN" sz="3200" b="1" dirty="0" err="1">
                <a:solidFill>
                  <a:schemeClr val="bg2">
                    <a:lumMod val="50000"/>
                  </a:schemeClr>
                </a:solidFill>
              </a:rPr>
              <a:t>linux</a:t>
            </a: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</a:rPr>
              <a:t>(quick demo)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00F283-EAA9-C795-1626-AD13ABEB3319}"/>
              </a:ext>
            </a:extLst>
          </p:cNvPr>
          <p:cNvSpPr txBox="1"/>
          <p:nvPr/>
        </p:nvSpPr>
        <p:spPr>
          <a:xfrm>
            <a:off x="480292" y="1534377"/>
            <a:ext cx="9799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Remotely access Linux: CSE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Find a </a:t>
            </a:r>
            <a:r>
              <a:rPr lang="en-US" altLang="zh-CN" sz="2000" dirty="0" err="1"/>
              <a:t>ssh</a:t>
            </a:r>
            <a:r>
              <a:rPr lang="en-US" altLang="zh-CN" sz="2000" dirty="0"/>
              <a:t> client: putty, </a:t>
            </a:r>
            <a:r>
              <a:rPr lang="en-US" altLang="zh-CN" sz="2000" dirty="0" err="1"/>
              <a:t>xshell</a:t>
            </a:r>
            <a:r>
              <a:rPr lang="en-US" altLang="zh-CN" sz="2000" dirty="0"/>
              <a:t>,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Input command “</a:t>
            </a:r>
            <a:r>
              <a:rPr lang="en-US" altLang="zh-CN" sz="2000" b="1" dirty="0" err="1">
                <a:solidFill>
                  <a:srgbClr val="0070C0"/>
                </a:solidFill>
              </a:rPr>
              <a:t>ssh</a:t>
            </a:r>
            <a:r>
              <a:rPr lang="en-US" altLang="zh-CN" sz="2000" b="1" dirty="0">
                <a:solidFill>
                  <a:srgbClr val="0070C0"/>
                </a:solidFill>
              </a:rPr>
              <a:t> YourUnixName@gw.cse.cuhk.edu.hk</a:t>
            </a:r>
            <a:r>
              <a:rPr lang="en-US" altLang="zh-CN" sz="2000" dirty="0"/>
              <a:t>” and enter your password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Wait for prompt, then input “</a:t>
            </a:r>
            <a:r>
              <a:rPr lang="en-US" altLang="zh-CN" sz="2000" b="1" dirty="0" err="1">
                <a:solidFill>
                  <a:srgbClr val="0070C0"/>
                </a:solidFill>
              </a:rPr>
              <a:t>ssh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</a:rPr>
              <a:t>linux</a:t>
            </a:r>
            <a:r>
              <a:rPr lang="en-US" altLang="zh-CN" sz="2000" b="1" dirty="0">
                <a:solidFill>
                  <a:srgbClr val="0070C0"/>
                </a:solidFill>
              </a:rPr>
              <a:t>[code]</a:t>
            </a:r>
            <a:r>
              <a:rPr lang="en-US" altLang="zh-CN" sz="2000" dirty="0"/>
              <a:t>”, “[code]” could be 1~16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You can use “</a:t>
            </a:r>
            <a:r>
              <a:rPr lang="en-US" altLang="zh-CN" sz="2000" b="1" dirty="0" err="1">
                <a:solidFill>
                  <a:srgbClr val="0070C0"/>
                </a:solidFill>
              </a:rPr>
              <a:t>uname</a:t>
            </a:r>
            <a:r>
              <a:rPr lang="en-US" altLang="zh-CN" sz="2000" b="1" dirty="0">
                <a:solidFill>
                  <a:srgbClr val="0070C0"/>
                </a:solidFill>
              </a:rPr>
              <a:t> –a</a:t>
            </a:r>
            <a:r>
              <a:rPr lang="en-US" altLang="zh-CN" sz="2000" dirty="0"/>
              <a:t>”, “</a:t>
            </a:r>
            <a:r>
              <a:rPr lang="en-US" altLang="zh-CN" sz="2000" b="1" dirty="0" err="1">
                <a:solidFill>
                  <a:srgbClr val="0070C0"/>
                </a:solidFill>
              </a:rPr>
              <a:t>lsb_release</a:t>
            </a:r>
            <a:r>
              <a:rPr lang="en-US" altLang="zh-CN" sz="2000" b="1" dirty="0">
                <a:solidFill>
                  <a:srgbClr val="0070C0"/>
                </a:solidFill>
              </a:rPr>
              <a:t> -a</a:t>
            </a:r>
            <a:r>
              <a:rPr lang="en-US" altLang="zh-CN" sz="2000" dirty="0"/>
              <a:t>” and “</a:t>
            </a:r>
            <a:r>
              <a:rPr lang="en-US" altLang="zh-CN" sz="2000" b="1" dirty="0" err="1">
                <a:solidFill>
                  <a:srgbClr val="0070C0"/>
                </a:solidFill>
              </a:rPr>
              <a:t>gcc</a:t>
            </a:r>
            <a:r>
              <a:rPr lang="en-US" altLang="zh-CN" sz="2000" b="1" dirty="0">
                <a:solidFill>
                  <a:srgbClr val="0070C0"/>
                </a:solidFill>
              </a:rPr>
              <a:t> --version</a:t>
            </a:r>
            <a:r>
              <a:rPr lang="en-US" altLang="zh-CN" sz="2000" dirty="0"/>
              <a:t>” to check for kernel version, ubuntu version and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version of the server. </a:t>
            </a:r>
          </a:p>
        </p:txBody>
      </p:sp>
      <p:pic>
        <p:nvPicPr>
          <p:cNvPr id="1026" name="Picture 2" descr="Tux the penguin">
            <a:extLst>
              <a:ext uri="{FF2B5EF4-FFF2-40B4-BE49-F238E27FC236}">
                <a16:creationId xmlns:a16="http://schemas.microsoft.com/office/drawing/2014/main" id="{4BBC32EE-4D6D-52A7-8ED4-5D368093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195" y="103135"/>
            <a:ext cx="1431513" cy="16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48EE30-C31A-AA66-8FE0-F176EB6D4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18" y="3738267"/>
            <a:ext cx="2774678" cy="2528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C0B4AC-82E4-37F0-1594-C870B2EFB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630" y="3738267"/>
            <a:ext cx="2746537" cy="25288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EB996D1-1AC7-58E6-6A6D-E3BA5DADA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430" y="3935912"/>
            <a:ext cx="4581852" cy="2199289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3B9506E4-DB6A-D07E-4DBB-234927DD43C8}"/>
              </a:ext>
            </a:extLst>
          </p:cNvPr>
          <p:cNvSpPr/>
          <p:nvPr/>
        </p:nvSpPr>
        <p:spPr>
          <a:xfrm>
            <a:off x="3184002" y="4909126"/>
            <a:ext cx="486541" cy="25285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8910899-F738-7451-6E0E-3E3C1AB39EDE}"/>
              </a:ext>
            </a:extLst>
          </p:cNvPr>
          <p:cNvSpPr/>
          <p:nvPr/>
        </p:nvSpPr>
        <p:spPr>
          <a:xfrm>
            <a:off x="6685528" y="4909126"/>
            <a:ext cx="486541" cy="25285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134C7F-0CDC-349F-A22D-B6E6C9E49383}"/>
              </a:ext>
            </a:extLst>
          </p:cNvPr>
          <p:cNvSpPr txBox="1"/>
          <p:nvPr/>
        </p:nvSpPr>
        <p:spPr>
          <a:xfrm>
            <a:off x="740876" y="6331930"/>
            <a:ext cx="187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/>
              <a:t>ssh</a:t>
            </a:r>
            <a:r>
              <a:rPr lang="en-US" altLang="zh-CN" sz="2000" dirty="0"/>
              <a:t> to gateway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998345-0B6E-532C-767B-ED7513107AB9}"/>
              </a:ext>
            </a:extLst>
          </p:cNvPr>
          <p:cNvSpPr txBox="1"/>
          <p:nvPr/>
        </p:nvSpPr>
        <p:spPr>
          <a:xfrm>
            <a:off x="4052226" y="6331930"/>
            <a:ext cx="2221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/>
              <a:t>ssh</a:t>
            </a:r>
            <a:r>
              <a:rPr lang="en-US" altLang="zh-CN" sz="2000" dirty="0"/>
              <a:t> to </a:t>
            </a:r>
            <a:r>
              <a:rPr lang="en-US" altLang="zh-CN" sz="2000" dirty="0" err="1"/>
              <a:t>linux</a:t>
            </a:r>
            <a:r>
              <a:rPr lang="en-US" altLang="zh-CN" sz="2000" dirty="0"/>
              <a:t> server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04A82E-A716-5C0B-7169-1D2A7F8F36B8}"/>
              </a:ext>
            </a:extLst>
          </p:cNvPr>
          <p:cNvSpPr txBox="1"/>
          <p:nvPr/>
        </p:nvSpPr>
        <p:spPr>
          <a:xfrm>
            <a:off x="8677175" y="6331930"/>
            <a:ext cx="187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connected</a:t>
            </a:r>
          </a:p>
        </p:txBody>
      </p:sp>
    </p:spTree>
    <p:extLst>
      <p:ext uri="{BB962C8B-B14F-4D97-AF65-F5344CB8AC3E}">
        <p14:creationId xmlns:p14="http://schemas.microsoft.com/office/powerpoint/2010/main" val="298205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2340</Words>
  <Application>Microsoft Office PowerPoint</Application>
  <PresentationFormat>宽屏</PresentationFormat>
  <Paragraphs>317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Shaofeng</dc:creator>
  <cp:lastModifiedBy>Wu Shaofeng</cp:lastModifiedBy>
  <cp:revision>20</cp:revision>
  <dcterms:created xsi:type="dcterms:W3CDTF">2023-01-06T06:17:44Z</dcterms:created>
  <dcterms:modified xsi:type="dcterms:W3CDTF">2023-01-10T14:56:27Z</dcterms:modified>
</cp:coreProperties>
</file>