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6" r:id="rId9"/>
    <p:sldId id="291" r:id="rId10"/>
    <p:sldId id="292" r:id="rId11"/>
    <p:sldId id="267" r:id="rId12"/>
    <p:sldId id="268" r:id="rId13"/>
    <p:sldId id="269" r:id="rId14"/>
    <p:sldId id="265" r:id="rId15"/>
    <p:sldId id="273" r:id="rId16"/>
    <p:sldId id="274" r:id="rId17"/>
    <p:sldId id="275" r:id="rId18"/>
    <p:sldId id="261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14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a problem, and solve it, instead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503D7-9205-4A02-A454-34452D928CE1}" type="slidenum">
              <a:rPr lang="en-US"/>
              <a:pPr/>
              <a:t>9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2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DAEBD-B94E-4C29-A61C-06F2C84D94A2}" type="slidenum">
              <a:rPr lang="en-US"/>
              <a:pPr/>
              <a:t>10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C4AD4-20A3-44EF-BF92-99162AB510E2}" type="slidenum">
              <a:rPr lang="en-US"/>
              <a:pPr/>
              <a:t>11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BC8A0F-3474-4EE8-975A-8B7E0972B945}" type="slidenum">
              <a:rPr lang="en-US"/>
              <a:pPr/>
              <a:t>12</a:t>
            </a:fld>
            <a:endParaRPr lang="en-US"/>
          </a:p>
        </p:txBody>
      </p:sp>
      <p:sp>
        <p:nvSpPr>
          <p:cNvPr id="668674" name="Rectangle 5"/>
          <p:cNvSpPr txBox="1">
            <a:spLocks noGrp="1" noChangeArrowheads="1"/>
          </p:cNvSpPr>
          <p:nvPr/>
        </p:nvSpPr>
        <p:spPr bwMode="auto">
          <a:xfrm>
            <a:off x="3885887" y="8687425"/>
            <a:ext cx="2973684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62" tIns="0" rIns="18662" bIns="0" anchor="b"/>
          <a:lstStyle>
            <a:lvl1pPr algn="l" defTabSz="895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895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895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895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895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F867A2F-55E2-407C-A0EC-59023B4CA427}" type="slidenum">
              <a:rPr lang="en-US" altLang="en-US" sz="1000" i="1"/>
              <a:pPr algn="r"/>
              <a:t>12</a:t>
            </a:fld>
            <a:endParaRPr lang="en-US" altLang="en-US" sz="1000" i="1" dirty="0"/>
          </a:p>
        </p:txBody>
      </p:sp>
      <p:sp>
        <p:nvSpPr>
          <p:cNvPr id="66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8975"/>
            <a:ext cx="4557712" cy="3417888"/>
          </a:xfrm>
          <a:ln/>
        </p:spPr>
      </p:sp>
      <p:sp>
        <p:nvSpPr>
          <p:cNvPr id="66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2150"/>
            <a:ext cx="5027316" cy="4115425"/>
          </a:xfrm>
        </p:spPr>
        <p:txBody>
          <a:bodyPr lIns="88641" tIns="45098" rIns="88641" bIns="45098"/>
          <a:lstStyle/>
          <a:p>
            <a:pPr defTabSz="889617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2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4FDB5DBE-2C46-5B43-96E8-F023B73F1AB8}" type="datetime1">
              <a:rPr lang="en-HK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1BF7-8C30-5248-8AEA-E8F64CB27397}" type="datetime1">
              <a:rPr lang="en-HK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DE70-97B1-8A4D-929E-D513707FC07E}" type="datetime1">
              <a:rPr lang="en-HK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9330-72EC-2949-8E37-7A13B27A95E0}" type="datetime1">
              <a:rPr lang="en-HK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2001-E04C-B843-BD8E-01C0363C2C53}" type="datetime1">
              <a:rPr lang="en-HK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BC2-EF03-5249-9404-4AE7907D9421}" type="datetime1">
              <a:rPr lang="en-HK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83CE-9E76-2248-ABE4-4F36227AF38C}" type="datetime1">
              <a:rPr lang="en-HK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6A691D59-E1E0-034A-A88F-D1E905EEE709}" type="datetime1">
              <a:rPr lang="en-HK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F70E-E743-B24A-A251-19752C1229AF}" type="datetime1">
              <a:rPr lang="en-HK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4BA-DD6D-1442-8431-242D3DDE7A44}" type="datetime1">
              <a:rPr lang="en-HK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DF7-FF82-E042-880A-BCD5A441A0FA}" type="datetime1">
              <a:rPr lang="en-HK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4D1B-A7F1-DE4E-A9A5-A91192D2E2BD}" type="datetime1">
              <a:rPr lang="en-HK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367-4CD3-1B40-84B9-2FF35681DA83}" type="datetime1">
              <a:rPr lang="en-HK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5C4B-E46D-5744-987B-9B0111AC2A0D}" type="datetime1">
              <a:rPr lang="en-HK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2B5D5C8B-80FE-B04F-8138-A1C8F928CEB8}" type="datetime1">
              <a:rPr lang="en-HK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-3Rt2_9d7J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t-welsh.blogspot.ca/2010/10/in-defense-of-mark-zuckerberg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enryhxu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315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cuhk.edu.hk/spring2023/csci3150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Operating Systems</a:t>
            </a:r>
            <a:br>
              <a:rPr lang="en-US" sz="4400" dirty="0"/>
            </a:br>
            <a:r>
              <a:rPr lang="en-US" altLang="zh-CN" sz="4400" dirty="0"/>
              <a:t>CSCI</a:t>
            </a:r>
            <a:r>
              <a:rPr lang="zh-CN" altLang="en-US" sz="4400" dirty="0"/>
              <a:t> </a:t>
            </a:r>
            <a:r>
              <a:rPr lang="en-US" sz="4400" dirty="0"/>
              <a:t>3</a:t>
            </a:r>
            <a:r>
              <a:rPr lang="en-US" altLang="zh-CN" sz="4400" dirty="0"/>
              <a:t>150</a:t>
            </a:r>
            <a:br>
              <a:rPr lang="en-US" sz="4400" dirty="0"/>
            </a:br>
            <a:r>
              <a:rPr lang="en-US" sz="4400" i="1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7777"/>
            <a:ext cx="7342188" cy="17526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en-US" sz="2800" dirty="0"/>
              <a:t> </a:t>
            </a:r>
            <a:r>
              <a:rPr lang="en-US" altLang="zh-CN" sz="2800" dirty="0"/>
              <a:t>Xu</a:t>
            </a:r>
          </a:p>
          <a:p>
            <a:endParaRPr lang="en-US" sz="2800" dirty="0"/>
          </a:p>
          <a:p>
            <a:r>
              <a:rPr lang="en-US" altLang="zh-CN" sz="2800" dirty="0"/>
              <a:t>2023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19078" y="6066008"/>
            <a:ext cx="459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courtesy: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Ding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Yuan@Toronto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Zili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Shao@CUHK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42469-6E3F-0D10-54C1-3A798F77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quizzes,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quizzes,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worth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midterm</a:t>
            </a:r>
            <a:r>
              <a:rPr lang="zh-CN" altLang="en-US" dirty="0"/>
              <a:t> </a:t>
            </a:r>
            <a:r>
              <a:rPr lang="en-US" altLang="zh-CN" dirty="0"/>
              <a:t>quiz,</a:t>
            </a:r>
            <a:r>
              <a:rPr lang="zh-CN" altLang="en-US" dirty="0"/>
              <a:t> </a:t>
            </a:r>
            <a:r>
              <a:rPr lang="en-US" altLang="zh-CN" dirty="0"/>
              <a:t>5%,</a:t>
            </a:r>
            <a:r>
              <a:rPr lang="zh-CN" altLang="en-US" dirty="0"/>
              <a:t> </a:t>
            </a:r>
            <a:r>
              <a:rPr lang="en-US" altLang="zh-CN" dirty="0"/>
              <a:t>20-minute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quiz</a:t>
            </a:r>
          </a:p>
          <a:p>
            <a:r>
              <a:rPr lang="en-US" altLang="zh-CN" dirty="0"/>
              <a:t>Assignments,</a:t>
            </a:r>
            <a:r>
              <a:rPr lang="zh-CN" altLang="en-US" dirty="0"/>
              <a:t> </a:t>
            </a:r>
            <a:r>
              <a:rPr lang="en-US" altLang="zh-CN" dirty="0"/>
              <a:t>50%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assignments,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and/or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</a:p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exam,</a:t>
            </a:r>
            <a:r>
              <a:rPr lang="zh-CN" altLang="en-US" dirty="0"/>
              <a:t> </a:t>
            </a:r>
            <a:r>
              <a:rPr lang="en-US" altLang="zh-CN" dirty="0"/>
              <a:t>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258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2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139273" name="Rectangle 1033"/>
          <p:cNvSpPr>
            <a:spLocks noGrp="1" noChangeArrowheads="1"/>
          </p:cNvSpPr>
          <p:nvPr>
            <p:ph idx="1"/>
          </p:nvPr>
        </p:nvSpPr>
        <p:spPr>
          <a:xfrm>
            <a:off x="730780" y="1809047"/>
            <a:ext cx="8123660" cy="4202285"/>
          </a:xfrm>
        </p:spPr>
        <p:txBody>
          <a:bodyPr>
            <a:normAutofit/>
          </a:bodyPr>
          <a:lstStyle/>
          <a:p>
            <a:r>
              <a:rPr lang="en-US" altLang="zh-CN" sz="2595" dirty="0"/>
              <a:t>Involve</a:t>
            </a:r>
            <a:r>
              <a:rPr lang="zh-CN" altLang="en-US" sz="2595" dirty="0"/>
              <a:t> </a:t>
            </a:r>
            <a:r>
              <a:rPr lang="en-US" altLang="zh-CN" sz="2595" dirty="0"/>
              <a:t>both</a:t>
            </a:r>
            <a:r>
              <a:rPr lang="zh-CN" altLang="en-US" sz="2595" dirty="0"/>
              <a:t> </a:t>
            </a:r>
            <a:r>
              <a:rPr lang="en-US" altLang="zh-CN" sz="2595" dirty="0"/>
              <a:t>programming</a:t>
            </a:r>
            <a:r>
              <a:rPr lang="zh-CN" altLang="en-US" sz="2595" dirty="0"/>
              <a:t> </a:t>
            </a:r>
            <a:r>
              <a:rPr lang="en-US" altLang="zh-CN" sz="2595" dirty="0"/>
              <a:t>and</a:t>
            </a:r>
            <a:r>
              <a:rPr lang="zh-CN" altLang="en-US" sz="2595" dirty="0"/>
              <a:t> </a:t>
            </a:r>
            <a:r>
              <a:rPr lang="en-US" altLang="zh-CN" sz="2595" dirty="0"/>
              <a:t>concept/math</a:t>
            </a:r>
            <a:r>
              <a:rPr lang="zh-CN" altLang="en-US" sz="2595" dirty="0"/>
              <a:t> </a:t>
            </a:r>
            <a:r>
              <a:rPr lang="en-US" altLang="zh-CN" sz="2595" dirty="0"/>
              <a:t>tasks</a:t>
            </a:r>
            <a:endParaRPr lang="en-US" sz="2595" dirty="0"/>
          </a:p>
          <a:p>
            <a:pPr lvl="1"/>
            <a:r>
              <a:rPr lang="en-US" altLang="zh-CN" dirty="0"/>
              <a:t>Attempt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independently!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</a:p>
          <a:p>
            <a:pPr lvl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bonus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en-US" dirty="0"/>
          </a:p>
          <a:p>
            <a:pPr lvl="2"/>
            <a:r>
              <a:rPr lang="en-US" dirty="0"/>
              <a:t>Can also download and install on any Linux machine</a:t>
            </a:r>
          </a:p>
          <a:p>
            <a:r>
              <a:rPr lang="en-US" altLang="zh-CN" dirty="0"/>
              <a:t>Strongly</a:t>
            </a:r>
            <a:r>
              <a:rPr lang="zh-CN" altLang="en-US" dirty="0"/>
              <a:t> </a:t>
            </a:r>
            <a:r>
              <a:rPr lang="en-US" altLang="zh-CN" dirty="0"/>
              <a:t>encouraged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go to the lab</a:t>
            </a:r>
            <a:r>
              <a:rPr lang="en-US" altLang="zh-CN" dirty="0"/>
              <a:t>s!</a:t>
            </a:r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labs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900113" y="4779561"/>
            <a:ext cx="7231018" cy="1635575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It </a:t>
            </a:r>
            <a:r>
              <a:rPr lang="en-US" altLang="zh-CN" sz="2400" dirty="0">
                <a:solidFill>
                  <a:schemeClr val="bg1"/>
                </a:solidFill>
              </a:rPr>
              <a:t>may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</a:t>
            </a:r>
            <a:r>
              <a:rPr lang="en-US" sz="2400" dirty="0">
                <a:solidFill>
                  <a:schemeClr val="bg1"/>
                </a:solidFill>
              </a:rPr>
              <a:t> hard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Start your assignment early!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Expect </a:t>
            </a:r>
            <a:br>
              <a:rPr lang="en-US" dirty="0"/>
            </a:br>
            <a:r>
              <a:rPr lang="en-US" dirty="0"/>
              <a:t>From Assignments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xfrm>
            <a:off x="717260" y="1950158"/>
            <a:ext cx="7528216" cy="4232528"/>
          </a:xfrm>
        </p:spPr>
        <p:txBody>
          <a:bodyPr>
            <a:normAutofit/>
          </a:bodyPr>
          <a:lstStyle/>
          <a:p>
            <a:r>
              <a:rPr lang="en-US" altLang="zh-CN" dirty="0"/>
              <a:t>Understanding/</a:t>
            </a:r>
            <a:r>
              <a:rPr lang="en-US" dirty="0"/>
              <a:t>Building an OS is difficult</a:t>
            </a:r>
          </a:p>
          <a:p>
            <a:r>
              <a:rPr lang="en-US" dirty="0"/>
              <a:t>You will spend a lot of time on the assignments</a:t>
            </a:r>
          </a:p>
          <a:p>
            <a:pPr lvl="1"/>
            <a:r>
              <a:rPr lang="en-US" dirty="0"/>
              <a:t>The labs give specifications, not implementations</a:t>
            </a:r>
          </a:p>
          <a:p>
            <a:pPr lvl="1"/>
            <a:r>
              <a:rPr lang="en-US" altLang="zh-CN" dirty="0"/>
              <a:t>Our</a:t>
            </a:r>
            <a:r>
              <a:rPr lang="en-US" dirty="0"/>
              <a:t> instructions ask that you design well, before you code</a:t>
            </a:r>
          </a:p>
          <a:p>
            <a:pPr lvl="1"/>
            <a:r>
              <a:rPr lang="en-US" dirty="0"/>
              <a:t>Assume that you will do the design/coding outside lab hours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Textbooks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idx="1"/>
          </p:nvPr>
        </p:nvSpPr>
        <p:spPr>
          <a:xfrm>
            <a:off x="578557" y="1921935"/>
            <a:ext cx="6039958" cy="4143586"/>
          </a:xfrm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600" dirty="0"/>
              <a:t>Operating Systems: Three Easy Pieces</a:t>
            </a:r>
          </a:p>
          <a:p>
            <a:pPr>
              <a:buFont typeface="Wingdings" pitchFamily="2" charset="2"/>
              <a:buNone/>
            </a:pPr>
            <a:r>
              <a:rPr lang="en-US" sz="2600" dirty="0" err="1"/>
              <a:t>Remzi</a:t>
            </a:r>
            <a:r>
              <a:rPr lang="en-US" sz="2600" dirty="0"/>
              <a:t> H. </a:t>
            </a:r>
            <a:r>
              <a:rPr lang="en-US" sz="2600" dirty="0" err="1"/>
              <a:t>Arpaci-Dusseau</a:t>
            </a:r>
            <a:r>
              <a:rPr lang="en-US" sz="2600" dirty="0"/>
              <a:t> and Andrea C. </a:t>
            </a:r>
            <a:r>
              <a:rPr lang="en-US" sz="2600" dirty="0" err="1"/>
              <a:t>Arpaci-Dusseau</a:t>
            </a:r>
            <a:endParaRPr lang="en-US" sz="2600" dirty="0"/>
          </a:p>
          <a:p>
            <a:pPr>
              <a:buFont typeface="Wingdings" pitchFamily="2" charset="2"/>
              <a:buNone/>
            </a:pPr>
            <a:endParaRPr lang="en-US" sz="2600" dirty="0"/>
          </a:p>
          <a:p>
            <a:pPr>
              <a:buFont typeface="Wingdings" pitchFamily="2" charset="2"/>
              <a:buNone/>
            </a:pPr>
            <a:r>
              <a:rPr lang="en-US" sz="2600" dirty="0"/>
              <a:t>Modern Operating Systems, 4th Edition </a:t>
            </a:r>
          </a:p>
          <a:p>
            <a:pPr marL="457200" indent="-457200">
              <a:buNone/>
            </a:pPr>
            <a:r>
              <a:rPr lang="en-US" sz="2600" dirty="0"/>
              <a:t>Andrew S. </a:t>
            </a:r>
            <a:r>
              <a:rPr lang="en-US" sz="2600" dirty="0" err="1"/>
              <a:t>Tanenbaum</a:t>
            </a:r>
            <a:r>
              <a:rPr lang="en-US" sz="2600" dirty="0"/>
              <a:t> and Herbert </a:t>
            </a:r>
            <a:r>
              <a:rPr lang="en-US" sz="2600" dirty="0" err="1"/>
              <a:t>Bos</a:t>
            </a:r>
            <a:endParaRPr lang="en-US" sz="2600" dirty="0"/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3722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27" y="4283869"/>
            <a:ext cx="1492250" cy="195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Operating Systems: Three Easy Pieces (Hardcover Version 1.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27" y="1385297"/>
            <a:ext cx="1741837" cy="25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  <a:p>
            <a:r>
              <a:rPr lang="en-US" dirty="0"/>
              <a:t>Your work in this class must be your own – we have zero tolerance policy towards cheating of any kind and any student who cheats will get a </a:t>
            </a:r>
            <a:r>
              <a:rPr lang="en-US" altLang="zh-CN" b="1" dirty="0">
                <a:solidFill>
                  <a:srgbClr val="FF0000"/>
                </a:solidFill>
              </a:rPr>
              <a:t>failure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grade in the course</a:t>
            </a:r>
          </a:p>
          <a:p>
            <a:r>
              <a:rPr lang="en-US" dirty="0"/>
              <a:t>Both the cheater and the student who aided the cheater will be held responsible for the cheating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NotTo</a:t>
            </a:r>
            <a:r>
              <a:rPr lang="en-US" dirty="0"/>
              <a:t>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36047"/>
            <a:ext cx="7345363" cy="3931920"/>
          </a:xfrm>
        </p:spPr>
        <p:txBody>
          <a:bodyPr/>
          <a:lstStyle/>
          <a:p>
            <a:r>
              <a:rPr lang="en-US" altLang="zh-CN" dirty="0"/>
              <a:t>Skip</a:t>
            </a:r>
            <a:r>
              <a:rPr lang="zh-CN" altLang="en-US" dirty="0"/>
              <a:t> </a:t>
            </a:r>
            <a:r>
              <a:rPr lang="en-US" dirty="0"/>
              <a:t>lecture</a:t>
            </a:r>
            <a:r>
              <a:rPr lang="en-US" altLang="zh-CN" dirty="0"/>
              <a:t>s</a:t>
            </a:r>
            <a:endParaRPr lang="en-US" dirty="0"/>
          </a:p>
          <a:p>
            <a:pPr lvl="1"/>
            <a:r>
              <a:rPr lang="en-US" dirty="0"/>
              <a:t>It’s nice out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en-US" dirty="0"/>
              <a:t>, the slides are online, and material</a:t>
            </a:r>
            <a:r>
              <a:rPr lang="en-US" altLang="zh-CN" dirty="0"/>
              <a:t>s</a:t>
            </a:r>
            <a:r>
              <a:rPr 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dirty="0"/>
              <a:t>in the book anyway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TRUTH: Lecture material is the basis for exams</a:t>
            </a:r>
          </a:p>
          <a:p>
            <a:pPr lvl="1"/>
            <a:r>
              <a:rPr lang="en-US" dirty="0"/>
              <a:t>It is much more efficient to learn through discussion</a:t>
            </a:r>
          </a:p>
          <a:p>
            <a:r>
              <a:rPr lang="en-US" dirty="0"/>
              <a:t>Copy other people’s </a:t>
            </a:r>
            <a:r>
              <a:rPr lang="en-US" altLang="zh-CN" dirty="0"/>
              <a:t>code</a:t>
            </a:r>
            <a:endParaRPr lang="en-US" dirty="0"/>
          </a:p>
          <a:p>
            <a:pPr lvl="1"/>
            <a:r>
              <a:rPr lang="en-US" dirty="0"/>
              <a:t>It is cheating!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NotTo pass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22" y="1936047"/>
            <a:ext cx="7582253" cy="4196396"/>
          </a:xfrm>
        </p:spPr>
        <p:txBody>
          <a:bodyPr>
            <a:normAutofit/>
          </a:bodyPr>
          <a:lstStyle/>
          <a:p>
            <a:r>
              <a:rPr lang="en-US" altLang="zh-CN" dirty="0"/>
              <a:t>N</a:t>
            </a:r>
            <a:r>
              <a:rPr lang="en-US" dirty="0"/>
              <a:t>ot ask</a:t>
            </a:r>
            <a:r>
              <a:rPr lang="en-US" altLang="zh-CN" dirty="0"/>
              <a:t>ing</a:t>
            </a:r>
            <a:r>
              <a:rPr lang="en-US" dirty="0"/>
              <a:t> questions in lecture, office hours, or piazza</a:t>
            </a:r>
          </a:p>
          <a:p>
            <a:pPr lvl="1"/>
            <a:r>
              <a:rPr lang="en-US" altLang="zh-CN" dirty="0"/>
              <a:t>“</a:t>
            </a:r>
            <a:r>
              <a:rPr lang="en-US" dirty="0"/>
              <a:t>I don’t want to embarrass myself</a:t>
            </a:r>
            <a:r>
              <a:rPr lang="en-US" altLang="zh-CN" dirty="0"/>
              <a:t>”</a:t>
            </a:r>
            <a:endParaRPr lang="en-US" dirty="0"/>
          </a:p>
          <a:p>
            <a:pPr lvl="1"/>
            <a:r>
              <a:rPr lang="en-US" dirty="0"/>
              <a:t>TRUTH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memory,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teach…</a:t>
            </a:r>
            <a:endParaRPr lang="en-US" dirty="0"/>
          </a:p>
          <a:p>
            <a:pPr lvl="1"/>
            <a:r>
              <a:rPr lang="en-US" dirty="0"/>
              <a:t>TRUTH: asking questions is the best way to clarify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material at the time it is being presented</a:t>
            </a:r>
          </a:p>
          <a:p>
            <a:pPr lvl="2"/>
            <a:r>
              <a:rPr lang="en-US" i="1" dirty="0"/>
              <a:t>“There is no such things as stupid question…”</a:t>
            </a:r>
          </a:p>
          <a:p>
            <a:r>
              <a:rPr lang="en-US" dirty="0"/>
              <a:t>Wait until the last couple of days to start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07825"/>
            <a:ext cx="7345363" cy="3931920"/>
          </a:xfrm>
        </p:spPr>
        <p:txBody>
          <a:bodyPr/>
          <a:lstStyle/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 altLang="zh-CN" dirty="0"/>
              <a:t>Though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a hard class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fun</a:t>
            </a:r>
            <a:r>
              <a:rPr lang="zh-CN" altLang="en-US" dirty="0"/>
              <a:t> </a:t>
            </a:r>
            <a:r>
              <a:rPr lang="en-US" altLang="zh-CN" dirty="0"/>
              <a:t>topic!</a:t>
            </a:r>
          </a:p>
          <a:p>
            <a:r>
              <a:rPr lang="en-US" altLang="zh-CN" dirty="0"/>
              <a:t>Remember,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enjoy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(while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something)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33222"/>
            <a:ext cx="7345363" cy="4132299"/>
          </a:xfrm>
        </p:spPr>
        <p:txBody>
          <a:bodyPr/>
          <a:lstStyle/>
          <a:p>
            <a:r>
              <a:rPr lang="en-US" dirty="0"/>
              <a:t>Anyone?</a:t>
            </a:r>
          </a:p>
          <a:p>
            <a:endParaRPr lang="en-US" dirty="0"/>
          </a:p>
          <a:p>
            <a:r>
              <a:rPr lang="en-US" dirty="0"/>
              <a:t>Give a few names of an OS?</a:t>
            </a:r>
          </a:p>
          <a:p>
            <a:pPr lvl="1"/>
            <a:r>
              <a:rPr lang="en-US" dirty="0"/>
              <a:t>Desktops?</a:t>
            </a:r>
          </a:p>
          <a:p>
            <a:pPr lvl="1"/>
            <a:r>
              <a:rPr lang="en-US" dirty="0"/>
              <a:t>Smart phones?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93714"/>
            <a:ext cx="7345363" cy="3931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“Code” that:</a:t>
            </a:r>
          </a:p>
          <a:p>
            <a:pPr lvl="1"/>
            <a:r>
              <a:rPr lang="en-US" dirty="0"/>
              <a:t>Sits between programs &amp; hardware</a:t>
            </a:r>
          </a:p>
          <a:p>
            <a:pPr lvl="1"/>
            <a:r>
              <a:rPr lang="en-US" dirty="0"/>
              <a:t>Sits between different programs</a:t>
            </a:r>
          </a:p>
          <a:p>
            <a:pPr lvl="1"/>
            <a:r>
              <a:rPr lang="en-US" dirty="0"/>
              <a:t>Sits between different users</a:t>
            </a:r>
          </a:p>
          <a:p>
            <a:r>
              <a:rPr lang="en-US" dirty="0"/>
              <a:t>But what does it do?</a:t>
            </a:r>
          </a:p>
          <a:p>
            <a:pPr lvl="1"/>
            <a:r>
              <a:rPr lang="en-US" dirty="0"/>
              <a:t>Managing the hardware resource</a:t>
            </a:r>
          </a:p>
          <a:p>
            <a:pPr lvl="1"/>
            <a:r>
              <a:rPr lang="en-US" dirty="0"/>
              <a:t>Provide a clean set of interface to programs</a:t>
            </a:r>
          </a:p>
          <a:p>
            <a:r>
              <a:rPr lang="en-US" dirty="0"/>
              <a:t>Real life analogy?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Government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his lecture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112" y="1907825"/>
            <a:ext cx="7345363" cy="3931920"/>
          </a:xfrm>
        </p:spPr>
        <p:txBody>
          <a:bodyPr/>
          <a:lstStyle/>
          <a:p>
            <a:r>
              <a:rPr lang="en-US" sz="2800" dirty="0"/>
              <a:t>Course information </a:t>
            </a:r>
          </a:p>
          <a:p>
            <a:r>
              <a:rPr lang="en-US" sz="2800" dirty="0"/>
              <a:t>Why learn OS?</a:t>
            </a:r>
          </a:p>
          <a:p>
            <a:r>
              <a:rPr lang="en-US" sz="2800" dirty="0"/>
              <a:t>What is an OS? What does it do?</a:t>
            </a:r>
          </a:p>
          <a:p>
            <a:r>
              <a:rPr lang="en-US" sz="2800" dirty="0"/>
              <a:t>Summary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CSCI3150 Intro to Operating System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670" y="1865491"/>
            <a:ext cx="8264770" cy="4506099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Software </a:t>
            </a:r>
            <a:r>
              <a:rPr lang="en-US" dirty="0"/>
              <a:t>layer between </a:t>
            </a:r>
            <a:r>
              <a:rPr lang="en-US" b="1" dirty="0"/>
              <a:t>hardware </a:t>
            </a:r>
            <a:r>
              <a:rPr lang="en-US" dirty="0"/>
              <a:t>and </a:t>
            </a:r>
            <a:r>
              <a:rPr lang="en-US" b="1" dirty="0"/>
              <a:t>applications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>
                <a:solidFill>
                  <a:srgbClr val="FF6600"/>
                </a:solidFill>
              </a:rPr>
              <a:t>The OS is “all the code that you didn’t have to write” to implement your application</a:t>
            </a:r>
          </a:p>
          <a:p>
            <a:r>
              <a:rPr lang="en-US" dirty="0">
                <a:solidFill>
                  <a:srgbClr val="FF6600"/>
                </a:solidFill>
              </a:rPr>
              <a:t>Or, OS is a piece of software that you shouldn’t notice its existence, but you’ll feel the pain if it disappears or goes wrong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56" y="2308640"/>
            <a:ext cx="4615039" cy="259380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comparing life with/without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40" y="1992491"/>
            <a:ext cx="3671886" cy="393192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i="1" u="sng" dirty="0">
                <a:cs typeface="Courier"/>
              </a:rPr>
              <a:t>Life with an OS</a:t>
            </a: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file = open (“test.txt”, O_WRONLY);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write (file, “test”, 4);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close (file);</a:t>
            </a:r>
          </a:p>
          <a:p>
            <a:pPr algn="ctr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05113" y="1964269"/>
            <a:ext cx="4543775" cy="3931920"/>
          </a:xfrm>
          <a:prstGeom prst="rect">
            <a:avLst/>
          </a:prstGeom>
          <a:ln>
            <a:solidFill>
              <a:srgbClr val="4E291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800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ourier"/>
              </a:rPr>
              <a:t>Life </a:t>
            </a:r>
            <a:r>
              <a:rPr lang="en-US" sz="2800" i="1" u="sng" dirty="0">
                <a:solidFill>
                  <a:srgbClr val="FF0000"/>
                </a:solidFill>
                <a:cs typeface="Courier"/>
              </a:rPr>
              <a:t>without </a:t>
            </a:r>
            <a:r>
              <a:rPr lang="en-US" sz="2800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ourier"/>
              </a:rPr>
              <a:t>an OS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is this</a:t>
            </a:r>
            <a:r>
              <a:rPr kumimoji="0" lang="en-US" sz="220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 on disk? </a:t>
            </a:r>
            <a:r>
              <a:rPr lang="en-US" sz="22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block? Which platter, track, and sectors?</a:t>
            </a:r>
          </a:p>
          <a:p>
            <a:pPr marL="342900" indent="-342900" defTabSz="9144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needs to change on a different system</a:t>
            </a:r>
          </a:p>
          <a:p>
            <a:pPr marL="342900" indent="-342900" defTabSz="9144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643174"/>
            <a:ext cx="2052730" cy="1767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85" y="4819728"/>
            <a:ext cx="1449069" cy="13334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and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12" y="1823158"/>
            <a:ext cx="8156222" cy="4272841"/>
          </a:xfrm>
        </p:spPr>
        <p:txBody>
          <a:bodyPr>
            <a:normAutofit/>
          </a:bodyPr>
          <a:lstStyle/>
          <a:p>
            <a:r>
              <a:rPr lang="en-US" dirty="0"/>
              <a:t>The OS abstracts/controls/mediates access to hardware resources (what resources?) </a:t>
            </a:r>
            <a:endParaRPr lang="en-US" i="1" dirty="0"/>
          </a:p>
          <a:p>
            <a:pPr lvl="1"/>
            <a:r>
              <a:rPr lang="en-US" dirty="0"/>
              <a:t>Computation (CPUs)</a:t>
            </a:r>
          </a:p>
          <a:p>
            <a:pPr lvl="1"/>
            <a:r>
              <a:rPr lang="en-US" dirty="0"/>
              <a:t>Volatile storage (memory) and persistent storage (disk, etc.)</a:t>
            </a:r>
          </a:p>
          <a:p>
            <a:pPr lvl="1"/>
            <a:r>
              <a:rPr lang="en-US" dirty="0"/>
              <a:t>Communication (network, modem, etc.)</a:t>
            </a:r>
          </a:p>
          <a:p>
            <a:pPr lvl="1"/>
            <a:r>
              <a:rPr lang="en-US" dirty="0"/>
              <a:t>Input/output devices (keyboard, display, printer, etc.)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05000"/>
            <a:ext cx="7345363" cy="41605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Simpler</a:t>
            </a:r>
          </a:p>
          <a:p>
            <a:pPr lvl="1"/>
            <a:r>
              <a:rPr lang="en-US" dirty="0"/>
              <a:t>no tweaking device registers</a:t>
            </a:r>
          </a:p>
          <a:p>
            <a:r>
              <a:rPr lang="en-US" dirty="0"/>
              <a:t>Device independent</a:t>
            </a:r>
          </a:p>
          <a:p>
            <a:pPr lvl="1"/>
            <a:r>
              <a:rPr lang="en-US" dirty="0"/>
              <a:t>all disks look the same</a:t>
            </a:r>
          </a:p>
          <a:p>
            <a:r>
              <a:rPr lang="en-US" dirty="0"/>
              <a:t>Portable</a:t>
            </a:r>
          </a:p>
          <a:p>
            <a:pPr lvl="1"/>
            <a:r>
              <a:rPr lang="en-US" dirty="0"/>
              <a:t>same program runs on Windows95/98/ME/NT/2000/XP/Vista/7/8/10</a:t>
            </a:r>
          </a:p>
          <a:p>
            <a:r>
              <a:rPr lang="en-US" dirty="0"/>
              <a:t>Worry less about interference from other applications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Resources</a:t>
            </a:r>
          </a:p>
          <a:p>
            <a:pPr lvl="1"/>
            <a:r>
              <a:rPr lang="en-US" dirty="0"/>
              <a:t>Allocation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/>
              <a:t>Reclamation</a:t>
            </a:r>
          </a:p>
          <a:p>
            <a:pPr lvl="1"/>
            <a:r>
              <a:rPr lang="en-US" dirty="0"/>
              <a:t>Virtualization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Among many running programs</a:t>
            </a:r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92" y="2133601"/>
            <a:ext cx="7345363" cy="3931920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Allocation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/>
              <a:t>Reclamation</a:t>
            </a:r>
          </a:p>
          <a:p>
            <a:pPr lvl="1"/>
            <a:r>
              <a:rPr lang="en-US" dirty="0"/>
              <a:t>Virtualization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175003" y="2133601"/>
            <a:ext cx="2963333" cy="3931920"/>
          </a:xfrm>
          <a:prstGeom prst="wedgeRectCallout">
            <a:avLst>
              <a:gd name="adj1" fmla="val -67335"/>
              <a:gd name="adj2" fmla="val -32265"/>
            </a:avLst>
          </a:prstGeom>
          <a:noFill/>
          <a:ln w="25400" cap="flat" cmpd="sng" algn="ctr">
            <a:solidFill>
              <a:srgbClr val="4E291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8367" y="2133601"/>
            <a:ext cx="3269192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 Finite resources</a:t>
            </a:r>
          </a:p>
          <a:p>
            <a:pPr>
              <a:buFont typeface="Arial"/>
              <a:buChar char="•"/>
            </a:pPr>
            <a:r>
              <a:rPr lang="en-US" sz="2200" dirty="0"/>
              <a:t> Competing demands</a:t>
            </a:r>
          </a:p>
          <a:p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/>
              <a:t> Examples:</a:t>
            </a:r>
          </a:p>
          <a:p>
            <a:pPr lvl="1">
              <a:buFont typeface="Arial"/>
              <a:buChar char="•"/>
            </a:pPr>
            <a:r>
              <a:rPr lang="en-US" sz="2200" dirty="0"/>
              <a:t> CPU</a:t>
            </a:r>
          </a:p>
          <a:p>
            <a:pPr lvl="1">
              <a:buFont typeface="Arial"/>
              <a:buChar char="•"/>
            </a:pPr>
            <a:r>
              <a:rPr lang="en-US" sz="2200" dirty="0"/>
              <a:t> Memory</a:t>
            </a:r>
          </a:p>
          <a:p>
            <a:pPr lvl="1">
              <a:buFont typeface="Arial"/>
              <a:buChar char="•"/>
            </a:pPr>
            <a:r>
              <a:rPr lang="en-US" sz="2200" dirty="0"/>
              <a:t> Disk</a:t>
            </a:r>
          </a:p>
          <a:p>
            <a:pPr lvl="1">
              <a:buFont typeface="Arial"/>
              <a:buChar char="•"/>
            </a:pPr>
            <a:r>
              <a:rPr lang="en-US" sz="2200" dirty="0"/>
              <a:t>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8891" y="2133601"/>
            <a:ext cx="2286000" cy="39319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i="1" dirty="0"/>
              <a:t>Government:</a:t>
            </a:r>
          </a:p>
          <a:p>
            <a:pPr algn="ctr"/>
            <a:r>
              <a:rPr lang="en-US" sz="2000" dirty="0"/>
              <a:t>Limited budget, Land, </a:t>
            </a:r>
          </a:p>
          <a:p>
            <a:pPr algn="ctr"/>
            <a:r>
              <a:rPr lang="en-US" sz="2000" dirty="0"/>
              <a:t>Natural resources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92" y="2133601"/>
            <a:ext cx="7345363" cy="3931920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Allocation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Protection</a:t>
            </a:r>
          </a:p>
          <a:p>
            <a:pPr lvl="1"/>
            <a:r>
              <a:rPr lang="en-US" dirty="0"/>
              <a:t>Reclamation</a:t>
            </a:r>
          </a:p>
          <a:p>
            <a:pPr lvl="1"/>
            <a:r>
              <a:rPr lang="en-US" dirty="0"/>
              <a:t>Virtualization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175003" y="2133601"/>
            <a:ext cx="2963333" cy="3931920"/>
          </a:xfrm>
          <a:prstGeom prst="wedgeRectCallout">
            <a:avLst>
              <a:gd name="adj1" fmla="val -66383"/>
              <a:gd name="adj2" fmla="val -21140"/>
            </a:avLst>
          </a:prstGeom>
          <a:noFill/>
          <a:ln w="25400" cap="flat" cmpd="sng" algn="ctr">
            <a:solidFill>
              <a:srgbClr val="4E291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8367" y="2133601"/>
            <a:ext cx="2859969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 You can’t hurt me, </a:t>
            </a:r>
          </a:p>
          <a:p>
            <a:r>
              <a:rPr lang="en-US" sz="2200" dirty="0"/>
              <a:t>I can’t hurt you.</a:t>
            </a:r>
          </a:p>
          <a:p>
            <a:pPr>
              <a:buFont typeface="Arial"/>
              <a:buChar char="•"/>
            </a:pPr>
            <a:endParaRPr lang="en-US" sz="2200" dirty="0"/>
          </a:p>
          <a:p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/>
              <a:t> Some degrees of </a:t>
            </a:r>
          </a:p>
          <a:p>
            <a:r>
              <a:rPr lang="en-US" sz="2200" dirty="0"/>
              <a:t>safety and security</a:t>
            </a:r>
          </a:p>
          <a:p>
            <a:pPr lvl="1">
              <a:buFont typeface="Arial"/>
              <a:buChar char="•"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208891" y="2133601"/>
            <a:ext cx="2286000" cy="39319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i="1" dirty="0"/>
              <a:t>Government:</a:t>
            </a:r>
          </a:p>
          <a:p>
            <a:pPr algn="ctr"/>
            <a:r>
              <a:rPr lang="en-US" sz="2000" dirty="0"/>
              <a:t>Law and order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92" y="2133601"/>
            <a:ext cx="7345363" cy="3931920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Allocation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Reclamation</a:t>
            </a:r>
          </a:p>
          <a:p>
            <a:pPr lvl="1"/>
            <a:r>
              <a:rPr lang="en-US" dirty="0"/>
              <a:t>Virtualization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175003" y="2133601"/>
            <a:ext cx="2963333" cy="3931920"/>
          </a:xfrm>
          <a:prstGeom prst="wedgeRectCallout">
            <a:avLst>
              <a:gd name="adj1" fmla="val -58288"/>
              <a:gd name="adj2" fmla="val -11809"/>
            </a:avLst>
          </a:prstGeom>
          <a:noFill/>
          <a:ln w="25400" cap="flat" cmpd="sng" algn="ctr">
            <a:solidFill>
              <a:srgbClr val="4E291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8367" y="2133601"/>
            <a:ext cx="2859969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 The OS gives, </a:t>
            </a:r>
          </a:p>
          <a:p>
            <a:r>
              <a:rPr lang="en-US" sz="2200" dirty="0"/>
              <a:t>The OS takes away</a:t>
            </a:r>
          </a:p>
          <a:p>
            <a:pPr>
              <a:buFont typeface="Arial"/>
              <a:buChar char="•"/>
            </a:pPr>
            <a:endParaRPr lang="en-US" sz="2200" dirty="0"/>
          </a:p>
          <a:p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/>
              <a:t> Sometimes involun-</a:t>
            </a:r>
          </a:p>
          <a:p>
            <a:r>
              <a:rPr lang="en-US" sz="2200" dirty="0"/>
              <a:t>tarily</a:t>
            </a:r>
          </a:p>
          <a:p>
            <a:pPr lvl="1">
              <a:buFont typeface="Arial"/>
              <a:buChar char="•"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208891" y="2133601"/>
            <a:ext cx="2286000" cy="39319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i="1" dirty="0"/>
              <a:t>Government:</a:t>
            </a:r>
          </a:p>
          <a:p>
            <a:pPr algn="ctr"/>
            <a:r>
              <a:rPr lang="en-US" sz="2000" dirty="0"/>
              <a:t>Income Tax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92" y="2133601"/>
            <a:ext cx="7345363" cy="3931920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Allocation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Reclamation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Virtualization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175003" y="2133601"/>
            <a:ext cx="2963333" cy="3931920"/>
          </a:xfrm>
          <a:prstGeom prst="wedgeRectCallout">
            <a:avLst>
              <a:gd name="adj1" fmla="val -60193"/>
              <a:gd name="adj2" fmla="val 1829"/>
            </a:avLst>
          </a:prstGeom>
          <a:noFill/>
          <a:ln w="25400" cap="flat" cmpd="sng" algn="ctr">
            <a:solidFill>
              <a:srgbClr val="4E291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8367" y="2133601"/>
            <a:ext cx="2859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 Illusion of infinite, private resources</a:t>
            </a:r>
          </a:p>
          <a:p>
            <a:pPr lvl="1">
              <a:buFont typeface="Arial"/>
              <a:buChar char="•"/>
            </a:pPr>
            <a:r>
              <a:rPr lang="en-US" sz="2100" dirty="0"/>
              <a:t> Memory vs. disk</a:t>
            </a:r>
          </a:p>
          <a:p>
            <a:pPr lvl="1">
              <a:buFont typeface="Arial"/>
              <a:buChar char="•"/>
            </a:pPr>
            <a:r>
              <a:rPr lang="en-US" sz="2100" dirty="0"/>
              <a:t> Time-shared CPU</a:t>
            </a:r>
          </a:p>
          <a:p>
            <a:pPr lvl="1">
              <a:buFont typeface="Arial"/>
              <a:buChar char="•"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208891" y="2133601"/>
            <a:ext cx="2286000" cy="39319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i="1" dirty="0"/>
              <a:t>Government:</a:t>
            </a:r>
          </a:p>
          <a:p>
            <a:pPr algn="ctr"/>
            <a:r>
              <a:rPr lang="en-US" sz="2000" dirty="0"/>
              <a:t>Social welfare and insurance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you want to learn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778001"/>
            <a:ext cx="8325555" cy="4374444"/>
          </a:xfrm>
        </p:spPr>
        <p:txBody>
          <a:bodyPr>
            <a:normAutofit/>
          </a:bodyPr>
          <a:lstStyle/>
          <a:p>
            <a:r>
              <a:rPr lang="en-US" dirty="0"/>
              <a:t>Foundation to other software</a:t>
            </a:r>
          </a:p>
          <a:p>
            <a:pPr lvl="1"/>
            <a:r>
              <a:rPr lang="en-US" dirty="0"/>
              <a:t>Databases, Browsers, Computational software, … …</a:t>
            </a:r>
          </a:p>
          <a:p>
            <a:r>
              <a:rPr lang="en-US" dirty="0"/>
              <a:t>OS is one of the hardest software piece to write &amp; debug</a:t>
            </a:r>
          </a:p>
          <a:p>
            <a:pPr lvl="1"/>
            <a:r>
              <a:rPr lang="en-US" dirty="0"/>
              <a:t>Directly talks to hardware (very ugly interfaces)</a:t>
            </a:r>
          </a:p>
          <a:p>
            <a:pPr lvl="1"/>
            <a:r>
              <a:rPr lang="en-US" dirty="0"/>
              <a:t>Abstract into clean interfaces</a:t>
            </a:r>
          </a:p>
          <a:p>
            <a:pPr lvl="1"/>
            <a:r>
              <a:rPr lang="en-US" dirty="0"/>
              <a:t>They are BIG</a:t>
            </a:r>
          </a:p>
          <a:p>
            <a:pPr lvl="1"/>
            <a:r>
              <a:rPr lang="en-US" dirty="0"/>
              <a:t>Lines of code:</a:t>
            </a:r>
          </a:p>
          <a:p>
            <a:pPr lvl="2"/>
            <a:r>
              <a:rPr lang="en-US" dirty="0"/>
              <a:t>Windows Vista (2006): 50M (XP + 10M)</a:t>
            </a:r>
          </a:p>
          <a:p>
            <a:pPr lvl="2"/>
            <a:r>
              <a:rPr lang="en-US" dirty="0"/>
              <a:t>Linux 3.6: 15.9 M</a:t>
            </a:r>
          </a:p>
          <a:p>
            <a:pPr lvl="2"/>
            <a:r>
              <a:rPr lang="en-US" dirty="0"/>
              <a:t>Android 4.0: &gt; 1M</a:t>
            </a:r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6" y="1809048"/>
            <a:ext cx="8523111" cy="4357508"/>
          </a:xfrm>
        </p:spPr>
        <p:txBody>
          <a:bodyPr>
            <a:normAutofit/>
          </a:bodyPr>
          <a:lstStyle/>
          <a:p>
            <a:r>
              <a:rPr lang="en-US" dirty="0"/>
              <a:t>Fulfill requirement?</a:t>
            </a:r>
          </a:p>
          <a:p>
            <a:r>
              <a:rPr lang="en-US" dirty="0"/>
              <a:t>Operating System training is important</a:t>
            </a:r>
          </a:p>
          <a:p>
            <a:pPr lvl="1"/>
            <a:r>
              <a:rPr lang="en-US" sz="2000" dirty="0">
                <a:hlinkClick r:id="rId3"/>
              </a:rPr>
              <a:t>http://www.youtube.com/watch?v=-3Rt2_9d7Jg</a:t>
            </a:r>
            <a:endParaRPr lang="en-US" sz="2000" dirty="0"/>
          </a:p>
          <a:p>
            <a:pPr lvl="2"/>
            <a:r>
              <a:rPr lang="en-US" dirty="0"/>
              <a:t>What course is this?</a:t>
            </a:r>
          </a:p>
          <a:p>
            <a:pPr lvl="2"/>
            <a:r>
              <a:rPr lang="en-US" sz="1600" dirty="0">
                <a:hlinkClick r:id="rId4"/>
              </a:rPr>
              <a:t>http://matt-welsh.blogspot.ca/2010/10/in-defense-of-mark-zuckerberg.html</a:t>
            </a:r>
            <a:endParaRPr lang="en-US" sz="1600" dirty="0"/>
          </a:p>
          <a:p>
            <a:pPr lvl="1"/>
            <a:r>
              <a:rPr lang="en-US" dirty="0"/>
              <a:t>Software companies love OS students</a:t>
            </a:r>
          </a:p>
          <a:p>
            <a:pPr lvl="1"/>
            <a:r>
              <a:rPr lang="en-US" dirty="0"/>
              <a:t>Most big software companies have system</a:t>
            </a:r>
            <a:r>
              <a:rPr lang="en-US" altLang="zh-CN" dirty="0"/>
              <a:t>s</a:t>
            </a:r>
            <a:r>
              <a:rPr lang="en-US" dirty="0"/>
              <a:t> positions</a:t>
            </a:r>
          </a:p>
          <a:p>
            <a:r>
              <a:rPr lang="en-US" dirty="0"/>
              <a:t>Academic research in OS is very influential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you want to learn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778001"/>
            <a:ext cx="8325555" cy="4374444"/>
          </a:xfrm>
        </p:spPr>
        <p:txBody>
          <a:bodyPr>
            <a:normAutofit/>
          </a:bodyPr>
          <a:lstStyle/>
          <a:p>
            <a:r>
              <a:rPr lang="en-US" dirty="0"/>
              <a:t>Many OS concepts (e.g., protection, resource management) is needed in other places</a:t>
            </a:r>
          </a:p>
          <a:p>
            <a:pPr lvl="1"/>
            <a:r>
              <a:rPr lang="en-US" dirty="0"/>
              <a:t>E.g., browser</a:t>
            </a:r>
          </a:p>
          <a:p>
            <a:r>
              <a:rPr lang="en-US" dirty="0"/>
              <a:t>OS is used everywhere</a:t>
            </a:r>
          </a:p>
          <a:p>
            <a:pPr lvl="1"/>
            <a:r>
              <a:rPr lang="en-US" dirty="0"/>
              <a:t>Your car</a:t>
            </a:r>
            <a:r>
              <a:rPr lang="en-US" altLang="zh-CN" dirty="0"/>
              <a:t>/fridge</a:t>
            </a:r>
            <a:r>
              <a:rPr lang="en-US" dirty="0"/>
              <a:t> is running Linux/Windows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MTR</a:t>
            </a:r>
            <a:r>
              <a:rPr lang="zh-CN" altLang="en-US" dirty="0"/>
              <a:t> </a:t>
            </a:r>
            <a:r>
              <a:rPr lang="en-US" altLang="zh-CN" dirty="0"/>
              <a:t>ticketing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Before the next class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954328" cy="3931920"/>
          </a:xfrm>
        </p:spPr>
        <p:txBody>
          <a:bodyPr>
            <a:normAutofit/>
          </a:bodyPr>
          <a:lstStyle/>
          <a:p>
            <a:r>
              <a:rPr lang="en-US" dirty="0"/>
              <a:t>Browse the course web site</a:t>
            </a:r>
          </a:p>
          <a:p>
            <a:r>
              <a:rPr lang="en-US" dirty="0"/>
              <a:t>Enroll yourself on Piazza</a:t>
            </a:r>
          </a:p>
          <a:p>
            <a:r>
              <a:rPr lang="en-US" dirty="0"/>
              <a:t>Contact me if you have any questions</a:t>
            </a:r>
          </a:p>
          <a:p>
            <a:r>
              <a:rPr lang="en-US" dirty="0"/>
              <a:t>Let the fun begin!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92111"/>
            <a:ext cx="7345363" cy="4273410"/>
          </a:xfrm>
        </p:spPr>
        <p:txBody>
          <a:bodyPr>
            <a:normAutofit/>
          </a:bodyPr>
          <a:lstStyle/>
          <a:p>
            <a:r>
              <a:rPr lang="en-US" dirty="0"/>
              <a:t>Understand operating system concepts</a:t>
            </a:r>
          </a:p>
          <a:p>
            <a:r>
              <a:rPr lang="en-US" dirty="0"/>
              <a:t>How OS works, and more importantly, </a:t>
            </a:r>
            <a:r>
              <a:rPr lang="en-US" b="1" i="1" dirty="0">
                <a:solidFill>
                  <a:srgbClr val="FF0000"/>
                </a:solidFill>
              </a:rPr>
              <a:t>why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the reasons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/>
              <a:t>motivated </a:t>
            </a:r>
            <a:r>
              <a:rPr lang="en-US" dirty="0"/>
              <a:t>each design?</a:t>
            </a:r>
          </a:p>
          <a:p>
            <a:r>
              <a:rPr lang="en-US" dirty="0"/>
              <a:t>Basis for future learning</a:t>
            </a:r>
          </a:p>
          <a:p>
            <a:r>
              <a:rPr lang="en-US" dirty="0"/>
              <a:t>Get hands dirty</a:t>
            </a:r>
          </a:p>
          <a:p>
            <a:r>
              <a:rPr lang="en-US" sz="2800" i="1" dirty="0"/>
              <a:t>Train your problem</a:t>
            </a:r>
            <a:r>
              <a:rPr lang="en-US" altLang="zh-CN" sz="2800" i="1" dirty="0"/>
              <a:t>-</a:t>
            </a:r>
            <a:r>
              <a:rPr lang="en-US" sz="2800" i="1" dirty="0"/>
              <a:t>solving skills!</a:t>
            </a:r>
            <a:endParaRPr lang="en-US" sz="2600" i="1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473" y="1785258"/>
            <a:ext cx="8064137" cy="4437742"/>
          </a:xfrm>
        </p:spPr>
        <p:txBody>
          <a:bodyPr>
            <a:normAutofit/>
          </a:bodyPr>
          <a:lstStyle/>
          <a:p>
            <a:r>
              <a:rPr lang="en-US" altLang="zh-CN" dirty="0"/>
              <a:t>Hong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r>
              <a:rPr lang="en-US" dirty="0"/>
              <a:t> (call me </a:t>
            </a:r>
            <a:r>
              <a:rPr lang="en-US" altLang="zh-CN" dirty="0"/>
              <a:t>Hong,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Henry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“prof”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endParaRPr lang="en-US" dirty="0"/>
          </a:p>
          <a:p>
            <a:r>
              <a:rPr lang="en-US" dirty="0"/>
              <a:t>Research: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networks,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en-US" dirty="0"/>
              <a:t> system</a:t>
            </a:r>
            <a:r>
              <a:rPr lang="en-US" altLang="zh-CN" dirty="0"/>
              <a:t>s</a:t>
            </a:r>
            <a:endParaRPr lang="en-US" dirty="0"/>
          </a:p>
          <a:p>
            <a:r>
              <a:rPr lang="en-US" dirty="0"/>
              <a:t>Brief B</a:t>
            </a:r>
            <a:r>
              <a:rPr lang="en-US" altLang="zh-CN" dirty="0"/>
              <a:t>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Ph.D.</a:t>
            </a:r>
            <a:r>
              <a:rPr lang="en-US" altLang="zh-CN" dirty="0"/>
              <a:t>,</a:t>
            </a:r>
            <a:r>
              <a:rPr lang="en-US" dirty="0"/>
              <a:t> University of </a:t>
            </a:r>
            <a:r>
              <a:rPr lang="en-US" altLang="zh-CN" dirty="0"/>
              <a:t>Toronto,</a:t>
            </a:r>
            <a:r>
              <a:rPr lang="zh-CN" altLang="en-US" dirty="0"/>
              <a:t> </a:t>
            </a:r>
            <a:r>
              <a:rPr lang="en-US" dirty="0"/>
              <a:t>201</a:t>
            </a:r>
            <a:r>
              <a:rPr lang="en-US" altLang="zh-CN" dirty="0"/>
              <a:t>3</a:t>
            </a:r>
            <a:endParaRPr lang="en-US" dirty="0"/>
          </a:p>
          <a:p>
            <a:pPr lvl="1"/>
            <a:r>
              <a:rPr lang="en-US" altLang="zh-CN" dirty="0"/>
              <a:t>B.Engr.,</a:t>
            </a:r>
            <a:r>
              <a:rPr lang="zh-CN" altLang="en-US" dirty="0"/>
              <a:t> </a:t>
            </a:r>
            <a:r>
              <a:rPr lang="en-US" altLang="zh-CN" dirty="0"/>
              <a:t>IE,</a:t>
            </a:r>
            <a:r>
              <a:rPr lang="zh-CN" altLang="en-US" dirty="0"/>
              <a:t> </a:t>
            </a:r>
            <a:r>
              <a:rPr lang="en-US" altLang="zh-CN" dirty="0"/>
              <a:t>CUHK</a:t>
            </a:r>
            <a:r>
              <a:rPr lang="zh-CN" altLang="en-US" dirty="0"/>
              <a:t> </a:t>
            </a:r>
            <a:r>
              <a:rPr lang="en-US" altLang="zh-CN" dirty="0"/>
              <a:t>(first-class</a:t>
            </a:r>
            <a:r>
              <a:rPr lang="zh-CN" altLang="en-US" dirty="0"/>
              <a:t> </a:t>
            </a:r>
            <a:r>
              <a:rPr lang="en-US" altLang="zh-CN" dirty="0"/>
              <a:t>honor),</a:t>
            </a:r>
            <a:r>
              <a:rPr lang="zh-CN" altLang="en-US" dirty="0"/>
              <a:t> </a:t>
            </a:r>
            <a:r>
              <a:rPr lang="en-US" dirty="0"/>
              <a:t>200</a:t>
            </a:r>
            <a:r>
              <a:rPr lang="en-US" altLang="zh-CN" dirty="0"/>
              <a:t>3</a:t>
            </a:r>
            <a:r>
              <a:rPr lang="en-US" dirty="0"/>
              <a:t>-20</a:t>
            </a:r>
            <a:r>
              <a:rPr lang="en-US" altLang="zh-CN" dirty="0"/>
              <a:t>07</a:t>
            </a:r>
            <a:endParaRPr lang="en-US" dirty="0"/>
          </a:p>
          <a:p>
            <a:pPr lvl="1"/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large</a:t>
            </a:r>
            <a:r>
              <a:rPr lang="en-US" altLang="zh-CN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tech</a:t>
            </a:r>
            <a:r>
              <a:rPr lang="en-US" dirty="0"/>
              <a:t> companies</a:t>
            </a:r>
          </a:p>
          <a:p>
            <a:pPr lvl="2"/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transferred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51381"/>
            <a:ext cx="7345363" cy="3931920"/>
          </a:xfrm>
        </p:spPr>
        <p:txBody>
          <a:bodyPr/>
          <a:lstStyle/>
          <a:p>
            <a:r>
              <a:rPr lang="en-US" dirty="0"/>
              <a:t>Instructor:</a:t>
            </a:r>
          </a:p>
          <a:p>
            <a:pPr lvl="1"/>
            <a:r>
              <a:rPr lang="en-US" dirty="0"/>
              <a:t>Homepage: </a:t>
            </a:r>
            <a:r>
              <a:rPr lang="en-US" sz="2000" dirty="0">
                <a:hlinkClick r:id="rId2"/>
              </a:rPr>
              <a:t>https://henryhxu.github.io/</a:t>
            </a:r>
            <a:endParaRPr lang="en-US" sz="2000" dirty="0"/>
          </a:p>
          <a:p>
            <a:r>
              <a:rPr lang="en-US" dirty="0"/>
              <a:t>Teaching Assistants:</a:t>
            </a:r>
          </a:p>
          <a:p>
            <a:pPr lvl="1"/>
            <a:r>
              <a:rPr lang="en-US" altLang="zh-CN" dirty="0"/>
              <a:t>WU,</a:t>
            </a:r>
            <a:r>
              <a:rPr lang="zh-CN" altLang="en-US" dirty="0"/>
              <a:t> </a:t>
            </a:r>
            <a:r>
              <a:rPr lang="en-US" altLang="zh-CN" dirty="0" err="1"/>
              <a:t>Shaofeng</a:t>
            </a:r>
            <a:endParaRPr lang="en-US" altLang="zh-CN" dirty="0"/>
          </a:p>
          <a:p>
            <a:pPr lvl="1"/>
            <a:r>
              <a:rPr lang="en-US" altLang="zh-CN" dirty="0"/>
              <a:t>TAN,</a:t>
            </a:r>
            <a:r>
              <a:rPr lang="zh-CN" altLang="en-US" dirty="0"/>
              <a:t> </a:t>
            </a:r>
            <a:r>
              <a:rPr lang="en-US" altLang="zh-CN" dirty="0"/>
              <a:t>Xin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(must have)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001" y="1837269"/>
            <a:ext cx="7345363" cy="4286953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C</a:t>
            </a:r>
            <a:r>
              <a:rPr lang="zh-CN" altLang="en-US" sz="2600" dirty="0"/>
              <a:t> </a:t>
            </a:r>
            <a:r>
              <a:rPr lang="en-US" altLang="zh-CN" sz="2600" dirty="0"/>
              <a:t>p</a:t>
            </a:r>
            <a:r>
              <a:rPr lang="en-US" sz="2600" dirty="0"/>
              <a:t>rogramming experiences</a:t>
            </a:r>
          </a:p>
          <a:p>
            <a:r>
              <a:rPr lang="en-US" altLang="zh-CN" sz="2400" dirty="0"/>
              <a:t>Familiarity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Unix</a:t>
            </a:r>
            <a:endParaRPr lang="en-US" sz="2400" dirty="0"/>
          </a:p>
          <a:p>
            <a:r>
              <a:rPr lang="en-US" sz="2600" dirty="0"/>
              <a:t>Computer organizations (e.g., </a:t>
            </a:r>
            <a:r>
              <a:rPr lang="en-US" altLang="zh-CN" sz="2600" dirty="0"/>
              <a:t>CSCI2510,</a:t>
            </a:r>
            <a:r>
              <a:rPr lang="zh-CN" altLang="en-US" sz="2600" dirty="0"/>
              <a:t> </a:t>
            </a:r>
            <a:r>
              <a:rPr lang="en-US" altLang="zh-CN" sz="2600" dirty="0"/>
              <a:t>CENG3420</a:t>
            </a:r>
            <a:r>
              <a:rPr lang="en-US" sz="2600" dirty="0"/>
              <a:t>)</a:t>
            </a:r>
          </a:p>
          <a:p>
            <a:pPr lvl="1"/>
            <a:r>
              <a:rPr lang="en-US" sz="2400" dirty="0"/>
              <a:t>What is an Instruction (e.g., </a:t>
            </a:r>
            <a:r>
              <a:rPr lang="en-US" sz="2400" i="1" dirty="0"/>
              <a:t>load</a:t>
            </a:r>
            <a:r>
              <a:rPr lang="en-US" sz="2400" dirty="0"/>
              <a:t>, </a:t>
            </a:r>
            <a:r>
              <a:rPr lang="en-US" sz="2400" i="1" dirty="0"/>
              <a:t>store</a:t>
            </a:r>
            <a:r>
              <a:rPr lang="en-US" sz="2400" dirty="0"/>
              <a:t>)?</a:t>
            </a:r>
          </a:p>
          <a:p>
            <a:pPr lvl="1"/>
            <a:r>
              <a:rPr lang="en-US" sz="2400" dirty="0"/>
              <a:t>What is CPU? Memory? Registers?</a:t>
            </a:r>
          </a:p>
          <a:p>
            <a:pPr lvl="1"/>
            <a:r>
              <a:rPr lang="en-US" sz="2400" dirty="0"/>
              <a:t>What is Stack? Stack pointer? </a:t>
            </a:r>
          </a:p>
          <a:p>
            <a:pPr lvl="1"/>
            <a:r>
              <a:rPr lang="en-US" sz="2400" dirty="0"/>
              <a:t>What is Program Counter (PC)?</a:t>
            </a:r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>
          <a:xfrm>
            <a:off x="900112" y="1879603"/>
            <a:ext cx="7345363" cy="39319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 of computer hardware </a:t>
            </a:r>
          </a:p>
          <a:p>
            <a:r>
              <a:rPr lang="en-US" dirty="0"/>
              <a:t>Threads and processes</a:t>
            </a:r>
          </a:p>
          <a:p>
            <a:r>
              <a:rPr lang="en-US" dirty="0"/>
              <a:t>Synchronization and concurrency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Memory Management, Virtual Memory</a:t>
            </a:r>
          </a:p>
          <a:p>
            <a:r>
              <a:rPr lang="en-US" dirty="0"/>
              <a:t>Disk Management and File Systems</a:t>
            </a:r>
          </a:p>
          <a:p>
            <a:r>
              <a:rPr lang="en-US" dirty="0"/>
              <a:t>Cloud computing and virtualization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en-US" dirty="0"/>
              <a:t> We</a:t>
            </a:r>
            <a:r>
              <a:rPr lang="en-US" altLang="zh-CN" dirty="0"/>
              <a:t>bs</a:t>
            </a:r>
            <a:r>
              <a:rPr lang="en-US" dirty="0"/>
              <a:t>ite</a:t>
            </a:r>
          </a:p>
        </p:txBody>
      </p:sp>
      <p:sp>
        <p:nvSpPr>
          <p:cNvPr id="350218" name="Rectangle 10"/>
          <p:cNvSpPr>
            <a:spLocks noGrp="1" noChangeArrowheads="1"/>
          </p:cNvSpPr>
          <p:nvPr>
            <p:ph idx="1"/>
          </p:nvPr>
        </p:nvSpPr>
        <p:spPr>
          <a:xfrm>
            <a:off x="744891" y="1851381"/>
            <a:ext cx="7833052" cy="4258730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>
                <a:hlinkClick r:id="rId3"/>
              </a:rPr>
              <a:t>https://github.com/henryhxu/CSCI3150</a:t>
            </a:r>
            <a:endParaRPr lang="en-GB" dirty="0"/>
          </a:p>
          <a:p>
            <a:pPr marL="693738" lvl="1" indent="-457200"/>
            <a:r>
              <a:rPr lang="en-GB" dirty="0"/>
              <a:t>Provides slides, agenda, grading policy, etc.</a:t>
            </a:r>
          </a:p>
          <a:p>
            <a:pPr marL="693738" lvl="1" indent="-457200"/>
            <a:r>
              <a:rPr lang="en-GB" dirty="0"/>
              <a:t>All information regarding the labs</a:t>
            </a:r>
          </a:p>
          <a:p>
            <a:pPr marL="457200" indent="-457200"/>
            <a:r>
              <a:rPr lang="en-GB" dirty="0"/>
              <a:t>Piazza (</a:t>
            </a:r>
            <a:r>
              <a:rPr lang="en-US" altLang="zh-CN" dirty="0"/>
              <a:t>s</a:t>
            </a:r>
            <a:r>
              <a:rPr lang="en-GB" dirty="0" err="1"/>
              <a:t>ee</a:t>
            </a:r>
            <a:r>
              <a:rPr lang="en-GB" dirty="0"/>
              <a:t> course homepage) used for discussion</a:t>
            </a:r>
          </a:p>
          <a:p>
            <a:pPr marL="693738" lvl="1" indent="-457200"/>
            <a:r>
              <a:rPr lang="en-GB" dirty="0">
                <a:hlinkClick r:id="rId4"/>
              </a:rPr>
              <a:t>https://piazza.com/cuhk.edu.hk/spring2023/csci3150/home</a:t>
            </a:r>
            <a:endParaRPr lang="en-GB" dirty="0"/>
          </a:p>
          <a:p>
            <a:pPr marL="693738" lvl="1" indent="-457200"/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“3150</a:t>
            </a:r>
            <a:r>
              <a:rPr lang="zh-CN" altLang="en-US" dirty="0"/>
              <a:t> </a:t>
            </a:r>
            <a:r>
              <a:rPr lang="en-US" altLang="zh-CN" dirty="0"/>
              <a:t>rocks!”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230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8513</TotalTime>
  <Words>1565</Words>
  <Application>Microsoft Macintosh PowerPoint</Application>
  <PresentationFormat>On-screen Show (4:3)</PresentationFormat>
  <Paragraphs>318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Brush Script MT</vt:lpstr>
      <vt:lpstr>Arial</vt:lpstr>
      <vt:lpstr>Calibri</vt:lpstr>
      <vt:lpstr>Calisto MT</vt:lpstr>
      <vt:lpstr>Courier</vt:lpstr>
      <vt:lpstr>Times New Roman</vt:lpstr>
      <vt:lpstr>Wingdings</vt:lpstr>
      <vt:lpstr>Capital</vt:lpstr>
      <vt:lpstr>Operating Systems CSCI 3150 Introduction</vt:lpstr>
      <vt:lpstr>This lecture</vt:lpstr>
      <vt:lpstr>Why learn OS?</vt:lpstr>
      <vt:lpstr>Goals of this course</vt:lpstr>
      <vt:lpstr>Who am I</vt:lpstr>
      <vt:lpstr>Team</vt:lpstr>
      <vt:lpstr>Prerequisite (must have)</vt:lpstr>
      <vt:lpstr>Course Contents</vt:lpstr>
      <vt:lpstr>Course Website</vt:lpstr>
      <vt:lpstr>Grading</vt:lpstr>
      <vt:lpstr>Assignments</vt:lpstr>
      <vt:lpstr>What to Expect  From Assignments</vt:lpstr>
      <vt:lpstr>Suggested Textbooks</vt:lpstr>
      <vt:lpstr>Cheating policy</vt:lpstr>
      <vt:lpstr>How NotTo pass</vt:lpstr>
      <vt:lpstr>How NotTo pass (2)</vt:lpstr>
      <vt:lpstr>Before we start</vt:lpstr>
      <vt:lpstr>What is an OS?</vt:lpstr>
      <vt:lpstr>What is an OS?</vt:lpstr>
      <vt:lpstr>OS is…</vt:lpstr>
      <vt:lpstr>An example comparing life with/without OS</vt:lpstr>
      <vt:lpstr>OS and hardware</vt:lpstr>
      <vt:lpstr>Benefits to Applications</vt:lpstr>
      <vt:lpstr>What does an OS do?</vt:lpstr>
      <vt:lpstr>What does an OS do?</vt:lpstr>
      <vt:lpstr>What does an OS do?</vt:lpstr>
      <vt:lpstr>What does an OS do?</vt:lpstr>
      <vt:lpstr>What does an OS do?</vt:lpstr>
      <vt:lpstr>Why you want to learn OS?</vt:lpstr>
      <vt:lpstr>Why you want to learn OS?</vt:lpstr>
      <vt:lpstr>Before the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149</cp:revision>
  <cp:lastPrinted>2013-01-10T17:18:26Z</cp:lastPrinted>
  <dcterms:created xsi:type="dcterms:W3CDTF">2013-01-10T16:28:45Z</dcterms:created>
  <dcterms:modified xsi:type="dcterms:W3CDTF">2023-01-10T12:35:00Z</dcterms:modified>
</cp:coreProperties>
</file>