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88" r:id="rId4"/>
    <p:sldId id="289" r:id="rId5"/>
    <p:sldId id="290" r:id="rId6"/>
    <p:sldId id="291" r:id="rId7"/>
    <p:sldId id="328" r:id="rId8"/>
    <p:sldId id="327" r:id="rId9"/>
    <p:sldId id="293" r:id="rId10"/>
    <p:sldId id="294" r:id="rId11"/>
    <p:sldId id="297" r:id="rId12"/>
    <p:sldId id="298" r:id="rId13"/>
    <p:sldId id="299" r:id="rId14"/>
    <p:sldId id="300" r:id="rId15"/>
    <p:sldId id="301" r:id="rId16"/>
    <p:sldId id="303" r:id="rId17"/>
    <p:sldId id="302" r:id="rId18"/>
    <p:sldId id="304" r:id="rId19"/>
    <p:sldId id="305" r:id="rId20"/>
    <p:sldId id="306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23" r:id="rId32"/>
    <p:sldId id="322" r:id="rId33"/>
    <p:sldId id="319" r:id="rId34"/>
    <p:sldId id="32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4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3925B-38E1-AF43-A4D3-45BDD5444FE0}" type="slidenum">
              <a:rPr lang="en-US"/>
              <a:pPr/>
              <a:t>28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2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9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/>
              <a:t>CSCI 3150</a:t>
            </a:r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r>
              <a:rPr lang="en-HK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10" y="1533414"/>
            <a:ext cx="7342188" cy="1924050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</a:rPr>
              <a:t>Operating Systems</a:t>
            </a:r>
            <a:br>
              <a:rPr lang="en-US" sz="4400" dirty="0"/>
            </a:br>
            <a:r>
              <a:rPr lang="en-US" sz="4400" dirty="0">
                <a:solidFill>
                  <a:srgbClr val="008000"/>
                </a:solidFill>
              </a:rPr>
              <a:t>CSCI 3150</a:t>
            </a:r>
            <a:br>
              <a:rPr lang="en-US" sz="4400" dirty="0"/>
            </a:br>
            <a:endParaRPr lang="en-US" sz="3800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492" y="4832139"/>
            <a:ext cx="7342188" cy="78110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zh-CN" altLang="en-US" sz="2800" dirty="0"/>
              <a:t> </a:t>
            </a:r>
            <a:r>
              <a:rPr lang="en-US" altLang="zh-CN" sz="2800" dirty="0"/>
              <a:t>Xu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4492" y="3286510"/>
            <a:ext cx="75570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dirty="0">
                <a:solidFill>
                  <a:srgbClr val="FF6600"/>
                </a:solidFill>
              </a:rPr>
              <a:t>Lecture 5: </a:t>
            </a:r>
            <a:r>
              <a:rPr lang="en-US" sz="3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Synchronization (I) -- Critical region and lock</a:t>
            </a:r>
            <a:endParaRPr lang="en-US" sz="38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synchronize?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81" y="1852706"/>
            <a:ext cx="8001635" cy="3931920"/>
          </a:xfrm>
        </p:spPr>
        <p:txBody>
          <a:bodyPr/>
          <a:lstStyle/>
          <a:p>
            <a:r>
              <a:rPr lang="en-US" dirty="0"/>
              <a:t>Interleaving by an access from another thread to the same shared data between two subsequent accesses can result in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23040" y="3372152"/>
            <a:ext cx="31896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X</a:t>
            </a:r>
          </a:p>
          <a:p>
            <a:endParaRPr lang="en-US" sz="2400" dirty="0"/>
          </a:p>
          <a:p>
            <a:r>
              <a:rPr lang="en-US" sz="2400" dirty="0"/>
              <a:t>                         Write X</a:t>
            </a:r>
          </a:p>
          <a:p>
            <a:endParaRPr lang="en-US" sz="2400" dirty="0"/>
          </a:p>
          <a:p>
            <a:r>
              <a:rPr lang="en-US" sz="2400" dirty="0"/>
              <a:t>Read 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1361" y="4386811"/>
            <a:ext cx="895382" cy="447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71B8E-E7B7-4748-9589-4F1C88153215}" type="slidenum">
              <a:rPr lang="en-US"/>
              <a:pPr/>
              <a:t>11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Classic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942" y="1807882"/>
            <a:ext cx="7722534" cy="4257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have to implement a function to handle withdrawals from a bank account:</a:t>
            </a:r>
          </a:p>
          <a:p>
            <a:pPr lvl="1">
              <a:buFont typeface="ZapfDingbats" pitchFamily="82" charset="2"/>
              <a:buNone/>
            </a:pPr>
            <a:r>
              <a:rPr lang="en-US" sz="1800" dirty="0">
                <a:solidFill>
                  <a:srgbClr val="0000FF"/>
                </a:solidFill>
              </a:rPr>
              <a:t>withdraw </a:t>
            </a:r>
            <a:r>
              <a:rPr lang="en-US" sz="1800" dirty="0"/>
              <a:t>(account, amount) {</a:t>
            </a:r>
          </a:p>
          <a:p>
            <a:pPr lvl="2">
              <a:buFontTx/>
              <a:buNone/>
            </a:pPr>
            <a:r>
              <a:rPr lang="en-US" sz="1800" dirty="0"/>
              <a:t>balance = </a:t>
            </a:r>
            <a:r>
              <a:rPr lang="en-US" sz="1800" dirty="0">
                <a:solidFill>
                  <a:srgbClr val="0000FF"/>
                </a:solidFill>
              </a:rPr>
              <a:t>get_balance</a:t>
            </a:r>
            <a:r>
              <a:rPr lang="en-US" sz="1800" dirty="0"/>
              <a:t>(account);</a:t>
            </a:r>
          </a:p>
          <a:p>
            <a:pPr lvl="2">
              <a:buFontTx/>
              <a:buNone/>
            </a:pPr>
            <a:r>
              <a:rPr lang="en-US" sz="1800" dirty="0"/>
              <a:t>balance = balance – amount;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put_balance</a:t>
            </a:r>
            <a:r>
              <a:rPr lang="en-US" sz="1800" dirty="0"/>
              <a:t>(account, balance);</a:t>
            </a:r>
          </a:p>
          <a:p>
            <a:pPr lvl="2">
              <a:buFontTx/>
              <a:buNone/>
            </a:pPr>
            <a:r>
              <a:rPr lang="en-US" sz="1800" dirty="0"/>
              <a:t>return amount;</a:t>
            </a:r>
          </a:p>
          <a:p>
            <a:pPr lvl="1">
              <a:buFont typeface="ZapfDingbats" pitchFamily="82" charset="2"/>
              <a:buNone/>
            </a:pPr>
            <a:r>
              <a:rPr lang="en-US" sz="1800" dirty="0"/>
              <a:t>}</a:t>
            </a:r>
          </a:p>
          <a:p>
            <a:r>
              <a:rPr lang="en-US" dirty="0"/>
              <a:t>Now suppose that you and your significant other share a bank account with a balance of $1000.</a:t>
            </a:r>
          </a:p>
          <a:p>
            <a:r>
              <a:rPr lang="en-US" dirty="0"/>
              <a:t>Then you each go to separate ATM machines and simultaneously withdraw $100 from the account.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8B3C42-1A8E-084B-B5F1-7D30EE5A33E2}" type="slidenum">
              <a:rPr lang="en-US"/>
              <a:pPr/>
              <a:t>12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Continued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2824"/>
            <a:ext cx="7860553" cy="45335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We’ll represent the situation by creating a separate thread for each person to do the withdrawals</a:t>
            </a:r>
          </a:p>
          <a:p>
            <a:r>
              <a:rPr lang="en-US" dirty="0"/>
              <a:t>These threads run on the same bank machine: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What’s the problem with this implementation?</a:t>
            </a:r>
          </a:p>
          <a:p>
            <a:pPr lvl="1"/>
            <a:r>
              <a:rPr lang="en-US" dirty="0"/>
              <a:t>Think about potential schedules of these two threads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2514600" y="2590800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685800" y="3152587"/>
            <a:ext cx="3826435" cy="2031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</a:t>
            </a:r>
            <a:r>
              <a:rPr lang="en-US" b="0" dirty="0" err="1">
                <a:solidFill>
                  <a:schemeClr val="accent2"/>
                </a:solidFill>
              </a:rPr>
              <a:t>get_balance</a:t>
            </a:r>
            <a:r>
              <a:rPr lang="en-US" b="0" dirty="0">
                <a:solidFill>
                  <a:schemeClr val="accent2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 err="1">
                <a:solidFill>
                  <a:schemeClr val="accent2"/>
                </a:solidFill>
              </a:rPr>
              <a:t>put_balance</a:t>
            </a:r>
            <a:r>
              <a:rPr lang="en-US" b="0" dirty="0">
                <a:solidFill>
                  <a:schemeClr val="accent2"/>
                </a:solidFill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4619812" y="3152587"/>
            <a:ext cx="3926541" cy="2031325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</a:t>
            </a:r>
            <a:r>
              <a:rPr lang="en-US" b="0" dirty="0" err="1">
                <a:solidFill>
                  <a:schemeClr val="accent2"/>
                </a:solidFill>
              </a:rPr>
              <a:t>get_balance</a:t>
            </a:r>
            <a:r>
              <a:rPr lang="en-US" b="0" dirty="0">
                <a:solidFill>
                  <a:schemeClr val="accent2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 err="1">
                <a:solidFill>
                  <a:schemeClr val="accent2"/>
                </a:solidFill>
              </a:rPr>
              <a:t>put_balance</a:t>
            </a:r>
            <a:r>
              <a:rPr lang="en-US" b="0" dirty="0">
                <a:solidFill>
                  <a:schemeClr val="accent2"/>
                </a:solidFill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CFE7B4-0EAE-2C40-807E-DE4ECFF3BC4D}" type="slidenum">
              <a:rPr lang="en-US"/>
              <a:pPr/>
              <a:t>13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Interleaved Schedules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718477"/>
            <a:ext cx="7737475" cy="46531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problem is that the execution of the two threads can be interleaved: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balance of the account now?</a:t>
            </a:r>
          </a:p>
          <a:p>
            <a:r>
              <a:rPr lang="en-US" dirty="0"/>
              <a:t>Is the bank happy with our implementation?</a:t>
            </a:r>
          </a:p>
          <a:p>
            <a:pPr lvl="1"/>
            <a:r>
              <a:rPr lang="en-US" dirty="0"/>
              <a:t>What if this is not withdraw, but deposit?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2819400" y="2667000"/>
            <a:ext cx="3605306" cy="70173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balance – amount;</a:t>
            </a:r>
            <a:endParaRPr lang="en-US" sz="1000"/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2819400" y="3427505"/>
            <a:ext cx="3605306" cy="1034129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put_balance(account, balance);</a:t>
            </a:r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2819400" y="4418105"/>
            <a:ext cx="360530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accent2"/>
                </a:solidFill>
              </a:rPr>
              <a:t>put_balance(account, balance);</a:t>
            </a:r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2514600" y="2667000"/>
            <a:ext cx="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Text Box 8"/>
          <p:cNvSpPr txBox="1">
            <a:spLocks noChangeArrowheads="1"/>
          </p:cNvSpPr>
          <p:nvPr/>
        </p:nvSpPr>
        <p:spPr bwMode="auto">
          <a:xfrm>
            <a:off x="990600" y="3200400"/>
            <a:ext cx="1524000" cy="82550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Execution sequence seen by CPU</a:t>
            </a:r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 flipH="1" flipV="1">
            <a:off x="6424706" y="3427504"/>
            <a:ext cx="509494" cy="38249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Line 11"/>
          <p:cNvSpPr>
            <a:spLocks noChangeShapeType="1"/>
          </p:cNvSpPr>
          <p:nvPr/>
        </p:nvSpPr>
        <p:spPr bwMode="auto">
          <a:xfrm flipH="1">
            <a:off x="6424706" y="3809999"/>
            <a:ext cx="509494" cy="60810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6934200" y="36576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Context switch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BB097-1107-714D-A075-59F07804F720}" type="slidenum">
              <a:rPr lang="en-US"/>
              <a:pPr/>
              <a:t>14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How Interleaved Can It Get?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11277" y="3505201"/>
            <a:ext cx="3505201" cy="2655888"/>
            <a:chOff x="5638799" y="3505201"/>
            <a:chExt cx="3878729" cy="2655888"/>
          </a:xfrm>
        </p:grpSpPr>
        <p:sp>
          <p:nvSpPr>
            <p:cNvPr id="12296" name="Text Box 4"/>
            <p:cNvSpPr txBox="1">
              <a:spLocks noChangeArrowheads="1"/>
            </p:cNvSpPr>
            <p:nvPr/>
          </p:nvSpPr>
          <p:spPr bwMode="auto">
            <a:xfrm>
              <a:off x="5638799" y="3505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............... get_balance(account);</a:t>
              </a:r>
            </a:p>
          </p:txBody>
        </p:sp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5638799" y="5410201"/>
              <a:ext cx="3878729" cy="3698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put_balance(account, balance);</a:t>
              </a: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5638799" y="5791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b="0">
                  <a:solidFill>
                    <a:schemeClr val="accent2"/>
                  </a:solidFill>
                </a:rPr>
                <a:t>put_balance(account, balance);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5638799" y="5029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balance – amount;</a:t>
              </a:r>
              <a:endParaRPr lang="en-US" sz="1000"/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5638799" y="4648201"/>
              <a:ext cx="3878729" cy="3698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balance – amount;</a:t>
              </a:r>
              <a:endParaRPr lang="en-US" sz="1000"/>
            </a:p>
          </p:txBody>
        </p:sp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5638799" y="3886201"/>
              <a:ext cx="3878729" cy="3698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get_balance(account);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5638799" y="4267201"/>
              <a:ext cx="3878729" cy="369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b="0">
                  <a:solidFill>
                    <a:schemeClr val="accent2"/>
                  </a:solidFill>
                </a:rPr>
                <a:t>balance = ...................................</a:t>
              </a:r>
            </a:p>
          </p:txBody>
        </p:sp>
      </p:grpSp>
      <p:sp>
        <p:nvSpPr>
          <p:cNvPr id="12295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33294" y="1837765"/>
            <a:ext cx="7812181" cy="422775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109" charset="2"/>
              <a:buNone/>
            </a:pPr>
            <a:r>
              <a:rPr lang="en-US" dirty="0"/>
              <a:t>How contorted can the interleavings be?</a:t>
            </a:r>
          </a:p>
          <a:p>
            <a:pPr>
              <a:lnSpc>
                <a:spcPct val="90000"/>
              </a:lnSpc>
            </a:pPr>
            <a:r>
              <a:rPr lang="en-US" dirty="0"/>
              <a:t>We'll assume that the only </a:t>
            </a:r>
            <a:r>
              <a:rPr lang="en-US" dirty="0">
                <a:solidFill>
                  <a:srgbClr val="00B0F0"/>
                </a:solidFill>
              </a:rPr>
              <a:t>atomic</a:t>
            </a:r>
            <a:r>
              <a:rPr lang="en-US" dirty="0"/>
              <a:t> operations are reads and writes of words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architectures don't even give you that!</a:t>
            </a:r>
          </a:p>
          <a:p>
            <a:pPr>
              <a:lnSpc>
                <a:spcPct val="90000"/>
              </a:lnSpc>
            </a:pPr>
            <a:r>
              <a:rPr lang="en-US" dirty="0"/>
              <a:t>We'll assume that a </a:t>
            </a:r>
            <a:r>
              <a:rPr lang="en-US" dirty="0">
                <a:solidFill>
                  <a:srgbClr val="FF0000"/>
                </a:solidFill>
              </a:rPr>
              <a:t>context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switch can occur at any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time</a:t>
            </a:r>
          </a:p>
          <a:p>
            <a:pPr>
              <a:lnSpc>
                <a:spcPct val="90000"/>
              </a:lnSpc>
            </a:pPr>
            <a:r>
              <a:rPr lang="en-US" dirty="0"/>
              <a:t>We'll assume that </a:t>
            </a:r>
            <a:r>
              <a:rPr lang="en-US" dirty="0">
                <a:solidFill>
                  <a:srgbClr val="FF0000"/>
                </a:solidFill>
              </a:rPr>
              <a:t>you can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delay a thread as long as you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like as long as it's not delayed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forever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EF8397-0900-3349-B280-98EA07CD141E}" type="slidenum">
              <a:rPr lang="en-US"/>
              <a:pPr/>
              <a:t>15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647" y="1927412"/>
            <a:ext cx="7918823" cy="44289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want to use </a:t>
            </a:r>
            <a:r>
              <a:rPr lang="en-US" dirty="0">
                <a:solidFill>
                  <a:srgbClr val="FF3300"/>
                </a:solidFill>
              </a:rPr>
              <a:t>mutual exclusion </a:t>
            </a:r>
            <a:r>
              <a:rPr lang="en-US" dirty="0"/>
              <a:t>to synchronize access to shared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allows us to have larger atomic blocks</a:t>
            </a:r>
          </a:p>
          <a:p>
            <a:pPr>
              <a:lnSpc>
                <a:spcPct val="90000"/>
              </a:lnSpc>
            </a:pPr>
            <a:r>
              <a:rPr lang="en-US" dirty="0"/>
              <a:t>Code that uses mutual exclusion to synchronize its execution is called a </a:t>
            </a:r>
            <a:r>
              <a:rPr lang="en-US" dirty="0">
                <a:solidFill>
                  <a:srgbClr val="FF3300"/>
                </a:solidFill>
              </a:rPr>
              <a:t>critical region (or critical section)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one thread at a time can execute in the critical region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other threads are forced to wait on entry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thread leaves a critical region, another can enter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</a:t>
            </a:r>
            <a:r>
              <a:rPr lang="en-US" dirty="0">
                <a:solidFill>
                  <a:srgbClr val="0000FF"/>
                </a:solidFill>
              </a:rPr>
              <a:t>sharing your bathroom with housemates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36" y="235436"/>
            <a:ext cx="7954328" cy="1339850"/>
          </a:xfrm>
        </p:spPr>
        <p:txBody>
          <a:bodyPr>
            <a:normAutofit/>
          </a:bodyPr>
          <a:lstStyle/>
          <a:p>
            <a:r>
              <a:rPr lang="en-US" dirty="0"/>
              <a:t>Critical Region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81" y="1910342"/>
            <a:ext cx="6683201" cy="3498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593" y="5559629"/>
            <a:ext cx="772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 What requirements would you place on a critical </a:t>
            </a:r>
            <a:r>
              <a:rPr lang="en-US" altLang="zh-CN" sz="2400" dirty="0">
                <a:solidFill>
                  <a:srgbClr val="0000FF"/>
                </a:solidFill>
              </a:rPr>
              <a:t>region</a:t>
            </a:r>
            <a:r>
              <a:rPr lang="en-US" sz="2400" dirty="0">
                <a:solidFill>
                  <a:srgbClr val="0000FF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9FE3F9-59EF-6041-9EDC-8248640BC95D}" type="slidenum">
              <a:rPr lang="en-US"/>
              <a:pPr/>
              <a:t>17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800" dirty="0"/>
              <a:t>Critical Region Requirements (apply to both thread and process)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353" y="1628831"/>
            <a:ext cx="8391264" cy="4727519"/>
          </a:xfrm>
        </p:spPr>
        <p:txBody>
          <a:bodyPr>
            <a:normAutofit/>
          </a:bodyPr>
          <a:lstStyle/>
          <a:p>
            <a:pPr marL="457200" indent="-457200">
              <a:buFont typeface="Monotype Sorts" pitchFamily="-109" charset="2"/>
              <a:buAutoNum type="arabicParenR"/>
            </a:pPr>
            <a:r>
              <a:rPr lang="en-US" sz="2000" dirty="0"/>
              <a:t>Mutual exclusion (mutex</a:t>
            </a:r>
            <a:r>
              <a:rPr lang="en-US" sz="2162" dirty="0"/>
              <a:t>)</a:t>
            </a:r>
          </a:p>
          <a:p>
            <a:pPr marL="693738" lvl="1" indent="-342900"/>
            <a:r>
              <a:rPr lang="en-US" sz="1946" dirty="0"/>
              <a:t>No other thread must execute within the critical region while a thread is in it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2)  Progress</a:t>
            </a:r>
          </a:p>
          <a:p>
            <a:pPr lvl="1"/>
            <a:r>
              <a:rPr lang="en-US" sz="1800" dirty="0"/>
              <a:t>A thread in the critical region will eventually leave the critical region</a:t>
            </a:r>
          </a:p>
          <a:p>
            <a:pPr lvl="1"/>
            <a:r>
              <a:rPr lang="en-US" sz="1800" dirty="0"/>
              <a:t>If some thread T is not in the critical region, then T cannot prevent some other thread S from entering the critical region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3) Bounded waiting (no starvation)</a:t>
            </a:r>
          </a:p>
          <a:p>
            <a:pPr lvl="1"/>
            <a:r>
              <a:rPr lang="en-US" sz="1800" dirty="0"/>
              <a:t>If some thread T is waiting on the critical region, then T should only have wait for a bounded number of other threads to enter and leave the critical region</a:t>
            </a:r>
          </a:p>
          <a:p>
            <a:pPr>
              <a:buFont typeface="Monotype Sorts" pitchFamily="-109" charset="2"/>
              <a:buNone/>
            </a:pPr>
            <a:r>
              <a:rPr lang="en-US" sz="2000" dirty="0"/>
              <a:t>4) No assumption</a:t>
            </a:r>
          </a:p>
          <a:p>
            <a:pPr lvl="1"/>
            <a:r>
              <a:rPr lang="en-US" sz="1800" dirty="0"/>
              <a:t>No assumption may be made about the speed or number of CPUs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 Illustrated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2" y="1842552"/>
            <a:ext cx="7657353" cy="37305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4F948-1F00-D14C-83E1-B403D23C6307}" type="slidenum">
              <a:rPr lang="en-US"/>
              <a:pPr/>
              <a:t>19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Mechanisms For Building Critical Sections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349" y="1764551"/>
            <a:ext cx="8452091" cy="47114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Atomic read/write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it be done?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Locks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Primitive, minimal semantics, used to build others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Semaphores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Basic, easy to get the hang of, but hard to program with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Monitors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High-level, requires language support, operations implicit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Messages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Simple model of communication and synchronization based on atomic transfer of data across a channel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Direct application to distributed systems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Messages for synchronization are straightforward (once we see how the others work)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DA2EF-3528-8440-ACF1-F5E597EF1C08}" type="slidenum">
              <a:rPr lang="en-US"/>
              <a:pPr/>
              <a:t>2</a:t>
            </a:fld>
            <a:endParaRPr lang="en-US"/>
          </a:p>
        </p:txBody>
      </p:sp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Synchronization: why?</a:t>
            </a:r>
          </a:p>
        </p:txBody>
      </p:sp>
      <p:sp>
        <p:nvSpPr>
          <p:cNvPr id="410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1882" y="1837766"/>
            <a:ext cx="7453594" cy="4518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running computer has multiple processes and each process may have multiple threads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proper sequencing</a:t>
            </a:r>
          </a:p>
          <a:p>
            <a:r>
              <a:rPr lang="en-US" dirty="0"/>
              <a:t>Analogy: two people talking at the same time</a:t>
            </a:r>
          </a:p>
        </p:txBody>
      </p:sp>
      <p:sp>
        <p:nvSpPr>
          <p:cNvPr id="7" name="Oval 6"/>
          <p:cNvSpPr/>
          <p:nvPr/>
        </p:nvSpPr>
        <p:spPr>
          <a:xfrm>
            <a:off x="1643528" y="2913536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1703312" y="3421534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1951333" y="3442452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2178440" y="3400617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2707360" y="3140640"/>
            <a:ext cx="430289" cy="34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2825" y="2901585"/>
            <a:ext cx="1242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Threads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2707361" y="4078948"/>
            <a:ext cx="600610" cy="298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5225" y="4078948"/>
            <a:ext cx="116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</a:t>
            </a:r>
          </a:p>
        </p:txBody>
      </p:sp>
      <p:sp>
        <p:nvSpPr>
          <p:cNvPr id="37" name="Oval 36"/>
          <p:cNvSpPr/>
          <p:nvPr/>
        </p:nvSpPr>
        <p:spPr>
          <a:xfrm>
            <a:off x="4415124" y="2871703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4474908" y="3379701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722929" y="3400619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4950036" y="3358784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240916" y="2859752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6300700" y="3367750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6548721" y="3388668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6775828" y="3346833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89758" y="4542201"/>
            <a:ext cx="70934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1881" y="3182473"/>
            <a:ext cx="896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User</a:t>
            </a:r>
          </a:p>
          <a:p>
            <a:r>
              <a:rPr lang="en-US" sz="2400" dirty="0">
                <a:solidFill>
                  <a:srgbClr val="FF6600"/>
                </a:solidFill>
              </a:rPr>
              <a:t>space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56169" y="4651825"/>
            <a:ext cx="18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Kernel space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5C47C-292D-264D-8A49-970FBA7A046A}" type="slidenum">
              <a:rPr lang="en-US"/>
              <a:pPr/>
              <a:t>20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Mutual Exclusion with Atomic Read/Write: First Try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3429000" cy="1811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(turn != 1)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2;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5105400" y="1981200"/>
            <a:ext cx="3429000" cy="1811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(turn != 2)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1;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region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857500" y="1605957"/>
            <a:ext cx="3429000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int turn = 1;</a:t>
            </a:r>
            <a:endParaRPr lang="en-US" sz="1000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54865" y="3798068"/>
            <a:ext cx="865505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accent2"/>
                </a:solidFill>
              </a:rPr>
              <a:t>This is called </a:t>
            </a:r>
            <a:r>
              <a:rPr lang="en-US" b="0" dirty="0">
                <a:solidFill>
                  <a:srgbClr val="FF3300"/>
                </a:solidFill>
              </a:rPr>
              <a:t>alternation</a:t>
            </a:r>
            <a:endParaRPr lang="en-US" b="0" i="1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It </a:t>
            </a:r>
            <a:r>
              <a:rPr lang="en-US" b="0" dirty="0">
                <a:solidFill>
                  <a:srgbClr val="FF3300"/>
                </a:solidFill>
              </a:rPr>
              <a:t>satisfies mutex</a:t>
            </a:r>
            <a:r>
              <a:rPr lang="en-US" b="0" dirty="0">
                <a:solidFill>
                  <a:schemeClr val="accent2"/>
                </a:solidFill>
              </a:rPr>
              <a:t>:</a:t>
            </a:r>
          </a:p>
          <a:p>
            <a:pPr lvl="1">
              <a:buFontTx/>
              <a:buChar char="•"/>
            </a:pPr>
            <a:r>
              <a:rPr lang="en-US" b="0" dirty="0">
                <a:solidFill>
                  <a:schemeClr val="accent2"/>
                </a:solidFill>
              </a:rPr>
              <a:t> If blue is in the critical region, then turn == 1 and if yellow is in the critical region then turn == 2 (</a:t>
            </a:r>
            <a:r>
              <a:rPr lang="en-US" b="0" dirty="0">
                <a:solidFill>
                  <a:srgbClr val="D60093"/>
                </a:solidFill>
              </a:rPr>
              <a:t>why?</a:t>
            </a:r>
            <a:r>
              <a:rPr lang="en-US" b="0" dirty="0">
                <a:solidFill>
                  <a:schemeClr val="accent2"/>
                </a:solidFill>
              </a:rPr>
              <a:t>)</a:t>
            </a:r>
          </a:p>
          <a:p>
            <a:pPr lvl="1">
              <a:buFontTx/>
              <a:buChar char="•"/>
            </a:pPr>
            <a:r>
              <a:rPr lang="en-US" b="0" dirty="0">
                <a:solidFill>
                  <a:schemeClr val="accent2"/>
                </a:solidFill>
              </a:rPr>
              <a:t> (turn == 1) </a:t>
            </a:r>
            <a:r>
              <a:rPr lang="en-US" b="0" dirty="0">
                <a:solidFill>
                  <a:schemeClr val="accent2"/>
                </a:solidFill>
                <a:ea typeface="ヒラギノ角ゴ Pro W3" pitchFamily="-109" charset="-128"/>
                <a:cs typeface="ヒラギノ角ゴ Pro W3" pitchFamily="-109" charset="-128"/>
              </a:rPr>
              <a:t>≡</a:t>
            </a:r>
            <a:r>
              <a:rPr lang="en-US" b="0" dirty="0">
                <a:solidFill>
                  <a:schemeClr val="accent2"/>
                </a:solidFill>
              </a:rPr>
              <a:t> (turn != 2)</a:t>
            </a:r>
          </a:p>
          <a:p>
            <a:endParaRPr lang="en-US" sz="1000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It </a:t>
            </a:r>
            <a:r>
              <a:rPr lang="en-US" b="0" dirty="0">
                <a:solidFill>
                  <a:srgbClr val="FF3300"/>
                </a:solidFill>
              </a:rPr>
              <a:t>violates progress</a:t>
            </a:r>
            <a:r>
              <a:rPr lang="en-US" b="0" dirty="0">
                <a:solidFill>
                  <a:schemeClr val="accent2"/>
                </a:solidFill>
              </a:rPr>
              <a:t>: the thread could go into an infinite loop outside of the critical section, which will prevent the yellow one from entering.</a:t>
            </a:r>
          </a:p>
          <a:p>
            <a:endParaRPr lang="en-US" sz="1000" b="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Easy to use? (what if more than 2 threads? what if we don’t know how many threads?)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10CFD1-0E48-A049-9170-BCD1C044658D}" type="slidenum">
              <a:rPr lang="en-US"/>
              <a:pPr/>
              <a:t>21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Locks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38525"/>
            <a:ext cx="7924800" cy="4572000"/>
          </a:xfrm>
        </p:spPr>
        <p:txBody>
          <a:bodyPr/>
          <a:lstStyle/>
          <a:p>
            <a:r>
              <a:rPr lang="en-US" dirty="0"/>
              <a:t>A lock is an object in memory providing two operations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acquire()</a:t>
            </a:r>
            <a:r>
              <a:rPr lang="en-US" dirty="0"/>
              <a:t>: before entering the critical region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release()</a:t>
            </a:r>
            <a:r>
              <a:rPr lang="en-US" dirty="0"/>
              <a:t>: after leaving a critical region</a:t>
            </a:r>
          </a:p>
          <a:p>
            <a:r>
              <a:rPr lang="en-US" dirty="0"/>
              <a:t>Threads </a:t>
            </a:r>
            <a:r>
              <a:rPr lang="en-US" dirty="0">
                <a:solidFill>
                  <a:srgbClr val="FF3300"/>
                </a:solidFill>
              </a:rPr>
              <a:t>pair calls</a:t>
            </a:r>
            <a:r>
              <a:rPr lang="en-US" dirty="0"/>
              <a:t> to acquire() and release()</a:t>
            </a:r>
          </a:p>
          <a:p>
            <a:pPr lvl="1"/>
            <a:r>
              <a:rPr lang="en-US" dirty="0"/>
              <a:t>Between acquire()/release(), the thread </a:t>
            </a:r>
            <a:r>
              <a:rPr lang="en-US" dirty="0">
                <a:solidFill>
                  <a:srgbClr val="FF3300"/>
                </a:solidFill>
              </a:rPr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/>
              <a:t>acquire() does not return until any previous holder releases</a:t>
            </a:r>
          </a:p>
          <a:p>
            <a:pPr lvl="1"/>
            <a:r>
              <a:rPr lang="en-US" dirty="0"/>
              <a:t>What can happen if the calls are </a:t>
            </a:r>
            <a:r>
              <a:rPr lang="en-US" b="1" dirty="0">
                <a:solidFill>
                  <a:srgbClr val="FF0000"/>
                </a:solidFill>
              </a:rPr>
              <a:t>not paired</a:t>
            </a:r>
            <a:r>
              <a:rPr lang="en-US" dirty="0"/>
              <a:t>?</a:t>
            </a:r>
          </a:p>
          <a:p>
            <a:r>
              <a:rPr lang="en-US" dirty="0"/>
              <a:t>Locks can spin (a spinlock) or block (a mutex)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994FC-0F54-9840-8398-57CB2971676E}" type="slidenum">
              <a:rPr lang="en-US"/>
              <a:pPr/>
              <a:t>22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Locks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D60093"/>
                </a:solidFill>
              </a:rPr>
              <a:t>What happens when blue tries to acquire the lock?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D60093"/>
                </a:solidFill>
              </a:rPr>
              <a:t>Why is the “return” outside the critical region? Is this OK?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D60093"/>
                </a:solidFill>
              </a:rPr>
              <a:t>What happens when a third thread calls acquire?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403440" y="2209800"/>
            <a:ext cx="3657600" cy="269612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acquire(lock);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>
                <a:solidFill>
                  <a:srgbClr val="FF3300"/>
                </a:solidFill>
              </a:rPr>
              <a:t>balance = </a:t>
            </a:r>
            <a:r>
              <a:rPr lang="en-US" b="0" dirty="0" err="1">
                <a:solidFill>
                  <a:srgbClr val="FF3300"/>
                </a:solidFill>
              </a:rPr>
              <a:t>get_balance</a:t>
            </a:r>
            <a:r>
              <a:rPr lang="en-US" b="0" dirty="0">
                <a:solidFill>
                  <a:srgbClr val="FF3300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    </a:t>
            </a:r>
            <a:r>
              <a:rPr lang="en-US" b="0" dirty="0" err="1">
                <a:solidFill>
                  <a:srgbClr val="FF3300"/>
                </a:solidFill>
              </a:rPr>
              <a:t>put_balance</a:t>
            </a:r>
            <a:r>
              <a:rPr lang="en-US" b="0" dirty="0">
                <a:solidFill>
                  <a:srgbClr val="FF3300"/>
                </a:solidFill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release(lock);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5334000" y="1752600"/>
            <a:ext cx="3520440" cy="103412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acquire(lock);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balance – amount;</a:t>
            </a:r>
            <a:endParaRPr lang="en-US" sz="1000" dirty="0"/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5334000" y="4038600"/>
            <a:ext cx="3520440" cy="1366528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put_balance(account,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release(lock);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5334000" y="2819400"/>
            <a:ext cx="3520440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>
                <a:solidFill>
                  <a:schemeClr val="accent2"/>
                </a:solidFill>
              </a:rPr>
              <a:t>acquire(lock);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5334000" y="3276600"/>
            <a:ext cx="3520440" cy="70173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put_balance(account,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>
                <a:solidFill>
                  <a:schemeClr val="accent2"/>
                </a:solidFill>
              </a:rPr>
              <a:t>release(lock);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5105400" y="1752600"/>
            <a:ext cx="0" cy="3505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4108140" y="3048000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</a:rPr>
              <a:t>Critical Region</a:t>
            </a: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4093590" y="2819400"/>
            <a:ext cx="76200" cy="1219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53042C-C875-4F48-ABDE-04023719311E}" type="slidenum">
              <a:rPr lang="en-US"/>
              <a:pPr/>
              <a:t>23</a:t>
            </a:fld>
            <a:endParaRPr lang="en-US"/>
          </a:p>
        </p:txBody>
      </p:sp>
      <p:sp>
        <p:nvSpPr>
          <p:cNvPr id="2253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735819"/>
            <a:ext cx="7924800" cy="48006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do we implement locks?  Here is one attempt: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is called a </a:t>
            </a:r>
            <a:r>
              <a:rPr lang="en-US" dirty="0">
                <a:solidFill>
                  <a:srgbClr val="FF3300"/>
                </a:solidFill>
              </a:rPr>
              <a:t>spinlock</a:t>
            </a:r>
            <a:r>
              <a:rPr lang="en-US" dirty="0"/>
              <a:t> because a thread spins waiting for the lock to be released</a:t>
            </a:r>
          </a:p>
          <a:p>
            <a:pPr>
              <a:lnSpc>
                <a:spcPct val="90000"/>
              </a:lnSpc>
            </a:pPr>
            <a:r>
              <a:rPr lang="en-US" dirty="0"/>
              <a:t>Does this work?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(1)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2377440" y="2133600"/>
            <a:ext cx="3794760" cy="33609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struct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int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void </a:t>
            </a:r>
            <a:r>
              <a:rPr lang="en-US" b="0">
                <a:solidFill>
                  <a:srgbClr val="0000FF"/>
                </a:solidFill>
              </a:rPr>
              <a:t>acquire</a:t>
            </a:r>
            <a:r>
              <a:rPr lang="en-US" b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while (lock-&gt;held);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lock-&gt;held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void </a:t>
            </a:r>
            <a:r>
              <a:rPr lang="en-US" b="0">
                <a:solidFill>
                  <a:srgbClr val="0000FF"/>
                </a:solidFill>
              </a:rPr>
              <a:t>release</a:t>
            </a:r>
            <a:r>
              <a:rPr lang="en-US" b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  <a:endParaRPr lang="en-US" sz="1000"/>
          </a:p>
        </p:txBody>
      </p:sp>
      <p:sp>
        <p:nvSpPr>
          <p:cNvPr id="22536" name="AutoShape 7"/>
          <p:cNvSpPr>
            <a:spLocks/>
          </p:cNvSpPr>
          <p:nvPr/>
        </p:nvSpPr>
        <p:spPr bwMode="auto">
          <a:xfrm>
            <a:off x="6386775" y="2971800"/>
            <a:ext cx="2376225" cy="685800"/>
          </a:xfrm>
          <a:prstGeom prst="borderCallout2">
            <a:avLst>
              <a:gd name="adj1" fmla="val 16667"/>
              <a:gd name="adj2" fmla="val -3449"/>
              <a:gd name="adj3" fmla="val 16667"/>
              <a:gd name="adj4" fmla="val -40014"/>
              <a:gd name="adj5" fmla="val 73843"/>
              <a:gd name="adj6" fmla="val -78019"/>
            </a:avLst>
          </a:prstGeom>
          <a:noFill/>
          <a:ln w="9525">
            <a:solidFill>
              <a:schemeClr val="accent2"/>
            </a:solidFill>
            <a:miter lim="800000"/>
            <a:headEnd type="none" w="med" len="lg"/>
            <a:tailEnd type="stealth" w="med" len="lg"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D60093"/>
                </a:solidFill>
              </a:rPr>
              <a:t>busy-wait (spin-wait) for lock to be released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EA1DB-796E-F847-A58B-BC6A5B008F73}" type="slidenum">
              <a:rPr lang="en-US"/>
              <a:pPr/>
              <a:t>24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2" y="1936337"/>
            <a:ext cx="7345363" cy="3931920"/>
          </a:xfrm>
        </p:spPr>
        <p:txBody>
          <a:bodyPr/>
          <a:lstStyle/>
          <a:p>
            <a:r>
              <a:rPr lang="en-US"/>
              <a:t>No.  Two independent threads may both notice that a lock has been released and thereby acquire it.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1295400" y="2819400"/>
            <a:ext cx="3429000" cy="33609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</a:rPr>
              <a:t>struct</a:t>
            </a:r>
            <a:r>
              <a:rPr lang="en-US" b="0" dirty="0">
                <a:solidFill>
                  <a:schemeClr val="accent2"/>
                </a:solidFill>
              </a:rPr>
              <a:t>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dirty="0" err="1">
                <a:solidFill>
                  <a:schemeClr val="accent2"/>
                </a:solidFill>
              </a:rPr>
              <a:t>int</a:t>
            </a:r>
            <a:r>
              <a:rPr lang="en-US" b="0" dirty="0">
                <a:solidFill>
                  <a:schemeClr val="accent2"/>
                </a:solidFill>
              </a:rPr>
              <a:t>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acquire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while (lock-&gt;held);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lock-&gt;held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release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23560" name="AutoShape 5"/>
          <p:cNvSpPr>
            <a:spLocks/>
          </p:cNvSpPr>
          <p:nvPr/>
        </p:nvSpPr>
        <p:spPr bwMode="auto">
          <a:xfrm>
            <a:off x="5410200" y="3581400"/>
            <a:ext cx="3048000" cy="685800"/>
          </a:xfrm>
          <a:prstGeom prst="borderCallout2">
            <a:avLst>
              <a:gd name="adj1" fmla="val 16667"/>
              <a:gd name="adj2" fmla="val -2500"/>
              <a:gd name="adj3" fmla="val 16667"/>
              <a:gd name="adj4" fmla="val -16981"/>
              <a:gd name="adj5" fmla="val 131787"/>
              <a:gd name="adj6" fmla="val -67549"/>
            </a:avLst>
          </a:prstGeom>
          <a:noFill/>
          <a:ln w="9525">
            <a:solidFill>
              <a:schemeClr val="accent2"/>
            </a:solidFill>
            <a:miter lim="800000"/>
            <a:headEnd type="none" w="med" len="lg"/>
            <a:tailEnd type="stealth" w="med" len="lg"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D60093"/>
                </a:solidFill>
              </a:rPr>
              <a:t>A context switch can occur here, causing a race condition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14533-0240-B64D-9C62-0C4AB5C85C3B}" type="slidenum">
              <a:rPr lang="en-US"/>
              <a:pPr/>
              <a:t>25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(3)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60477"/>
            <a:ext cx="80010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problem is that the implementation of locks has critical sections, too</a:t>
            </a:r>
          </a:p>
          <a:p>
            <a:pPr lvl="1"/>
            <a:r>
              <a:rPr lang="en-US" dirty="0"/>
              <a:t>How do we stop the recursion?</a:t>
            </a:r>
          </a:p>
          <a:p>
            <a:r>
              <a:rPr lang="en-US" dirty="0"/>
              <a:t>The implementation of acquire/release must be </a:t>
            </a:r>
            <a:r>
              <a:rPr lang="en-US" dirty="0">
                <a:solidFill>
                  <a:srgbClr val="FF3300"/>
                </a:solidFill>
              </a:rPr>
              <a:t>atomic</a:t>
            </a:r>
          </a:p>
          <a:p>
            <a:pPr lvl="1"/>
            <a:r>
              <a:rPr lang="en-US" dirty="0"/>
              <a:t>An atomic operation is one which executes </a:t>
            </a:r>
            <a:r>
              <a:rPr lang="en-US" dirty="0">
                <a:solidFill>
                  <a:srgbClr val="FF0000"/>
                </a:solidFill>
              </a:rPr>
              <a:t>as though it could not be interrupted</a:t>
            </a:r>
          </a:p>
          <a:p>
            <a:pPr lvl="1"/>
            <a:r>
              <a:rPr lang="en-US" dirty="0"/>
              <a:t>Code that executes “all or nothing”</a:t>
            </a:r>
          </a:p>
          <a:p>
            <a:r>
              <a:rPr lang="en-US" dirty="0"/>
              <a:t>How do we make them atomic?</a:t>
            </a:r>
          </a:p>
          <a:p>
            <a:r>
              <a:rPr lang="en-US" dirty="0"/>
              <a:t>Need help from hardware</a:t>
            </a:r>
          </a:p>
          <a:p>
            <a:pPr lvl="1"/>
            <a:r>
              <a:rPr lang="en-US" dirty="0"/>
              <a:t>Atomic instructions (e.g., test-and-set)</a:t>
            </a:r>
          </a:p>
          <a:p>
            <a:pPr lvl="1"/>
            <a:r>
              <a:rPr lang="en-US" dirty="0"/>
              <a:t>Disable/enable interrupts (prevents context switches)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7659D-BFEB-E74B-A44D-D63FBDFA0448}" type="slidenum">
              <a:rPr lang="en-US"/>
              <a:pPr/>
              <a:t>26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Atomic Instructions: </a:t>
            </a:r>
            <a:br>
              <a:rPr lang="en-US"/>
            </a:br>
            <a:r>
              <a:rPr lang="en-US"/>
              <a:t>Test-And-Set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9619"/>
            <a:ext cx="79248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semantics of test-and-set are: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Record the old 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the value to </a:t>
            </a:r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the old value </a:t>
            </a:r>
          </a:p>
          <a:p>
            <a:pPr>
              <a:lnSpc>
                <a:spcPct val="90000"/>
              </a:lnSpc>
            </a:pPr>
            <a:r>
              <a:rPr lang="en-US" dirty="0"/>
              <a:t>Hardware executes it </a:t>
            </a:r>
            <a:r>
              <a:rPr lang="en-US" b="1" dirty="0">
                <a:solidFill>
                  <a:srgbClr val="FF0000"/>
                </a:solidFill>
              </a:rPr>
              <a:t>atomically</a:t>
            </a:r>
            <a:r>
              <a:rPr lang="en-US" dirty="0"/>
              <a:t>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When executing test-and-set on “flag”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</a:t>
            </a:r>
            <a:r>
              <a:rPr lang="en-US" dirty="0">
                <a:solidFill>
                  <a:srgbClr val="0000FF"/>
                </a:solidFill>
              </a:rPr>
              <a:t>value of flag</a:t>
            </a:r>
            <a:r>
              <a:rPr lang="en-US" dirty="0"/>
              <a:t> afterwards if it was initially False?  True?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0000FF"/>
                </a:solidFill>
              </a:rPr>
              <a:t>return result</a:t>
            </a:r>
            <a:r>
              <a:rPr lang="en-US" dirty="0"/>
              <a:t> if flag was initially False?  True?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2873159" y="3502974"/>
            <a:ext cx="3723217" cy="169892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bool </a:t>
            </a:r>
            <a:r>
              <a:rPr lang="en-US" b="0">
                <a:solidFill>
                  <a:srgbClr val="0000FF"/>
                </a:solidFill>
              </a:rPr>
              <a:t>test_and_set</a:t>
            </a:r>
            <a:r>
              <a:rPr lang="en-US" b="0">
                <a:solidFill>
                  <a:schemeClr val="accent2"/>
                </a:solidFill>
              </a:rPr>
              <a:t> (bool *flag)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bool old = *flag;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*flag = True;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    return old;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23D4CC-30E6-1042-B2BE-019F3F116C60}" type="slidenum">
              <a:rPr lang="en-US"/>
              <a:pPr/>
              <a:t>27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Test-And-Set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0477"/>
            <a:ext cx="7924800" cy="4648200"/>
          </a:xfrm>
        </p:spPr>
        <p:txBody>
          <a:bodyPr>
            <a:noAutofit/>
          </a:bodyPr>
          <a:lstStyle/>
          <a:p>
            <a:r>
              <a:rPr lang="en-US" sz="2000" dirty="0"/>
              <a:t>Here is our lock implementation with test-and-set: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D60093"/>
                </a:solidFill>
              </a:rPr>
              <a:t>When will the while return?  What is the value of held? </a:t>
            </a:r>
          </a:p>
          <a:p>
            <a:r>
              <a:rPr lang="en-US" sz="2000" dirty="0">
                <a:solidFill>
                  <a:srgbClr val="D60093"/>
                </a:solidFill>
              </a:rPr>
              <a:t>Does it work? What about multiprocessors?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2819399" y="2135826"/>
            <a:ext cx="4405793" cy="30285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struct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int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acquire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while (</a:t>
            </a:r>
            <a:r>
              <a:rPr lang="en-US" dirty="0">
                <a:solidFill>
                  <a:schemeClr val="accent2"/>
                </a:solidFill>
              </a:rPr>
              <a:t>test-and-set(&amp;lock-&gt;held)</a:t>
            </a:r>
            <a:r>
              <a:rPr lang="en-US" b="0" dirty="0">
                <a:solidFill>
                  <a:schemeClr val="accent2"/>
                </a:solidFill>
              </a:rPr>
              <a:t>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release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F05579-266A-044E-87CA-4FC0408014BB}" type="slidenum">
              <a:rPr lang="en-US"/>
              <a:pPr/>
              <a:t>28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Problems with Spinlocks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182" y="1973324"/>
            <a:ext cx="8114658" cy="3931920"/>
          </a:xfrm>
        </p:spPr>
        <p:txBody>
          <a:bodyPr>
            <a:normAutofit/>
          </a:bodyPr>
          <a:lstStyle/>
          <a:p>
            <a:r>
              <a:rPr lang="en-US" dirty="0"/>
              <a:t>The problem with spinlocks is that they are wasteful</a:t>
            </a:r>
          </a:p>
          <a:p>
            <a:pPr lvl="1"/>
            <a:r>
              <a:rPr lang="en-US" dirty="0"/>
              <a:t>If a thread is spinning on a lock, then the thread holding the lock cannot make progress</a:t>
            </a:r>
          </a:p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If cannot get the lock, call thread_yield to give up the CPU </a:t>
            </a:r>
          </a:p>
          <a:p>
            <a:r>
              <a:rPr lang="en-US" dirty="0"/>
              <a:t>Solution 2: sleep and wakeup</a:t>
            </a:r>
          </a:p>
          <a:p>
            <a:pPr lvl="1"/>
            <a:r>
              <a:rPr lang="en-US" dirty="0"/>
              <a:t>When blocked, go to sleep</a:t>
            </a:r>
          </a:p>
          <a:p>
            <a:pPr lvl="1"/>
            <a:r>
              <a:rPr lang="en-US" dirty="0"/>
              <a:t>Wakeup when it is OK to retry entering the critical region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E97F1-C262-4A4B-A910-95EA7D7916A1}" type="slidenum">
              <a:rPr lang="en-US"/>
              <a:pPr/>
              <a:t>29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Disabling Interrupts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154" y="1657982"/>
            <a:ext cx="7641321" cy="44815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implementation of acquire/release is to disable interrupts: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there is no state associated with the lock</a:t>
            </a:r>
          </a:p>
          <a:p>
            <a:r>
              <a:rPr lang="en-US" dirty="0">
                <a:solidFill>
                  <a:srgbClr val="D60093"/>
                </a:solidFill>
              </a:rPr>
              <a:t>Can two threads disable interrupts simultaneously?</a:t>
            </a: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666999" y="2169388"/>
            <a:ext cx="4101995" cy="269612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</a:rPr>
              <a:t>struct</a:t>
            </a:r>
            <a:r>
              <a:rPr lang="en-US" b="0" dirty="0">
                <a:solidFill>
                  <a:schemeClr val="accent2"/>
                </a:solidFill>
              </a:rPr>
              <a:t>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acquire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disable interrupts</a:t>
            </a:r>
            <a:r>
              <a:rPr lang="en-US" b="0" dirty="0">
                <a:solidFill>
                  <a:schemeClr val="accent2"/>
                </a:solidFill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void </a:t>
            </a:r>
            <a:r>
              <a:rPr lang="en-US" b="0" dirty="0">
                <a:solidFill>
                  <a:srgbClr val="0000FF"/>
                </a:solidFill>
              </a:rPr>
              <a:t>release</a:t>
            </a:r>
            <a:r>
              <a:rPr lang="en-US" b="0" dirty="0">
                <a:solidFill>
                  <a:schemeClr val="accent2"/>
                </a:solidFill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enable interrupts</a:t>
            </a:r>
            <a:r>
              <a:rPr lang="en-US" b="0" dirty="0">
                <a:solidFill>
                  <a:schemeClr val="accent2"/>
                </a:solidFill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94" y="1688595"/>
            <a:ext cx="8421146" cy="49392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volunteers to play two threads</a:t>
            </a:r>
          </a:p>
          <a:p>
            <a:pPr lvl="1"/>
            <a:r>
              <a:rPr lang="en-US" dirty="0"/>
              <a:t>Producer: produce 1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per iteration</a:t>
            </a:r>
          </a:p>
          <a:p>
            <a:pPr lvl="2"/>
            <a:r>
              <a:rPr lang="en-US" dirty="0"/>
              <a:t>Step1: increment the counter on the board</a:t>
            </a:r>
          </a:p>
          <a:p>
            <a:pPr lvl="2"/>
            <a:r>
              <a:rPr lang="en-US" dirty="0"/>
              <a:t>Step2: put one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on the table</a:t>
            </a:r>
          </a:p>
          <a:p>
            <a:pPr lvl="1"/>
            <a:r>
              <a:rPr lang="en-US" dirty="0"/>
              <a:t>Consumer: </a:t>
            </a:r>
          </a:p>
          <a:p>
            <a:pPr lvl="2"/>
            <a:r>
              <a:rPr lang="en-US" dirty="0"/>
              <a:t>Step1: read the counter LOUD</a:t>
            </a:r>
          </a:p>
          <a:p>
            <a:pPr lvl="2"/>
            <a:r>
              <a:rPr lang="en-US" dirty="0"/>
              <a:t>Step2a: if the counter is zero, go back to step1</a:t>
            </a:r>
          </a:p>
          <a:p>
            <a:pPr lvl="2"/>
            <a:r>
              <a:rPr lang="en-US" dirty="0"/>
              <a:t>Step2b: if the counter is nonzero, take a </a:t>
            </a:r>
            <a:r>
              <a:rPr lang="en-US" altLang="zh-CN" dirty="0"/>
              <a:t>cookie</a:t>
            </a:r>
            <a:r>
              <a:rPr lang="en-US" dirty="0"/>
              <a:t> from the table</a:t>
            </a:r>
          </a:p>
          <a:p>
            <a:pPr lvl="2"/>
            <a:r>
              <a:rPr lang="en-US" dirty="0"/>
              <a:t>Step 3: decrement counter on the board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Rule: only one should “operate” at any time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are the OS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decide who should operate, who should freeze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Can you get them into “trouble” before </a:t>
            </a:r>
            <a:r>
              <a:rPr lang="en-US" altLang="zh-CN" dirty="0">
                <a:solidFill>
                  <a:srgbClr val="FF6600"/>
                </a:solidFill>
              </a:rPr>
              <a:t>cookie</a:t>
            </a:r>
            <a:r>
              <a:rPr lang="en-US" dirty="0">
                <a:solidFill>
                  <a:srgbClr val="FF6600"/>
                </a:solidFill>
              </a:rPr>
              <a:t>s run out?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60B4A6-9B36-8B44-A072-98248B48FCFB}" type="slidenum">
              <a:rPr lang="en-US"/>
              <a:pPr/>
              <a:t>30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On Disabling Interrupts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150" y="1748148"/>
            <a:ext cx="7924800" cy="4648200"/>
          </a:xfrm>
        </p:spPr>
        <p:txBody>
          <a:bodyPr>
            <a:normAutofit/>
          </a:bodyPr>
          <a:lstStyle/>
          <a:p>
            <a:r>
              <a:rPr lang="en-US" dirty="0"/>
              <a:t>Disabling interrupts blocks notification of external events that could trigger a context switch (e.g., timer)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This is what OS161 uses as its primitive</a:t>
            </a:r>
          </a:p>
          <a:p>
            <a:r>
              <a:rPr lang="en-US" dirty="0"/>
              <a:t>In a “real” system, this is only available to the kernel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>
                <a:solidFill>
                  <a:srgbClr val="FF3300"/>
                </a:solidFill>
              </a:rPr>
              <a:t>Disabling interrupts is insufficient on a multiprocessor</a:t>
            </a:r>
          </a:p>
          <a:p>
            <a:pPr lvl="1"/>
            <a:r>
              <a:rPr lang="en-US" dirty="0"/>
              <a:t>Back to atomic instructions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Critical regions without hardware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68658"/>
            <a:ext cx="7669699" cy="4587692"/>
          </a:xfrm>
        </p:spPr>
        <p:txBody>
          <a:bodyPr>
            <a:normAutofit/>
          </a:bodyPr>
          <a:lstStyle/>
          <a:p>
            <a:r>
              <a:rPr lang="en-US" dirty="0"/>
              <a:t>So far, we have seen how to implement critical regions (lock) with hardware support</a:t>
            </a:r>
          </a:p>
          <a:p>
            <a:pPr lvl="1"/>
            <a:r>
              <a:rPr lang="en-US" dirty="0"/>
              <a:t>Atomic instruction</a:t>
            </a:r>
          </a:p>
          <a:p>
            <a:pPr lvl="1"/>
            <a:r>
              <a:rPr lang="en-US" dirty="0"/>
              <a:t>Disabling interrupt</a:t>
            </a:r>
          </a:p>
          <a:p>
            <a:r>
              <a:rPr lang="en-US" dirty="0"/>
              <a:t>Can we implement lock </a:t>
            </a:r>
            <a:r>
              <a:rPr lang="en-US" b="1" i="1" dirty="0">
                <a:solidFill>
                  <a:srgbClr val="FF0000"/>
                </a:solidFill>
              </a:rPr>
              <a:t>without </a:t>
            </a:r>
            <a:r>
              <a:rPr lang="en-US" dirty="0"/>
              <a:t>HW support?</a:t>
            </a:r>
          </a:p>
          <a:p>
            <a:pPr lvl="1"/>
            <a:r>
              <a:rPr lang="en-US" dirty="0"/>
              <a:t>Software only solution?</a:t>
            </a:r>
          </a:p>
          <a:p>
            <a:r>
              <a:rPr lang="en-US" dirty="0"/>
              <a:t>Yes, but…</a:t>
            </a:r>
          </a:p>
          <a:p>
            <a:pPr lvl="1"/>
            <a:r>
              <a:rPr lang="en-US" dirty="0"/>
              <a:t>Complicated (easy to make mistake)</a:t>
            </a:r>
          </a:p>
          <a:p>
            <a:pPr lvl="1"/>
            <a:r>
              <a:rPr lang="en-US" dirty="0"/>
              <a:t>Poor performance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Production OSes use hardware support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73804-65F2-5249-8B2C-FCC1AE995CA2}" type="slidenum">
              <a:rPr lang="en-US"/>
              <a:pPr/>
              <a:t>32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Mutex without hardware support: Peterson's Algorithm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685800" y="2525055"/>
            <a:ext cx="3429000" cy="2308323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try1 = true;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2;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(try2 &amp;&amp; turn != 1)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try1 = false;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5105400" y="2525055"/>
            <a:ext cx="3429000" cy="2308324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while (true) {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try2 = true;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turn = 1;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while (try1 &amp;&amp; turn != 2) 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try2 = false;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    </a:t>
            </a:r>
            <a:r>
              <a:rPr lang="en-US" b="0" i="1" dirty="0">
                <a:solidFill>
                  <a:schemeClr val="accent2"/>
                </a:solidFill>
              </a:rPr>
              <a:t>outside of critical section</a:t>
            </a:r>
            <a:br>
              <a:rPr lang="en-US" b="0" dirty="0">
                <a:solidFill>
                  <a:schemeClr val="accent2"/>
                </a:solidFill>
              </a:rPr>
            </a:br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en-US" sz="1000" dirty="0"/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2857500" y="1764551"/>
            <a:ext cx="3429000" cy="7017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int turn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bool try1 = false, try2 = false;</a:t>
            </a:r>
            <a:endParaRPr lang="en-US" sz="1000" dirty="0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88950" y="5241929"/>
            <a:ext cx="865505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000" b="0" dirty="0">
                <a:solidFill>
                  <a:schemeClr val="accent2"/>
                </a:solidFill>
              </a:rPr>
              <a:t> Does it work?</a:t>
            </a:r>
          </a:p>
          <a:p>
            <a:pPr lvl="1"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Yes!</a:t>
            </a:r>
            <a:endParaRPr lang="en-US" sz="2000" b="0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sz="2000" b="0" dirty="0">
                <a:solidFill>
                  <a:schemeClr val="accent2"/>
                </a:solidFill>
              </a:rPr>
              <a:t> Try all possible interleavings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1837164" y="3871276"/>
            <a:ext cx="1430162" cy="961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12588" y="5016414"/>
            <a:ext cx="70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Has thread 2 executed “try2=true?”. If not, I am safe. If yes, let’s see…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2590053" y="3904499"/>
            <a:ext cx="1055594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6400" y="4692646"/>
            <a:ext cx="596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Did I execute “turn=2” before thread 2 executed “turn=1”?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08E3EC-2FA0-A64B-B4B0-E43A5909F79F}" type="slidenum">
              <a:rPr lang="en-US"/>
              <a:pPr/>
              <a:t>33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Summarize Where We Are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103" y="1706195"/>
            <a:ext cx="7345363" cy="3931920"/>
          </a:xfrm>
        </p:spPr>
        <p:txBody>
          <a:bodyPr>
            <a:normAutofit/>
          </a:bodyPr>
          <a:lstStyle/>
          <a:p>
            <a:r>
              <a:rPr lang="en-US" sz="2200" dirty="0"/>
              <a:t>Goal: Use </a:t>
            </a:r>
            <a:r>
              <a:rPr lang="en-US" sz="2200" dirty="0">
                <a:solidFill>
                  <a:srgbClr val="FF3300"/>
                </a:solidFill>
              </a:rPr>
              <a:t>mutual exclusion</a:t>
            </a:r>
            <a:r>
              <a:rPr lang="en-US" sz="2200" dirty="0"/>
              <a:t> to protect </a:t>
            </a:r>
            <a:r>
              <a:rPr lang="en-US" sz="2200" dirty="0">
                <a:solidFill>
                  <a:srgbClr val="FF3300"/>
                </a:solidFill>
              </a:rPr>
              <a:t>critical sections</a:t>
            </a:r>
            <a:r>
              <a:rPr lang="en-US" sz="2200" dirty="0"/>
              <a:t> of code that access </a:t>
            </a:r>
            <a:r>
              <a:rPr lang="en-US" sz="2200" dirty="0">
                <a:solidFill>
                  <a:srgbClr val="FF3300"/>
                </a:solidFill>
              </a:rPr>
              <a:t>shared resources</a:t>
            </a:r>
          </a:p>
          <a:p>
            <a:r>
              <a:rPr lang="en-US" sz="2200" dirty="0"/>
              <a:t>Method: Use locks (spinlocks or disable interrupts)</a:t>
            </a:r>
          </a:p>
          <a:p>
            <a:r>
              <a:rPr lang="en-US" sz="2200" dirty="0"/>
              <a:t>Problem: Critical sections can be long</a:t>
            </a:r>
          </a:p>
          <a:p>
            <a:endParaRPr lang="en-US" sz="2200" dirty="0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3581400" y="3886200"/>
            <a:ext cx="1905000" cy="17519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acquire(lock)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i="1" dirty="0">
                <a:solidFill>
                  <a:srgbClr val="FF3300"/>
                </a:solidFill>
              </a:rPr>
              <a:t>Critical section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</a:rPr>
              <a:t>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release(lock)</a:t>
            </a: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5257800" y="37338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5908830" y="3754006"/>
            <a:ext cx="3124200" cy="1588127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Disabling Interrupts: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Should not disable interrupts for long periods of time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Can miss or delay important events (e.g., timer, I/O)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302580" y="3542187"/>
            <a:ext cx="3124200" cy="252992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</a:rPr>
              <a:t>Spinlocks: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Threads waiting to acquire lock spin in test-and-set loop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Wastes CPU cycles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Longer the CS, the longer the spin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</a:rPr>
              <a:t> Greater the chance for lock holder to be interrupted</a:t>
            </a:r>
          </a:p>
        </p:txBody>
      </p:sp>
      <p:sp>
        <p:nvSpPr>
          <p:cNvPr id="30731" name="AutoShape 9"/>
          <p:cNvSpPr>
            <a:spLocks/>
          </p:cNvSpPr>
          <p:nvPr/>
        </p:nvSpPr>
        <p:spPr bwMode="auto">
          <a:xfrm>
            <a:off x="5638800" y="3810000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AutoShape 10"/>
          <p:cNvSpPr>
            <a:spLocks/>
          </p:cNvSpPr>
          <p:nvPr/>
        </p:nvSpPr>
        <p:spPr bwMode="auto">
          <a:xfrm>
            <a:off x="3124200" y="3810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only remember one thing from this lecture…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56" y="1839880"/>
            <a:ext cx="7964464" cy="45164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 have </a:t>
            </a:r>
            <a:r>
              <a:rPr lang="en-US" b="1" i="1" dirty="0">
                <a:solidFill>
                  <a:srgbClr val="FF0000"/>
                </a:solidFill>
              </a:rPr>
              <a:t>concurrency </a:t>
            </a:r>
            <a:r>
              <a:rPr lang="en-US" dirty="0"/>
              <a:t>&amp; </a:t>
            </a:r>
            <a:r>
              <a:rPr lang="en-US" b="1" i="1" dirty="0">
                <a:solidFill>
                  <a:srgbClr val="FF0000"/>
                </a:solidFill>
              </a:rPr>
              <a:t>shared resources</a:t>
            </a:r>
            <a:r>
              <a:rPr lang="en-US" dirty="0"/>
              <a:t>, </a:t>
            </a:r>
            <a:r>
              <a:rPr lang="en-US" sz="5400" dirty="0">
                <a:solidFill>
                  <a:srgbClr val="FF0000"/>
                </a:solidFill>
              </a:rPr>
              <a:t>protect your critical region with synchronization primitives</a:t>
            </a:r>
            <a:r>
              <a:rPr lang="en-US" sz="5400" dirty="0"/>
              <a:t> </a:t>
            </a:r>
            <a:r>
              <a:rPr lang="en-US" dirty="0"/>
              <a:t>(e.g., locks, semaphore (next lecture), etc.)</a:t>
            </a:r>
          </a:p>
          <a:p>
            <a:pPr lvl="1"/>
            <a:r>
              <a:rPr lang="en-US" dirty="0"/>
              <a:t>You don’t want to go to that crazy intersection in Russia.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game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16" y="1822824"/>
            <a:ext cx="7677710" cy="4242697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Producer: produce 1 cookie per iteration</a:t>
            </a:r>
          </a:p>
          <a:p>
            <a:pPr lvl="2"/>
            <a:r>
              <a:rPr lang="en-US" dirty="0"/>
              <a:t>Step1: increment the counter on the board</a:t>
            </a:r>
          </a:p>
          <a:p>
            <a:pPr lvl="2"/>
            <a:r>
              <a:rPr lang="en-US" dirty="0"/>
              <a:t>Step2: put one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on the table</a:t>
            </a:r>
          </a:p>
          <a:p>
            <a:pPr lvl="1"/>
            <a:r>
              <a:rPr lang="en-US" dirty="0"/>
              <a:t>Consumer: </a:t>
            </a:r>
          </a:p>
          <a:p>
            <a:pPr lvl="2"/>
            <a:r>
              <a:rPr lang="en-US" dirty="0"/>
              <a:t>Step1: read the counter LOUD</a:t>
            </a:r>
          </a:p>
          <a:p>
            <a:pPr lvl="2"/>
            <a:r>
              <a:rPr lang="en-US" dirty="0"/>
              <a:t>Step2a: if the counter is zero, go back to step1</a:t>
            </a:r>
          </a:p>
          <a:p>
            <a:pPr lvl="2"/>
            <a:r>
              <a:rPr lang="en-US" dirty="0"/>
              <a:t>Step2b: if the counter is nonzero, take a cookie from the table</a:t>
            </a:r>
          </a:p>
          <a:p>
            <a:pPr lvl="2"/>
            <a:r>
              <a:rPr lang="en-US" dirty="0"/>
              <a:t>Step 3: decrement counter on the board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50126" y="2723044"/>
            <a:ext cx="3633314" cy="769441"/>
            <a:chOff x="5050126" y="2723044"/>
            <a:chExt cx="3633314" cy="769441"/>
          </a:xfrm>
        </p:grpSpPr>
        <p:cxnSp>
          <p:nvCxnSpPr>
            <p:cNvPr id="8" name="Straight Arrow Connector 7"/>
            <p:cNvCxnSpPr/>
            <p:nvPr/>
          </p:nvCxnSpPr>
          <p:spPr>
            <a:xfrm rot="10800000">
              <a:off x="5050126" y="3106176"/>
              <a:ext cx="1222487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72613" y="2723044"/>
              <a:ext cx="24108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6600"/>
                  </a:solidFill>
                </a:rPr>
                <a:t>Switch to consumer,</a:t>
              </a:r>
            </a:p>
            <a:p>
              <a:r>
                <a:rPr lang="en-US" sz="2200" i="1" dirty="0">
                  <a:solidFill>
                    <a:srgbClr val="FF6600"/>
                  </a:solidFill>
                </a:rPr>
                <a:t>what will happen?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68058" y="5051496"/>
            <a:ext cx="3209724" cy="769441"/>
            <a:chOff x="5050127" y="3106176"/>
            <a:chExt cx="3209724" cy="769441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>
              <a:off x="5050127" y="3106176"/>
              <a:ext cx="890782" cy="2445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40909" y="3106176"/>
              <a:ext cx="231894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6600"/>
                  </a:solidFill>
                </a:rPr>
                <a:t>Switch to producer,</a:t>
              </a:r>
            </a:p>
            <a:p>
              <a:r>
                <a:rPr lang="en-US" sz="2200" i="1" dirty="0">
                  <a:solidFill>
                    <a:srgbClr val="FF6600"/>
                  </a:solidFill>
                </a:rPr>
                <a:t>what will happen?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having this problem?</a:t>
            </a:r>
          </a:p>
          <a:p>
            <a:r>
              <a:rPr lang="en-US" dirty="0"/>
              <a:t>Reason: 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data sharing</a:t>
            </a:r>
          </a:p>
          <a:p>
            <a:r>
              <a:rPr lang="en-US" dirty="0"/>
              <a:t>What are shared in this game?</a:t>
            </a:r>
          </a:p>
          <a:p>
            <a:pPr lvl="1"/>
            <a:r>
              <a:rPr lang="en-US" dirty="0"/>
              <a:t>Share the counter</a:t>
            </a:r>
          </a:p>
          <a:p>
            <a:pPr lvl="1"/>
            <a:r>
              <a:rPr lang="en-US" dirty="0"/>
              <a:t>Share the cookie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6" y="1852706"/>
            <a:ext cx="7662769" cy="4212815"/>
          </a:xfrm>
        </p:spPr>
        <p:txBody>
          <a:bodyPr/>
          <a:lstStyle/>
          <a:p>
            <a:r>
              <a:rPr lang="en-US" dirty="0"/>
              <a:t>The problem is that two concurrent threads (or processes) accessed a </a:t>
            </a:r>
            <a:r>
              <a:rPr lang="en-US" dirty="0">
                <a:solidFill>
                  <a:srgbClr val="FF0000"/>
                </a:solidFill>
              </a:rPr>
              <a:t>shared resource</a:t>
            </a:r>
            <a:r>
              <a:rPr lang="en-US" dirty="0"/>
              <a:t> without any </a:t>
            </a:r>
            <a:r>
              <a:rPr lang="en-US" dirty="0">
                <a:solidFill>
                  <a:srgbClr val="0000FF"/>
                </a:solidFill>
              </a:rPr>
              <a:t>synchronization</a:t>
            </a:r>
          </a:p>
          <a:p>
            <a:pPr lvl="1"/>
            <a:r>
              <a:rPr lang="en-US" dirty="0"/>
              <a:t>Known as a </a:t>
            </a:r>
            <a:r>
              <a:rPr lang="en-US" dirty="0">
                <a:solidFill>
                  <a:srgbClr val="0000FF"/>
                </a:solidFill>
              </a:rPr>
              <a:t>race condition </a:t>
            </a:r>
            <a:r>
              <a:rPr lang="en-US" dirty="0"/>
              <a:t>(memorize this buzzword)</a:t>
            </a:r>
          </a:p>
          <a:p>
            <a:r>
              <a:rPr lang="en-US" dirty="0"/>
              <a:t>We need mechanisms to control access to these shared resources in the face of concurrency</a:t>
            </a:r>
          </a:p>
          <a:p>
            <a:pPr lvl="1"/>
            <a:r>
              <a:rPr lang="en-US" dirty="0"/>
              <a:t>So we can reason about how the program will operate</a:t>
            </a:r>
          </a:p>
          <a:p>
            <a:r>
              <a:rPr lang="en-US" dirty="0">
                <a:solidFill>
                  <a:srgbClr val="FF0000"/>
                </a:solidFill>
              </a:rPr>
              <a:t>Shared data structure</a:t>
            </a:r>
          </a:p>
          <a:p>
            <a:pPr lvl="1"/>
            <a:r>
              <a:rPr lang="en-US" dirty="0"/>
              <a:t>Buffers, queues, lists, hash tables, etc.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race?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154" y="1921917"/>
            <a:ext cx="8381286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>
                <a:solidFill>
                  <a:srgbClr val="0000FF"/>
                </a:solidFill>
              </a:rPr>
              <a:t>correctness</a:t>
            </a:r>
            <a:r>
              <a:rPr lang="en-US" dirty="0"/>
              <a:t> of the program depends on one thread reaching point x before another thread reaches point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2003 Northeast blackout is caused by data race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0" y="1613588"/>
            <a:ext cx="4175385" cy="4742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436" y="1613588"/>
            <a:ext cx="4202285" cy="47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1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28" y="272515"/>
            <a:ext cx="4132112" cy="1339850"/>
          </a:xfrm>
        </p:spPr>
        <p:txBody>
          <a:bodyPr>
            <a:normAutofit/>
          </a:bodyPr>
          <a:lstStyle/>
          <a:p>
            <a:r>
              <a:rPr lang="en-US" sz="3800" dirty="0"/>
              <a:t>When are resources shared?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26" y="372402"/>
            <a:ext cx="4245134" cy="24693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42" y="1792940"/>
            <a:ext cx="8027237" cy="45634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Local variables are </a:t>
            </a:r>
            <a:r>
              <a:rPr lang="en-US" dirty="0">
                <a:solidFill>
                  <a:srgbClr val="0000FF"/>
                </a:solidFill>
              </a:rPr>
              <a:t>not shared </a:t>
            </a:r>
            <a:r>
              <a:rPr lang="en-US" dirty="0"/>
              <a:t>(private)</a:t>
            </a:r>
          </a:p>
          <a:p>
            <a:pPr lvl="1"/>
            <a:r>
              <a:rPr lang="en-US" dirty="0"/>
              <a:t>Stored on the stack</a:t>
            </a:r>
          </a:p>
          <a:p>
            <a:pPr lvl="1"/>
            <a:r>
              <a:rPr lang="en-US" dirty="0"/>
              <a:t>Each thread has its own stack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Never pass/share/store a pointer to a local variable on the stack for thread T1 to another thread T2</a:t>
            </a:r>
          </a:p>
          <a:p>
            <a:r>
              <a:rPr lang="en-US" dirty="0"/>
              <a:t>Global variables and static objects are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</a:p>
          <a:p>
            <a:pPr lvl="1"/>
            <a:r>
              <a:rPr lang="en-US" dirty="0"/>
              <a:t>Stored in the static data segment, accessible by any thread</a:t>
            </a:r>
          </a:p>
          <a:p>
            <a:r>
              <a:rPr lang="en-US" dirty="0"/>
              <a:t>Dynamic objects and other heap objects are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</a:p>
          <a:p>
            <a:pPr lvl="1"/>
            <a:r>
              <a:rPr lang="en-US" dirty="0"/>
              <a:t>Allocated from heap with malloc/free or new/delete</a:t>
            </a:r>
          </a:p>
          <a:p>
            <a:r>
              <a:rPr lang="en-US" dirty="0"/>
              <a:t>Accesses to shared data need to be synchronized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50428</TotalTime>
  <Words>2711</Words>
  <Application>Microsoft Macintosh PowerPoint</Application>
  <PresentationFormat>On-screen Show (4:3)</PresentationFormat>
  <Paragraphs>453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Brush Script MT</vt:lpstr>
      <vt:lpstr>ZapfDingbats</vt:lpstr>
      <vt:lpstr>Arial</vt:lpstr>
      <vt:lpstr>Calibri</vt:lpstr>
      <vt:lpstr>Calisto MT</vt:lpstr>
      <vt:lpstr>Monotype Sorts</vt:lpstr>
      <vt:lpstr>Times New Roman</vt:lpstr>
      <vt:lpstr>Capital</vt:lpstr>
      <vt:lpstr>Operating Systems CSCI 3150 </vt:lpstr>
      <vt:lpstr>Synchronization: why?</vt:lpstr>
      <vt:lpstr>A simple game</vt:lpstr>
      <vt:lpstr>A simple game (cont.)</vt:lpstr>
      <vt:lpstr>Data races</vt:lpstr>
      <vt:lpstr>Shared Resources</vt:lpstr>
      <vt:lpstr>What is data race?</vt:lpstr>
      <vt:lpstr>2003 Northeast blackout is caused by data race</vt:lpstr>
      <vt:lpstr>When are resources shared?</vt:lpstr>
      <vt:lpstr>Why synchronize?</vt:lpstr>
      <vt:lpstr>Classic Example</vt:lpstr>
      <vt:lpstr>Example Continued</vt:lpstr>
      <vt:lpstr>Interleaved Schedules</vt:lpstr>
      <vt:lpstr>How Interleaved Can It Get?</vt:lpstr>
      <vt:lpstr>Mutual Exclusion</vt:lpstr>
      <vt:lpstr>Critical Region</vt:lpstr>
      <vt:lpstr>Critical Region Requirements (apply to both thread and process)</vt:lpstr>
      <vt:lpstr>Critical Region Illustrated</vt:lpstr>
      <vt:lpstr>Mechanisms For Building Critical Sections</vt:lpstr>
      <vt:lpstr>Mutual Exclusion with Atomic Read/Write: First Try</vt:lpstr>
      <vt:lpstr>Locks</vt:lpstr>
      <vt:lpstr>Using Locks</vt:lpstr>
      <vt:lpstr>Implementing Locks (1)</vt:lpstr>
      <vt:lpstr>Implementing Locks (2)</vt:lpstr>
      <vt:lpstr>Implementing Locks (3)</vt:lpstr>
      <vt:lpstr>Atomic Instructions:  Test-And-Set</vt:lpstr>
      <vt:lpstr>Using Test-And-Set</vt:lpstr>
      <vt:lpstr>Problems with Spinlocks</vt:lpstr>
      <vt:lpstr>Disabling Interrupts</vt:lpstr>
      <vt:lpstr>On Disabling Interrupts</vt:lpstr>
      <vt:lpstr>Critical regions without hardware support?</vt:lpstr>
      <vt:lpstr>Mutex without hardware support: Peterson's Algorithm</vt:lpstr>
      <vt:lpstr>Summarize Where We Are</vt:lpstr>
      <vt:lpstr>If you only remember one thing from this lecture…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188</cp:revision>
  <cp:lastPrinted>2013-02-04T18:07:59Z</cp:lastPrinted>
  <dcterms:created xsi:type="dcterms:W3CDTF">2013-02-04T16:31:56Z</dcterms:created>
  <dcterms:modified xsi:type="dcterms:W3CDTF">2023-02-01T03:59:21Z</dcterms:modified>
</cp:coreProperties>
</file>