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2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83" r:id="rId17"/>
    <p:sldId id="284" r:id="rId18"/>
    <p:sldId id="285" r:id="rId19"/>
    <p:sldId id="274" r:id="rId20"/>
    <p:sldId id="275" r:id="rId21"/>
    <p:sldId id="276" r:id="rId22"/>
    <p:sldId id="287" r:id="rId23"/>
    <p:sldId id="277" r:id="rId24"/>
    <p:sldId id="278" r:id="rId25"/>
    <p:sldId id="279" r:id="rId26"/>
    <p:sldId id="280" r:id="rId27"/>
    <p:sldId id="282" r:id="rId28"/>
    <p:sldId id="281" r:id="rId29"/>
    <p:sldId id="266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what if one thread’s stack overflow into other threads?</a:t>
            </a:r>
          </a:p>
          <a:p>
            <a:r>
              <a:rPr lang="en-US" dirty="0"/>
              <a:t>By default, your stack get smashed. But generally</a:t>
            </a:r>
            <a:r>
              <a:rPr lang="en-US" baseline="0" dirty="0"/>
              <a:t> compiler will have support to protect (mark the white space as inaccessible)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PTHREAD_SCOPE_SYSTEM:</a:t>
            </a:r>
            <a:r>
              <a:rPr lang="en-US" baseline="0" dirty="0">
                <a:solidFill>
                  <a:srgbClr val="0000FF"/>
                </a:solidFill>
              </a:rPr>
              <a:t> this is scheduled by the OS.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r>
              <a:rPr lang="en-US" baseline="0" dirty="0"/>
              <a:t> of thread_join. facebook front page.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486873" y="411480"/>
            <a:ext cx="8170255" cy="6035040"/>
            <a:chOff x="486873" y="411480"/>
            <a:chExt cx="8170255" cy="6035040"/>
          </a:xfrm>
        </p:grpSpPr>
        <p:pic>
          <p:nvPicPr>
            <p:cNvPr id="12" name="Picture 11" descr="PaperPanel-Title.jpg"/>
            <p:cNvPicPr>
              <a:picLocks noChangeAspect="1"/>
            </p:cNvPicPr>
            <p:nvPr/>
          </p:nvPicPr>
          <p:blipFill>
            <a:blip r:embed="rId2"/>
            <a:srcRect r="2128"/>
            <a:stretch>
              <a:fillRect/>
            </a:stretch>
          </p:blipFill>
          <p:spPr>
            <a:xfrm>
              <a:off x="486873" y="411480"/>
              <a:ext cx="8170255" cy="6035040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1" name="Picture 20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5" name="Rectangle 2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36" name="Picture 35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5" name="Rectangle 34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36" name="Picture 35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3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7" name="Picture 16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Panel-Title.jpg"/>
          <p:cNvPicPr>
            <a:picLocks noChangeAspect="1"/>
          </p:cNvPicPr>
          <p:nvPr/>
        </p:nvPicPr>
        <p:blipFill>
          <a:blip r:embed="rId2"/>
          <a:srcRect r="2128"/>
          <a:stretch>
            <a:fillRect/>
          </a:stretch>
        </p:blipFill>
        <p:spPr>
          <a:xfrm>
            <a:off x="486873" y="411480"/>
            <a:ext cx="8170255" cy="6035040"/>
          </a:xfrm>
          <a:prstGeom prst="rect">
            <a:avLst/>
          </a:prstGeom>
          <a:noFill/>
          <a:ln w="1270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scene3d>
            <a:camera prst="perspectiveFront" fov="4800000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en-US"/>
              <a:t>CSCI3150 Intro to Operating Systems</a:t>
            </a:r>
          </a:p>
        </p:txBody>
      </p:sp>
      <p:grpSp>
        <p:nvGrpSpPr>
          <p:cNvPr id="6" name="Group 11"/>
          <p:cNvGrpSpPr/>
          <p:nvPr/>
        </p:nvGrpSpPr>
        <p:grpSpPr>
          <a:xfrm>
            <a:off x="562842" y="475488"/>
            <a:ext cx="7982713" cy="5888736"/>
            <a:chOff x="562842" y="475488"/>
            <a:chExt cx="7982713" cy="5888736"/>
          </a:xfrm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2842" y="3427528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5" name="Picture 2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5" name="Picture 1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8" name="Picture 17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11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0" name="Picture 19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9" name="Picture 18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8" name="Picture 27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010" y="1533414"/>
            <a:ext cx="7342188" cy="1924050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</a:rPr>
              <a:t>Operating Systems</a:t>
            </a:r>
            <a:br>
              <a:rPr lang="en-US" sz="4400" dirty="0"/>
            </a:br>
            <a:r>
              <a:rPr lang="en-US" altLang="zh-CN" sz="4400" dirty="0">
                <a:solidFill>
                  <a:srgbClr val="008000"/>
                </a:solidFill>
              </a:rPr>
              <a:t>CSCI</a:t>
            </a:r>
            <a:r>
              <a:rPr lang="zh-CN" altLang="en-US" sz="4400" dirty="0">
                <a:solidFill>
                  <a:srgbClr val="008000"/>
                </a:solidFill>
              </a:rPr>
              <a:t> </a:t>
            </a:r>
            <a:r>
              <a:rPr lang="en-US" altLang="zh-CN" sz="4400" dirty="0">
                <a:solidFill>
                  <a:srgbClr val="008000"/>
                </a:solidFill>
              </a:rPr>
              <a:t>3150</a:t>
            </a:r>
            <a:br>
              <a:rPr lang="en-US" sz="4400" dirty="0"/>
            </a:br>
            <a:endParaRPr lang="en-US" sz="3800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492" y="4832139"/>
            <a:ext cx="7342188" cy="78110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Hong</a:t>
            </a:r>
            <a:r>
              <a:rPr lang="zh-CN" altLang="en-US" sz="2800" dirty="0"/>
              <a:t> </a:t>
            </a:r>
            <a:r>
              <a:rPr lang="en-US" altLang="zh-CN" sz="2800" dirty="0"/>
              <a:t>Xu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4492" y="3286510"/>
            <a:ext cx="75570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i="1" dirty="0">
                <a:solidFill>
                  <a:srgbClr val="FF6600"/>
                </a:solidFill>
              </a:rPr>
              <a:t>Lecture 4: </a:t>
            </a:r>
            <a:r>
              <a:rPr lang="en-US" sz="3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  <a:endParaRPr lang="en-US" sz="38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9990F1-9991-DD4F-8836-F23FAFD2F4C3}" type="slidenum">
              <a:rPr lang="en-US"/>
              <a:pPr/>
              <a:t>10</a:t>
            </a:fld>
            <a:endParaRPr lang="en-US"/>
          </a:p>
        </p:txBody>
      </p:sp>
      <p:sp>
        <p:nvSpPr>
          <p:cNvPr id="337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Threads: Concurrent Servers</a:t>
            </a:r>
          </a:p>
        </p:txBody>
      </p:sp>
      <p:sp>
        <p:nvSpPr>
          <p:cNvPr id="1331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Instead, we can create a new thread for each request</a:t>
            </a:r>
            <a:endParaRPr lang="en-US" sz="1600" b="1" dirty="0">
              <a:latin typeface="Courier New" pitchFamily="-109" charset="0"/>
            </a:endParaRPr>
          </a:p>
          <a:p>
            <a:pPr>
              <a:buFont typeface="Monotype Sorts" pitchFamily="-109" charset="2"/>
              <a:buNone/>
            </a:pPr>
            <a:r>
              <a:rPr lang="en-US" sz="1800" b="1" dirty="0">
                <a:latin typeface="Courier New" pitchFamily="-109" charset="0"/>
              </a:rPr>
              <a:t>	web_server() {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while (1) {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	int sock = accept();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    thread_create(handle_request, sock);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}</a:t>
            </a:r>
          </a:p>
          <a:p>
            <a:pPr>
              <a:buFont typeface="Monotype Sorts" pitchFamily="-109" charset="2"/>
              <a:buNone/>
            </a:pPr>
            <a:r>
              <a:rPr lang="en-US" sz="1800" b="1" dirty="0">
                <a:latin typeface="Courier New" pitchFamily="-109" charset="0"/>
              </a:rPr>
              <a:t>	}</a:t>
            </a:r>
            <a:endParaRPr lang="en-US" sz="1800" b="1" dirty="0">
              <a:solidFill>
                <a:srgbClr val="0000FF"/>
              </a:solidFill>
              <a:latin typeface="Courier New" pitchFamily="-109" charset="0"/>
            </a:endParaRPr>
          </a:p>
          <a:p>
            <a:pPr>
              <a:buFont typeface="Monotype Sorts" pitchFamily="-109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-109" charset="0"/>
              </a:rPr>
              <a:t>	handle_request(int sock) {</a:t>
            </a:r>
          </a:p>
          <a:p>
            <a:pPr>
              <a:buFont typeface="Monotype Sorts" pitchFamily="-109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-109" charset="0"/>
              </a:rPr>
              <a:t>		</a:t>
            </a:r>
            <a:r>
              <a:rPr lang="en-US" sz="1800" i="1" dirty="0">
                <a:solidFill>
                  <a:srgbClr val="0000FF"/>
                </a:solidFill>
              </a:rPr>
              <a:t>Process request</a:t>
            </a:r>
          </a:p>
          <a:p>
            <a:pPr>
              <a:buFont typeface="Monotype Sorts" pitchFamily="-109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-109" charset="0"/>
              </a:rPr>
              <a:t>		close(sock);</a:t>
            </a:r>
          </a:p>
          <a:p>
            <a:pPr>
              <a:buFont typeface="Monotype Sorts" pitchFamily="-109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-109" charset="0"/>
              </a:rPr>
              <a:t>	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usage: web server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42" y="1906415"/>
            <a:ext cx="6150518" cy="40769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usage: word processor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35" y="1672905"/>
            <a:ext cx="6594535" cy="3320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871" y="5366658"/>
            <a:ext cx="8353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 A thread can wait for I/O, while the other threads can still running.</a:t>
            </a:r>
          </a:p>
          <a:p>
            <a:pPr>
              <a:buFont typeface="Arial"/>
              <a:buChar char="•"/>
            </a:pPr>
            <a:r>
              <a:rPr lang="en-US" sz="2200" dirty="0"/>
              <a:t> What if it is single-threaded?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673DD1-97C5-934B-A753-725A7B6FA933}" type="slidenum">
              <a:rPr lang="en-US"/>
              <a:pPr/>
              <a:t>13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Kernel-Level Threads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07" y="1770594"/>
            <a:ext cx="8145639" cy="4515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taken the execution aspect of a process and separated it out into threads</a:t>
            </a:r>
          </a:p>
          <a:p>
            <a:pPr lvl="1"/>
            <a:r>
              <a:rPr lang="en-US" dirty="0"/>
              <a:t>To make concurrency cheaper</a:t>
            </a:r>
          </a:p>
          <a:p>
            <a:r>
              <a:rPr lang="en-US" dirty="0"/>
              <a:t>As such, the OS now manages threads </a:t>
            </a:r>
            <a:r>
              <a:rPr lang="en-US" i="1" dirty="0"/>
              <a:t>and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All thread operations are implemented in the kernel</a:t>
            </a:r>
          </a:p>
          <a:p>
            <a:pPr lvl="1"/>
            <a:r>
              <a:rPr lang="en-US" dirty="0"/>
              <a:t>The OS schedules all of the threads in the system</a:t>
            </a:r>
          </a:p>
          <a:p>
            <a:r>
              <a:rPr lang="en-US" dirty="0"/>
              <a:t>OS-managed threads are called </a:t>
            </a:r>
            <a:r>
              <a:rPr lang="en-US" dirty="0">
                <a:solidFill>
                  <a:srgbClr val="FF3300"/>
                </a:solidFill>
              </a:rPr>
              <a:t>kernel-level threads</a:t>
            </a:r>
            <a:r>
              <a:rPr lang="en-US" dirty="0"/>
              <a:t> or </a:t>
            </a:r>
            <a:r>
              <a:rPr lang="en-US" dirty="0">
                <a:solidFill>
                  <a:srgbClr val="FF3300"/>
                </a:solidFill>
              </a:rPr>
              <a:t>lightweight processes</a:t>
            </a:r>
          </a:p>
          <a:p>
            <a:pPr lvl="1"/>
            <a:r>
              <a:rPr lang="en-US" dirty="0"/>
              <a:t>Windows: </a:t>
            </a:r>
            <a:r>
              <a:rPr lang="en-US" dirty="0">
                <a:solidFill>
                  <a:srgbClr val="0000FF"/>
                </a:solidFill>
              </a:rPr>
              <a:t>threads</a:t>
            </a:r>
          </a:p>
          <a:p>
            <a:pPr lvl="1"/>
            <a:r>
              <a:rPr lang="en-US" dirty="0"/>
              <a:t>Solaris: </a:t>
            </a:r>
            <a:r>
              <a:rPr lang="en-US" dirty="0">
                <a:solidFill>
                  <a:srgbClr val="0000FF"/>
                </a:solidFill>
              </a:rPr>
              <a:t>lightweight processes (LWP)</a:t>
            </a:r>
          </a:p>
          <a:p>
            <a:pPr lvl="1"/>
            <a:r>
              <a:rPr lang="en-US" dirty="0"/>
              <a:t>POSIX Threads (pthreads): </a:t>
            </a:r>
            <a:r>
              <a:rPr lang="en-US" dirty="0">
                <a:solidFill>
                  <a:srgbClr val="0000FF"/>
                </a:solidFill>
              </a:rPr>
              <a:t>PTHREAD_SCOPE_SYSTEM 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CD9B11-6004-3044-80E1-559D0D847A98}" type="slidenum">
              <a:rPr lang="en-US"/>
              <a:pPr/>
              <a:t>14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Kernel-level Thread Limitations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008" y="1697888"/>
            <a:ext cx="8451432" cy="4572000"/>
          </a:xfrm>
        </p:spPr>
        <p:txBody>
          <a:bodyPr>
            <a:normAutofit/>
          </a:bodyPr>
          <a:lstStyle/>
          <a:p>
            <a:r>
              <a:rPr lang="en-US" dirty="0"/>
              <a:t>Kernel-level threads make concurrency much cheaper than processes</a:t>
            </a:r>
          </a:p>
          <a:p>
            <a:pPr lvl="1"/>
            <a:r>
              <a:rPr lang="en-US" dirty="0"/>
              <a:t>Much less state to allocate and initialize</a:t>
            </a:r>
          </a:p>
          <a:p>
            <a:r>
              <a:rPr lang="en-US" dirty="0"/>
              <a:t>However, for fine-grained concurrency, kernel-level threads still suffer from too much overhead</a:t>
            </a:r>
          </a:p>
          <a:p>
            <a:pPr lvl="1"/>
            <a:r>
              <a:rPr lang="en-US" dirty="0"/>
              <a:t>Thread operations still require system calls</a:t>
            </a:r>
          </a:p>
          <a:p>
            <a:pPr lvl="2"/>
            <a:r>
              <a:rPr lang="en-US" sz="1800" dirty="0"/>
              <a:t>Ideally, want thread operations to be </a:t>
            </a:r>
            <a:r>
              <a:rPr lang="en-US" sz="1800" dirty="0">
                <a:solidFill>
                  <a:srgbClr val="FF3300"/>
                </a:solidFill>
              </a:rPr>
              <a:t>as fast as a procedure call</a:t>
            </a:r>
          </a:p>
          <a:p>
            <a:r>
              <a:rPr lang="en-US" dirty="0"/>
              <a:t>For such fine-grained concurrency, need even “cheaper” threads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EE8A7A-B254-BD4B-AFB4-922E16A99C5C}" type="slidenum">
              <a:rPr lang="en-US"/>
              <a:pPr/>
              <a:t>15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User-Level Threads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432" y="1600200"/>
            <a:ext cx="8183168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make threads cheap and fast, they need to be implemented at user level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Kernel-level threads</a:t>
            </a:r>
            <a:r>
              <a:rPr lang="en-US" dirty="0"/>
              <a:t> are managed by the OS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User-level threads</a:t>
            </a:r>
            <a:r>
              <a:rPr lang="en-US" dirty="0"/>
              <a:t> are managed entirely by the run-time system (user-level library)</a:t>
            </a:r>
          </a:p>
          <a:p>
            <a:r>
              <a:rPr lang="en-US" dirty="0"/>
              <a:t>User-level threads are small and fast</a:t>
            </a:r>
          </a:p>
          <a:p>
            <a:pPr lvl="1"/>
            <a:r>
              <a:rPr lang="en-US" dirty="0"/>
              <a:t>A thread is simply represented by a PC, registers, stack, and small thread control block (TCB)</a:t>
            </a:r>
          </a:p>
          <a:p>
            <a:pPr lvl="1"/>
            <a:r>
              <a:rPr lang="en-US" dirty="0"/>
              <a:t>Creating a new thread, switching between threads, and synchronizing threads are done via </a:t>
            </a:r>
            <a:r>
              <a:rPr lang="en-US" dirty="0">
                <a:solidFill>
                  <a:srgbClr val="0000FF"/>
                </a:solidFill>
              </a:rPr>
              <a:t>procedure call</a:t>
            </a:r>
            <a:r>
              <a:rPr lang="en-US" dirty="0"/>
              <a:t> </a:t>
            </a:r>
          </a:p>
          <a:p>
            <a:pPr lvl="2"/>
            <a:r>
              <a:rPr lang="en-US" sz="1800" dirty="0"/>
              <a:t>No kernel involvement</a:t>
            </a:r>
          </a:p>
          <a:p>
            <a:pPr lvl="1"/>
            <a:r>
              <a:rPr lang="en-US" dirty="0"/>
              <a:t>User-level thread operations </a:t>
            </a:r>
            <a:r>
              <a:rPr lang="en-US" dirty="0">
                <a:solidFill>
                  <a:srgbClr val="FF0000"/>
                </a:solidFill>
              </a:rPr>
              <a:t>100x faster</a:t>
            </a:r>
            <a:r>
              <a:rPr lang="en-US" dirty="0"/>
              <a:t> than kernel threads</a:t>
            </a:r>
          </a:p>
          <a:p>
            <a:pPr lvl="1"/>
            <a:r>
              <a:rPr lang="en-US" dirty="0"/>
              <a:t>pthreads: </a:t>
            </a:r>
            <a:r>
              <a:rPr lang="en-US" dirty="0">
                <a:solidFill>
                  <a:srgbClr val="0000FF"/>
                </a:solidFill>
              </a:rPr>
              <a:t>PTHREAD_SCOPE_PROCESS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A18F1A-37EB-9447-93F0-8910627A2131}" type="slidenum">
              <a:rPr lang="en-US"/>
              <a:pPr/>
              <a:t>16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User-level Thread Limitations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255" y="1843860"/>
            <a:ext cx="7876967" cy="42216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But, user-level threads are not a perfect solution</a:t>
            </a:r>
          </a:p>
          <a:p>
            <a:pPr lvl="1"/>
            <a:r>
              <a:rPr lang="en-US" dirty="0"/>
              <a:t>As with everything else, they are a tradeoff</a:t>
            </a:r>
          </a:p>
          <a:p>
            <a:r>
              <a:rPr lang="en-US" dirty="0"/>
              <a:t>User-level threads are </a:t>
            </a:r>
            <a:r>
              <a:rPr lang="en-US" dirty="0">
                <a:solidFill>
                  <a:srgbClr val="FF3300"/>
                </a:solidFill>
              </a:rPr>
              <a:t>invisible</a:t>
            </a:r>
            <a:r>
              <a:rPr lang="en-US" dirty="0"/>
              <a:t> to the OS</a:t>
            </a:r>
          </a:p>
          <a:p>
            <a:pPr lvl="1"/>
            <a:r>
              <a:rPr lang="en-US" dirty="0"/>
              <a:t>They are not well integrated with the OS</a:t>
            </a:r>
          </a:p>
          <a:p>
            <a:r>
              <a:rPr lang="en-US" dirty="0"/>
              <a:t>As a result, the OS can make poor decisions</a:t>
            </a:r>
          </a:p>
          <a:p>
            <a:pPr lvl="1"/>
            <a:r>
              <a:rPr lang="en-US" dirty="0"/>
              <a:t>Scheduling a process with idle threads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Blocking a process whose thread initiated an I/O, even though the process has other threads that can execute</a:t>
            </a:r>
          </a:p>
          <a:p>
            <a:r>
              <a:rPr lang="en-US" dirty="0"/>
              <a:t>Solving this requires communication between the kernel and the user-level thread manager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AD34BB-34CC-1B44-B6AC-F42F32C31C60}" type="slidenum">
              <a:rPr lang="en-US"/>
              <a:pPr/>
              <a:t>17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Kernel- vs. User-level Threads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9468" y="1819438"/>
            <a:ext cx="7586008" cy="42460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Kernel-level threads</a:t>
            </a:r>
          </a:p>
          <a:p>
            <a:pPr lvl="1"/>
            <a:r>
              <a:rPr lang="en-US" dirty="0"/>
              <a:t>Integrated with OS (informed scheduling)</a:t>
            </a:r>
          </a:p>
          <a:p>
            <a:pPr lvl="1"/>
            <a:r>
              <a:rPr lang="en-US" dirty="0"/>
              <a:t>Slow to create, manipulate, synchronize</a:t>
            </a:r>
          </a:p>
          <a:p>
            <a:r>
              <a:rPr lang="en-US" dirty="0"/>
              <a:t>User-level threads</a:t>
            </a:r>
          </a:p>
          <a:p>
            <a:pPr lvl="1"/>
            <a:r>
              <a:rPr lang="en-US" dirty="0"/>
              <a:t>Fast to create, manipulate, synchronize</a:t>
            </a:r>
          </a:p>
          <a:p>
            <a:pPr lvl="1"/>
            <a:r>
              <a:rPr lang="en-US" dirty="0"/>
              <a:t>Not integrated with OS (uninformed scheduling)</a:t>
            </a:r>
          </a:p>
          <a:p>
            <a:r>
              <a:rPr lang="en-US" dirty="0"/>
              <a:t>Understanding the differences between kernel- and user-level threads is important</a:t>
            </a:r>
          </a:p>
          <a:p>
            <a:pPr lvl="1"/>
            <a:r>
              <a:rPr lang="en-US" dirty="0"/>
              <a:t>For programming (correctness, performance)</a:t>
            </a:r>
          </a:p>
          <a:p>
            <a:pPr lvl="1"/>
            <a:r>
              <a:rPr lang="en-US" dirty="0"/>
              <a:t>For test-taking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32B80-007D-5F4F-9A2E-74E024269829}" type="slidenum">
              <a:rPr lang="en-US"/>
              <a:pPr/>
              <a:t>18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Kernel- and User-level Threads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828" y="1782805"/>
            <a:ext cx="8435926" cy="44880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 use </a:t>
            </a:r>
            <a:r>
              <a:rPr lang="en-US" dirty="0">
                <a:solidFill>
                  <a:srgbClr val="0000FF"/>
                </a:solidFill>
              </a:rPr>
              <a:t>both</a:t>
            </a:r>
            <a:r>
              <a:rPr lang="en-US" dirty="0"/>
              <a:t> kernel- and user-level threads</a:t>
            </a:r>
          </a:p>
          <a:p>
            <a:pPr lvl="1"/>
            <a:r>
              <a:rPr lang="en-US" dirty="0"/>
              <a:t>Can associate a user-level thread with a kernel-level thread</a:t>
            </a:r>
          </a:p>
          <a:p>
            <a:pPr lvl="1"/>
            <a:r>
              <a:rPr lang="en-US" dirty="0"/>
              <a:t>Or, multiplex user-level threads on top of kernel-level threads</a:t>
            </a:r>
          </a:p>
          <a:p>
            <a:r>
              <a:rPr lang="en-US" dirty="0"/>
              <a:t>Java Virtual Machine (JVM) </a:t>
            </a:r>
          </a:p>
          <a:p>
            <a:pPr lvl="1"/>
            <a:r>
              <a:rPr lang="en-US" dirty="0"/>
              <a:t>Java threads used to be user-level threads</a:t>
            </a:r>
          </a:p>
          <a:p>
            <a:pPr lvl="1"/>
            <a:r>
              <a:rPr lang="en-US" dirty="0"/>
              <a:t>On older Unix, only one “kernel thread” per process</a:t>
            </a:r>
          </a:p>
          <a:p>
            <a:pPr lvl="2"/>
            <a:r>
              <a:rPr lang="en-US" sz="1800" dirty="0"/>
              <a:t>Multiplex all Java threads on this one kernel thread</a:t>
            </a:r>
          </a:p>
          <a:p>
            <a:pPr lvl="1"/>
            <a:r>
              <a:rPr lang="en-US" dirty="0"/>
              <a:t>On Windows NT, some more modern Unix</a:t>
            </a:r>
          </a:p>
          <a:p>
            <a:pPr lvl="2"/>
            <a:r>
              <a:rPr lang="en-US" sz="1800" dirty="0"/>
              <a:t>Can multiplex Java threads on multiple kernel threads</a:t>
            </a:r>
          </a:p>
          <a:p>
            <a:pPr lvl="2"/>
            <a:r>
              <a:rPr lang="en-US" sz="1800" dirty="0"/>
              <a:t>Can have more Java threads than kernel threads</a:t>
            </a:r>
          </a:p>
          <a:p>
            <a:pPr lvl="1"/>
            <a:r>
              <a:rPr lang="en-US" sz="2000" dirty="0"/>
              <a:t>No longer the case today</a:t>
            </a:r>
          </a:p>
          <a:p>
            <a:r>
              <a:rPr lang="en-US" sz="2200" dirty="0" err="1"/>
              <a:t>Golang</a:t>
            </a:r>
            <a:r>
              <a:rPr lang="en-US" sz="2200" dirty="0"/>
              <a:t> today uses user-level threads</a:t>
            </a:r>
          </a:p>
          <a:p>
            <a:pPr lvl="1"/>
            <a:r>
              <a:rPr lang="en-US" sz="2000" dirty="0"/>
              <a:t>Multiplex multiple </a:t>
            </a:r>
            <a:r>
              <a:rPr lang="en-US" sz="2000" dirty="0" err="1"/>
              <a:t>Goroutines</a:t>
            </a:r>
            <a:r>
              <a:rPr lang="en-US" sz="2000" dirty="0"/>
              <a:t> (user-level threads) on multiple kernel level threads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B66231-C086-F94F-A9C6-FC7B0588F37B}" type="slidenum">
              <a:rPr lang="en-US"/>
              <a:pPr/>
              <a:t>19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Implementing Threads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97888"/>
            <a:ext cx="7924800" cy="4572000"/>
          </a:xfrm>
        </p:spPr>
        <p:txBody>
          <a:bodyPr>
            <a:normAutofit/>
          </a:bodyPr>
          <a:lstStyle/>
          <a:p>
            <a:r>
              <a:rPr lang="en-US" dirty="0"/>
              <a:t>Implementing threads has a number of issues</a:t>
            </a:r>
          </a:p>
          <a:p>
            <a:pPr lvl="1"/>
            <a:r>
              <a:rPr lang="en-US" dirty="0"/>
              <a:t>Interface</a:t>
            </a:r>
          </a:p>
          <a:p>
            <a:pPr lvl="1"/>
            <a:r>
              <a:rPr lang="en-US" dirty="0"/>
              <a:t>Context switch</a:t>
            </a:r>
          </a:p>
          <a:p>
            <a:pPr lvl="1"/>
            <a:r>
              <a:rPr lang="en-US" dirty="0"/>
              <a:t>Preemptive vs. Non-preemptive</a:t>
            </a:r>
          </a:p>
          <a:p>
            <a:pPr lvl="2"/>
            <a:r>
              <a:rPr lang="en-US" dirty="0"/>
              <a:t>What do they mean?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Synchronization (next lecture)</a:t>
            </a:r>
          </a:p>
          <a:p>
            <a:r>
              <a:rPr lang="en-US" dirty="0"/>
              <a:t>Focus on user-level threads</a:t>
            </a:r>
          </a:p>
          <a:p>
            <a:pPr lvl="1"/>
            <a:r>
              <a:rPr lang="en-US" dirty="0"/>
              <a:t>Kernel-level threads are similar to original process management and implementation in the 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28FA03-F2B9-EA48-87E0-59D13DA32267}" type="slidenum">
              <a:rPr lang="en-US"/>
              <a:pPr/>
              <a:t>2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Processes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432" y="1831648"/>
            <a:ext cx="8255552" cy="452470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Recall that a process includes many things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address space (defining all the code and data pages)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OS resources (e.g., open files) and accounting information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Execution state (PC, SP, regs, etc.)</a:t>
            </a:r>
          </a:p>
          <a:p>
            <a:pPr>
              <a:lnSpc>
                <a:spcPct val="90000"/>
              </a:lnSpc>
            </a:pPr>
            <a:r>
              <a:rPr lang="en-US" dirty="0"/>
              <a:t>Creating a new process is costly because of all of the data structures that must be allocated and initialized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Recall struct proc in Solaris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…which does not even include page tables, perhaps TLB flushing, etc.</a:t>
            </a:r>
          </a:p>
          <a:p>
            <a:pPr>
              <a:lnSpc>
                <a:spcPct val="90000"/>
              </a:lnSpc>
            </a:pPr>
            <a:r>
              <a:rPr lang="en-US" dirty="0"/>
              <a:t>Communicating between processes is costly because most communication goes through the OS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Overhead of system calls and copying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D3A19-E88E-B84D-B968-96A76C04D2FA}" type="slidenum">
              <a:rPr lang="en-US"/>
              <a:pPr/>
              <a:t>20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Sample Thread Interface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494" y="1742751"/>
            <a:ext cx="7756981" cy="44815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thread_create</a:t>
            </a:r>
            <a:r>
              <a:rPr lang="en-US" dirty="0"/>
              <a:t>(procedure_t, arg)</a:t>
            </a:r>
          </a:p>
          <a:p>
            <a:pPr lvl="1"/>
            <a:r>
              <a:rPr lang="en-US" dirty="0"/>
              <a:t>Create a new thread of control</a:t>
            </a:r>
          </a:p>
          <a:p>
            <a:pPr lvl="1"/>
            <a:r>
              <a:rPr lang="en-US" dirty="0"/>
              <a:t>Start executing procedure_t</a:t>
            </a:r>
          </a:p>
          <a:p>
            <a:r>
              <a:rPr lang="en-US" dirty="0">
                <a:solidFill>
                  <a:srgbClr val="0000FF"/>
                </a:solidFill>
              </a:rPr>
              <a:t>thread_yield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Voluntarily give up the processor</a:t>
            </a:r>
          </a:p>
          <a:p>
            <a:r>
              <a:rPr lang="en-US" dirty="0">
                <a:solidFill>
                  <a:srgbClr val="0000FF"/>
                </a:solidFill>
              </a:rPr>
              <a:t>thread_exit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Terminate the calling thread; also thread_destroy</a:t>
            </a:r>
          </a:p>
          <a:p>
            <a:r>
              <a:rPr lang="en-US" dirty="0">
                <a:solidFill>
                  <a:srgbClr val="0000FF"/>
                </a:solidFill>
              </a:rPr>
              <a:t>thread_join</a:t>
            </a:r>
            <a:r>
              <a:rPr lang="en-US" dirty="0"/>
              <a:t>(target_thread)</a:t>
            </a:r>
          </a:p>
          <a:p>
            <a:pPr lvl="1"/>
            <a:r>
              <a:rPr lang="en-US" dirty="0"/>
              <a:t>Suspend the execution of calling thread until target_thread terminates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A5F97E-274A-2946-A245-51E443CC0F42}" type="slidenum">
              <a:rPr lang="en-US"/>
              <a:pPr/>
              <a:t>21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 Scheduling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193" y="1880493"/>
            <a:ext cx="8072365" cy="4185028"/>
          </a:xfrm>
        </p:spPr>
        <p:txBody>
          <a:bodyPr>
            <a:normAutofit fontScale="92500"/>
          </a:bodyPr>
          <a:lstStyle/>
          <a:p>
            <a:r>
              <a:rPr lang="en-US" dirty="0"/>
              <a:t>For user-level thread: scheduling occurs entirely in user-space</a:t>
            </a:r>
          </a:p>
          <a:p>
            <a:r>
              <a:rPr lang="en-US" dirty="0"/>
              <a:t>The thread scheduler determines when a thread runs</a:t>
            </a:r>
          </a:p>
          <a:p>
            <a:r>
              <a:rPr lang="en-US" dirty="0"/>
              <a:t>It uses queues to keep track of what threads are doing</a:t>
            </a:r>
          </a:p>
          <a:p>
            <a:pPr lvl="1"/>
            <a:r>
              <a:rPr lang="en-US" dirty="0"/>
              <a:t>Just like the OS and processes</a:t>
            </a:r>
          </a:p>
          <a:p>
            <a:pPr lvl="1"/>
            <a:r>
              <a:rPr lang="en-US" dirty="0"/>
              <a:t>But it is implemented at user-level in a library</a:t>
            </a:r>
          </a:p>
          <a:p>
            <a:r>
              <a:rPr lang="en-US" dirty="0"/>
              <a:t>Run queue: Threads currently running (usually one)</a:t>
            </a:r>
          </a:p>
          <a:p>
            <a:r>
              <a:rPr lang="en-US" dirty="0"/>
              <a:t>Ready queue: Threads ready to run</a:t>
            </a:r>
          </a:p>
          <a:p>
            <a:r>
              <a:rPr lang="en-US" dirty="0">
                <a:solidFill>
                  <a:srgbClr val="D60093"/>
                </a:solidFill>
              </a:rPr>
              <a:t>Are there wait queues?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304" y="1875489"/>
            <a:ext cx="7545172" cy="41900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are shared among threads of the same process? What are not?</a:t>
            </a:r>
          </a:p>
          <a:p>
            <a:pPr lvl="1"/>
            <a:r>
              <a:rPr lang="en-US" dirty="0"/>
              <a:t>Why cannot they share the same stack?</a:t>
            </a:r>
          </a:p>
          <a:p>
            <a:pPr lvl="1"/>
            <a:r>
              <a:rPr lang="en-US" dirty="0"/>
              <a:t>How threads of the same process communicate with each other?</a:t>
            </a:r>
          </a:p>
          <a:p>
            <a:r>
              <a:rPr lang="en-US" dirty="0"/>
              <a:t>Trade-off between kernel level threads and user level threads?</a:t>
            </a:r>
          </a:p>
          <a:p>
            <a:r>
              <a:rPr lang="en-US" dirty="0"/>
              <a:t>Blocking system call</a:t>
            </a:r>
          </a:p>
          <a:p>
            <a:pPr lvl="1"/>
            <a:r>
              <a:rPr lang="en-US" dirty="0"/>
              <a:t>Blocking system call: an I/O system call that will wait for the I/O to complete before returning</a:t>
            </a:r>
          </a:p>
          <a:p>
            <a:r>
              <a:rPr lang="en-US" dirty="0"/>
              <a:t>How do we implement user-level 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412038-E8D9-E748-87C9-592302EF5C15}" type="slidenum">
              <a:rPr lang="en-US"/>
              <a:pPr/>
              <a:t>23</a:t>
            </a:fld>
            <a:endParaRPr lang="en-US"/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1143000" y="2667000"/>
            <a:ext cx="2743200" cy="2514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Non-Preemptive Scheduling</a:t>
            </a:r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892" y="1819438"/>
            <a:ext cx="7561583" cy="42460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Threads voluntarily give up the CPU with thread_yield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D60093"/>
                </a:solidFill>
              </a:rPr>
              <a:t>What is the output of running these two threads?</a:t>
            </a:r>
          </a:p>
        </p:txBody>
      </p:sp>
      <p:sp>
        <p:nvSpPr>
          <p:cNvPr id="25608" name="Text Box 5"/>
          <p:cNvSpPr txBox="1">
            <a:spLocks noChangeArrowheads="1"/>
          </p:cNvSpPr>
          <p:nvPr/>
        </p:nvSpPr>
        <p:spPr bwMode="auto">
          <a:xfrm>
            <a:off x="1295400" y="2819400"/>
            <a:ext cx="2438400" cy="1768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olidFill>
                  <a:schemeClr val="accent2"/>
                </a:solidFill>
              </a:rPr>
              <a:t>while (1) {</a:t>
            </a:r>
          </a:p>
          <a:p>
            <a:pPr>
              <a:spcBef>
                <a:spcPct val="50000"/>
              </a:spcBef>
            </a:pPr>
            <a:r>
              <a:rPr lang="en-US" sz="2000" b="0">
                <a:solidFill>
                  <a:schemeClr val="accent2"/>
                </a:solidFill>
              </a:rPr>
              <a:t>    printf(“ping\n”);</a:t>
            </a:r>
            <a:endParaRPr lang="en-US" sz="2000" b="0" i="1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000" b="0">
                <a:solidFill>
                  <a:schemeClr val="accent2"/>
                </a:solidFill>
              </a:rPr>
              <a:t>    thread_yield();</a:t>
            </a:r>
          </a:p>
          <a:p>
            <a:pPr>
              <a:spcBef>
                <a:spcPct val="50000"/>
              </a:spcBef>
            </a:pPr>
            <a:r>
              <a:rPr lang="en-US" sz="2000" b="0">
                <a:solidFill>
                  <a:schemeClr val="accent2"/>
                </a:solidFill>
              </a:rPr>
              <a:t>}</a:t>
            </a:r>
            <a:endParaRPr lang="en-US"/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5105400" y="2667000"/>
            <a:ext cx="2743200" cy="2514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10" name="Text Box 8"/>
          <p:cNvSpPr txBox="1">
            <a:spLocks noChangeArrowheads="1"/>
          </p:cNvSpPr>
          <p:nvPr/>
        </p:nvSpPr>
        <p:spPr bwMode="auto">
          <a:xfrm>
            <a:off x="5257800" y="2819400"/>
            <a:ext cx="2438400" cy="1768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olidFill>
                  <a:schemeClr val="accent2"/>
                </a:solidFill>
              </a:rPr>
              <a:t>while (1) {</a:t>
            </a:r>
          </a:p>
          <a:p>
            <a:pPr>
              <a:spcBef>
                <a:spcPct val="50000"/>
              </a:spcBef>
            </a:pPr>
            <a:r>
              <a:rPr lang="en-US" sz="2000" b="0">
                <a:solidFill>
                  <a:schemeClr val="accent2"/>
                </a:solidFill>
              </a:rPr>
              <a:t>    printf(“pong\n”);</a:t>
            </a:r>
          </a:p>
          <a:p>
            <a:pPr>
              <a:spcBef>
                <a:spcPct val="50000"/>
              </a:spcBef>
            </a:pPr>
            <a:r>
              <a:rPr lang="en-US" sz="2000" b="0">
                <a:solidFill>
                  <a:schemeClr val="accent2"/>
                </a:solidFill>
              </a:rPr>
              <a:t>    thread_yield();</a:t>
            </a:r>
          </a:p>
          <a:p>
            <a:pPr>
              <a:spcBef>
                <a:spcPct val="50000"/>
              </a:spcBef>
            </a:pPr>
            <a:r>
              <a:rPr lang="en-US" sz="2000" b="0">
                <a:solidFill>
                  <a:schemeClr val="accent2"/>
                </a:solidFill>
              </a:rPr>
              <a:t>}</a:t>
            </a:r>
            <a:endParaRPr lang="en-US"/>
          </a:p>
        </p:txBody>
      </p:sp>
      <p:sp>
        <p:nvSpPr>
          <p:cNvPr id="25611" name="Text Box 9"/>
          <p:cNvSpPr txBox="1">
            <a:spLocks noChangeArrowheads="1"/>
          </p:cNvSpPr>
          <p:nvPr/>
        </p:nvSpPr>
        <p:spPr bwMode="auto">
          <a:xfrm>
            <a:off x="1143000" y="22860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Ping Thread</a:t>
            </a:r>
          </a:p>
        </p:txBody>
      </p:sp>
      <p:sp>
        <p:nvSpPr>
          <p:cNvPr id="25612" name="Text Box 10"/>
          <p:cNvSpPr txBox="1">
            <a:spLocks noChangeArrowheads="1"/>
          </p:cNvSpPr>
          <p:nvPr/>
        </p:nvSpPr>
        <p:spPr bwMode="auto">
          <a:xfrm>
            <a:off x="5105400" y="22860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Pong Thread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DFFB9C-64C8-1A40-8AF7-DE583D5BCEEC}" type="slidenum">
              <a:rPr lang="en-US"/>
              <a:pPr/>
              <a:t>24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thread_yield()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0099"/>
            <a:ext cx="79248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Wait a second.  How does thread_yield() work?</a:t>
            </a:r>
          </a:p>
          <a:p>
            <a:r>
              <a:rPr lang="en-US" dirty="0"/>
              <a:t>The semantics of thread_yield are that it gives up the CPU to another thread</a:t>
            </a:r>
          </a:p>
          <a:p>
            <a:pPr lvl="1"/>
            <a:r>
              <a:rPr lang="en-US" dirty="0"/>
              <a:t>In other words, it </a:t>
            </a:r>
            <a:r>
              <a:rPr lang="en-US" dirty="0">
                <a:solidFill>
                  <a:srgbClr val="FF3300"/>
                </a:solidFill>
              </a:rPr>
              <a:t>context switches</a:t>
            </a:r>
            <a:r>
              <a:rPr lang="en-US" dirty="0"/>
              <a:t> to another thread</a:t>
            </a:r>
          </a:p>
          <a:p>
            <a:r>
              <a:rPr lang="en-US" dirty="0"/>
              <a:t>So what does it mean for thread_yield to return?</a:t>
            </a:r>
          </a:p>
          <a:p>
            <a:pPr lvl="1"/>
            <a:r>
              <a:rPr lang="en-US" dirty="0"/>
              <a:t>It means that </a:t>
            </a:r>
            <a:r>
              <a:rPr lang="en-US" i="1" dirty="0">
                <a:solidFill>
                  <a:srgbClr val="0000FF"/>
                </a:solidFill>
              </a:rPr>
              <a:t>another thread</a:t>
            </a:r>
            <a:r>
              <a:rPr lang="en-US" dirty="0"/>
              <a:t> called thread_yield!</a:t>
            </a:r>
          </a:p>
          <a:p>
            <a:r>
              <a:rPr lang="en-US" dirty="0"/>
              <a:t>Execution trace of ping/pong</a:t>
            </a:r>
          </a:p>
          <a:p>
            <a:pPr lvl="1"/>
            <a:r>
              <a:rPr lang="en-US" sz="1800" dirty="0">
                <a:solidFill>
                  <a:srgbClr val="FF9900"/>
                </a:solidFill>
              </a:rPr>
              <a:t>printf(“ping\n”);</a:t>
            </a:r>
          </a:p>
          <a:p>
            <a:pPr lvl="1"/>
            <a:r>
              <a:rPr lang="en-US" sz="1800" dirty="0">
                <a:solidFill>
                  <a:srgbClr val="FF9900"/>
                </a:solidFill>
              </a:rPr>
              <a:t>thread_yield();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printf(“pong\n”);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thread_yield();</a:t>
            </a:r>
          </a:p>
          <a:p>
            <a:pPr lvl="1"/>
            <a:r>
              <a:rPr lang="en-US" sz="1800" dirty="0"/>
              <a:t>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7B661C-C280-4847-9956-5505BDD766CE}" type="slidenum">
              <a:rPr lang="en-US"/>
              <a:pPr/>
              <a:t>25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Implementing thread_yield()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010400" cy="4419600"/>
          </a:xfrm>
        </p:spPr>
        <p:txBody>
          <a:bodyPr>
            <a:normAutofit/>
          </a:bodyPr>
          <a:lstStyle/>
          <a:p>
            <a:pPr>
              <a:buFont typeface="Monotype Sorts" pitchFamily="-109" charset="2"/>
              <a:buNone/>
            </a:pPr>
            <a:endParaRPr lang="en-US" sz="2000" b="1" dirty="0">
              <a:latin typeface="Courier New" pitchFamily="-109" charset="0"/>
            </a:endParaRPr>
          </a:p>
          <a:p>
            <a:pPr>
              <a:buFont typeface="Monotype Sorts" pitchFamily="-109" charset="2"/>
              <a:buNone/>
            </a:pPr>
            <a:endParaRPr lang="en-US" sz="1800" b="1" dirty="0">
              <a:latin typeface="Courier New" pitchFamily="-10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magic step is invoking context_switch()</a:t>
            </a:r>
          </a:p>
          <a:p>
            <a:r>
              <a:rPr lang="en-US" dirty="0">
                <a:solidFill>
                  <a:srgbClr val="D60093"/>
                </a:solidFill>
              </a:rPr>
              <a:t>Why do we need to call append_to_queue()?</a:t>
            </a:r>
          </a:p>
          <a:p>
            <a:pPr>
              <a:buFont typeface="Monotype Sorts" pitchFamily="-109" charset="2"/>
              <a:buNone/>
            </a:pPr>
            <a:endParaRPr lang="en-US" sz="1800" b="1" dirty="0">
              <a:latin typeface="Courier New" pitchFamily="-109" charset="0"/>
            </a:endParaRPr>
          </a:p>
        </p:txBody>
      </p:sp>
      <p:sp>
        <p:nvSpPr>
          <p:cNvPr id="27655" name="AutoShape 4"/>
          <p:cNvSpPr>
            <a:spLocks/>
          </p:cNvSpPr>
          <p:nvPr/>
        </p:nvSpPr>
        <p:spPr bwMode="auto">
          <a:xfrm>
            <a:off x="6805724" y="2057400"/>
            <a:ext cx="381000" cy="1295400"/>
          </a:xfrm>
          <a:prstGeom prst="rightBrace">
            <a:avLst>
              <a:gd name="adj1" fmla="val 28333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AutoShape 5"/>
          <p:cNvSpPr>
            <a:spLocks/>
          </p:cNvSpPr>
          <p:nvPr/>
        </p:nvSpPr>
        <p:spPr bwMode="auto">
          <a:xfrm>
            <a:off x="6881924" y="3352800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Text Box 6"/>
          <p:cNvSpPr txBox="1">
            <a:spLocks noChangeArrowheads="1"/>
          </p:cNvSpPr>
          <p:nvPr/>
        </p:nvSpPr>
        <p:spPr bwMode="auto">
          <a:xfrm>
            <a:off x="7262924" y="251460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As old thread</a:t>
            </a:r>
          </a:p>
        </p:txBody>
      </p:sp>
      <p:sp>
        <p:nvSpPr>
          <p:cNvPr id="27658" name="Text Box 7"/>
          <p:cNvSpPr txBox="1">
            <a:spLocks noChangeArrowheads="1"/>
          </p:cNvSpPr>
          <p:nvPr/>
        </p:nvSpPr>
        <p:spPr bwMode="auto">
          <a:xfrm>
            <a:off x="7262924" y="358140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As new thread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0787" y="2220730"/>
            <a:ext cx="7175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thread_yield()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thread_t old_thread = current_thread;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current_thread = get_next_thread();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append_to_queue(ready_queue, old_thread);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</a:t>
            </a: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context_switch(old_thread, current_thread);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	</a:t>
            </a:r>
            <a:r>
              <a:rPr lang="en-US" b="1" dirty="0">
                <a:latin typeface="Courier New" pitchFamily="-109" charset="0"/>
              </a:rPr>
              <a:t>return;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66089D-E9CB-9348-A700-8BE83CB3F581}" type="slidenum">
              <a:rPr lang="en-US"/>
              <a:pPr/>
              <a:t>26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 Context Switch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05" y="1904914"/>
            <a:ext cx="8060153" cy="4451435"/>
          </a:xfrm>
        </p:spPr>
        <p:txBody>
          <a:bodyPr>
            <a:normAutofit/>
          </a:bodyPr>
          <a:lstStyle/>
          <a:p>
            <a:r>
              <a:rPr lang="en-US" dirty="0"/>
              <a:t>The context switch routine does all the magic</a:t>
            </a:r>
          </a:p>
          <a:p>
            <a:pPr lvl="1"/>
            <a:r>
              <a:rPr lang="en-US" dirty="0"/>
              <a:t>Saves context of the currently running thread (old_thread)</a:t>
            </a:r>
          </a:p>
          <a:p>
            <a:pPr lvl="2"/>
            <a:r>
              <a:rPr lang="en-US" sz="1800" dirty="0"/>
              <a:t>Push all machine state onto its stack (</a:t>
            </a:r>
            <a:r>
              <a:rPr lang="en-US" sz="1800" i="1" dirty="0"/>
              <a:t>except stack pointer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Restores context of the next thread</a:t>
            </a:r>
          </a:p>
          <a:p>
            <a:pPr lvl="2"/>
            <a:r>
              <a:rPr lang="en-US" sz="1800" dirty="0"/>
              <a:t>Pop all machine state from the next thread’s stack</a:t>
            </a:r>
          </a:p>
          <a:p>
            <a:pPr lvl="1"/>
            <a:r>
              <a:rPr lang="en-US" dirty="0"/>
              <a:t>The next thread becomes the current thread</a:t>
            </a:r>
          </a:p>
          <a:p>
            <a:pPr lvl="1"/>
            <a:r>
              <a:rPr lang="en-US" dirty="0"/>
              <a:t>Return to caller as new thread</a:t>
            </a:r>
          </a:p>
          <a:p>
            <a:r>
              <a:rPr lang="en-US" dirty="0"/>
              <a:t>This is all done in assembly language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406" y="1819438"/>
            <a:ext cx="7647070" cy="4246083"/>
          </a:xfrm>
        </p:spPr>
        <p:txBody>
          <a:bodyPr>
            <a:normAutofit/>
          </a:bodyPr>
          <a:lstStyle/>
          <a:p>
            <a:r>
              <a:rPr lang="en-US" dirty="0"/>
              <a:t>Non-preemptive threads have to voluntarily give up CPU </a:t>
            </a:r>
          </a:p>
          <a:p>
            <a:pPr lvl="1"/>
            <a:r>
              <a:rPr lang="en-US" dirty="0"/>
              <a:t>Only voluntary calls to thread_yield(), or thread_exit() causes a context switch</a:t>
            </a:r>
          </a:p>
          <a:p>
            <a:r>
              <a:rPr lang="en-US" dirty="0"/>
              <a:t>What if a thread never release the CPU (never calls thread_yield())?</a:t>
            </a:r>
          </a:p>
          <a:p>
            <a:r>
              <a:rPr lang="en-US" dirty="0"/>
              <a:t>We need preemptive user-level thread scheduling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545A5D-9A24-E14F-AAC1-884163CD436F}" type="slidenum">
              <a:rPr lang="en-US"/>
              <a:pPr/>
              <a:t>28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Preemptive Scheduling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46732"/>
            <a:ext cx="85344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Preemptive scheduling</a:t>
            </a:r>
            <a:r>
              <a:rPr lang="en-US" dirty="0"/>
              <a:t> causes an </a:t>
            </a:r>
            <a:r>
              <a:rPr lang="en-US" dirty="0">
                <a:solidFill>
                  <a:srgbClr val="FF3300"/>
                </a:solidFill>
              </a:rPr>
              <a:t>involuntary</a:t>
            </a:r>
            <a:r>
              <a:rPr lang="en-US" dirty="0"/>
              <a:t> context switch</a:t>
            </a:r>
          </a:p>
          <a:p>
            <a:pPr lvl="1"/>
            <a:r>
              <a:rPr lang="en-US" dirty="0"/>
              <a:t>Need to regain control of processor asynchronously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i="1" dirty="0">
                <a:solidFill>
                  <a:srgbClr val="FF6600"/>
                </a:solidFill>
              </a:rPr>
              <a:t>Use timer interrupt</a:t>
            </a:r>
          </a:p>
          <a:p>
            <a:pPr lvl="1"/>
            <a:r>
              <a:rPr lang="en-US" dirty="0"/>
              <a:t>Timer interrupt handler forces current thread to “call” thread_yield</a:t>
            </a:r>
          </a:p>
          <a:p>
            <a:pPr lvl="2"/>
            <a:r>
              <a:rPr lang="en-US" dirty="0"/>
              <a:t>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256" y="1953759"/>
            <a:ext cx="8207184" cy="4111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Multithreading is only an option for “cooperative tasks”</a:t>
            </a:r>
          </a:p>
          <a:p>
            <a:pPr lvl="1"/>
            <a:r>
              <a:rPr lang="en-US" dirty="0"/>
              <a:t>Trust and sharing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Strong isolation but poor performance</a:t>
            </a:r>
          </a:p>
          <a:p>
            <a:r>
              <a:rPr lang="en-US" dirty="0"/>
              <a:t>Thread</a:t>
            </a:r>
          </a:p>
          <a:p>
            <a:pPr lvl="1"/>
            <a:r>
              <a:rPr lang="en-US" dirty="0"/>
              <a:t>Good performance but share too much</a:t>
            </a:r>
          </a:p>
          <a:p>
            <a:r>
              <a:rPr lang="en-US" dirty="0"/>
              <a:t>Example: web browsers</a:t>
            </a:r>
          </a:p>
          <a:p>
            <a:pPr lvl="1"/>
            <a:r>
              <a:rPr lang="en-US" dirty="0"/>
              <a:t>Safari: multithreading </a:t>
            </a:r>
          </a:p>
          <a:p>
            <a:pPr lvl="2"/>
            <a:r>
              <a:rPr lang="en-US" dirty="0"/>
              <a:t>one webpage can crash entire Safari</a:t>
            </a:r>
          </a:p>
          <a:p>
            <a:pPr lvl="1"/>
            <a:r>
              <a:rPr lang="en-US" dirty="0"/>
              <a:t>Google Chrome: each tab has its own process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2F1C33-5C2E-1B44-9788-A6F5BAFB43FE}" type="slidenum">
              <a:rPr lang="en-US"/>
              <a:pPr/>
              <a:t>3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Parallel Programs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129" y="1722310"/>
            <a:ext cx="8323355" cy="4572000"/>
          </a:xfrm>
        </p:spPr>
        <p:txBody>
          <a:bodyPr>
            <a:normAutofit/>
          </a:bodyPr>
          <a:lstStyle/>
          <a:p>
            <a:r>
              <a:rPr lang="en-US" dirty="0"/>
              <a:t>To execute these programs we need to</a:t>
            </a:r>
          </a:p>
          <a:p>
            <a:pPr lvl="1"/>
            <a:r>
              <a:rPr lang="en-US" dirty="0"/>
              <a:t>Create several processes that execute in parallel</a:t>
            </a:r>
          </a:p>
          <a:p>
            <a:pPr lvl="1"/>
            <a:r>
              <a:rPr lang="en-US" dirty="0"/>
              <a:t>Cause each to map to the same address space to share data</a:t>
            </a:r>
          </a:p>
          <a:p>
            <a:pPr lvl="2"/>
            <a:r>
              <a:rPr lang="en-US" sz="1800" dirty="0"/>
              <a:t>They are all part of the same computation</a:t>
            </a:r>
          </a:p>
          <a:p>
            <a:pPr lvl="1"/>
            <a:r>
              <a:rPr lang="en-US" dirty="0"/>
              <a:t>Have the OS schedule these processes in parallel 	</a:t>
            </a:r>
          </a:p>
          <a:p>
            <a:r>
              <a:rPr lang="en-US" dirty="0"/>
              <a:t>This situation is </a:t>
            </a:r>
            <a:r>
              <a:rPr lang="en-US" dirty="0">
                <a:solidFill>
                  <a:srgbClr val="FF3300"/>
                </a:solidFill>
              </a:rPr>
              <a:t>very inefficient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Space</a:t>
            </a:r>
            <a:r>
              <a:rPr lang="en-US" dirty="0"/>
              <a:t>: PCB, page tables, etc.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</a:t>
            </a:r>
            <a:r>
              <a:rPr lang="en-US" dirty="0"/>
              <a:t>: create data structures, fork and copy addr space, etc.</a:t>
            </a:r>
          </a:p>
          <a:p>
            <a:r>
              <a:rPr lang="en-US" dirty="0"/>
              <a:t>Solutions: possible to have more </a:t>
            </a:r>
            <a:r>
              <a:rPr lang="en-US" dirty="0">
                <a:solidFill>
                  <a:srgbClr val="0000FF"/>
                </a:solidFill>
              </a:rPr>
              <a:t>efficient</a:t>
            </a:r>
            <a:r>
              <a:rPr lang="en-US" dirty="0"/>
              <a:t>, yet </a:t>
            </a:r>
            <a:r>
              <a:rPr lang="en-US" dirty="0">
                <a:solidFill>
                  <a:srgbClr val="0000FF"/>
                </a:solidFill>
              </a:rPr>
              <a:t>cooperative </a:t>
            </a:r>
            <a:r>
              <a:rPr lang="en-US" dirty="0"/>
              <a:t>“processes”?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31492F-13EE-0442-B6DC-16AC4C7ADE17}" type="slidenum">
              <a:rPr lang="en-US"/>
              <a:pPr/>
              <a:t>30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494" y="1770594"/>
            <a:ext cx="8077200" cy="45857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operating system as a large multithreaded program</a:t>
            </a:r>
          </a:p>
          <a:p>
            <a:pPr lvl="1"/>
            <a:r>
              <a:rPr lang="en-US" dirty="0"/>
              <a:t>Each process executes as a thread within the OS</a:t>
            </a:r>
          </a:p>
          <a:p>
            <a:r>
              <a:rPr lang="en-US" dirty="0"/>
              <a:t>Multithreading is also very useful for applications</a:t>
            </a:r>
          </a:p>
          <a:p>
            <a:pPr lvl="1"/>
            <a:r>
              <a:rPr lang="en-US" dirty="0"/>
              <a:t>Efficient multithreading requires fast primitives</a:t>
            </a:r>
          </a:p>
          <a:p>
            <a:pPr lvl="1"/>
            <a:r>
              <a:rPr lang="en-US" dirty="0"/>
              <a:t>Processes are too heavyweight</a:t>
            </a:r>
          </a:p>
          <a:p>
            <a:r>
              <a:rPr lang="en-US" dirty="0"/>
              <a:t>Solution is to separate threads from processes</a:t>
            </a:r>
          </a:p>
          <a:p>
            <a:pPr lvl="1"/>
            <a:r>
              <a:rPr lang="en-US" dirty="0"/>
              <a:t>Kernel-level threads much better, but still significant overhead</a:t>
            </a:r>
          </a:p>
          <a:p>
            <a:pPr lvl="1"/>
            <a:r>
              <a:rPr lang="en-US" dirty="0"/>
              <a:t>User-level threads even better, but not well integrated with OS</a:t>
            </a:r>
          </a:p>
          <a:p>
            <a:r>
              <a:rPr lang="en-US" dirty="0"/>
              <a:t>Now, how do we get our threads to correctly cooperate with each other?</a:t>
            </a:r>
          </a:p>
          <a:p>
            <a:pPr lvl="1"/>
            <a:r>
              <a:rPr lang="en-US" dirty="0"/>
              <a:t>Synchronization…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B5D61D-C793-214E-8B30-1DB08F696388}" type="slidenum">
              <a:rPr lang="en-US"/>
              <a:pPr/>
              <a:t>4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Rethinking Processes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494" y="1831648"/>
            <a:ext cx="8035729" cy="4524701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What is similar in these cooperating processes?</a:t>
            </a:r>
          </a:p>
          <a:p>
            <a:pPr lvl="1"/>
            <a:r>
              <a:rPr lang="en-US"/>
              <a:t>They all share the same code and data (address space)</a:t>
            </a:r>
          </a:p>
          <a:p>
            <a:pPr lvl="1"/>
            <a:r>
              <a:rPr lang="en-US"/>
              <a:t>They all share the same privileges</a:t>
            </a:r>
          </a:p>
          <a:p>
            <a:pPr lvl="1"/>
            <a:r>
              <a:rPr lang="en-US"/>
              <a:t>They all share the same resources (files, sockets, etc.)</a:t>
            </a:r>
          </a:p>
          <a:p>
            <a:r>
              <a:rPr lang="en-US"/>
              <a:t>What don’t they share?</a:t>
            </a:r>
          </a:p>
          <a:p>
            <a:pPr lvl="1"/>
            <a:r>
              <a:rPr lang="en-US"/>
              <a:t>Each has its own execution state: PC, SP, and registers</a:t>
            </a:r>
          </a:p>
          <a:p>
            <a:r>
              <a:rPr lang="en-US">
                <a:solidFill>
                  <a:srgbClr val="FF3300"/>
                </a:solidFill>
              </a:rPr>
              <a:t>Key idea</a:t>
            </a:r>
            <a:r>
              <a:rPr lang="en-US"/>
              <a:t>: Why don’t we separate the concept of a process from its execution state?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Process</a:t>
            </a:r>
            <a:r>
              <a:rPr lang="en-US"/>
              <a:t>: address space, privileges, resources, etc.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Execution state</a:t>
            </a:r>
            <a:r>
              <a:rPr lang="en-US"/>
              <a:t>: PC, SP, registers</a:t>
            </a:r>
          </a:p>
          <a:p>
            <a:r>
              <a:rPr lang="en-US"/>
              <a:t>Exec state also called </a:t>
            </a:r>
            <a:r>
              <a:rPr lang="en-US">
                <a:solidFill>
                  <a:srgbClr val="FF3300"/>
                </a:solidFill>
              </a:rPr>
              <a:t>thread of control</a:t>
            </a:r>
            <a:r>
              <a:rPr lang="en-US"/>
              <a:t>, or </a:t>
            </a:r>
            <a:r>
              <a:rPr lang="en-US">
                <a:solidFill>
                  <a:srgbClr val="FF3300"/>
                </a:solidFill>
              </a:rPr>
              <a:t>thread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A40CD-5F40-6548-A40B-4DB29CAE9213}" type="slidenum">
              <a:rPr lang="en-US"/>
              <a:pPr/>
              <a:t>5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132" y="1807226"/>
            <a:ext cx="8084578" cy="4549123"/>
          </a:xfrm>
        </p:spPr>
        <p:txBody>
          <a:bodyPr>
            <a:normAutofit/>
          </a:bodyPr>
          <a:lstStyle/>
          <a:p>
            <a:r>
              <a:rPr lang="en-US" dirty="0"/>
              <a:t>Modern OSes (Mac, Windows, modern Unix) separate the concepts of processes and threads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thread</a:t>
            </a:r>
            <a:r>
              <a:rPr lang="en-US" dirty="0"/>
              <a:t> defines a sequential execution stream within a process (PC, SP, registers)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process</a:t>
            </a:r>
            <a:r>
              <a:rPr lang="en-US" dirty="0"/>
              <a:t> defines the address space and general process attributes (everything but threads of execution)</a:t>
            </a:r>
          </a:p>
          <a:p>
            <a:r>
              <a:rPr lang="en-US" dirty="0"/>
              <a:t>A thread is bound to a single process</a:t>
            </a:r>
          </a:p>
          <a:p>
            <a:pPr lvl="1"/>
            <a:r>
              <a:rPr lang="en-US" dirty="0"/>
              <a:t>Processes, however, can have </a:t>
            </a:r>
            <a:r>
              <a:rPr lang="en-US" dirty="0">
                <a:solidFill>
                  <a:srgbClr val="FF0000"/>
                </a:solidFill>
              </a:rPr>
              <a:t>multiple </a:t>
            </a:r>
            <a:r>
              <a:rPr lang="en-US" dirty="0"/>
              <a:t>threads</a:t>
            </a:r>
          </a:p>
          <a:p>
            <a:r>
              <a:rPr lang="en-US" dirty="0"/>
              <a:t>Threads become the unit of scheduling</a:t>
            </a:r>
          </a:p>
          <a:p>
            <a:pPr lvl="1"/>
            <a:r>
              <a:rPr lang="en-US" dirty="0"/>
              <a:t>Processes are now the </a:t>
            </a:r>
            <a:r>
              <a:rPr lang="en-US" dirty="0">
                <a:solidFill>
                  <a:srgbClr val="0000FF"/>
                </a:solidFill>
              </a:rPr>
              <a:t>containers</a:t>
            </a:r>
            <a:r>
              <a:rPr lang="en-US" dirty="0"/>
              <a:t> in which threads execute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Threads: lightweight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5" y="1672844"/>
            <a:ext cx="8184685" cy="334587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990614" y="3101593"/>
            <a:ext cx="2200386" cy="167290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2286" y="4701233"/>
            <a:ext cx="1336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execution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937676" y="4135958"/>
            <a:ext cx="1763931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6093" y="4943464"/>
            <a:ext cx="2952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environment (resource)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7901" y="5423195"/>
            <a:ext cx="5472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(a) Three processes each with one thread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(b) One process with three threads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thread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33" y="1669485"/>
            <a:ext cx="8280382" cy="4772341"/>
          </a:xfrm>
        </p:spPr>
        <p:txBody>
          <a:bodyPr>
            <a:normAutofit fontScale="92500"/>
          </a:bodyPr>
          <a:lstStyle/>
          <a:p>
            <a:r>
              <a:rPr lang="en-US" dirty="0"/>
              <a:t>Shared information</a:t>
            </a:r>
          </a:p>
          <a:p>
            <a:pPr lvl="1"/>
            <a:r>
              <a:rPr lang="en-US" dirty="0"/>
              <a:t>Processor info: parent process, time, etc</a:t>
            </a:r>
          </a:p>
          <a:p>
            <a:pPr lvl="1"/>
            <a:r>
              <a:rPr lang="en-US" dirty="0"/>
              <a:t>Memory: segments, page table, and stats, etc</a:t>
            </a:r>
          </a:p>
          <a:p>
            <a:pPr lvl="1"/>
            <a:r>
              <a:rPr lang="en-US" dirty="0"/>
              <a:t>I/O and file: communication ports, directories and file descriptors, etc</a:t>
            </a:r>
          </a:p>
          <a:p>
            <a:r>
              <a:rPr lang="en-US" dirty="0"/>
              <a:t>Private state</a:t>
            </a:r>
          </a:p>
          <a:p>
            <a:pPr lvl="1"/>
            <a:r>
              <a:rPr lang="en-US" dirty="0"/>
              <a:t>State (ready, running and blocked)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Execution stack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Why</a:t>
            </a:r>
            <a:r>
              <a:rPr lang="en-US" dirty="0"/>
              <a:t>?</a:t>
            </a:r>
          </a:p>
          <a:p>
            <a:r>
              <a:rPr lang="en-US" dirty="0"/>
              <a:t>Each thread execute separately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F721E1-96B6-BA4E-A9F6-C5B526DCF7EC}" type="slidenum">
              <a:rPr lang="en-US"/>
              <a:pPr/>
              <a:t>8</a:t>
            </a:fld>
            <a:endParaRPr lang="en-US"/>
          </a:p>
        </p:txBody>
      </p:sp>
      <p:sp>
        <p:nvSpPr>
          <p:cNvPr id="339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in a Process</a:t>
            </a:r>
          </a:p>
        </p:txBody>
      </p:sp>
      <p:sp>
        <p:nvSpPr>
          <p:cNvPr id="9222" name="Rectangle 1028"/>
          <p:cNvSpPr>
            <a:spLocks noChangeArrowheads="1"/>
          </p:cNvSpPr>
          <p:nvPr/>
        </p:nvSpPr>
        <p:spPr bwMode="auto">
          <a:xfrm>
            <a:off x="2819400" y="1752600"/>
            <a:ext cx="3200400" cy="426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2819400" y="1752600"/>
            <a:ext cx="3200400" cy="457200"/>
            <a:chOff x="1920" y="1104"/>
            <a:chExt cx="2016" cy="288"/>
          </a:xfrm>
        </p:grpSpPr>
        <p:sp>
          <p:nvSpPr>
            <p:cNvPr id="9251" name="Rectangle 1029"/>
            <p:cNvSpPr>
              <a:spLocks noChangeArrowheads="1"/>
            </p:cNvSpPr>
            <p:nvPr/>
          </p:nvSpPr>
          <p:spPr bwMode="auto">
            <a:xfrm>
              <a:off x="1920" y="1104"/>
              <a:ext cx="201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2" name="Text Box 1030"/>
            <p:cNvSpPr txBox="1">
              <a:spLocks noChangeArrowheads="1"/>
            </p:cNvSpPr>
            <p:nvPr/>
          </p:nvSpPr>
          <p:spPr bwMode="auto">
            <a:xfrm>
              <a:off x="1920" y="1152"/>
              <a:ext cx="20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Stack (T1)</a:t>
              </a:r>
            </a:p>
          </p:txBody>
        </p:sp>
      </p:grpSp>
      <p:sp>
        <p:nvSpPr>
          <p:cNvPr id="9224" name="Rectangle 1031"/>
          <p:cNvSpPr>
            <a:spLocks noChangeArrowheads="1"/>
          </p:cNvSpPr>
          <p:nvPr/>
        </p:nvSpPr>
        <p:spPr bwMode="auto">
          <a:xfrm>
            <a:off x="2819400" y="5029200"/>
            <a:ext cx="3200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5" name="Text Box 1032"/>
          <p:cNvSpPr txBox="1">
            <a:spLocks noChangeArrowheads="1"/>
          </p:cNvSpPr>
          <p:nvPr/>
        </p:nvSpPr>
        <p:spPr bwMode="auto">
          <a:xfrm>
            <a:off x="2819400" y="5334000"/>
            <a:ext cx="3200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Code</a:t>
            </a:r>
          </a:p>
        </p:txBody>
      </p:sp>
      <p:sp>
        <p:nvSpPr>
          <p:cNvPr id="9226" name="Rectangle 1033"/>
          <p:cNvSpPr>
            <a:spLocks noChangeArrowheads="1"/>
          </p:cNvSpPr>
          <p:nvPr/>
        </p:nvSpPr>
        <p:spPr bwMode="auto">
          <a:xfrm>
            <a:off x="2819400" y="4572000"/>
            <a:ext cx="3200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Text Box 1034"/>
          <p:cNvSpPr txBox="1">
            <a:spLocks noChangeArrowheads="1"/>
          </p:cNvSpPr>
          <p:nvPr/>
        </p:nvSpPr>
        <p:spPr bwMode="auto">
          <a:xfrm>
            <a:off x="2819400" y="4648200"/>
            <a:ext cx="3200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Static Data</a:t>
            </a:r>
          </a:p>
        </p:txBody>
      </p:sp>
      <p:sp>
        <p:nvSpPr>
          <p:cNvPr id="9228" name="Rectangle 1035"/>
          <p:cNvSpPr>
            <a:spLocks noChangeArrowheads="1"/>
          </p:cNvSpPr>
          <p:nvPr/>
        </p:nvSpPr>
        <p:spPr bwMode="auto">
          <a:xfrm>
            <a:off x="2819400" y="4114800"/>
            <a:ext cx="3200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9" name="Text Box 1036"/>
          <p:cNvSpPr txBox="1">
            <a:spLocks noChangeArrowheads="1"/>
          </p:cNvSpPr>
          <p:nvPr/>
        </p:nvSpPr>
        <p:spPr bwMode="auto">
          <a:xfrm>
            <a:off x="2819400" y="4191000"/>
            <a:ext cx="3200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Heap</a:t>
            </a:r>
          </a:p>
        </p:txBody>
      </p:sp>
      <p:sp>
        <p:nvSpPr>
          <p:cNvPr id="9230" name="Line 1040"/>
          <p:cNvSpPr>
            <a:spLocks noChangeShapeType="1"/>
          </p:cNvSpPr>
          <p:nvPr/>
        </p:nvSpPr>
        <p:spPr bwMode="auto">
          <a:xfrm flipH="1">
            <a:off x="6019800" y="5715000"/>
            <a:ext cx="1066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042"/>
          <p:cNvGrpSpPr>
            <a:grpSpLocks/>
          </p:cNvGrpSpPr>
          <p:nvPr/>
        </p:nvGrpSpPr>
        <p:grpSpPr bwMode="auto">
          <a:xfrm>
            <a:off x="2819400" y="2362200"/>
            <a:ext cx="3200400" cy="457200"/>
            <a:chOff x="1920" y="1104"/>
            <a:chExt cx="2016" cy="288"/>
          </a:xfrm>
        </p:grpSpPr>
        <p:sp>
          <p:nvSpPr>
            <p:cNvPr id="9249" name="Rectangle 1043"/>
            <p:cNvSpPr>
              <a:spLocks noChangeArrowheads="1"/>
            </p:cNvSpPr>
            <p:nvPr/>
          </p:nvSpPr>
          <p:spPr bwMode="auto">
            <a:xfrm>
              <a:off x="1920" y="1104"/>
              <a:ext cx="201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0" name="Text Box 1044"/>
            <p:cNvSpPr txBox="1">
              <a:spLocks noChangeArrowheads="1"/>
            </p:cNvSpPr>
            <p:nvPr/>
          </p:nvSpPr>
          <p:spPr bwMode="auto">
            <a:xfrm>
              <a:off x="1920" y="1152"/>
              <a:ext cx="20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Stack (T2)</a:t>
              </a:r>
            </a:p>
          </p:txBody>
        </p:sp>
      </p:grpSp>
      <p:grpSp>
        <p:nvGrpSpPr>
          <p:cNvPr id="4" name="Group 1045"/>
          <p:cNvGrpSpPr>
            <a:grpSpLocks/>
          </p:cNvGrpSpPr>
          <p:nvPr/>
        </p:nvGrpSpPr>
        <p:grpSpPr bwMode="auto">
          <a:xfrm>
            <a:off x="2819400" y="3048000"/>
            <a:ext cx="3200400" cy="457200"/>
            <a:chOff x="1920" y="1104"/>
            <a:chExt cx="2016" cy="288"/>
          </a:xfrm>
        </p:grpSpPr>
        <p:sp>
          <p:nvSpPr>
            <p:cNvPr id="9247" name="Rectangle 1046"/>
            <p:cNvSpPr>
              <a:spLocks noChangeArrowheads="1"/>
            </p:cNvSpPr>
            <p:nvPr/>
          </p:nvSpPr>
          <p:spPr bwMode="auto">
            <a:xfrm>
              <a:off x="1920" y="1104"/>
              <a:ext cx="201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8" name="Text Box 1047"/>
            <p:cNvSpPr txBox="1">
              <a:spLocks noChangeArrowheads="1"/>
            </p:cNvSpPr>
            <p:nvPr/>
          </p:nvSpPr>
          <p:spPr bwMode="auto">
            <a:xfrm>
              <a:off x="1920" y="1152"/>
              <a:ext cx="20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Stack (T3)</a:t>
              </a:r>
            </a:p>
          </p:txBody>
        </p:sp>
      </p:grpSp>
      <p:sp>
        <p:nvSpPr>
          <p:cNvPr id="9233" name="Text Box 1048"/>
          <p:cNvSpPr txBox="1">
            <a:spLocks noChangeArrowheads="1"/>
          </p:cNvSpPr>
          <p:nvPr/>
        </p:nvSpPr>
        <p:spPr bwMode="auto">
          <a:xfrm>
            <a:off x="7239000" y="18288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1</a:t>
            </a:r>
          </a:p>
        </p:txBody>
      </p:sp>
      <p:sp>
        <p:nvSpPr>
          <p:cNvPr id="9234" name="Text Box 1049"/>
          <p:cNvSpPr txBox="1">
            <a:spLocks noChangeArrowheads="1"/>
          </p:cNvSpPr>
          <p:nvPr/>
        </p:nvSpPr>
        <p:spPr bwMode="auto">
          <a:xfrm>
            <a:off x="6172200" y="31242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3</a:t>
            </a:r>
          </a:p>
        </p:txBody>
      </p:sp>
      <p:sp>
        <p:nvSpPr>
          <p:cNvPr id="9235" name="Text Box 1050"/>
          <p:cNvSpPr txBox="1">
            <a:spLocks noChangeArrowheads="1"/>
          </p:cNvSpPr>
          <p:nvPr/>
        </p:nvSpPr>
        <p:spPr bwMode="auto">
          <a:xfrm>
            <a:off x="685800" y="24384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2</a:t>
            </a:r>
          </a:p>
        </p:txBody>
      </p:sp>
      <p:sp>
        <p:nvSpPr>
          <p:cNvPr id="9236" name="Text Box 1051"/>
          <p:cNvSpPr txBox="1">
            <a:spLocks noChangeArrowheads="1"/>
          </p:cNvSpPr>
          <p:nvPr/>
        </p:nvSpPr>
        <p:spPr bwMode="auto">
          <a:xfrm>
            <a:off x="7086600" y="55626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PC (T1)</a:t>
            </a:r>
          </a:p>
        </p:txBody>
      </p:sp>
      <p:sp>
        <p:nvSpPr>
          <p:cNvPr id="9237" name="Line 1052"/>
          <p:cNvSpPr>
            <a:spLocks noChangeShapeType="1"/>
          </p:cNvSpPr>
          <p:nvPr/>
        </p:nvSpPr>
        <p:spPr bwMode="auto">
          <a:xfrm flipH="1">
            <a:off x="6019800" y="52578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8" name="Text Box 1053"/>
          <p:cNvSpPr txBox="1">
            <a:spLocks noChangeArrowheads="1"/>
          </p:cNvSpPr>
          <p:nvPr/>
        </p:nvSpPr>
        <p:spPr bwMode="auto">
          <a:xfrm>
            <a:off x="6400800" y="51054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PC (T3)</a:t>
            </a:r>
          </a:p>
        </p:txBody>
      </p:sp>
      <p:sp>
        <p:nvSpPr>
          <p:cNvPr id="9239" name="Line 1054"/>
          <p:cNvSpPr>
            <a:spLocks noChangeShapeType="1"/>
          </p:cNvSpPr>
          <p:nvPr/>
        </p:nvSpPr>
        <p:spPr bwMode="auto">
          <a:xfrm flipH="1">
            <a:off x="2438400" y="54864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0" name="Text Box 1055"/>
          <p:cNvSpPr txBox="1">
            <a:spLocks noChangeArrowheads="1"/>
          </p:cNvSpPr>
          <p:nvPr/>
        </p:nvSpPr>
        <p:spPr bwMode="auto">
          <a:xfrm>
            <a:off x="1524000" y="53340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PC (T2)</a:t>
            </a:r>
          </a:p>
        </p:txBody>
      </p:sp>
      <p:sp>
        <p:nvSpPr>
          <p:cNvPr id="9241" name="Line 1056"/>
          <p:cNvSpPr>
            <a:spLocks noChangeShapeType="1"/>
          </p:cNvSpPr>
          <p:nvPr/>
        </p:nvSpPr>
        <p:spPr bwMode="auto">
          <a:xfrm>
            <a:off x="1524000" y="2743200"/>
            <a:ext cx="228600" cy="2514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2" name="Line 1057"/>
          <p:cNvSpPr>
            <a:spLocks noChangeShapeType="1"/>
          </p:cNvSpPr>
          <p:nvPr/>
        </p:nvSpPr>
        <p:spPr bwMode="auto">
          <a:xfrm>
            <a:off x="2057400" y="25908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3" name="Line 1058"/>
          <p:cNvSpPr>
            <a:spLocks noChangeShapeType="1"/>
          </p:cNvSpPr>
          <p:nvPr/>
        </p:nvSpPr>
        <p:spPr bwMode="auto">
          <a:xfrm flipH="1">
            <a:off x="6019800" y="1981200"/>
            <a:ext cx="1447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4" name="Line 1059"/>
          <p:cNvSpPr>
            <a:spLocks noChangeShapeType="1"/>
          </p:cNvSpPr>
          <p:nvPr/>
        </p:nvSpPr>
        <p:spPr bwMode="auto">
          <a:xfrm flipH="1">
            <a:off x="7543800" y="2209800"/>
            <a:ext cx="381000" cy="3276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5" name="Line 1060"/>
          <p:cNvSpPr>
            <a:spLocks noChangeShapeType="1"/>
          </p:cNvSpPr>
          <p:nvPr/>
        </p:nvSpPr>
        <p:spPr bwMode="auto">
          <a:xfrm flipH="1">
            <a:off x="6019800" y="32766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6" name="Line 1061"/>
          <p:cNvSpPr>
            <a:spLocks noChangeShapeType="1"/>
          </p:cNvSpPr>
          <p:nvPr/>
        </p:nvSpPr>
        <p:spPr bwMode="auto">
          <a:xfrm flipH="1">
            <a:off x="6781800" y="3505200"/>
            <a:ext cx="15240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7995E2-E546-EB47-A308-5CE2238DFB21}" type="slidenum">
              <a:rPr lang="en-US"/>
              <a:pPr/>
              <a:t>9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Threads: Concurrent Servers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572000"/>
          </a:xfrm>
        </p:spPr>
        <p:txBody>
          <a:bodyPr>
            <a:normAutofit lnSpcReduction="10000"/>
          </a:bodyPr>
          <a:lstStyle/>
          <a:p>
            <a:r>
              <a:rPr lang="en-US"/>
              <a:t>Using fork() to create new processes to handle requests in parallel is overkill for such a simple task</a:t>
            </a:r>
          </a:p>
          <a:p>
            <a:r>
              <a:rPr lang="en-US"/>
              <a:t>Recall our forking Web server:</a:t>
            </a:r>
          </a:p>
          <a:p>
            <a:pPr lvl="1">
              <a:buFont typeface="ZapfDingbats" pitchFamily="82" charset="2"/>
              <a:buNone/>
            </a:pPr>
            <a:endParaRPr lang="en-US" sz="1800" b="1">
              <a:latin typeface="Courier New" pitchFamily="-109" charset="0"/>
            </a:endParaRPr>
          </a:p>
          <a:p>
            <a:pPr lvl="1">
              <a:buFont typeface="ZapfDingbats" pitchFamily="82" charset="2"/>
              <a:buNone/>
            </a:pPr>
            <a:r>
              <a:rPr lang="en-US" sz="1800" b="1">
                <a:latin typeface="Courier New" pitchFamily="-109" charset="0"/>
              </a:rPr>
              <a:t>while (1) {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>
                <a:solidFill>
                  <a:srgbClr val="D60093"/>
                </a:solidFill>
                <a:latin typeface="Courier New" pitchFamily="-109" charset="0"/>
              </a:rPr>
              <a:t>	int sock = accept();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>
                <a:solidFill>
                  <a:srgbClr val="D60093"/>
                </a:solidFill>
                <a:latin typeface="Courier New" pitchFamily="-109" charset="0"/>
              </a:rPr>
              <a:t>	if ((child_pid = fork()) == 0) {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>
                <a:solidFill>
                  <a:srgbClr val="0000FF"/>
                </a:solidFill>
                <a:latin typeface="Courier New" pitchFamily="-109" charset="0"/>
              </a:rPr>
              <a:t>		</a:t>
            </a:r>
            <a:r>
              <a:rPr lang="en-US" sz="1800" i="1">
                <a:solidFill>
                  <a:srgbClr val="0000FF"/>
                </a:solidFill>
              </a:rPr>
              <a:t>Handle client request</a:t>
            </a:r>
          </a:p>
          <a:p>
            <a:pPr lvl="1">
              <a:buFont typeface="ZapfDingbats" pitchFamily="82" charset="2"/>
              <a:buNone/>
            </a:pPr>
            <a:r>
              <a:rPr lang="en-US" sz="1800" i="1">
                <a:solidFill>
                  <a:srgbClr val="FF3300"/>
                </a:solidFill>
              </a:rPr>
              <a:t>		Close socket and exit</a:t>
            </a:r>
            <a:endParaRPr lang="en-US" sz="1800" i="1">
              <a:solidFill>
                <a:srgbClr val="0000FF"/>
              </a:solidFill>
            </a:endParaRPr>
          </a:p>
          <a:p>
            <a:pPr lvl="1">
              <a:buFont typeface="ZapfDingbats" pitchFamily="82" charset="2"/>
              <a:buNone/>
            </a:pPr>
            <a:r>
              <a:rPr lang="en-US" sz="1800" b="1">
                <a:latin typeface="Courier New" pitchFamily="-109" charset="0"/>
              </a:rPr>
              <a:t>	} else {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>
                <a:solidFill>
                  <a:srgbClr val="FF3300"/>
                </a:solidFill>
                <a:latin typeface="Courier New" pitchFamily="-109" charset="0"/>
              </a:rPr>
              <a:t>		</a:t>
            </a:r>
            <a:r>
              <a:rPr lang="en-US" sz="1800" i="1">
                <a:solidFill>
                  <a:srgbClr val="FF3300"/>
                </a:solidFill>
              </a:rPr>
              <a:t>Close socket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>
                <a:latin typeface="Courier New" pitchFamily="-109" charset="0"/>
              </a:rPr>
              <a:t>	}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>
                <a:latin typeface="Courier New" pitchFamily="-109" charset="0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28399</TotalTime>
  <Words>2204</Words>
  <Application>Microsoft Macintosh PowerPoint</Application>
  <PresentationFormat>On-screen Show (4:3)</PresentationFormat>
  <Paragraphs>355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Brush Script MT</vt:lpstr>
      <vt:lpstr>ZapfDingbats</vt:lpstr>
      <vt:lpstr>Arial</vt:lpstr>
      <vt:lpstr>Calibri</vt:lpstr>
      <vt:lpstr>Calisto MT</vt:lpstr>
      <vt:lpstr>Courier New</vt:lpstr>
      <vt:lpstr>Monotype Sorts</vt:lpstr>
      <vt:lpstr>Times New Roman</vt:lpstr>
      <vt:lpstr>Capital</vt:lpstr>
      <vt:lpstr>Operating Systems CSCI 3150 </vt:lpstr>
      <vt:lpstr>Processes</vt:lpstr>
      <vt:lpstr>Parallel Programs</vt:lpstr>
      <vt:lpstr>Rethinking Processes</vt:lpstr>
      <vt:lpstr>Threads</vt:lpstr>
      <vt:lpstr>Threads: lightweight processes</vt:lpstr>
      <vt:lpstr>The thread model</vt:lpstr>
      <vt:lpstr>Threads in a Process</vt:lpstr>
      <vt:lpstr>Threads: Concurrent Servers</vt:lpstr>
      <vt:lpstr>Threads: Concurrent Servers</vt:lpstr>
      <vt:lpstr>Thread usage: web server</vt:lpstr>
      <vt:lpstr>Thread usage: word processor</vt:lpstr>
      <vt:lpstr>Kernel-Level Threads</vt:lpstr>
      <vt:lpstr>Kernel-level Thread Limitations</vt:lpstr>
      <vt:lpstr>User-Level Threads</vt:lpstr>
      <vt:lpstr>User-level Thread Limitations</vt:lpstr>
      <vt:lpstr>Kernel- vs. User-level Threads</vt:lpstr>
      <vt:lpstr>Kernel- and User-level Threads</vt:lpstr>
      <vt:lpstr>Implementing Threads</vt:lpstr>
      <vt:lpstr>Sample Thread Interface</vt:lpstr>
      <vt:lpstr>Thread Scheduling</vt:lpstr>
      <vt:lpstr>Review of threads</vt:lpstr>
      <vt:lpstr>Non-Preemptive Scheduling</vt:lpstr>
      <vt:lpstr>thread_yield()</vt:lpstr>
      <vt:lpstr>Implementing thread_yield()</vt:lpstr>
      <vt:lpstr>Thread Context Switch</vt:lpstr>
      <vt:lpstr>Wait a minute</vt:lpstr>
      <vt:lpstr>Preemptive Scheduling</vt:lpstr>
      <vt:lpstr>Process vs. thread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 (CSD)</cp:lastModifiedBy>
  <cp:revision>124</cp:revision>
  <cp:lastPrinted>2013-01-31T18:22:38Z</cp:lastPrinted>
  <dcterms:created xsi:type="dcterms:W3CDTF">2013-01-31T16:14:34Z</dcterms:created>
  <dcterms:modified xsi:type="dcterms:W3CDTF">2023-02-01T02:28:33Z</dcterms:modified>
</cp:coreProperties>
</file>