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1" r:id="rId3"/>
    <p:sldId id="262" r:id="rId4"/>
    <p:sldId id="267" r:id="rId5"/>
    <p:sldId id="264" r:id="rId6"/>
    <p:sldId id="269" r:id="rId7"/>
    <p:sldId id="270" r:id="rId8"/>
    <p:sldId id="274" r:id="rId9"/>
    <p:sldId id="271" r:id="rId10"/>
    <p:sldId id="275" r:id="rId11"/>
    <p:sldId id="279" r:id="rId12"/>
    <p:sldId id="277" r:id="rId13"/>
    <p:sldId id="280" r:id="rId14"/>
    <p:sldId id="272" r:id="rId15"/>
    <p:sldId id="276" r:id="rId16"/>
    <p:sldId id="282" r:id="rId17"/>
    <p:sldId id="281" r:id="rId18"/>
    <p:sldId id="26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5202-11A8-4D53-8660-14724A891A7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D3CAE-439D-4481-B85E-284F75EC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setting </a:t>
            </a:r>
            <a:r>
              <a:rPr lang="en-US" dirty="0" err="1"/>
              <a:t>linux</a:t>
            </a:r>
            <a:r>
              <a:rPr lang="en-US" dirty="0"/>
              <a:t>, coding</a:t>
            </a:r>
          </a:p>
          <a:p>
            <a:r>
              <a:rPr lang="en-US" dirty="0"/>
              <a:t>Boring about these basics, so check if you forget and also search online. In this tutorial, I will discuss something that most students may not notice about C programming.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basics requirements,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up – people have already implemented it for you</a:t>
            </a:r>
          </a:p>
          <a:p>
            <a:r>
              <a:rPr lang="en-US" dirty="0"/>
              <a:t>Optimize – the library may have good implementations. For example, </a:t>
            </a:r>
            <a:r>
              <a:rPr lang="en-US" dirty="0" err="1"/>
              <a:t>list.h</a:t>
            </a:r>
            <a:r>
              <a:rPr lang="en-US" dirty="0"/>
              <a:t> is implemented in macros, which will be very efficient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cover the following contents in today’s tutorial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prep/standards/html_node/Writing-C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git-scm.com/book/en/v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ubuntu.com/tutorials/how-to-run-ubuntu-desktop-on-a-virtual-machine-using-virtualbox" TargetMode="External"/><Relationship Id="rId4" Type="http://schemas.openxmlformats.org/officeDocument/2006/relationships/hyperlink" Target="https://releases.ubuntu.com/18.0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1334792" y="2059394"/>
            <a:ext cx="9522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Basic reviews: Linux, git, </a:t>
            </a:r>
            <a:r>
              <a:rPr lang="en-US" sz="3600" b="1" dirty="0" err="1"/>
              <a:t>gcc</a:t>
            </a:r>
            <a:r>
              <a:rPr lang="en-US" sz="3600" b="1" dirty="0"/>
              <a:t>, and C programming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Jan 12,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44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Useful commands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34377"/>
            <a:ext cx="10159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Basic commands: </a:t>
            </a:r>
            <a:r>
              <a:rPr lang="en-US" altLang="zh-CN" dirty="0">
                <a:latin typeface="Consolas" panose="020B0609020204030204" pitchFamily="49" charset="0"/>
              </a:rPr>
              <a:t>cd, ls, </a:t>
            </a:r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, rm, mv, cp, cat, touch, </a:t>
            </a:r>
            <a:r>
              <a:rPr lang="en-US" altLang="zh-CN" dirty="0" err="1">
                <a:latin typeface="Consolas" panose="020B0609020204030204" pitchFamily="49" charset="0"/>
              </a:rPr>
              <a:t>mkdir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r>
              <a:rPr lang="en-US" altLang="zh-CN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download some packages, i.e. git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nsolas" panose="020B0609020204030204" pitchFamily="49" charset="0"/>
              </a:rPr>
              <a:t>apt-get install [package name]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download resources from an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onsolas" panose="020B0609020204030204" pitchFamily="49" charset="0"/>
              </a:rPr>
              <a:t>wget</a:t>
            </a:r>
            <a:r>
              <a:rPr lang="en-US" altLang="zh-CN" b="1" dirty="0">
                <a:latin typeface="Consolas" panose="020B0609020204030204" pitchFamily="49" charset="0"/>
              </a:rPr>
              <a:t> [URL]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transmit files from one host to another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onsolas" panose="020B0609020204030204" pitchFamily="49" charset="0"/>
              </a:rPr>
              <a:t>scp</a:t>
            </a:r>
            <a:r>
              <a:rPr lang="en-US" altLang="zh-CN" b="1" dirty="0">
                <a:latin typeface="Consolas" panose="020B0609020204030204" pitchFamily="49" charset="0"/>
              </a:rPr>
              <a:t> [options] [username]@[ip address]:[</a:t>
            </a:r>
            <a:r>
              <a:rPr lang="en-US" altLang="zh-CN" b="1" dirty="0" err="1">
                <a:latin typeface="Consolas" panose="020B0609020204030204" pitchFamily="49" charset="0"/>
              </a:rPr>
              <a:t>remote_path_to_file</a:t>
            </a:r>
            <a:r>
              <a:rPr lang="en-US" altLang="zh-CN" b="1" dirty="0">
                <a:latin typeface="Consolas" panose="020B0609020204030204" pitchFamily="49" charset="0"/>
              </a:rPr>
              <a:t>] [</a:t>
            </a:r>
            <a:r>
              <a:rPr lang="en-US" altLang="zh-CN" b="1" dirty="0" err="1">
                <a:latin typeface="Consolas" panose="020B0609020204030204" pitchFamily="49" charset="0"/>
              </a:rPr>
              <a:t>local_path</a:t>
            </a:r>
            <a:r>
              <a:rPr lang="en-US" altLang="zh-CN" b="1" dirty="0">
                <a:latin typeface="Consolas" panose="020B0609020204030204" pitchFamily="49" charset="0"/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compress/decompress files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file.tar.gz: .tar is the packing format of the folder, and .</a:t>
            </a:r>
            <a:r>
              <a:rPr lang="en-US" altLang="zh-CN" dirty="0" err="1"/>
              <a:t>gz</a:t>
            </a:r>
            <a:r>
              <a:rPr lang="en-US" altLang="zh-CN" dirty="0"/>
              <a:t> is a compressed format of the folder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-z for </a:t>
            </a:r>
            <a:r>
              <a:rPr lang="en-US" altLang="zh-CN" dirty="0" err="1"/>
              <a:t>gzip</a:t>
            </a:r>
            <a:r>
              <a:rPr lang="en-US" altLang="zh-CN" dirty="0"/>
              <a:t>, -c/-x for pack/unpack, -v for log, -f for file name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Pack and compress: </a:t>
            </a:r>
            <a:r>
              <a:rPr lang="en-US" altLang="zh-CN" b="1" dirty="0">
                <a:latin typeface="Consolas" panose="020B0609020204030204" pitchFamily="49" charset="0"/>
              </a:rPr>
              <a:t>tar –</a:t>
            </a:r>
            <a:r>
              <a:rPr lang="en-US" altLang="zh-CN" b="1" dirty="0" err="1">
                <a:latin typeface="Consolas" panose="020B0609020204030204" pitchFamily="49" charset="0"/>
              </a:rPr>
              <a:t>zcvf</a:t>
            </a:r>
            <a:r>
              <a:rPr lang="en-US" altLang="zh-CN" b="1" dirty="0">
                <a:latin typeface="Consolas" panose="020B0609020204030204" pitchFamily="49" charset="0"/>
              </a:rPr>
              <a:t> folder.tar.gz ./folder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Decompress and </a:t>
            </a:r>
            <a:r>
              <a:rPr lang="en-US" altLang="zh-CN" dirty="0" err="1"/>
              <a:t>depack</a:t>
            </a:r>
            <a:r>
              <a:rPr lang="en-US" altLang="zh-CN" dirty="0"/>
              <a:t>: </a:t>
            </a:r>
            <a:r>
              <a:rPr lang="en-US" altLang="zh-CN" b="1" dirty="0">
                <a:latin typeface="Consolas" panose="020B0609020204030204" pitchFamily="49" charset="0"/>
              </a:rPr>
              <a:t>tar –</a:t>
            </a:r>
            <a:r>
              <a:rPr lang="en-US" altLang="zh-CN" b="1" dirty="0" err="1">
                <a:latin typeface="Consolas" panose="020B0609020204030204" pitchFamily="49" charset="0"/>
              </a:rPr>
              <a:t>zxvf</a:t>
            </a:r>
            <a:r>
              <a:rPr lang="en-US" altLang="zh-CN" b="1" dirty="0">
                <a:latin typeface="Consolas" panose="020B0609020204030204" pitchFamily="49" charset="0"/>
              </a:rPr>
              <a:t> folder.tar.gz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Check man page for more details!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EBB25D-A3E1-08E7-C664-77075E453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" y="3539853"/>
            <a:ext cx="5782482" cy="752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0FFFBB-BD64-92AA-3548-8672B8B6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665" y="3735142"/>
            <a:ext cx="2543530" cy="36200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BA356D5-7B00-0B36-D7CF-85DF4D022090}"/>
              </a:ext>
            </a:extLst>
          </p:cNvPr>
          <p:cNvSpPr/>
          <p:nvPr/>
        </p:nvSpPr>
        <p:spPr>
          <a:xfrm rot="10800000">
            <a:off x="7032518" y="3789712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29C9FE-7902-E13F-7BFC-AFF6F691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670" y="4968616"/>
            <a:ext cx="3946585" cy="16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94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877580"/>
            <a:ext cx="10963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We have four examples covering the following aspects: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Structures</a:t>
            </a:r>
            <a:r>
              <a:rPr lang="en-US" altLang="zh-CN" sz="2400" dirty="0"/>
              <a:t>: example1.c, example2.c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Memory allocation</a:t>
            </a:r>
            <a:r>
              <a:rPr lang="en-US" altLang="zh-CN" sz="2400" dirty="0"/>
              <a:t>: example3.c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File I/O</a:t>
            </a:r>
            <a:r>
              <a:rPr lang="en-US" altLang="zh-CN" sz="2400" dirty="0"/>
              <a:t>: example4.c</a:t>
            </a:r>
          </a:p>
          <a:p>
            <a:pPr lvl="1"/>
            <a:r>
              <a:rPr lang="en-US" altLang="zh-CN" sz="2400" dirty="0"/>
              <a:t>together with a slide from last year for reviewing C programming basics.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Directly use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gcc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examplex.c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/>
              <a:t>to compile and try with these simple examples.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Please check course page for downloading sources</a:t>
            </a:r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54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255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Additional tips: good project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729799"/>
            <a:ext cx="112495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What does a </a:t>
            </a:r>
            <a:r>
              <a:rPr lang="en-US" altLang="zh-CN" sz="2400" b="1" dirty="0">
                <a:solidFill>
                  <a:srgbClr val="FF0000"/>
                </a:solidFill>
              </a:rPr>
              <a:t>good project </a:t>
            </a:r>
            <a:r>
              <a:rPr lang="en-US" altLang="zh-CN" sz="2400" b="1" dirty="0"/>
              <a:t>look like?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Comments</a:t>
            </a:r>
            <a:r>
              <a:rPr lang="en-US" altLang="zh-CN" sz="2400" dirty="0"/>
              <a:t> are as important as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Coding style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No unified standard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possible style: </a:t>
            </a:r>
            <a:r>
              <a:rPr lang="en-US" altLang="zh-CN" sz="2400" dirty="0">
                <a:hlinkClick r:id="rId3"/>
              </a:rPr>
              <a:t>https://www.gnu.org/prep/standards/html_node/Writing-C.html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Keep good </a:t>
            </a:r>
            <a:r>
              <a:rPr lang="en-US" altLang="zh-CN" sz="2400" b="1" dirty="0"/>
              <a:t>source code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different .c to hold functions for different purposes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Defining structures in the right place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Public ones should be defined in headers(.h)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Private ones should be defined in 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or other compiling tools to </a:t>
            </a:r>
            <a:r>
              <a:rPr lang="en-US" altLang="zh-CN" sz="2400" b="1" dirty="0"/>
              <a:t>manage dependencies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B5739-FC34-38B3-13BE-5D98845A1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23" b="1805"/>
          <a:stretch/>
        </p:blipFill>
        <p:spPr>
          <a:xfrm>
            <a:off x="6058292" y="230180"/>
            <a:ext cx="3323452" cy="336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DE0A73-A375-7D09-4196-8B921CEDA37B}"/>
              </a:ext>
            </a:extLst>
          </p:cNvPr>
          <p:cNvSpPr txBox="1"/>
          <p:nvPr/>
        </p:nvSpPr>
        <p:spPr>
          <a:xfrm>
            <a:off x="6058292" y="755632"/>
            <a:ext cx="2850037" cy="13234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hellomain.c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hellomake.h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”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call a function in another file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D9FA55-7F1B-7380-5072-26193CB46000}"/>
              </a:ext>
            </a:extLst>
          </p:cNvPr>
          <p:cNvSpPr txBox="1"/>
          <p:nvPr/>
        </p:nvSpPr>
        <p:spPr>
          <a:xfrm>
            <a:off x="8908328" y="1309630"/>
            <a:ext cx="3245962" cy="13234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print content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from 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()!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76BE8-9AE4-E1B5-B337-24F3E03AF9F6}"/>
              </a:ext>
            </a:extLst>
          </p:cNvPr>
          <p:cNvSpPr txBox="1"/>
          <p:nvPr/>
        </p:nvSpPr>
        <p:spPr>
          <a:xfrm>
            <a:off x="8908328" y="755632"/>
            <a:ext cx="3245961" cy="5539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22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6112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Additional tips: useful libraries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397166" y="1785216"/>
            <a:ext cx="6899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C is a little bit “low-level”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Try to use “</a:t>
            </a:r>
            <a:r>
              <a:rPr lang="en-US" altLang="zh-CN" b="1" dirty="0"/>
              <a:t>wheels</a:t>
            </a:r>
            <a:r>
              <a:rPr lang="en-US" altLang="zh-CN" dirty="0"/>
              <a:t>” to speed up and optimize your development of a “car”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One useful library example: </a:t>
            </a:r>
            <a:r>
              <a:rPr lang="en-US" altLang="zh-CN" b="1" dirty="0"/>
              <a:t>Linux kernel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 “</a:t>
            </a:r>
            <a:r>
              <a:rPr lang="en-US" altLang="zh-CN" dirty="0" err="1"/>
              <a:t>list.h</a:t>
            </a:r>
            <a:r>
              <a:rPr lang="en-US" altLang="zh-CN" dirty="0"/>
              <a:t>” is extracted from Linux source code, but you can use its APIs to link your structures in a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Structure and APIs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endParaRPr lang="en-US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INIT_LIST_HEAD(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list_add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*new, 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*head) 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 </a:t>
            </a:r>
            <a:endParaRPr lang="en-US" altLang="zh-CN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list_for_each_entry_safe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(pos, n, head, member)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…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Other libraries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string.h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tailq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Check course website for the example’s source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729C17-1271-4797-A170-C4F267A83919}"/>
              </a:ext>
            </a:extLst>
          </p:cNvPr>
          <p:cNvSpPr txBox="1"/>
          <p:nvPr/>
        </p:nvSpPr>
        <p:spPr>
          <a:xfrm>
            <a:off x="7296727" y="74235"/>
            <a:ext cx="4673600" cy="67095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list_example.c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This is an example of using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linux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kernel list macros  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list.h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list1;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entry1,entry2,entry3;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INIT_LIST_HEAD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list_for_each_entry_safe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(pentry,tmp,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,list_entry){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output: 3 2 1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723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Gcc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938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GNU Compiler Collections(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): optimized compilers for several languages(C, C++,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Quick usage: compiling and execute a C program</a:t>
            </a:r>
          </a:p>
        </p:txBody>
      </p:sp>
      <p:pic>
        <p:nvPicPr>
          <p:cNvPr id="6" name="图片 5" descr="卡通画&#10;&#10;中度可信度描述已自动生成">
            <a:extLst>
              <a:ext uri="{FF2B5EF4-FFF2-40B4-BE49-F238E27FC236}">
                <a16:creationId xmlns:a16="http://schemas.microsoft.com/office/drawing/2014/main" id="{F4FFB581-66B6-7429-0152-F5B7EC91E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87" y="639330"/>
            <a:ext cx="1038225" cy="1238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FCAF61-BF98-C2CB-34EA-3DA3029FEC4A}"/>
              </a:ext>
            </a:extLst>
          </p:cNvPr>
          <p:cNvSpPr txBox="1"/>
          <p:nvPr/>
        </p:nvSpPr>
        <p:spPr>
          <a:xfrm>
            <a:off x="480292" y="3306084"/>
            <a:ext cx="5232250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hellomain.c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hellomake.h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”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call a function in another file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7FCB32-A880-4601-1903-A295D81B7608}"/>
              </a:ext>
            </a:extLst>
          </p:cNvPr>
          <p:cNvSpPr txBox="1"/>
          <p:nvPr/>
        </p:nvSpPr>
        <p:spPr>
          <a:xfrm>
            <a:off x="5846618" y="3306084"/>
            <a:ext cx="5938982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143E0B-E1F5-D828-F98C-1D018D7757CC}"/>
              </a:ext>
            </a:extLst>
          </p:cNvPr>
          <p:cNvSpPr txBox="1"/>
          <p:nvPr/>
        </p:nvSpPr>
        <p:spPr>
          <a:xfrm>
            <a:off x="5846618" y="4386355"/>
            <a:ext cx="5938982" cy="20313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from 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()!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4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723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Makefile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877580"/>
            <a:ext cx="1035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Why use make system for compiling?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Easy compilation: make [targets] to represent a complex command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Manage dependencies: specify sources, headers,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Automated linkage: relink when corresponding sources are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en-US" altLang="zh-CN" sz="2400" dirty="0"/>
              <a:t>: rules for make command targets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Writing a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BB35F-582E-2DEF-CE10-47754283572A}"/>
              </a:ext>
            </a:extLst>
          </p:cNvPr>
          <p:cNvSpPr txBox="1"/>
          <p:nvPr/>
        </p:nvSpPr>
        <p:spPr>
          <a:xfrm>
            <a:off x="993058" y="4296671"/>
            <a:ext cx="44165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target ... : prerequisites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command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1EAE5E-2255-B156-86DE-7481BCC0076D}"/>
              </a:ext>
            </a:extLst>
          </p:cNvPr>
          <p:cNvSpPr txBox="1"/>
          <p:nvPr/>
        </p:nvSpPr>
        <p:spPr>
          <a:xfrm>
            <a:off x="5950305" y="4225900"/>
            <a:ext cx="5248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Target: objective file, executable,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Prerequisites: the dependencies of the target(files or other targets)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Command: the command for the target(arbitrary shell commands)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933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17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Makefile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Basic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383453" y="1719539"/>
            <a:ext cx="1035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en-US" altLang="zh-CN" sz="2400" dirty="0"/>
              <a:t> for the example project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4B394-C208-1A6D-79C6-3352C4ED02B9}"/>
              </a:ext>
            </a:extLst>
          </p:cNvPr>
          <p:cNvSpPr txBox="1"/>
          <p:nvPr/>
        </p:nvSpPr>
        <p:spPr>
          <a:xfrm>
            <a:off x="383453" y="3687492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with Makefile1 and run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B1F78B-DA8B-7075-3063-0ACA2D0DDFF8}"/>
              </a:ext>
            </a:extLst>
          </p:cNvPr>
          <p:cNvSpPr txBox="1"/>
          <p:nvPr/>
        </p:nvSpPr>
        <p:spPr>
          <a:xfrm>
            <a:off x="483546" y="2483430"/>
            <a:ext cx="5077335" cy="116955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hello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-Wall</a:t>
            </a: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-rf hello *.o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3F75-6D31-C7E6-2202-81B87DDE3979}"/>
              </a:ext>
            </a:extLst>
          </p:cNvPr>
          <p:cNvSpPr txBox="1"/>
          <p:nvPr/>
        </p:nvSpPr>
        <p:spPr>
          <a:xfrm>
            <a:off x="5828676" y="328994"/>
            <a:ext cx="6096000" cy="332398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hellofunc.o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=-Wall</a:t>
            </a: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hello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hellofunc.o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-rf hello *.o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A3D51-5CF8-D718-1466-7D7016215745}"/>
              </a:ext>
            </a:extLst>
          </p:cNvPr>
          <p:cNvSpPr txBox="1"/>
          <p:nvPr/>
        </p:nvSpPr>
        <p:spPr>
          <a:xfrm>
            <a:off x="304800" y="5918178"/>
            <a:ext cx="8571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Extended reading: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use </a:t>
            </a:r>
            <a:r>
              <a:rPr lang="en-US" altLang="zh-CN" sz="1800" dirty="0" err="1"/>
              <a:t>cmake</a:t>
            </a:r>
            <a:r>
              <a:rPr lang="en-US" altLang="zh-CN" sz="1800" dirty="0"/>
              <a:t> to generate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for you: https://cmake.org/cmake/help/latest/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BABAE2-5107-3798-989F-E5C8B618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2" y="4055009"/>
            <a:ext cx="3115110" cy="6573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CECFE3-2F82-D962-E90D-61CFBF974069}"/>
              </a:ext>
            </a:extLst>
          </p:cNvPr>
          <p:cNvSpPr txBox="1"/>
          <p:nvPr/>
        </p:nvSpPr>
        <p:spPr>
          <a:xfrm>
            <a:off x="383453" y="2121807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5E45AE-24F3-8375-E5AF-E3DB34C882BF}"/>
              </a:ext>
            </a:extLst>
          </p:cNvPr>
          <p:cNvSpPr txBox="1"/>
          <p:nvPr/>
        </p:nvSpPr>
        <p:spPr>
          <a:xfrm>
            <a:off x="5698082" y="-3663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6C57B2-00D3-8ABF-E28C-311E853BD423}"/>
              </a:ext>
            </a:extLst>
          </p:cNvPr>
          <p:cNvSpPr txBox="1"/>
          <p:nvPr/>
        </p:nvSpPr>
        <p:spPr>
          <a:xfrm>
            <a:off x="5759967" y="3687492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with Makefile2 and run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433D84-061A-193E-E282-906A6071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76" y="4055009"/>
            <a:ext cx="3115110" cy="10002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1758A7-EECC-EBE9-BECB-ADBE2EFC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676" y="5699434"/>
            <a:ext cx="3153215" cy="48584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1F03120-1C95-3C85-6386-4A1E056748BC}"/>
              </a:ext>
            </a:extLst>
          </p:cNvPr>
          <p:cNvSpPr txBox="1"/>
          <p:nvPr/>
        </p:nvSpPr>
        <p:spPr>
          <a:xfrm>
            <a:off x="5759967" y="5088834"/>
            <a:ext cx="631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hellofunc.c</a:t>
            </a:r>
            <a:r>
              <a:rPr lang="en-US" dirty="0"/>
              <a:t> and make again. Only modified dependencies will be executed  again.</a:t>
            </a:r>
          </a:p>
        </p:txBody>
      </p:sp>
    </p:spTree>
    <p:extLst>
      <p:ext uri="{BB962C8B-B14F-4D97-AF65-F5344CB8AC3E}">
        <p14:creationId xmlns:p14="http://schemas.microsoft.com/office/powerpoint/2010/main" val="143352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96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Git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8026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What is Git?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 version control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Github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An online source code hosting service that uses git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Using </a:t>
            </a:r>
            <a:r>
              <a:rPr lang="en-US" altLang="zh-CN" dirty="0" err="1"/>
              <a:t>github</a:t>
            </a:r>
            <a:r>
              <a:rPr lang="en-US" altLang="zh-CN" dirty="0"/>
              <a:t> and git to host your codes and collaborate with your group mates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Go to </a:t>
            </a:r>
            <a:r>
              <a:rPr lang="en-US" altLang="zh-CN" dirty="0" err="1"/>
              <a:t>github</a:t>
            </a:r>
            <a:r>
              <a:rPr lang="en-US" altLang="zh-CN" dirty="0"/>
              <a:t> and create a repo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clone the repo on your local machine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push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Next time you start coding,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git pull </a:t>
            </a:r>
            <a:r>
              <a:rPr lang="en-US" altLang="zh-CN" dirty="0"/>
              <a:t>to get latest updates from collaborators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17EEE8E-81BC-5D14-20A7-3F857E8C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79" y="501170"/>
            <a:ext cx="2661558" cy="11117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246E5F-747E-10A0-6A71-4790C4E0B970}"/>
              </a:ext>
            </a:extLst>
          </p:cNvPr>
          <p:cNvSpPr txBox="1"/>
          <p:nvPr/>
        </p:nvSpPr>
        <p:spPr>
          <a:xfrm>
            <a:off x="480292" y="63261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https://www.git-scm.com/book/en/v2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4EF3B-4D1D-381C-6E39-6F73C470F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42" y="3633446"/>
            <a:ext cx="7109204" cy="8603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0644B5-9597-304A-F524-5E5980791481}"/>
              </a:ext>
            </a:extLst>
          </p:cNvPr>
          <p:cNvSpPr/>
          <p:nvPr/>
        </p:nvSpPr>
        <p:spPr>
          <a:xfrm>
            <a:off x="2841868" y="4011685"/>
            <a:ext cx="2595418" cy="147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07BBB3-C2AD-CE61-F979-2291835F8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039" y="3318079"/>
            <a:ext cx="5171400" cy="23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256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3610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2839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780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Course &amp; Contact Information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12CB59-7A02-3831-8CBF-A57F8AE841C2}"/>
              </a:ext>
            </a:extLst>
          </p:cNvPr>
          <p:cNvSpPr txBox="1"/>
          <p:nvPr/>
        </p:nvSpPr>
        <p:spPr>
          <a:xfrm>
            <a:off x="480292" y="2260528"/>
            <a:ext cx="465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Shaofeng </a:t>
            </a:r>
            <a:r>
              <a:rPr lang="en-US" altLang="zh-CN" sz="2400" dirty="0" err="1"/>
              <a:t>Wu@CSE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Xin </a:t>
            </a:r>
            <a:r>
              <a:rPr lang="en-US" altLang="zh-CN" sz="2400" dirty="0" err="1"/>
              <a:t>Tan@CSE</a:t>
            </a:r>
            <a:r>
              <a:rPr lang="en-US" altLang="zh-CN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Qin </a:t>
            </a:r>
            <a:r>
              <a:rPr lang="en-US" altLang="zh-CN" sz="2400" dirty="0" err="1"/>
              <a:t>Luo@CSE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Tutorials(same content)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Thu 2:30pm – 3:15pm, SHB 904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Thu 5:30pm – 6:15pm, SHB 123</a:t>
            </a: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A32B3DB6-FA50-CD44-DC94-3D0E0753B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74" y="2436848"/>
            <a:ext cx="324000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5841BF-1133-EB64-FC83-2449029CD78B}"/>
              </a:ext>
            </a:extLst>
          </p:cNvPr>
          <p:cNvSpPr txBox="1"/>
          <p:nvPr/>
        </p:nvSpPr>
        <p:spPr>
          <a:xfrm>
            <a:off x="5883902" y="1833375"/>
            <a:ext cx="223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Course page</a:t>
            </a:r>
          </a:p>
        </p:txBody>
      </p:sp>
      <p:pic>
        <p:nvPicPr>
          <p:cNvPr id="8" name="图片 7" descr="QR 代码&#10;&#10;描述已自动生成">
            <a:extLst>
              <a:ext uri="{FF2B5EF4-FFF2-40B4-BE49-F238E27FC236}">
                <a16:creationId xmlns:a16="http://schemas.microsoft.com/office/drawing/2014/main" id="{B1FD5577-7831-A9C8-CE6B-A9B845214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41" y="2436848"/>
            <a:ext cx="324000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D76C17-C169-0B22-1950-699FED2CD35A}"/>
              </a:ext>
            </a:extLst>
          </p:cNvPr>
          <p:cNvSpPr txBox="1"/>
          <p:nvPr/>
        </p:nvSpPr>
        <p:spPr>
          <a:xfrm>
            <a:off x="9889246" y="1833376"/>
            <a:ext cx="120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Piazza</a:t>
            </a:r>
          </a:p>
        </p:txBody>
      </p:sp>
    </p:spTree>
    <p:extLst>
      <p:ext uri="{BB962C8B-B14F-4D97-AF65-F5344CB8AC3E}">
        <p14:creationId xmlns:p14="http://schemas.microsoft.com/office/powerpoint/2010/main" val="282826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639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Release of Assignment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97D63-0D02-BFC5-B12C-E82340FDF95B}"/>
              </a:ext>
            </a:extLst>
          </p:cNvPr>
          <p:cNvSpPr txBox="1"/>
          <p:nvPr/>
        </p:nvSpPr>
        <p:spPr>
          <a:xfrm>
            <a:off x="480292" y="1833375"/>
            <a:ext cx="91291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Topic: </a:t>
            </a:r>
            <a:r>
              <a:rPr lang="en-US" altLang="zh-CN" sz="3200" b="1" dirty="0"/>
              <a:t>implementation of simple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Due date: </a:t>
            </a:r>
            <a:r>
              <a:rPr lang="en-US" altLang="zh-CN" sz="3200" b="1" dirty="0"/>
              <a:t>18:00:00 p.m., Mon, Feb 13</a:t>
            </a:r>
            <a:r>
              <a:rPr lang="en-US" altLang="zh-CN" sz="3200" b="1" baseline="30000" dirty="0"/>
              <a:t>th  </a:t>
            </a:r>
            <a:r>
              <a:rPr lang="en-US" altLang="zh-CN" sz="3200" b="1" dirty="0"/>
              <a:t>(~32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Please check related materials on blackboard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Background knowledge support: tutorial 1 &amp; 2</a:t>
            </a:r>
          </a:p>
        </p:txBody>
      </p:sp>
    </p:spTree>
    <p:extLst>
      <p:ext uri="{BB962C8B-B14F-4D97-AF65-F5344CB8AC3E}">
        <p14:creationId xmlns:p14="http://schemas.microsoft.com/office/powerpoint/2010/main" val="112994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2629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Overview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4720CF-0325-44C9-2896-908546303CB6}"/>
              </a:ext>
            </a:extLst>
          </p:cNvPr>
          <p:cNvSpPr txBox="1"/>
          <p:nvPr/>
        </p:nvSpPr>
        <p:spPr>
          <a:xfrm>
            <a:off x="3733077" y="1905506"/>
            <a:ext cx="47258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Linux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C programming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/>
              <a:t>Gcc</a:t>
            </a:r>
            <a:r>
              <a:rPr lang="en-US" altLang="zh-CN" sz="4800" dirty="0"/>
              <a:t> &amp; </a:t>
            </a:r>
            <a:r>
              <a:rPr lang="en-US" altLang="zh-CN" sz="4800" dirty="0" err="1"/>
              <a:t>Makefile</a:t>
            </a:r>
            <a:endParaRPr lang="en-US" altLang="zh-C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0460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963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751283"/>
            <a:ext cx="61063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family of Unix-like operating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lot of “distributions”(“versions”, “flavors”)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Ubuntu, Fedora,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Glossaries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GNU/Linux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Kernel and 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CLI and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Why Linux?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Open-source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Community support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51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2507907"/>
            <a:ext cx="9339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There are basically two ways to access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Local</a:t>
            </a:r>
            <a:r>
              <a:rPr lang="en-US" altLang="zh-CN" sz="3200" dirty="0"/>
              <a:t>: use local machine, i.e. your PC, to 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Remote</a:t>
            </a:r>
            <a:r>
              <a:rPr lang="en-US" altLang="zh-CN" sz="3200" dirty="0"/>
              <a:t>: use </a:t>
            </a:r>
            <a:r>
              <a:rPr lang="en-US" altLang="zh-CN" sz="3200" dirty="0" err="1"/>
              <a:t>ssh</a:t>
            </a:r>
            <a:r>
              <a:rPr lang="en-US" altLang="zh-CN" sz="3200" dirty="0"/>
              <a:t> to access remote </a:t>
            </a:r>
            <a:r>
              <a:rPr lang="en-US" altLang="zh-CN" sz="3200" dirty="0" err="1"/>
              <a:t>linux</a:t>
            </a:r>
            <a:r>
              <a:rPr lang="en-US" altLang="zh-CN" sz="3200" dirty="0"/>
              <a:t> servers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82968"/>
            <a:ext cx="9910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Locally access Linux: VirtualBox as an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VirtualBox: </a:t>
            </a:r>
            <a:r>
              <a:rPr lang="en-US" altLang="zh-CN" sz="2400" dirty="0">
                <a:hlinkClick r:id="rId3"/>
              </a:rPr>
              <a:t>https://www.virtualbox.org/wiki/Downloads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a ubuntu 18.04 image: </a:t>
            </a:r>
            <a:r>
              <a:rPr lang="en-US" sz="2400" dirty="0">
                <a:hlinkClick r:id="rId4"/>
              </a:rPr>
              <a:t>Ubuntu 18.04.6 LTS (Bionic Beaver)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Check this guide for setting up your Linux VM: </a:t>
            </a:r>
            <a:r>
              <a:rPr lang="en-US" altLang="zh-CN" sz="2400" dirty="0">
                <a:hlinkClick r:id="rId5"/>
              </a:rPr>
              <a:t>https://ubuntu.com/tutorials/how-to-run-ubuntu-desktop-on-a-virtual-machine-using-virtualbox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Note: adjust the amount of resources you allocate to the VM according to the capacity of your PC to avoid host starvation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47B97-39D6-84FC-1A13-20EF80E5D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375" y="4604879"/>
            <a:ext cx="5957249" cy="21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51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80042-7797-2579-1E92-D3BBD8054AD4}"/>
              </a:ext>
            </a:extLst>
          </p:cNvPr>
          <p:cNvSpPr txBox="1"/>
          <p:nvPr/>
        </p:nvSpPr>
        <p:spPr>
          <a:xfrm>
            <a:off x="480292" y="1632131"/>
            <a:ext cx="99106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Problems you may encounter with VirtualBox and Ubuntu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Cannot copy from host and paste in VM, VM window is too small,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Require </a:t>
            </a:r>
            <a:r>
              <a:rPr lang="en-US" altLang="zh-CN" sz="2400" b="1" dirty="0"/>
              <a:t>add-on support</a:t>
            </a:r>
            <a:r>
              <a:rPr lang="en-US" altLang="zh-CN" sz="2400" dirty="0"/>
              <a:t> to be manually installed(a lot of tutorials online)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Cannot open terminal by clicking or keyboard shortcut(</a:t>
            </a:r>
            <a:r>
              <a:rPr lang="en-US" altLang="zh-CN" sz="2400" dirty="0" err="1"/>
              <a:t>ctrl+alt+t</a:t>
            </a:r>
            <a:r>
              <a:rPr lang="en-US" altLang="zh-CN" sz="24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another terminal tool(i.e. </a:t>
            </a:r>
            <a:r>
              <a:rPr lang="en-US" altLang="zh-CN" sz="2400" dirty="0" err="1"/>
              <a:t>xterm</a:t>
            </a:r>
            <a:r>
              <a:rPr lang="en-US" altLang="zh-CN" sz="2400" dirty="0"/>
              <a:t>) and input “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gnome-terminal</a:t>
            </a:r>
            <a:r>
              <a:rPr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Check  and search the error message online(</a:t>
            </a:r>
            <a:r>
              <a:rPr lang="en-US" altLang="zh-CN" sz="2400" dirty="0" err="1"/>
              <a:t>stackoverflow</a:t>
            </a:r>
            <a:r>
              <a:rPr lang="en-US" altLang="zh-CN" sz="2400" dirty="0"/>
              <a:t>, google,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Account not in </a:t>
            </a:r>
            <a:r>
              <a:rPr lang="en-US" altLang="zh-CN" sz="2400" dirty="0" err="1"/>
              <a:t>sudoers</a:t>
            </a:r>
            <a:r>
              <a:rPr lang="en-US" altLang="zh-CN" sz="2400" dirty="0"/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Input “</a:t>
            </a:r>
            <a:r>
              <a:rPr lang="en-US" altLang="zh-C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/>
              <a:t>” to switch to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Alternatives for local access(please google detailed guide by yourself)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Use docker on your PC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</a:rPr>
              <a:t>Install a Linux distribution on your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Other questions can be searched with google(most questions relating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set up can actually be found on the Internet) or asked on piazza</a:t>
            </a: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0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34377"/>
            <a:ext cx="9799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Remotely access Linux: CSE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Find a 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 client: putty, </a:t>
            </a:r>
            <a:r>
              <a:rPr lang="en-US" altLang="zh-CN" sz="2000" dirty="0" err="1"/>
              <a:t>xshell</a:t>
            </a:r>
            <a:r>
              <a:rPr lang="en-US" altLang="zh-CN" sz="2000" dirty="0"/>
              <a:t>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Input command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ssh</a:t>
            </a:r>
            <a:r>
              <a:rPr lang="en-US" altLang="zh-CN" sz="2000" b="1" dirty="0">
                <a:solidFill>
                  <a:srgbClr val="0070C0"/>
                </a:solidFill>
              </a:rPr>
              <a:t> YourUnixName@gw.cse.cuhk.edu.hk</a:t>
            </a:r>
            <a:r>
              <a:rPr lang="en-US" altLang="zh-CN" sz="2000" dirty="0"/>
              <a:t>” and enter your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Wait for prompt, then input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ssh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linux</a:t>
            </a:r>
            <a:r>
              <a:rPr lang="en-US" altLang="zh-CN" sz="2000" b="1" dirty="0">
                <a:solidFill>
                  <a:srgbClr val="0070C0"/>
                </a:solidFill>
              </a:rPr>
              <a:t>[code]</a:t>
            </a:r>
            <a:r>
              <a:rPr lang="en-US" altLang="zh-CN" sz="2000" dirty="0"/>
              <a:t>”, “[code]” could be 1~16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You can use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uname</a:t>
            </a:r>
            <a:r>
              <a:rPr lang="en-US" altLang="zh-CN" sz="2000" b="1" dirty="0">
                <a:solidFill>
                  <a:srgbClr val="0070C0"/>
                </a:solidFill>
              </a:rPr>
              <a:t> –a</a:t>
            </a:r>
            <a:r>
              <a:rPr lang="en-US" altLang="zh-CN" sz="2000" dirty="0"/>
              <a:t>”,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lsb_release</a:t>
            </a:r>
            <a:r>
              <a:rPr lang="en-US" altLang="zh-CN" sz="2000" b="1" dirty="0">
                <a:solidFill>
                  <a:srgbClr val="0070C0"/>
                </a:solidFill>
              </a:rPr>
              <a:t> -a</a:t>
            </a:r>
            <a:r>
              <a:rPr lang="en-US" altLang="zh-CN" sz="2000" dirty="0"/>
              <a:t>” and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gcc</a:t>
            </a:r>
            <a:r>
              <a:rPr lang="en-US" altLang="zh-CN" sz="2000" b="1" dirty="0">
                <a:solidFill>
                  <a:srgbClr val="0070C0"/>
                </a:solidFill>
              </a:rPr>
              <a:t> --version</a:t>
            </a:r>
            <a:r>
              <a:rPr lang="en-US" altLang="zh-CN" sz="2000" dirty="0"/>
              <a:t>” to check for kernel version, ubuntu version and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version of the server. 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48EE30-C31A-AA66-8FE0-F176EB6D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8" y="3738267"/>
            <a:ext cx="2774678" cy="2528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C0B4AC-82E4-37F0-1594-C870B2EFB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30" y="3738267"/>
            <a:ext cx="2746537" cy="25288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B996D1-1AC7-58E6-6A6D-E3BA5DADA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430" y="3935912"/>
            <a:ext cx="4581852" cy="2199289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3B9506E4-DB6A-D07E-4DBB-234927DD43C8}"/>
              </a:ext>
            </a:extLst>
          </p:cNvPr>
          <p:cNvSpPr/>
          <p:nvPr/>
        </p:nvSpPr>
        <p:spPr>
          <a:xfrm>
            <a:off x="3184002" y="4909126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8910899-F738-7451-6E0E-3E3C1AB39EDE}"/>
              </a:ext>
            </a:extLst>
          </p:cNvPr>
          <p:cNvSpPr/>
          <p:nvPr/>
        </p:nvSpPr>
        <p:spPr>
          <a:xfrm>
            <a:off x="6685528" y="4909126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134C7F-0CDC-349F-A22D-B6E6C9E49383}"/>
              </a:ext>
            </a:extLst>
          </p:cNvPr>
          <p:cNvSpPr txBox="1"/>
          <p:nvPr/>
        </p:nvSpPr>
        <p:spPr>
          <a:xfrm>
            <a:off x="740876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ssh</a:t>
            </a:r>
            <a:r>
              <a:rPr lang="en-US" altLang="zh-CN" sz="2000" dirty="0"/>
              <a:t> to gateway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998345-0B6E-532C-767B-ED7513107AB9}"/>
              </a:ext>
            </a:extLst>
          </p:cNvPr>
          <p:cNvSpPr txBox="1"/>
          <p:nvPr/>
        </p:nvSpPr>
        <p:spPr>
          <a:xfrm>
            <a:off x="4052226" y="6331930"/>
            <a:ext cx="222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ssh</a:t>
            </a:r>
            <a:r>
              <a:rPr lang="en-US" altLang="zh-CN" sz="2000" dirty="0"/>
              <a:t> to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 server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4A82E-A716-5C0B-7169-1D2A7F8F36B8}"/>
              </a:ext>
            </a:extLst>
          </p:cNvPr>
          <p:cNvSpPr txBox="1"/>
          <p:nvPr/>
        </p:nvSpPr>
        <p:spPr>
          <a:xfrm>
            <a:off x="8677175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298205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2216</Words>
  <Application>Microsoft Office PowerPoint</Application>
  <PresentationFormat>宽屏</PresentationFormat>
  <Paragraphs>310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22</cp:revision>
  <dcterms:created xsi:type="dcterms:W3CDTF">2023-01-06T06:17:44Z</dcterms:created>
  <dcterms:modified xsi:type="dcterms:W3CDTF">2023-01-12T04:23:48Z</dcterms:modified>
</cp:coreProperties>
</file>