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40"/>
  </p:notesMasterIdLst>
  <p:handoutMasterIdLst>
    <p:handoutMasterId r:id="rId41"/>
  </p:handoutMasterIdLst>
  <p:sldIdLst>
    <p:sldId id="351" r:id="rId2"/>
    <p:sldId id="257" r:id="rId3"/>
    <p:sldId id="258" r:id="rId4"/>
    <p:sldId id="259" r:id="rId5"/>
    <p:sldId id="262" r:id="rId6"/>
    <p:sldId id="260" r:id="rId7"/>
    <p:sldId id="26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263" r:id="rId18"/>
    <p:sldId id="264" r:id="rId19"/>
    <p:sldId id="299" r:id="rId20"/>
    <p:sldId id="267" r:id="rId21"/>
    <p:sldId id="268" r:id="rId22"/>
    <p:sldId id="269" r:id="rId23"/>
    <p:sldId id="265" r:id="rId24"/>
    <p:sldId id="270" r:id="rId25"/>
    <p:sldId id="271" r:id="rId26"/>
    <p:sldId id="276" r:id="rId27"/>
    <p:sldId id="329" r:id="rId28"/>
    <p:sldId id="330" r:id="rId29"/>
    <p:sldId id="331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6B"/>
    <a:srgbClr val="9C254C"/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4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What happens if “while (</a:t>
            </a:r>
            <a:r>
              <a:rPr lang="en-US" dirty="0" err="1">
                <a:solidFill>
                  <a:srgbClr val="D60093"/>
                </a:solidFill>
                <a:latin typeface="Arial" pitchFamily="-109" charset="0"/>
              </a:rPr>
              <a:t>sem</a:t>
            </a: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-&gt;count ==0)” is an “if (</a:t>
            </a:r>
            <a:r>
              <a:rPr lang="en-US" dirty="0" err="1">
                <a:solidFill>
                  <a:srgbClr val="D60093"/>
                </a:solidFill>
                <a:latin typeface="Arial" pitchFamily="-109" charset="0"/>
              </a:rPr>
              <a:t>sem</a:t>
            </a: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-&gt;count != 0)”?</a:t>
            </a:r>
            <a:endParaRPr lang="en-US" dirty="0">
              <a:latin typeface="Arial" pitchFamily="-109" charset="0"/>
            </a:endParaRPr>
          </a:p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use a counter to</a:t>
            </a:r>
            <a:r>
              <a:rPr lang="en-US" baseline="0" dirty="0"/>
              <a:t> count the # of readers. </a:t>
            </a:r>
            <a:endParaRPr lang="en-US" dirty="0"/>
          </a:p>
          <a:p>
            <a:r>
              <a:rPr lang="en-US" dirty="0" err="1"/>
              <a:t>readcount</a:t>
            </a:r>
            <a:r>
              <a:rPr lang="en-US" dirty="0"/>
              <a:t>++;</a:t>
            </a:r>
          </a:p>
          <a:p>
            <a:r>
              <a:rPr lang="en-US" dirty="0"/>
              <a:t>                           readcount++;</a:t>
            </a:r>
          </a:p>
          <a:p>
            <a:r>
              <a:rPr lang="en-US" dirty="0"/>
              <a:t>if (readcount == 1) // at this moment, readcount == 2…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2/10/13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2/10/13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31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sz="4400" dirty="0">
                <a:solidFill>
                  <a:srgbClr val="008000"/>
                </a:solidFill>
              </a:rPr>
              <a:t>CSCI 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483213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4492" y="3286510"/>
            <a:ext cx="7557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</a:t>
            </a:r>
            <a:r>
              <a:rPr lang="en-US" altLang="zh-CN" sz="3800" i="1" dirty="0">
                <a:solidFill>
                  <a:srgbClr val="FF6600"/>
                </a:solidFill>
              </a:rPr>
              <a:t>6</a:t>
            </a:r>
            <a:r>
              <a:rPr lang="en-US" sz="3800" i="1" dirty="0">
                <a:solidFill>
                  <a:srgbClr val="FF6600"/>
                </a:solidFill>
              </a:rPr>
              <a:t>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Synchronization (II) -- Semaphores and Monitors</a:t>
            </a:r>
            <a:endParaRPr lang="en-US" sz="3800" dirty="0">
              <a:solidFill>
                <a:srgbClr val="FF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8AEB2-DE03-FFAA-0094-911C69369507}"/>
              </a:ext>
            </a:extLst>
          </p:cNvPr>
          <p:cNvSpPr txBox="1"/>
          <p:nvPr/>
        </p:nvSpPr>
        <p:spPr>
          <a:xfrm>
            <a:off x="2259159" y="5428582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https://github.com/henryhxu/CSCI3150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ED30C-D25A-D941-B882-3EE744D05105}" type="slidenum">
              <a:rPr lang="en-US"/>
              <a:pPr/>
              <a:t>10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Monitors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230" y="1672770"/>
            <a:ext cx="7924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-109" charset="0"/>
              </a:rPr>
              <a:t>A monitor is a programming language construct that controls access to shared data</a:t>
            </a:r>
          </a:p>
          <a:p>
            <a:pPr lvl="1"/>
            <a:r>
              <a:rPr lang="en-US" dirty="0">
                <a:latin typeface="Arial" pitchFamily="-109" charset="0"/>
              </a:rPr>
              <a:t>Synchronization code added by compiler, enforced at runtime</a:t>
            </a:r>
          </a:p>
          <a:p>
            <a:pPr lvl="1"/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Why is this an advantage?</a:t>
            </a:r>
          </a:p>
          <a:p>
            <a:r>
              <a:rPr lang="en-US" dirty="0">
                <a:latin typeface="Arial" pitchFamily="-109" charset="0"/>
              </a:rPr>
              <a:t>A monitor is a module that encapsulates</a:t>
            </a:r>
          </a:p>
          <a:p>
            <a:pPr lvl="1"/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Shared data structures</a:t>
            </a:r>
          </a:p>
          <a:p>
            <a:pPr lvl="1"/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Procedures</a:t>
            </a:r>
            <a:r>
              <a:rPr lang="en-US" dirty="0">
                <a:latin typeface="Arial" pitchFamily="-109" charset="0"/>
              </a:rPr>
              <a:t> that operate on the shared data structures</a:t>
            </a:r>
          </a:p>
          <a:p>
            <a:pPr lvl="1"/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Synchronization</a:t>
            </a:r>
            <a:r>
              <a:rPr lang="en-US" dirty="0">
                <a:latin typeface="Arial" pitchFamily="-109" charset="0"/>
              </a:rPr>
              <a:t> between concurrent threads that invoke the procedures</a:t>
            </a:r>
          </a:p>
          <a:p>
            <a:r>
              <a:rPr lang="en-US" dirty="0">
                <a:latin typeface="Arial" pitchFamily="-109" charset="0"/>
              </a:rPr>
              <a:t>A monitor protects its data from unstructured access</a:t>
            </a:r>
          </a:p>
          <a:p>
            <a:r>
              <a:rPr lang="en-US" dirty="0">
                <a:latin typeface="Arial" pitchFamily="-109" charset="0"/>
              </a:rPr>
              <a:t>It guarantees that threads accessing its data through its procedures interact only in legitimate ways</a:t>
            </a:r>
          </a:p>
        </p:txBody>
      </p:sp>
    </p:spTree>
    <p:extLst>
      <p:ext uri="{BB962C8B-B14F-4D97-AF65-F5344CB8AC3E}">
        <p14:creationId xmlns:p14="http://schemas.microsoft.com/office/powerpoint/2010/main" val="38385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228FE-AE5C-7843-A5A6-319DE2F37197}" type="slidenum">
              <a:rPr lang="en-US"/>
              <a:pPr/>
              <a:t>11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Monitor Semantics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905" y="1923143"/>
            <a:ext cx="7926199" cy="414237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</a:rPr>
              <a:t>A monitor guarantees mutual exclusion</a:t>
            </a:r>
          </a:p>
          <a:p>
            <a:pPr lvl="1"/>
            <a:r>
              <a:rPr lang="en-US" dirty="0">
                <a:latin typeface="Arial" pitchFamily="-109" charset="0"/>
              </a:rPr>
              <a:t>Only one thread can execute any monitor procedure at any time (the thread is “in the monitor”)</a:t>
            </a:r>
          </a:p>
          <a:p>
            <a:pPr lvl="1"/>
            <a:r>
              <a:rPr lang="en-US" dirty="0">
                <a:latin typeface="Arial" pitchFamily="-109" charset="0"/>
              </a:rPr>
              <a:t>If a second thread invokes a monitor procedure when a first thread is already executing one, it blocks</a:t>
            </a:r>
          </a:p>
          <a:p>
            <a:pPr lvl="2"/>
            <a:r>
              <a:rPr lang="en-US" dirty="0">
                <a:latin typeface="Arial" pitchFamily="-109" charset="0"/>
              </a:rPr>
              <a:t>So the monitor has to have a wait queue…</a:t>
            </a:r>
          </a:p>
          <a:p>
            <a:pPr lvl="1"/>
            <a:r>
              <a:rPr lang="en-US" dirty="0">
                <a:latin typeface="Arial" pitchFamily="-109" charset="0"/>
              </a:rPr>
              <a:t>If a thread within a monitor blocks, another one can enter</a:t>
            </a:r>
          </a:p>
          <a:p>
            <a:pPr lvl="2"/>
            <a:r>
              <a:rPr lang="en-US" dirty="0">
                <a:latin typeface="Arial" pitchFamily="-109" charset="0"/>
              </a:rPr>
              <a:t>Condition Variable</a:t>
            </a:r>
          </a:p>
          <a:p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What are the implications in terms of parallelism in monitor?</a:t>
            </a:r>
          </a:p>
        </p:txBody>
      </p:sp>
    </p:spTree>
    <p:extLst>
      <p:ext uri="{BB962C8B-B14F-4D97-AF65-F5344CB8AC3E}">
        <p14:creationId xmlns:p14="http://schemas.microsoft.com/office/powerpoint/2010/main" val="284194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EA09A-1451-E147-A5CD-3431EA68B9DD}" type="slidenum">
              <a:rPr lang="en-US"/>
              <a:pPr/>
              <a:t>12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Account Example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234980"/>
            <a:ext cx="7696200" cy="11430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Arial" pitchFamily="-109" charset="0"/>
              </a:rPr>
              <a:t>Hey, that was easy</a:t>
            </a:r>
          </a:p>
          <a:p>
            <a:pPr lvl="1"/>
            <a:r>
              <a:rPr lang="en-US" dirty="0">
                <a:latin typeface="Arial" pitchFamily="-109" charset="0"/>
              </a:rPr>
              <a:t>But what if a thread wants to wait inside the monitor?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533400" y="1908096"/>
            <a:ext cx="3429000" cy="2401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Monitor </a:t>
            </a:r>
            <a:r>
              <a:rPr lang="en-US" sz="1600">
                <a:solidFill>
                  <a:srgbClr val="0000FF"/>
                </a:solidFill>
              </a:rPr>
              <a:t>account</a:t>
            </a:r>
            <a:r>
              <a:rPr lang="en-US" sz="160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double balance;</a:t>
            </a:r>
          </a:p>
          <a:p>
            <a:pPr>
              <a:buFont typeface="Monotype Sorts" pitchFamily="-109" charset="2"/>
              <a:buNone/>
            </a:pPr>
            <a:endParaRPr lang="en-US" sz="160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double </a:t>
            </a:r>
            <a:r>
              <a:rPr lang="en-US" sz="1600">
                <a:solidFill>
                  <a:srgbClr val="0000FF"/>
                </a:solidFill>
              </a:rPr>
              <a:t>withdraw</a:t>
            </a:r>
            <a:r>
              <a:rPr lang="en-US" sz="1600">
                <a:solidFill>
                  <a:schemeClr val="accent2"/>
                </a:solidFill>
              </a:rPr>
              <a:t>(amount) {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  return balance;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5486400" y="1755696"/>
            <a:ext cx="3200400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withdraw(amount)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balance = balance – amount;</a:t>
            </a:r>
            <a:endParaRPr lang="en-US" sz="1000" b="1"/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5486400" y="2974896"/>
            <a:ext cx="32004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withdraw(amount)</a:t>
            </a:r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5486400" y="3432096"/>
            <a:ext cx="3200400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return balance (and exit)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24587" name="Line 8"/>
          <p:cNvSpPr>
            <a:spLocks noChangeShapeType="1"/>
          </p:cNvSpPr>
          <p:nvPr/>
        </p:nvSpPr>
        <p:spPr bwMode="auto">
          <a:xfrm>
            <a:off x="5257800" y="1755696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5486400" y="2517696"/>
            <a:ext cx="32004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withdraw(amount)</a:t>
            </a:r>
          </a:p>
        </p:txBody>
      </p:sp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5486400" y="3889296"/>
            <a:ext cx="3200400" cy="639763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balance = balance – amount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return balance;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5486400" y="4651296"/>
            <a:ext cx="3200400" cy="63976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balance = balance – amount;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  return balance;</a:t>
            </a: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 flipV="1">
            <a:off x="4953000" y="2746296"/>
            <a:ext cx="533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Line 13"/>
          <p:cNvSpPr>
            <a:spLocks noChangeShapeType="1"/>
          </p:cNvSpPr>
          <p:nvPr/>
        </p:nvSpPr>
        <p:spPr bwMode="auto">
          <a:xfrm>
            <a:off x="4953000" y="2974896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4114800" y="2136696"/>
            <a:ext cx="990600" cy="1558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Threads block waiting to get into monitor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1143000" y="4498896"/>
            <a:ext cx="38100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When first thread exits, another can enter.  Which one is undefined.</a:t>
            </a:r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 flipV="1">
            <a:off x="4800600" y="4270296"/>
            <a:ext cx="6858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4800600" y="4879896"/>
            <a:ext cx="6858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D9037-F52B-5C4E-A98C-C648B4897E4B}" type="slidenum">
              <a:rPr lang="en-US"/>
              <a:pPr/>
              <a:t>13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Condition Variables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1F1F1F"/>
                </a:solidFill>
                <a:latin typeface="Arial" pitchFamily="-109" charset="0"/>
              </a:rPr>
              <a:t>A </a:t>
            </a:r>
            <a:r>
              <a:rPr lang="en-US" sz="2000" dirty="0">
                <a:solidFill>
                  <a:srgbClr val="FF3300"/>
                </a:solidFill>
                <a:latin typeface="Arial" pitchFamily="-109" charset="0"/>
              </a:rPr>
              <a:t>condition variable </a:t>
            </a:r>
            <a:r>
              <a:rPr lang="en-US" sz="2000" dirty="0">
                <a:solidFill>
                  <a:srgbClr val="1F1F1F"/>
                </a:solidFill>
                <a:latin typeface="Arial" pitchFamily="-109" charset="0"/>
              </a:rPr>
              <a:t>is associated with a condition needed for a thread to make progress once it is in the monitor.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endParaRPr lang="en-US" sz="1400" dirty="0">
              <a:solidFill>
                <a:schemeClr val="tx1"/>
              </a:solidFill>
              <a:latin typeface="Arial" pitchFamily="-109" charset="0"/>
            </a:endParaRP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endParaRPr lang="en-US" sz="2000" dirty="0">
              <a:latin typeface="Arial" pitchFamily="-10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876" y="3084283"/>
            <a:ext cx="8278973" cy="247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Monitor M {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... </a:t>
            </a:r>
            <a:r>
              <a:rPr lang="en-US" sz="1700" i="1" dirty="0">
                <a:latin typeface="Arial" pitchFamily="-109" charset="0"/>
              </a:rPr>
              <a:t>monitored variables</a:t>
            </a:r>
            <a:endParaRPr lang="en-US" sz="1700" dirty="0">
              <a:latin typeface="Arial" pitchFamily="-109" charset="0"/>
            </a:endParaRP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Condition c;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endParaRPr lang="en-US" sz="1700" dirty="0">
              <a:latin typeface="Arial" pitchFamily="-109" charset="0"/>
            </a:endParaRP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void enter_mon (...) {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  if (extra property not true) </a:t>
            </a:r>
            <a:r>
              <a:rPr lang="en-US" sz="1700" dirty="0">
                <a:solidFill>
                  <a:srgbClr val="0000FF"/>
                </a:solidFill>
                <a:latin typeface="Arial" pitchFamily="-109" charset="0"/>
              </a:rPr>
              <a:t>wait</a:t>
            </a:r>
            <a:r>
              <a:rPr lang="en-US" sz="1700" dirty="0">
                <a:latin typeface="Arial" pitchFamily="-109" charset="0"/>
              </a:rPr>
              <a:t>(c);            </a:t>
            </a:r>
            <a:r>
              <a:rPr lang="en-US" sz="1700" dirty="0">
                <a:solidFill>
                  <a:srgbClr val="1F1F1F"/>
                </a:solidFill>
                <a:latin typeface="Arial" pitchFamily="-109" charset="0"/>
              </a:rPr>
              <a:t>waits outside of the monitor's mutex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  do what you have to do</a:t>
            </a:r>
            <a:endParaRPr lang="en-US" sz="1700" i="1" dirty="0">
              <a:latin typeface="Arial" pitchFamily="-109" charset="0"/>
            </a:endParaRP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  if (extra property true) </a:t>
            </a:r>
            <a:r>
              <a:rPr lang="en-US" sz="1700" dirty="0">
                <a:solidFill>
                  <a:srgbClr val="0000FF"/>
                </a:solidFill>
                <a:latin typeface="Arial" pitchFamily="-109" charset="0"/>
              </a:rPr>
              <a:t>signal</a:t>
            </a:r>
            <a:r>
              <a:rPr lang="en-US" sz="1700" dirty="0">
                <a:latin typeface="Arial" pitchFamily="-109" charset="0"/>
              </a:rPr>
              <a:t>(c);               </a:t>
            </a:r>
            <a:r>
              <a:rPr lang="en-US" sz="1700" dirty="0">
                <a:solidFill>
                  <a:srgbClr val="1F1F1F"/>
                </a:solidFill>
                <a:latin typeface="Arial" pitchFamily="-109" charset="0"/>
              </a:rPr>
              <a:t>brings in one thread waiting on condition</a:t>
            </a:r>
          </a:p>
          <a:p>
            <a:pPr>
              <a:lnSpc>
                <a:spcPct val="90000"/>
              </a:lnSpc>
              <a:buFont typeface="Monotype Sorts" pitchFamily="-109" charset="2"/>
              <a:buNone/>
            </a:pPr>
            <a:r>
              <a:rPr lang="en-US" sz="1700" dirty="0">
                <a:latin typeface="Arial" pitchFamily="-109" charset="0"/>
              </a:rPr>
              <a:t>  }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968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23588-E82F-024A-8021-95D0C54DCDE2}" type="slidenum">
              <a:rPr lang="en-US"/>
              <a:pPr/>
              <a:t>14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Condition Variables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9780"/>
            <a:ext cx="7924800" cy="4648200"/>
          </a:xfrm>
        </p:spPr>
        <p:txBody>
          <a:bodyPr/>
          <a:lstStyle/>
          <a:p>
            <a:r>
              <a:rPr lang="en-US" dirty="0">
                <a:latin typeface="Arial" pitchFamily="-109" charset="0"/>
              </a:rPr>
              <a:t>Condition variables support three operations: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Wait</a:t>
            </a:r>
            <a:r>
              <a:rPr lang="en-US" dirty="0">
                <a:latin typeface="Arial" pitchFamily="-109" charset="0"/>
              </a:rPr>
              <a:t> – release monitor lock, wait for C/V to be signaled</a:t>
            </a:r>
          </a:p>
          <a:p>
            <a:pPr lvl="2"/>
            <a:r>
              <a:rPr lang="en-US" dirty="0">
                <a:latin typeface="Arial" pitchFamily="-109" charset="0"/>
              </a:rPr>
              <a:t>So condition variables have wait queues, too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Signal</a:t>
            </a:r>
            <a:r>
              <a:rPr lang="en-US" dirty="0">
                <a:latin typeface="Arial" pitchFamily="-109" charset="0"/>
              </a:rPr>
              <a:t> – wakeup one waiting thread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Broadcast</a:t>
            </a:r>
            <a:r>
              <a:rPr lang="en-US" dirty="0">
                <a:latin typeface="Arial" pitchFamily="-109" charset="0"/>
              </a:rPr>
              <a:t> – wakeup all waiting threads</a:t>
            </a:r>
          </a:p>
          <a:p>
            <a:r>
              <a:rPr lang="en-US" dirty="0">
                <a:latin typeface="Arial" pitchFamily="-109" charset="0"/>
              </a:rPr>
              <a:t>Condition variables </a:t>
            </a:r>
            <a:r>
              <a:rPr lang="en-US" i="1" dirty="0">
                <a:latin typeface="Arial" pitchFamily="-109" charset="0"/>
              </a:rPr>
              <a:t>are not</a:t>
            </a:r>
            <a:r>
              <a:rPr lang="en-US" dirty="0">
                <a:latin typeface="Arial" pitchFamily="-109" charset="0"/>
              </a:rPr>
              <a:t> boolean objects</a:t>
            </a:r>
          </a:p>
          <a:p>
            <a:pPr lvl="1"/>
            <a:r>
              <a:rPr lang="en-US" dirty="0">
                <a:latin typeface="Arial" pitchFamily="-109" charset="0"/>
              </a:rPr>
              <a:t>“if (condition_variable) then” … does not make sense</a:t>
            </a:r>
          </a:p>
          <a:p>
            <a:pPr lvl="1"/>
            <a:r>
              <a:rPr lang="en-US" dirty="0">
                <a:latin typeface="Arial" pitchFamily="-109" charset="0"/>
              </a:rPr>
              <a:t>“if (num_resources == 0) then wait(resources_available)” does</a:t>
            </a:r>
          </a:p>
          <a:p>
            <a:pPr lvl="1"/>
            <a:r>
              <a:rPr lang="en-US" dirty="0">
                <a:latin typeface="Arial" pitchFamily="-109" charset="0"/>
              </a:rPr>
              <a:t>An example will make this more clear</a:t>
            </a:r>
          </a:p>
        </p:txBody>
      </p:sp>
    </p:spTree>
    <p:extLst>
      <p:ext uri="{BB962C8B-B14F-4D97-AF65-F5344CB8AC3E}">
        <p14:creationId xmlns:p14="http://schemas.microsoft.com/office/powerpoint/2010/main" val="19029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C67B2-6296-B24D-8DAA-1D3F9A010F2A}" type="slidenum">
              <a:rPr lang="en-US"/>
              <a:pPr/>
              <a:t>15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1730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Condition Vars != Semaphores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3720"/>
            <a:ext cx="8549640" cy="4724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</a:rPr>
              <a:t>Condition variables != semaphores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However, they each can be used to implement the other</a:t>
            </a:r>
          </a:p>
          <a:p>
            <a:r>
              <a:rPr lang="en-US" dirty="0">
                <a:latin typeface="Arial" pitchFamily="-109" charset="0"/>
              </a:rPr>
              <a:t>Access to the monitor is controlled by a lock</a:t>
            </a:r>
          </a:p>
          <a:p>
            <a:pPr lvl="1"/>
            <a:r>
              <a:rPr lang="en-US" dirty="0">
                <a:latin typeface="Arial" pitchFamily="-109" charset="0"/>
              </a:rPr>
              <a:t>wait() blocks the calling thread, and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gives up the lock</a:t>
            </a:r>
          </a:p>
          <a:p>
            <a:pPr lvl="2"/>
            <a:r>
              <a:rPr lang="en-US" dirty="0">
                <a:latin typeface="Arial" pitchFamily="-109" charset="0"/>
              </a:rPr>
              <a:t>To call wait, the thread has to be in the monitor (hence has lock)</a:t>
            </a:r>
          </a:p>
          <a:p>
            <a:pPr lvl="2"/>
            <a:r>
              <a:rPr lang="en-US" dirty="0">
                <a:latin typeface="Arial" pitchFamily="-109" charset="0"/>
              </a:rPr>
              <a:t>Semaphore::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P </a:t>
            </a:r>
            <a:r>
              <a:rPr lang="en-US" dirty="0">
                <a:latin typeface="Arial" pitchFamily="-109" charset="0"/>
              </a:rPr>
              <a:t>just blocks the thread on the queue</a:t>
            </a:r>
          </a:p>
          <a:p>
            <a:pPr lvl="1"/>
            <a:r>
              <a:rPr lang="en-US" dirty="0">
                <a:latin typeface="Arial" pitchFamily="-109" charset="0"/>
              </a:rPr>
              <a:t>signal() causes a waiting thread to wake up</a:t>
            </a:r>
          </a:p>
          <a:p>
            <a:pPr lvl="2"/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If there is no waiting thread, the signal is lost</a:t>
            </a:r>
          </a:p>
          <a:p>
            <a:pPr lvl="2"/>
            <a:r>
              <a:rPr lang="en-US" dirty="0">
                <a:latin typeface="Arial" pitchFamily="-109" charset="0"/>
              </a:rPr>
              <a:t>Semaphore::V increases the semaphore count, allowing future entry even if no thread is waiting</a:t>
            </a:r>
          </a:p>
          <a:p>
            <a:pPr lvl="2"/>
            <a:r>
              <a:rPr lang="en-US" dirty="0">
                <a:latin typeface="Arial" pitchFamily="-109" charset="0"/>
              </a:rPr>
              <a:t>Condition variables have no history</a:t>
            </a:r>
          </a:p>
        </p:txBody>
      </p:sp>
    </p:spTree>
    <p:extLst>
      <p:ext uri="{BB962C8B-B14F-4D97-AF65-F5344CB8AC3E}">
        <p14:creationId xmlns:p14="http://schemas.microsoft.com/office/powerpoint/2010/main" val="337700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7ACEB-2FFE-6D42-A9CC-6D9A460D18D5}" type="slidenum">
              <a:rPr lang="en-US"/>
              <a:pPr/>
              <a:t>16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 and Condition Vars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558" y="1957231"/>
            <a:ext cx="7345363" cy="3931920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C.V.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signaled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satisfied.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itself,</a:t>
            </a:r>
            <a:r>
              <a:rPr lang="zh-CN" altLang="en-US" dirty="0"/>
              <a:t> </a:t>
            </a:r>
            <a:r>
              <a:rPr lang="en-US" altLang="zh-CN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lock)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this.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C.V.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non-empty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</a:p>
          <a:p>
            <a:pPr lvl="2"/>
            <a:r>
              <a:rPr lang="en-US" altLang="zh-CN" dirty="0"/>
              <a:t>Otherwise,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69374-8774-744E-9177-531FBFE3F8A0}" type="slidenum">
              <a:rPr lang="en-US"/>
              <a:pPr/>
              <a:t>17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Using Semaphores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947333"/>
            <a:ext cx="7568142" cy="4118188"/>
          </a:xfrm>
        </p:spPr>
        <p:txBody>
          <a:bodyPr/>
          <a:lstStyle/>
          <a:p>
            <a:r>
              <a:rPr lang="en-US" dirty="0">
                <a:latin typeface="Arial" pitchFamily="-109" charset="0"/>
              </a:rPr>
              <a:t>We’ve looked at a simple example for using synchronization</a:t>
            </a:r>
          </a:p>
          <a:p>
            <a:pPr lvl="1"/>
            <a:r>
              <a:rPr lang="en-US" dirty="0">
                <a:latin typeface="Arial" pitchFamily="-109" charset="0"/>
              </a:rPr>
              <a:t>Mutual exclusion while accessing a bank account</a:t>
            </a:r>
          </a:p>
          <a:p>
            <a:r>
              <a:rPr lang="en-US" dirty="0">
                <a:latin typeface="Arial" pitchFamily="-109" charset="0"/>
              </a:rPr>
              <a:t>Now we’re going to use semaphores to look at more interesting examples</a:t>
            </a:r>
          </a:p>
          <a:p>
            <a:pPr lvl="1"/>
            <a:r>
              <a:rPr lang="en-US" dirty="0">
                <a:latin typeface="Arial" pitchFamily="-109" charset="0"/>
              </a:rPr>
              <a:t>Readers/Writers</a:t>
            </a:r>
          </a:p>
          <a:p>
            <a:pPr lvl="1"/>
            <a:r>
              <a:rPr lang="en-US" dirty="0">
                <a:latin typeface="Arial" pitchFamily="-109" charset="0"/>
              </a:rPr>
              <a:t>Bounded Buffers (after we discuss Monitor)</a:t>
            </a:r>
          </a:p>
          <a:p>
            <a:pPr lvl="1"/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3F0BC5-7D22-8045-B3F3-4BCA7091C6F5}" type="slidenum">
              <a:rPr lang="en-US"/>
              <a:pPr/>
              <a:t>18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Readers/Writers Problem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2" y="1778000"/>
            <a:ext cx="8019142" cy="4578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Readers/Writers Problem: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An object is shared among several threads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Some threads only read the object, others only write 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We can allow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multiple readers</a:t>
            </a:r>
            <a:r>
              <a:rPr lang="en-US" dirty="0">
                <a:latin typeface="Arial" pitchFamily="-109" charset="0"/>
              </a:rPr>
              <a:t> but only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one writer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Let #r be the number of readers, </a:t>
            </a:r>
            <a:r>
              <a:rPr lang="en-US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#w be the number of writers</a:t>
            </a:r>
            <a:endParaRPr lang="en-US" dirty="0">
              <a:solidFill>
                <a:srgbClr val="FF3300"/>
              </a:solidFill>
              <a:latin typeface="Arial" pitchFamily="-109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Safety: (#r ≥ 0) </a:t>
            </a:r>
            <a:r>
              <a:rPr lang="en-US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∧ (0 ≤ #w ≤ 1) ∧ ((#r &gt; 0) ⇒ (#w = 0))</a:t>
            </a:r>
            <a:endParaRPr lang="en-US" dirty="0">
              <a:solidFill>
                <a:srgbClr val="FF3300"/>
              </a:solidFill>
              <a:latin typeface="Arial" pitchFamily="-10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How can we use semaphores to control access to the object to implement this protocol?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write operational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388620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reader {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read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writer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Write;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9274" y="2222328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Does it work?</a:t>
            </a:r>
          </a:p>
          <a:p>
            <a:pPr>
              <a:buFont typeface="Arial"/>
              <a:buChar char="•"/>
            </a:pPr>
            <a:r>
              <a:rPr lang="en-US" sz="22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9188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BF87C-F3AE-5840-A913-06FFE90C38AC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+mj-lt"/>
              </a:rPr>
              <a:t>Higher-Level Synchronization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382" y="1826381"/>
            <a:ext cx="8298058" cy="45452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We looked at using locks to provide mutual exclusion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Locks work, but they have some drawbacks when critical regions are long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Spinlocks – inefficient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Disabling interrupts – can miss or delay important events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Instead, we want synchronization mechanisms that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Block waiters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Leave interrupts enabled inside the critical section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Look at two common high-level mechanisms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Semaphores</a:t>
            </a:r>
            <a:r>
              <a:rPr lang="en-US" dirty="0">
                <a:latin typeface="Arial" pitchFamily="-109" charset="0"/>
              </a:rPr>
              <a:t>: binary (mutex) and counting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Monitors</a:t>
            </a:r>
            <a:r>
              <a:rPr lang="en-US" dirty="0">
                <a:latin typeface="Arial" pitchFamily="-109" charset="0"/>
              </a:rPr>
              <a:t>: mutexes and condition variables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Use them to solve common synchronization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attempt: one mutex semaphore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3886200" cy="3785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exclusive writer or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w_or_r = 1;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reader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P(w_or_r); </a:t>
            </a:r>
            <a:r>
              <a:rPr lang="en-US" sz="1600" dirty="0">
                <a:solidFill>
                  <a:srgbClr val="FF0000"/>
                </a:solidFill>
              </a:rPr>
              <a:t>// lock out writers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</a:t>
            </a:r>
            <a:r>
              <a:rPr lang="en-US" sz="1600" i="1" dirty="0">
                <a:solidFill>
                  <a:srgbClr val="0000FF"/>
                </a:solidFill>
              </a:rPr>
              <a:t>read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V(w_or_r); </a:t>
            </a:r>
            <a:r>
              <a:rPr lang="en-US" sz="1600" dirty="0">
                <a:solidFill>
                  <a:srgbClr val="FF0000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writer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P(w_or_r); </a:t>
            </a:r>
            <a:r>
              <a:rPr lang="en-US" sz="1600" dirty="0">
                <a:solidFill>
                  <a:srgbClr val="D60093"/>
                </a:solidFill>
              </a:rPr>
              <a:t>// lock out readers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  Write;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9274" y="2222328"/>
            <a:ext cx="4121641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Does it work?</a:t>
            </a:r>
          </a:p>
          <a:p>
            <a:pPr>
              <a:buFont typeface="Arial"/>
              <a:buChar char="•"/>
            </a:pPr>
            <a:r>
              <a:rPr lang="en-US" sz="2200" dirty="0"/>
              <a:t>Why?</a:t>
            </a:r>
          </a:p>
          <a:p>
            <a:pPr>
              <a:buFont typeface="Arial"/>
              <a:buChar char="•"/>
            </a:pPr>
            <a:r>
              <a:rPr lang="en-US" sz="2200" dirty="0"/>
              <a:t>Which condition is satisfied and </a:t>
            </a:r>
          </a:p>
          <a:p>
            <a:r>
              <a:rPr lang="en-US" sz="2200" dirty="0"/>
              <a:t>which is not?</a:t>
            </a:r>
          </a:p>
          <a:p>
            <a:r>
              <a:rPr lang="en-US" sz="2200" dirty="0">
                <a:latin typeface="Arial" pitchFamily="-109" charset="0"/>
              </a:rPr>
              <a:t>(#r ≥ 0) </a:t>
            </a:r>
            <a:endParaRPr lang="en-US" sz="2200" dirty="0"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  <a:p>
            <a:r>
              <a:rPr lang="en-US" sz="2200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(0 ≤ #w ≤ 1) </a:t>
            </a:r>
          </a:p>
          <a:p>
            <a:r>
              <a:rPr lang="en-US" sz="2200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((#r &gt; 0) ⇒ (#w = 0))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79368"/>
            <a:ext cx="7345362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attempt: add a counter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1203490"/>
            <a:ext cx="4172074" cy="526298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9C5238"/>
                </a:solidFill>
              </a:rPr>
              <a:t>int readcount = 0; </a:t>
            </a:r>
            <a:r>
              <a:rPr lang="en-US" sz="1600" dirty="0">
                <a:solidFill>
                  <a:srgbClr val="D60093"/>
                </a:solidFill>
              </a:rPr>
              <a:t>// record #readers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w_or_r = 1; // mutex semaphore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reader </a:t>
            </a:r>
            <a:r>
              <a:rPr lang="en-US" sz="16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readcount++;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if (readcount == 1){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    P(w_or_r); // lock out writers</a:t>
            </a:r>
          </a:p>
          <a:p>
            <a:r>
              <a:rPr lang="en-US" sz="1600" i="1" dirty="0">
                <a:solidFill>
                  <a:srgbClr val="9C5238"/>
                </a:solidFill>
              </a:rPr>
              <a:t>   }</a:t>
            </a:r>
          </a:p>
          <a:p>
            <a:r>
              <a:rPr lang="en-US" sz="1600" i="1" dirty="0">
                <a:solidFill>
                  <a:srgbClr val="9C5238"/>
                </a:solidFill>
              </a:rPr>
              <a:t>   </a:t>
            </a:r>
            <a:r>
              <a:rPr lang="en-US" sz="1600" i="1" dirty="0">
                <a:solidFill>
                  <a:srgbClr val="0000FF"/>
                </a:solidFill>
              </a:rPr>
              <a:t>read</a:t>
            </a:r>
            <a:r>
              <a:rPr lang="en-US" sz="1600" i="1" dirty="0">
                <a:solidFill>
                  <a:srgbClr val="9C5238"/>
                </a:solidFill>
              </a:rPr>
              <a:t>;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readcount--;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if (readcount == 0){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  V(w_or_r); // up for grabs</a:t>
            </a:r>
          </a:p>
          <a:p>
            <a:r>
              <a:rPr lang="en-US" sz="1600" dirty="0">
                <a:solidFill>
                  <a:srgbClr val="9C5238"/>
                </a:solidFill>
              </a:rPr>
              <a:t>   }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writer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P(w_or_r); </a:t>
            </a:r>
            <a:r>
              <a:rPr lang="en-US" sz="1600" dirty="0">
                <a:solidFill>
                  <a:srgbClr val="D60093"/>
                </a:solidFill>
              </a:rPr>
              <a:t>// lock out readers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  Write;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871" y="1616904"/>
            <a:ext cx="1980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/>
              <a:t> Does it work?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6144" y="1632868"/>
            <a:ext cx="3594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/>
          </a:p>
          <a:p>
            <a:pPr>
              <a:buFont typeface="Arial"/>
              <a:buChar char="•"/>
            </a:pPr>
            <a:r>
              <a:rPr lang="en-US" sz="2200" i="1" dirty="0">
                <a:solidFill>
                  <a:srgbClr val="0000FF"/>
                </a:solidFill>
              </a:rPr>
              <a:t> readcount is a shared variable,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who protects it?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86459" y="2784432"/>
            <a:ext cx="5086537" cy="3575042"/>
            <a:chOff x="3574700" y="2878496"/>
            <a:chExt cx="5086537" cy="3575042"/>
          </a:xfrm>
        </p:grpSpPr>
        <p:grpSp>
          <p:nvGrpSpPr>
            <p:cNvPr id="24" name="Group 23"/>
            <p:cNvGrpSpPr/>
            <p:nvPr/>
          </p:nvGrpSpPr>
          <p:grpSpPr>
            <a:xfrm>
              <a:off x="4191000" y="2878496"/>
              <a:ext cx="4470237" cy="3058746"/>
              <a:chOff x="4191000" y="3066624"/>
              <a:chExt cx="4470237" cy="3058746"/>
            </a:xfrm>
          </p:grpSpPr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191000" y="3066624"/>
                <a:ext cx="4470237" cy="30469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2"/>
                </a:solidFill>
                <a:miter lim="800000"/>
                <a:headEnd/>
                <a:tailEnd type="none" w="med" len="lg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>
                    <a:solidFill>
                      <a:srgbClr val="0000FF"/>
                    </a:solidFill>
                    <a:latin typeface="Arial Black"/>
                    <a:cs typeface="Arial Black"/>
                  </a:rPr>
                  <a:t>Thread 1:                      </a:t>
                </a:r>
                <a:r>
                  <a:rPr lang="en-US" sz="1600" i="1" dirty="0">
                    <a:solidFill>
                      <a:srgbClr val="FF0000"/>
                    </a:solidFill>
                    <a:latin typeface="Arial Black"/>
                    <a:cs typeface="Arial Black"/>
                  </a:rPr>
                  <a:t>Thread 2:</a:t>
                </a:r>
              </a:p>
              <a:p>
                <a:pPr>
                  <a:buFont typeface="Monotype Sorts" pitchFamily="-109" charset="2"/>
                  <a:buNone/>
                </a:pPr>
                <a:r>
                  <a:rPr lang="en-US" sz="1600" dirty="0">
                    <a:solidFill>
                      <a:srgbClr val="0000FF"/>
                    </a:solidFill>
                  </a:rPr>
                  <a:t>reader {</a:t>
                </a:r>
              </a:p>
              <a:p>
                <a:r>
                  <a:rPr lang="en-US" sz="1600" dirty="0">
                    <a:solidFill>
                      <a:srgbClr val="0000FF"/>
                    </a:solidFill>
                  </a:rPr>
                  <a:t>   readcount++;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                              reader {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                                 readcount++;                                            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                                 if (readcount == 1){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                                      P(w_or_r); </a:t>
                </a:r>
              </a:p>
              <a:p>
                <a:r>
                  <a:rPr lang="en-US" sz="1600" i="1" dirty="0">
                    <a:solidFill>
                      <a:srgbClr val="FF0000"/>
                    </a:solidFill>
                  </a:rPr>
                  <a:t>                                                   }</a:t>
                </a:r>
                <a:r>
                  <a:rPr lang="en-US" sz="160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rgbClr val="0000FF"/>
                    </a:solidFill>
                  </a:rPr>
                  <a:t>   if (readcount == 1){</a:t>
                </a:r>
              </a:p>
              <a:p>
                <a:r>
                  <a:rPr lang="en-US" sz="1600" dirty="0">
                    <a:solidFill>
                      <a:srgbClr val="0000FF"/>
                    </a:solidFill>
                  </a:rPr>
                  <a:t>       P(w_or_r); </a:t>
                </a:r>
              </a:p>
              <a:p>
                <a:r>
                  <a:rPr lang="en-US" sz="1600" i="1" dirty="0">
                    <a:solidFill>
                      <a:srgbClr val="0000FF"/>
                    </a:solidFill>
                  </a:rPr>
                  <a:t>   }</a:t>
                </a:r>
              </a:p>
              <a:p>
                <a:r>
                  <a:rPr lang="en-US" sz="1600" i="1" dirty="0">
                    <a:solidFill>
                      <a:srgbClr val="9C5238"/>
                    </a:solidFill>
                  </a:rPr>
                  <a:t>   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880039" y="4590117"/>
                <a:ext cx="3046988" cy="235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5333651" y="3853023"/>
                <a:ext cx="210041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674974" y="4105441"/>
                <a:ext cx="158769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switch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10800000">
                <a:off x="4629277" y="5797051"/>
                <a:ext cx="1557193" cy="2100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6" idx="2"/>
              </p:cNvCxnSpPr>
              <p:nvPr/>
            </p:nvCxnSpPr>
            <p:spPr>
              <a:xfrm rot="16200000" flipH="1">
                <a:off x="5706865" y="4236728"/>
                <a:ext cx="628308" cy="11043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74700" y="5807207"/>
              <a:ext cx="5004224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context switch can happen, a writer can come in since no reader locked the semaphore!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Readers/Writers Real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Use three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int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readcount</a:t>
            </a:r>
            <a:r>
              <a:rPr lang="en-US" dirty="0">
                <a:latin typeface="Arial" pitchFamily="-109" charset="0"/>
              </a:rPr>
              <a:t> – number of threads reading object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Semaphore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mutex</a:t>
            </a:r>
            <a:r>
              <a:rPr lang="en-US" dirty="0">
                <a:latin typeface="Arial" pitchFamily="-109" charset="0"/>
              </a:rPr>
              <a:t> – control access to readcount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Semaphore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w_or_r</a:t>
            </a:r>
            <a:r>
              <a:rPr lang="en-US" dirty="0">
                <a:latin typeface="Arial" pitchFamily="-109" charset="0"/>
              </a:rPr>
              <a:t> – exclusive writing or reading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5F278-3EEF-A54C-AD0A-B9FA758D875A}" type="slidenum">
              <a:rPr lang="en-US"/>
              <a:pPr/>
              <a:t>23</a:t>
            </a:fld>
            <a:endParaRPr lang="en-US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435010" y="1036816"/>
            <a:ext cx="3886200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number of readers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int readcount = 0;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mutual exclusion to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mutex = 1;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exclusive writer or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w_or_r = 1;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writer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P(w_or_r); </a:t>
            </a:r>
            <a:r>
              <a:rPr lang="en-US" sz="1600" dirty="0">
                <a:solidFill>
                  <a:srgbClr val="D60093"/>
                </a:solidFill>
              </a:rPr>
              <a:t>// lock out readers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  Write;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03662"/>
            <a:ext cx="7345362" cy="1000899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Readers/Writers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4702210" y="1036816"/>
            <a:ext cx="3886200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3300"/>
                </a:solidFill>
              </a:rPr>
              <a:t>reader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P(mutex);   </a:t>
            </a: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D60093"/>
                </a:solidFill>
              </a:rPr>
              <a:t>// lock readcount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readcount += 1; </a:t>
            </a:r>
            <a:r>
              <a:rPr lang="en-US" sz="1600" dirty="0">
                <a:solidFill>
                  <a:srgbClr val="D60093"/>
                </a:solidFill>
              </a:rPr>
              <a:t>// one more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if (readcount == 1)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P(w_or_r);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rgbClr val="D60093"/>
                </a:solidFill>
              </a:rPr>
              <a:t>// synch w/ writers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V(mutex);   </a:t>
            </a:r>
            <a:r>
              <a:rPr lang="en-US" sz="1600" dirty="0">
                <a:solidFill>
                  <a:srgbClr val="D60093"/>
                </a:solidFill>
              </a:rPr>
              <a:t>// unlock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Read;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P(mutex);      </a:t>
            </a:r>
            <a:r>
              <a:rPr lang="en-US" sz="1600" dirty="0">
                <a:solidFill>
                  <a:srgbClr val="D60093"/>
                </a:solidFill>
              </a:rPr>
              <a:t>// lock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readcount -= 1; </a:t>
            </a:r>
            <a:r>
              <a:rPr lang="en-US" sz="1600" dirty="0">
                <a:solidFill>
                  <a:srgbClr val="D60093"/>
                </a:solidFill>
              </a:rPr>
              <a:t>// one less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if (readcount == 0)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V(mutex); </a:t>
            </a: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>
                <a:solidFill>
                  <a:srgbClr val="D60093"/>
                </a:solidFill>
              </a:rPr>
              <a:t>// unlock readcount</a:t>
            </a: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4950" y="4433689"/>
            <a:ext cx="8093721" cy="182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Why do readers use</a:t>
            </a:r>
            <a:r>
              <a:rPr lang="en-US" dirty="0">
                <a:latin typeface="Arial" pitchFamily="-10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-109" charset="0"/>
              </a:rPr>
              <a:t>mutex</a:t>
            </a: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?</a:t>
            </a:r>
          </a:p>
          <a:p>
            <a:r>
              <a:rPr lang="en-US" sz="2600" dirty="0">
                <a:solidFill>
                  <a:srgbClr val="D60093"/>
                </a:solidFill>
                <a:latin typeface="Arial" pitchFamily="-109" charset="0"/>
              </a:rPr>
              <a:t>What if the V(</a:t>
            </a:r>
            <a:r>
              <a:rPr lang="en-US" sz="2600" dirty="0" err="1">
                <a:solidFill>
                  <a:srgbClr val="D60093"/>
                </a:solidFill>
                <a:latin typeface="Arial" pitchFamily="-109" charset="0"/>
              </a:rPr>
              <a:t>mutex</a:t>
            </a:r>
            <a:r>
              <a:rPr lang="en-US" sz="2600" dirty="0">
                <a:solidFill>
                  <a:srgbClr val="D60093"/>
                </a:solidFill>
                <a:latin typeface="Arial" pitchFamily="-109" charset="0"/>
              </a:rPr>
              <a:t>) is above “if (</a:t>
            </a:r>
            <a:r>
              <a:rPr lang="en-US" sz="2600" dirty="0" err="1">
                <a:solidFill>
                  <a:srgbClr val="D60093"/>
                </a:solidFill>
                <a:latin typeface="Arial" pitchFamily="-109" charset="0"/>
              </a:rPr>
              <a:t>readcount</a:t>
            </a:r>
            <a:r>
              <a:rPr lang="en-US" sz="2600" dirty="0">
                <a:solidFill>
                  <a:srgbClr val="D60093"/>
                </a:solidFill>
                <a:latin typeface="Arial" pitchFamily="-109" charset="0"/>
              </a:rPr>
              <a:t> == 1)”?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5F278-3EEF-A54C-AD0A-B9FA758D875A}" type="slidenum">
              <a:rPr lang="en-US"/>
              <a:pPr/>
              <a:t>24</a:t>
            </a:fld>
            <a:endParaRPr lang="en-US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3886200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number of readers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int readcount = 0;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mutual exclusion to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mutex = 1;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D60093"/>
                </a:solidFill>
              </a:rPr>
              <a:t>// exclusive writer or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Semaphore w_or_r = 1;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writer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P(w_or_r); </a:t>
            </a:r>
            <a:r>
              <a:rPr lang="en-US" sz="1600" dirty="0">
                <a:solidFill>
                  <a:srgbClr val="D60093"/>
                </a:solidFill>
              </a:rPr>
              <a:t>// lock out readers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  Write;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But it still has a problem…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3886200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3300"/>
                </a:solidFill>
              </a:rPr>
              <a:t>reader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P(mutex);   </a:t>
            </a: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D60093"/>
                </a:solidFill>
              </a:rPr>
              <a:t>// lock readcount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readcount += 1; </a:t>
            </a:r>
            <a:r>
              <a:rPr lang="en-US" sz="1600" dirty="0">
                <a:solidFill>
                  <a:srgbClr val="D60093"/>
                </a:solidFill>
              </a:rPr>
              <a:t>// one more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if (readcount == 1)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P(w_or_r);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rgbClr val="D60093"/>
                </a:solidFill>
              </a:rPr>
              <a:t>// synch w/ writers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V(mutex);   </a:t>
            </a:r>
            <a:r>
              <a:rPr lang="en-US" sz="1600" dirty="0">
                <a:solidFill>
                  <a:srgbClr val="D60093"/>
                </a:solidFill>
              </a:rPr>
              <a:t>// unlock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Read;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P(mutex);      </a:t>
            </a:r>
            <a:r>
              <a:rPr lang="en-US" sz="1600" dirty="0">
                <a:solidFill>
                  <a:srgbClr val="D60093"/>
                </a:solidFill>
              </a:rPr>
              <a:t>// lock readcount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readcount -= 1; </a:t>
            </a:r>
            <a:r>
              <a:rPr lang="en-US" sz="1600" dirty="0">
                <a:solidFill>
                  <a:srgbClr val="D60093"/>
                </a:solidFill>
              </a:rPr>
              <a:t>// one less reader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if (readcount == 0)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   V(w_or_r); </a:t>
            </a:r>
            <a:r>
              <a:rPr lang="en-US" sz="1600" dirty="0">
                <a:solidFill>
                  <a:srgbClr val="D60093"/>
                </a:solidFill>
              </a:rPr>
              <a:t>// up for grabs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V(mutex); </a:t>
            </a: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>
                <a:solidFill>
                  <a:srgbClr val="D60093"/>
                </a:solidFill>
              </a:rPr>
              <a:t>// unlock readcount</a:t>
            </a: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 writer is waiting, but readers keep coming, the writer is starved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4" y="2840651"/>
            <a:ext cx="2754086" cy="3224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38799-5605-9B4E-A8CA-E963F938DC62}" type="slidenum">
              <a:rPr lang="en-US"/>
              <a:pPr/>
              <a:t>26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Semaphore Questions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2145696"/>
            <a:ext cx="7345363" cy="3931920"/>
          </a:xfrm>
        </p:spPr>
        <p:txBody>
          <a:bodyPr>
            <a:normAutofit lnSpcReduction="10000"/>
          </a:bodyPr>
          <a:lstStyle/>
          <a:p>
            <a:pPr>
              <a:tabLst>
                <a:tab pos="2968625" algn="l"/>
                <a:tab pos="5484813" algn="l"/>
              </a:tabLst>
            </a:pPr>
            <a:r>
              <a:rPr lang="en-US" dirty="0">
                <a:latin typeface="Arial" pitchFamily="-109" charset="0"/>
              </a:rPr>
              <a:t>Are there any problems that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can</a:t>
            </a:r>
            <a:r>
              <a:rPr lang="en-US" dirty="0">
                <a:latin typeface="Arial" pitchFamily="-109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be solved</a:t>
            </a:r>
            <a:r>
              <a:rPr lang="en-US" dirty="0">
                <a:latin typeface="Arial" pitchFamily="-109" charset="0"/>
              </a:rPr>
              <a:t> with counting semaphores that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cannot</a:t>
            </a:r>
            <a:r>
              <a:rPr lang="en-US" dirty="0">
                <a:latin typeface="Arial" pitchFamily="-109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be solved</a:t>
            </a:r>
            <a:r>
              <a:rPr lang="en-US" dirty="0">
                <a:latin typeface="Arial" pitchFamily="-109" charset="0"/>
              </a:rPr>
              <a:t> with mutex semaphores?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system provides only mutex semaphores, can you use it to implement a counting semaphores?</a:t>
            </a:r>
          </a:p>
          <a:p>
            <a:r>
              <a:rPr lang="en-US" dirty="0">
                <a:latin typeface="Arial" pitchFamily="-109" charset="0"/>
              </a:rPr>
              <a:t>When to use counting semaphore?</a:t>
            </a:r>
          </a:p>
          <a:p>
            <a:pPr lvl="1"/>
            <a:r>
              <a:rPr lang="en-US" dirty="0">
                <a:latin typeface="Arial" pitchFamily="-109" charset="0"/>
              </a:rPr>
              <a:t>Problem needs a counter</a:t>
            </a:r>
          </a:p>
          <a:p>
            <a:pPr lvl="1"/>
            <a:r>
              <a:rPr lang="en-US" dirty="0">
                <a:latin typeface="Arial" pitchFamily="-109" charset="0"/>
              </a:rPr>
              <a:t>The maximum value is known (bounded)</a:t>
            </a:r>
          </a:p>
          <a:p>
            <a:pPr lvl="1">
              <a:buFont typeface="ZapfDingbats" pitchFamily="82" charset="2"/>
              <a:buNone/>
              <a:tabLst>
                <a:tab pos="2968625" algn="l"/>
                <a:tab pos="5484813" algn="l"/>
              </a:tabLst>
            </a:pPr>
            <a:r>
              <a:rPr lang="en-US" sz="1600" dirty="0">
                <a:latin typeface="Arial" pitchFamily="-109" charset="0"/>
              </a:rPr>
              <a:t>	    	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9E704-E2A3-954E-91FE-EB97ECE7E743}" type="slidenum">
              <a:rPr lang="en-US"/>
              <a:pPr/>
              <a:t>27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+mj-lt"/>
              </a:rPr>
              <a:t>Monitor Readers and Writers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01524" y="1886857"/>
            <a:ext cx="7543951" cy="417866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</a:rPr>
              <a:t>Will have four methods: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StartRead</a:t>
            </a:r>
            <a:r>
              <a:rPr lang="en-US" dirty="0">
                <a:latin typeface="Arial" pitchFamily="-10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StartWrite</a:t>
            </a:r>
            <a:r>
              <a:rPr lang="en-US" dirty="0">
                <a:latin typeface="Arial" pitchFamily="-10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EndRead</a:t>
            </a:r>
            <a:r>
              <a:rPr lang="en-US" dirty="0">
                <a:latin typeface="Arial" pitchFamily="-109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EndWrite</a:t>
            </a:r>
            <a:endParaRPr lang="en-US" dirty="0">
              <a:latin typeface="Arial" pitchFamily="-109" charset="0"/>
            </a:endParaRPr>
          </a:p>
          <a:p>
            <a:r>
              <a:rPr lang="en-US" dirty="0">
                <a:latin typeface="Arial" pitchFamily="-109" charset="0"/>
              </a:rPr>
              <a:t>Monitored data: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nr</a:t>
            </a:r>
            <a:r>
              <a:rPr lang="en-US" dirty="0">
                <a:latin typeface="Arial" pitchFamily="-109" charset="0"/>
              </a:rPr>
              <a:t> (number of readers) and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nw</a:t>
            </a:r>
            <a:r>
              <a:rPr lang="en-US" dirty="0">
                <a:latin typeface="Arial" pitchFamily="-109" charset="0"/>
              </a:rPr>
              <a:t> (number of writers) with the monitor invariant</a:t>
            </a:r>
          </a:p>
          <a:p>
            <a:pPr algn="ctr">
              <a:buFont typeface="Monotype Sorts" pitchFamily="-109" charset="2"/>
              <a:buNone/>
            </a:pP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(nr ≥ 0)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∧ (0 ≤ nw ≤ 1) ∧ ((nr &gt; 0) ⇒ (nw = 0))</a:t>
            </a:r>
            <a:endParaRPr lang="en-US" dirty="0"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  <a:p>
            <a:r>
              <a:rPr lang="en-US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Two conditions: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canRead</a:t>
            </a:r>
            <a:r>
              <a:rPr lang="en-US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: nw = 0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canWrite</a:t>
            </a:r>
            <a:r>
              <a:rPr lang="en-US" dirty="0"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: (nr = 0) ∧ (nw = 0)</a:t>
            </a:r>
          </a:p>
        </p:txBody>
      </p:sp>
    </p:spTree>
    <p:extLst>
      <p:ext uri="{BB962C8B-B14F-4D97-AF65-F5344CB8AC3E}">
        <p14:creationId xmlns:p14="http://schemas.microsoft.com/office/powerpoint/2010/main" val="201788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75E6C-8F69-C246-8BB2-9B817528EE9D}" type="slidenum">
              <a:rPr lang="en-US"/>
              <a:pPr/>
              <a:t>28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+mj-lt"/>
              </a:rPr>
              <a:t>Monitor Readers and Writers</a:t>
            </a: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482595" y="2175223"/>
            <a:ext cx="3629784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Monitor </a:t>
            </a:r>
            <a:r>
              <a:rPr lang="en-US" sz="1600" dirty="0">
                <a:solidFill>
                  <a:srgbClr val="0000FF"/>
                </a:solidFill>
              </a:rPr>
              <a:t>RW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int nr = 0, nw = 0;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Condition canRead, canWrite;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StartRead</a:t>
            </a:r>
            <a:r>
              <a:rPr lang="en-US" sz="1600" dirty="0">
                <a:solidFill>
                  <a:schemeClr val="accent2"/>
                </a:solidFill>
              </a:rPr>
              <a:t> 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while (nw != 0) do wait(canRead);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nr++;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EndRead</a:t>
            </a:r>
            <a:r>
              <a:rPr lang="en-US" sz="1600" dirty="0">
                <a:solidFill>
                  <a:schemeClr val="accent2"/>
                </a:solidFill>
              </a:rPr>
              <a:t> 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nr--;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4234545" y="2187318"/>
            <a:ext cx="4495800" cy="280076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StartWrite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while (nr != 0 || nw != 0) do wait(canWrite);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nw++;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EndWrite</a:t>
            </a:r>
            <a:r>
              <a:rPr lang="en-US" sz="1600" dirty="0">
                <a:solidFill>
                  <a:schemeClr val="accent2"/>
                </a:solidFill>
              </a:rPr>
              <a:t> 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nw--;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 </a:t>
            </a:r>
            <a:r>
              <a:rPr lang="en-US" sz="1600" dirty="0">
                <a:solidFill>
                  <a:srgbClr val="D60093"/>
                </a:solidFill>
              </a:rPr>
              <a:t>// end monitor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9012238" y="2332120"/>
            <a:ext cx="28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3545" y="4908927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 if (nr == 0) signal(canWrite);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6959" y="3944491"/>
            <a:ext cx="20140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 broadcast(canRead);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signal(canWrite);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0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573CC2-2793-E043-BE70-B78FC7FA2581}" type="slidenum">
              <a:rPr lang="en-US"/>
              <a:pPr/>
              <a:t>29</a:t>
            </a:fld>
            <a:endParaRPr lang="en-US"/>
          </a:p>
        </p:txBody>
      </p:sp>
      <p:sp>
        <p:nvSpPr>
          <p:cNvPr id="42189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+mj-lt"/>
              </a:rPr>
              <a:t>Monitor Readers and Writers</a:t>
            </a:r>
          </a:p>
        </p:txBody>
      </p:sp>
      <p:sp>
        <p:nvSpPr>
          <p:cNvPr id="3482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09" charset="0"/>
              </a:rPr>
              <a:t>Is there any priority between readers and writers?</a:t>
            </a:r>
          </a:p>
          <a:p>
            <a:r>
              <a:rPr lang="en-US" dirty="0">
                <a:latin typeface="Arial" pitchFamily="-109" charset="0"/>
              </a:rPr>
              <a:t>What if you wanted to ensure that a waiting writer would have priority over new readers?</a:t>
            </a:r>
          </a:p>
        </p:txBody>
      </p:sp>
    </p:spTree>
    <p:extLst>
      <p:ext uri="{BB962C8B-B14F-4D97-AF65-F5344CB8AC3E}">
        <p14:creationId xmlns:p14="http://schemas.microsoft.com/office/powerpoint/2010/main" val="21400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88BA8-F3E7-A34F-BC10-3D68753E0BE7}" type="slidenum">
              <a:rPr lang="en-US"/>
              <a:pPr/>
              <a:t>3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Semaphores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941" y="1729621"/>
            <a:ext cx="8332244" cy="45420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i="1" dirty="0">
                <a:latin typeface="Arial" pitchFamily="-109" charset="0"/>
              </a:rPr>
              <a:t>Semaphores are an </a:t>
            </a:r>
            <a:r>
              <a:rPr lang="en-US" sz="2000" i="1" dirty="0">
                <a:solidFill>
                  <a:srgbClr val="FF3300"/>
                </a:solidFill>
                <a:latin typeface="Arial" pitchFamily="-109" charset="0"/>
              </a:rPr>
              <a:t>abstract data type</a:t>
            </a:r>
            <a:r>
              <a:rPr lang="en-US" sz="2000" i="1" dirty="0">
                <a:latin typeface="Arial" pitchFamily="-109" charset="0"/>
              </a:rPr>
              <a:t> that provide mutual exclusion to critical region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Semaphores can also be used as atomic counters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More later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Semaphores are </a:t>
            </a:r>
            <a:r>
              <a:rPr lang="en-US" sz="2000" b="1" dirty="0">
                <a:solidFill>
                  <a:srgbClr val="0000FF"/>
                </a:solidFill>
                <a:latin typeface="Arial" pitchFamily="-109" charset="0"/>
              </a:rPr>
              <a:t>integers </a:t>
            </a:r>
            <a:r>
              <a:rPr lang="en-US" sz="2000" dirty="0">
                <a:latin typeface="Arial" pitchFamily="-109" charset="0"/>
              </a:rPr>
              <a:t>that support two operations: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wait(semaphore): decrement, block until semaphore is open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pitchFamily="-109" charset="0"/>
              </a:rPr>
              <a:t>Also </a:t>
            </a:r>
            <a:r>
              <a:rPr lang="en-US" sz="1600" b="1" dirty="0">
                <a:solidFill>
                  <a:srgbClr val="0000FF"/>
                </a:solidFill>
                <a:latin typeface="Arial" pitchFamily="-109" charset="0"/>
              </a:rPr>
              <a:t>P</a:t>
            </a:r>
            <a:r>
              <a:rPr lang="en-US" sz="1600" dirty="0">
                <a:latin typeface="Arial" pitchFamily="-109" charset="0"/>
              </a:rPr>
              <a:t>(), after the Dutch word for test, or down()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signal(semaphore): increment, allow another thread to enter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pitchFamily="-109" charset="0"/>
              </a:rPr>
              <a:t>Also </a:t>
            </a:r>
            <a:r>
              <a:rPr lang="en-US" sz="1600" b="1" dirty="0">
                <a:solidFill>
                  <a:srgbClr val="0000FF"/>
                </a:solidFill>
                <a:latin typeface="Arial" pitchFamily="-109" charset="0"/>
              </a:rPr>
              <a:t>V</a:t>
            </a:r>
            <a:r>
              <a:rPr lang="en-US" sz="1600" dirty="0">
                <a:latin typeface="Arial" pitchFamily="-109" charset="0"/>
              </a:rPr>
              <a:t>() after the Dutch word for increment, or up()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That's it! No other operations – not even just reading its value – exist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Arial" pitchFamily="-109" charset="0"/>
              </a:rPr>
              <a:t>P </a:t>
            </a:r>
            <a:r>
              <a:rPr lang="en-US" sz="2000" dirty="0">
                <a:latin typeface="Arial" pitchFamily="-109" charset="0"/>
              </a:rPr>
              <a:t>and </a:t>
            </a:r>
            <a:r>
              <a:rPr lang="en-US" sz="2000" dirty="0">
                <a:solidFill>
                  <a:srgbClr val="0000FF"/>
                </a:solidFill>
                <a:latin typeface="Arial" pitchFamily="-109" charset="0"/>
              </a:rPr>
              <a:t>V </a:t>
            </a:r>
            <a:r>
              <a:rPr lang="en-US" sz="2000" dirty="0">
                <a:latin typeface="Arial" pitchFamily="-109" charset="0"/>
              </a:rPr>
              <a:t>are probably the most unintuitive names you encounter in this course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latin typeface="Arial" pitchFamily="-109" charset="0"/>
              </a:rPr>
              <a:t>and you have Edsger W. Dijkstra to thank to</a:t>
            </a:r>
            <a:r>
              <a:rPr lang="zh-CN" altLang="en-US" sz="1800" i="1" dirty="0">
                <a:latin typeface="Arial" pitchFamily="-109" charset="0"/>
              </a:rPr>
              <a:t> </a:t>
            </a:r>
            <a:r>
              <a:rPr lang="en-US" altLang="zh-CN" sz="1800" i="1" dirty="0">
                <a:latin typeface="Arial" pitchFamily="-109" charset="0"/>
              </a:rPr>
              <a:t>LOL</a:t>
            </a:r>
            <a:endParaRPr lang="en-US" sz="1800" i="1" dirty="0">
              <a:latin typeface="Arial" pitchFamily="-10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Semaphore safety property: the semaphore value is always greater than or equal to 0</a:t>
            </a:r>
          </a:p>
        </p:txBody>
      </p:sp>
      <p:pic>
        <p:nvPicPr>
          <p:cNvPr id="1026" name="Picture 2" descr="Edsger W. Dijkstra - Wikipedia">
            <a:extLst>
              <a:ext uri="{FF2B5EF4-FFF2-40B4-BE49-F238E27FC236}">
                <a16:creationId xmlns:a16="http://schemas.microsoft.com/office/drawing/2014/main" id="{4ECDE90E-8039-69B3-20AA-AC8C5123A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6"/>
          <a:stretch/>
        </p:blipFill>
        <p:spPr bwMode="auto">
          <a:xfrm>
            <a:off x="7168336" y="2153565"/>
            <a:ext cx="1410401" cy="15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7AC9E4-403B-FC58-BA9A-2219E803DBF1}"/>
              </a:ext>
            </a:extLst>
          </p:cNvPr>
          <p:cNvSpPr txBox="1"/>
          <p:nvPr/>
        </p:nvSpPr>
        <p:spPr>
          <a:xfrm>
            <a:off x="7406640" y="3689756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1466F-1717-8D42-A03B-6E8D44E20A31}" type="slidenum">
              <a:rPr lang="en-US"/>
              <a:pPr/>
              <a:t>30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Bounded Buffer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238" y="1814286"/>
            <a:ext cx="7580237" cy="42512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Problem: There is a set of resource buffers shared by producer and consumer threads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  <a:latin typeface="Arial" pitchFamily="-109" charset="0"/>
              </a:rPr>
              <a:t>Producer</a:t>
            </a:r>
            <a:r>
              <a:rPr lang="en-US" sz="1800" dirty="0">
                <a:latin typeface="Arial" pitchFamily="-109" charset="0"/>
              </a:rPr>
              <a:t> inserts resources into the buffer set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pitchFamily="-109" charset="0"/>
              </a:rPr>
              <a:t>Output, disk blocks, memory pages, processes, etc.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  <a:latin typeface="Arial" pitchFamily="-109" charset="0"/>
              </a:rPr>
              <a:t>Consumer</a:t>
            </a:r>
            <a:r>
              <a:rPr lang="en-US" sz="1800" dirty="0">
                <a:latin typeface="Arial" pitchFamily="-109" charset="0"/>
              </a:rPr>
              <a:t> removes resources from the buffer set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 pitchFamily="-109" charset="0"/>
              </a:rPr>
              <a:t>Whatever is generated by the producer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Producer and consumer execute at different rates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No serialization of one behind the other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Tasks are independent (easier to think about)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The buffer set allows each to run without explicit handoff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-109" charset="0"/>
              </a:rPr>
              <a:t>Safety: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Sequence of consumed values is prefix of sequence of produced values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itchFamily="-109" charset="0"/>
              </a:rPr>
              <a:t>If </a:t>
            </a:r>
            <a:r>
              <a:rPr lang="en-US" sz="1800" i="1" dirty="0">
                <a:latin typeface="Arial" pitchFamily="-109" charset="0"/>
              </a:rPr>
              <a:t>nc</a:t>
            </a:r>
            <a:r>
              <a:rPr lang="en-US" sz="1800" dirty="0">
                <a:latin typeface="Arial" pitchFamily="-109" charset="0"/>
              </a:rPr>
              <a:t> is number consumed, </a:t>
            </a:r>
            <a:r>
              <a:rPr lang="en-US" sz="1800" i="1" dirty="0">
                <a:latin typeface="Arial" pitchFamily="-109" charset="0"/>
              </a:rPr>
              <a:t>np</a:t>
            </a:r>
            <a:r>
              <a:rPr lang="en-US" sz="1800" dirty="0">
                <a:latin typeface="Arial" pitchFamily="-109" charset="0"/>
              </a:rPr>
              <a:t> number produced, and N the size of the buffer, then </a:t>
            </a:r>
            <a:r>
              <a:rPr lang="en-US" sz="1800" dirty="0">
                <a:latin typeface="Arial" pitchFamily="-109" charset="0"/>
                <a:sym typeface="Symbol" pitchFamily="-109" charset="2"/>
              </a:rPr>
              <a:t>0  </a:t>
            </a:r>
            <a:r>
              <a:rPr lang="en-US" sz="1800" i="1" dirty="0">
                <a:latin typeface="Arial" pitchFamily="-109" charset="0"/>
                <a:sym typeface="Symbol" pitchFamily="-109" charset="2"/>
              </a:rPr>
              <a:t>np</a:t>
            </a:r>
            <a:r>
              <a:rPr lang="en-US" sz="1800" dirty="0">
                <a:latin typeface="Arial" pitchFamily="-109" charset="0"/>
                <a:sym typeface="Symbol" pitchFamily="-109" charset="2"/>
              </a:rPr>
              <a:t> </a:t>
            </a:r>
            <a:r>
              <a:rPr lang="en-US" sz="1800" dirty="0">
                <a:latin typeface="ヒラギノ角ゴ Pro W3" pitchFamily="-109" charset="-128"/>
                <a:sym typeface="Symbol" pitchFamily="-109" charset="2"/>
              </a:rPr>
              <a:t> </a:t>
            </a:r>
            <a:r>
              <a:rPr lang="en-US" sz="1800" i="1" dirty="0">
                <a:latin typeface="Arial" pitchFamily="-109" charset="0"/>
                <a:sym typeface="Symbol" pitchFamily="-109" charset="2"/>
              </a:rPr>
              <a:t>nc</a:t>
            </a:r>
            <a:r>
              <a:rPr lang="en-US" sz="1800" dirty="0">
                <a:latin typeface="Arial" pitchFamily="-109" charset="0"/>
                <a:sym typeface="Symbol" pitchFamily="-109" charset="2"/>
              </a:rPr>
              <a:t>  N</a:t>
            </a:r>
            <a:endParaRPr lang="en-US" sz="1800" dirty="0">
              <a:latin typeface="Arial" pitchFamily="-109" charset="0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1FCFF-E337-184F-BB35-306347591559}" type="slidenum">
              <a:rPr lang="en-US"/>
              <a:pPr/>
              <a:t>31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3886200" cy="156966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producer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Produce new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0000FF"/>
                </a:solidFill>
              </a:rPr>
              <a:t>    Add resource to an empty buffer;</a:t>
            </a:r>
            <a:endParaRPr lang="en-US" sz="1600" dirty="0">
              <a:solidFill>
                <a:srgbClr val="D60093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Bounded Buffer (2) – functional code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4724400" y="2971800"/>
            <a:ext cx="3886200" cy="156966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3300"/>
                </a:solidFill>
              </a:rPr>
              <a:t>consumer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FF3300"/>
                </a:solidFill>
              </a:rPr>
              <a:t>    Remove resource from a full buffer;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FF3300"/>
                </a:solidFill>
              </a:rPr>
              <a:t>   Consume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193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7AACB-FA59-D343-A527-4AAD72A54E62}" type="slidenum">
              <a:rPr lang="en-US"/>
              <a:pPr/>
              <a:t>32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Bounded Buffer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620" y="1826381"/>
            <a:ext cx="7531856" cy="42391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</a:rPr>
              <a:t>Use three semaphores: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empty</a:t>
            </a:r>
            <a:r>
              <a:rPr lang="en-US" dirty="0">
                <a:latin typeface="Arial" pitchFamily="-109" charset="0"/>
              </a:rPr>
              <a:t> – count of empty buffers</a:t>
            </a:r>
          </a:p>
          <a:p>
            <a:pPr lvl="2"/>
            <a:r>
              <a:rPr lang="en-US" dirty="0">
                <a:latin typeface="Arial" pitchFamily="-109" charset="0"/>
              </a:rPr>
              <a:t>Counting semaphore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Arial" pitchFamily="-109" charset="0"/>
                <a:sym typeface="Symbol" pitchFamily="-109" charset="2"/>
              </a:rPr>
              <a:t>empty</a:t>
            </a:r>
            <a:r>
              <a:rPr lang="en-US" dirty="0">
                <a:solidFill>
                  <a:schemeClr val="tx1"/>
                </a:solidFill>
                <a:latin typeface="Arial" pitchFamily="-109" charset="0"/>
                <a:sym typeface="Symbol" pitchFamily="-109" charset="2"/>
              </a:rPr>
              <a:t> = N – (np – nc)</a:t>
            </a:r>
            <a:endParaRPr lang="en-US" dirty="0">
              <a:latin typeface="Arial" pitchFamily="-10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full</a:t>
            </a:r>
            <a:r>
              <a:rPr lang="en-US" dirty="0">
                <a:latin typeface="Arial" pitchFamily="-109" charset="0"/>
              </a:rPr>
              <a:t> – count of full buffers</a:t>
            </a:r>
          </a:p>
          <a:p>
            <a:pPr lvl="2"/>
            <a:r>
              <a:rPr lang="en-US" dirty="0">
                <a:latin typeface="Arial" pitchFamily="-109" charset="0"/>
              </a:rPr>
              <a:t>Counting semaphore</a:t>
            </a:r>
          </a:p>
          <a:p>
            <a:pPr lvl="2"/>
            <a:r>
              <a:rPr lang="en-US" i="1" dirty="0">
                <a:latin typeface="Arial" pitchFamily="-109" charset="0"/>
              </a:rPr>
              <a:t>np</a:t>
            </a:r>
            <a:r>
              <a:rPr lang="en-US" dirty="0">
                <a:latin typeface="Arial" pitchFamily="-109" charset="0"/>
              </a:rPr>
              <a:t> - </a:t>
            </a:r>
            <a:r>
              <a:rPr lang="en-US" i="1" dirty="0">
                <a:latin typeface="Arial" pitchFamily="-109" charset="0"/>
              </a:rPr>
              <a:t>nc</a:t>
            </a:r>
            <a:r>
              <a:rPr lang="en-US" dirty="0">
                <a:latin typeface="Arial" pitchFamily="-10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full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mutex</a:t>
            </a:r>
            <a:r>
              <a:rPr lang="en-US" dirty="0">
                <a:latin typeface="Arial" pitchFamily="-109" charset="0"/>
              </a:rPr>
              <a:t> – mutual exclusion to shared set of buffers</a:t>
            </a:r>
          </a:p>
          <a:p>
            <a:pPr lvl="2"/>
            <a:r>
              <a:rPr lang="en-US" dirty="0">
                <a:latin typeface="Arial" pitchFamily="-109" charset="0"/>
              </a:rPr>
              <a:t>Binary semaphore</a:t>
            </a:r>
            <a:endParaRPr lang="en-US" dirty="0">
              <a:solidFill>
                <a:srgbClr val="0000FF"/>
              </a:solidFill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05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1FCFF-E337-184F-BB35-306347591559}" type="slidenum">
              <a:rPr lang="en-US"/>
              <a:pPr/>
              <a:t>33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3886200" cy="25545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producer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Produce new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P(empty); </a:t>
            </a:r>
            <a:r>
              <a:rPr lang="en-US" sz="1600" dirty="0">
                <a:solidFill>
                  <a:srgbClr val="D60093"/>
                </a:solidFill>
              </a:rPr>
              <a:t>// wait for empty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P(mutex); </a:t>
            </a:r>
            <a:r>
              <a:rPr lang="en-US" sz="1600" dirty="0">
                <a:solidFill>
                  <a:srgbClr val="D60093"/>
                </a:solidFill>
              </a:rPr>
              <a:t>// 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Add resource to an empty buffer;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V(mutex); </a:t>
            </a:r>
            <a:r>
              <a:rPr lang="en-US" sz="1600" dirty="0">
                <a:solidFill>
                  <a:srgbClr val="D60093"/>
                </a:solidFill>
              </a:rPr>
              <a:t>// unlock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V(full);      </a:t>
            </a:r>
            <a:r>
              <a:rPr lang="en-US" sz="1600" dirty="0">
                <a:solidFill>
                  <a:srgbClr val="D60093"/>
                </a:solidFill>
              </a:rPr>
              <a:t>// note a full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Bounded Buffer (4)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4724400" y="2971800"/>
            <a:ext cx="3886200" cy="25545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3300"/>
                </a:solidFill>
              </a:rPr>
              <a:t>consumer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P(full);         </a:t>
            </a:r>
            <a:r>
              <a:rPr lang="en-US" sz="1600" dirty="0">
                <a:solidFill>
                  <a:srgbClr val="D60093"/>
                </a:solidFill>
              </a:rPr>
              <a:t>// wait for a full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P(mutex);    </a:t>
            </a:r>
            <a:r>
              <a:rPr lang="en-US" sz="1600" dirty="0">
                <a:solidFill>
                  <a:srgbClr val="D60093"/>
                </a:solidFill>
              </a:rPr>
              <a:t>// 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FF3300"/>
                </a:solidFill>
              </a:rPr>
              <a:t>Remove resource from a full buffer;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V(mutex); </a:t>
            </a:r>
            <a:r>
              <a:rPr lang="en-US" sz="1600" dirty="0">
                <a:solidFill>
                  <a:srgbClr val="D60093"/>
                </a:solidFill>
              </a:rPr>
              <a:t>// unlock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V(empty); </a:t>
            </a:r>
            <a:r>
              <a:rPr lang="en-US" sz="1600" dirty="0">
                <a:solidFill>
                  <a:srgbClr val="D60093"/>
                </a:solidFill>
              </a:rPr>
              <a:t>// note an empty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FF3300"/>
                </a:solidFill>
              </a:rPr>
              <a:t>Consume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57200" y="1724780"/>
            <a:ext cx="8153400" cy="933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mutex = 1;   </a:t>
            </a:r>
            <a:r>
              <a:rPr lang="en-US" sz="1600">
                <a:solidFill>
                  <a:srgbClr val="D60093"/>
                </a:solidFill>
              </a:rPr>
              <a:t>// mutual exclusion to shared set of buffers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empty = N;  </a:t>
            </a:r>
            <a:r>
              <a:rPr lang="en-US" sz="1600">
                <a:solidFill>
                  <a:srgbClr val="D60093"/>
                </a:solidFill>
              </a:rPr>
              <a:t>// count of empty buffers (all empty to start)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full = 0;        </a:t>
            </a:r>
            <a:r>
              <a:rPr lang="en-US" sz="1600">
                <a:solidFill>
                  <a:srgbClr val="D60093"/>
                </a:solidFill>
              </a:rPr>
              <a:t>// count of full buffers (none full to start)</a:t>
            </a:r>
          </a:p>
        </p:txBody>
      </p:sp>
    </p:spTree>
    <p:extLst>
      <p:ext uri="{BB962C8B-B14F-4D97-AF65-F5344CB8AC3E}">
        <p14:creationId xmlns:p14="http://schemas.microsoft.com/office/powerpoint/2010/main" val="363724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33" y="1450963"/>
            <a:ext cx="2849892" cy="504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03" y="1450964"/>
            <a:ext cx="1869246" cy="3895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9712" y="5297534"/>
            <a:ext cx="3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decrements FULL and blocks when buffer has no item since the semaphore FULL is at 0</a:t>
            </a:r>
          </a:p>
        </p:txBody>
      </p:sp>
    </p:spTree>
    <p:extLst>
      <p:ext uri="{BB962C8B-B14F-4D97-AF65-F5344CB8AC3E}">
        <p14:creationId xmlns:p14="http://schemas.microsoft.com/office/powerpoint/2010/main" val="262142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1FCFF-E337-184F-BB35-306347591559}" type="slidenum">
              <a:rPr lang="en-US"/>
              <a:pPr/>
              <a:t>35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7200" y="3249985"/>
            <a:ext cx="3886200" cy="25545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producer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Produce new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P(empty); </a:t>
            </a:r>
            <a:r>
              <a:rPr lang="en-US" sz="1600" dirty="0">
                <a:solidFill>
                  <a:srgbClr val="D60093"/>
                </a:solidFill>
              </a:rPr>
              <a:t>// wait for empty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P(mutex); </a:t>
            </a:r>
            <a:r>
              <a:rPr lang="en-US" sz="1600" dirty="0">
                <a:solidFill>
                  <a:srgbClr val="D60093"/>
                </a:solidFill>
              </a:rPr>
              <a:t>// 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Add resource to an empty buffer;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V(mutex); </a:t>
            </a:r>
            <a:r>
              <a:rPr lang="en-US" sz="1600" dirty="0">
                <a:solidFill>
                  <a:srgbClr val="D60093"/>
                </a:solidFill>
              </a:rPr>
              <a:t>// unlock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V(full);      </a:t>
            </a:r>
            <a:r>
              <a:rPr lang="en-US" sz="1600" dirty="0">
                <a:solidFill>
                  <a:srgbClr val="D60093"/>
                </a:solidFill>
              </a:rPr>
              <a:t>// note a full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Bounded Buffer (6)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4724400" y="3249985"/>
            <a:ext cx="3886200" cy="25545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FF3300"/>
                </a:solidFill>
              </a:rPr>
              <a:t>consumer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(1)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P(full);         </a:t>
            </a:r>
            <a:r>
              <a:rPr lang="en-US" sz="1600" dirty="0">
                <a:solidFill>
                  <a:srgbClr val="D60093"/>
                </a:solidFill>
              </a:rPr>
              <a:t>// wait for a full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P(mutex);    </a:t>
            </a:r>
            <a:r>
              <a:rPr lang="en-US" sz="1600" dirty="0">
                <a:solidFill>
                  <a:srgbClr val="D60093"/>
                </a:solidFill>
              </a:rPr>
              <a:t>// 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FF3300"/>
                </a:solidFill>
              </a:rPr>
              <a:t>Remove resource from a full buffer;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V(mutex); </a:t>
            </a:r>
            <a:r>
              <a:rPr lang="en-US" sz="1600" dirty="0">
                <a:solidFill>
                  <a:srgbClr val="D60093"/>
                </a:solidFill>
              </a:rPr>
              <a:t>// unlock buffer list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V(empty); </a:t>
            </a:r>
            <a:r>
              <a:rPr lang="en-US" sz="1600" dirty="0">
                <a:solidFill>
                  <a:srgbClr val="D60093"/>
                </a:solidFill>
              </a:rPr>
              <a:t>// note an empty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FF3300"/>
                </a:solidFill>
              </a:rPr>
              <a:t>Consume resource;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57200" y="2244865"/>
            <a:ext cx="8153400" cy="933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mutex = 1;   </a:t>
            </a:r>
            <a:r>
              <a:rPr lang="en-US" sz="1600">
                <a:solidFill>
                  <a:srgbClr val="D60093"/>
                </a:solidFill>
              </a:rPr>
              <a:t>// mutual exclusion to shared set of buffers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empty = N;  </a:t>
            </a:r>
            <a:r>
              <a:rPr lang="en-US" sz="1600">
                <a:solidFill>
                  <a:srgbClr val="D60093"/>
                </a:solidFill>
              </a:rPr>
              <a:t>// count of empty buffers (all empty to start)</a:t>
            </a:r>
          </a:p>
          <a:p>
            <a:pPr>
              <a:buFont typeface="Monotype Sorts" pitchFamily="-109" charset="2"/>
              <a:buNone/>
            </a:pPr>
            <a:r>
              <a:rPr lang="en-US" sz="1600">
                <a:solidFill>
                  <a:schemeClr val="accent2"/>
                </a:solidFill>
              </a:rPr>
              <a:t>Semaphore full = 0;        </a:t>
            </a:r>
            <a:r>
              <a:rPr lang="en-US" sz="1600">
                <a:solidFill>
                  <a:srgbClr val="D60093"/>
                </a:solidFill>
              </a:rPr>
              <a:t>// count of full buffers (none full to start)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113" y="1722725"/>
            <a:ext cx="633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Why we need both “empty” and “full” semaphores?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" y="2902857"/>
            <a:ext cx="6219371" cy="12095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200" y="5164671"/>
            <a:ext cx="3292324" cy="1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24400" y="3943052"/>
            <a:ext cx="3292324" cy="1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2149" y="5804530"/>
            <a:ext cx="718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More consumers “remove resource” than actually produced!</a:t>
            </a:r>
          </a:p>
        </p:txBody>
      </p:sp>
    </p:spTree>
    <p:extLst>
      <p:ext uri="{BB962C8B-B14F-4D97-AF65-F5344CB8AC3E}">
        <p14:creationId xmlns:p14="http://schemas.microsoft.com/office/powerpoint/2010/main" val="4192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E9A8E9-48F5-6A41-AC59-0C61A4C3B5AE}" type="slidenum">
              <a:rPr lang="en-US"/>
              <a:pPr/>
              <a:t>36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Monitor Bounded Buffer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57200" y="1735670"/>
            <a:ext cx="3886200" cy="329320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Monitor </a:t>
            </a:r>
            <a:r>
              <a:rPr lang="en-US" sz="1600" dirty="0">
                <a:solidFill>
                  <a:srgbClr val="0000FF"/>
                </a:solidFill>
              </a:rPr>
              <a:t>bounded_buffer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Resource buffer[N];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>
                <a:solidFill>
                  <a:srgbClr val="D60093"/>
                </a:solidFill>
              </a:rPr>
              <a:t>// </a:t>
            </a:r>
            <a:r>
              <a:rPr lang="en-US" sz="1600" i="1" dirty="0">
                <a:solidFill>
                  <a:srgbClr val="D60093"/>
                </a:solidFill>
              </a:rPr>
              <a:t>Variables for indexing buffer</a:t>
            </a:r>
          </a:p>
          <a:p>
            <a:pPr>
              <a:buFont typeface="Monotype Sorts" pitchFamily="-109" charset="2"/>
              <a:buNone/>
            </a:pPr>
            <a:r>
              <a:rPr lang="en-US" sz="1600" i="1" dirty="0">
                <a:solidFill>
                  <a:srgbClr val="D60093"/>
                </a:solidFill>
              </a:rPr>
              <a:t>  // monitor invariant involves these vars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Condition not_full; // space in buffer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Condition not_empty; // value in buffer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put_resource</a:t>
            </a:r>
            <a:r>
              <a:rPr lang="en-US" sz="1600" dirty="0">
                <a:solidFill>
                  <a:schemeClr val="accent2"/>
                </a:solidFill>
              </a:rPr>
              <a:t> (Resource R)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while (</a:t>
            </a:r>
            <a:r>
              <a:rPr lang="en-US" sz="1600" i="1" dirty="0">
                <a:solidFill>
                  <a:schemeClr val="accent2"/>
                </a:solidFill>
              </a:rPr>
              <a:t>buffer array is full</a:t>
            </a:r>
            <a:r>
              <a:rPr lang="en-US" sz="1600" dirty="0">
                <a:solidFill>
                  <a:schemeClr val="accent2"/>
                </a:solidFill>
              </a:rPr>
              <a:t>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  wait(not_full);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0000FF"/>
                </a:solidFill>
              </a:rPr>
              <a:t>Add R to buffer array</a:t>
            </a:r>
            <a:r>
              <a:rPr lang="en-US" sz="1600" i="1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signal(not_empty);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724400" y="1735670"/>
            <a:ext cx="3886200" cy="20621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Resource </a:t>
            </a:r>
            <a:r>
              <a:rPr lang="en-US" sz="1600" dirty="0">
                <a:solidFill>
                  <a:srgbClr val="FF3300"/>
                </a:solidFill>
              </a:rPr>
              <a:t>get_resource</a:t>
            </a:r>
            <a:r>
              <a:rPr lang="en-US" sz="1600" dirty="0">
                <a:solidFill>
                  <a:schemeClr val="accent2"/>
                </a:solidFill>
              </a:rPr>
              <a:t>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while (</a:t>
            </a:r>
            <a:r>
              <a:rPr lang="en-US" sz="1600" i="1" dirty="0">
                <a:solidFill>
                  <a:schemeClr val="accent2"/>
                </a:solidFill>
              </a:rPr>
              <a:t>buffer array is empty</a:t>
            </a:r>
            <a:r>
              <a:rPr lang="en-US" sz="1600" dirty="0">
                <a:solidFill>
                  <a:schemeClr val="accent2"/>
                </a:solidFill>
              </a:rPr>
              <a:t>)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    wait(not_empty);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i="1" dirty="0">
                <a:solidFill>
                  <a:srgbClr val="FF3300"/>
                </a:solidFill>
              </a:rPr>
              <a:t>Get resource R from buffer array</a:t>
            </a:r>
            <a:r>
              <a:rPr lang="en-US" sz="1600" i="1" dirty="0">
                <a:solidFill>
                  <a:schemeClr val="accent2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signal(not_full);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return R;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 </a:t>
            </a:r>
            <a:r>
              <a:rPr lang="en-US" sz="1600" dirty="0">
                <a:solidFill>
                  <a:srgbClr val="D60093"/>
                </a:solidFill>
              </a:rPr>
              <a:t>// end monitor</a:t>
            </a:r>
          </a:p>
        </p:txBody>
      </p:sp>
      <p:sp>
        <p:nvSpPr>
          <p:cNvPr id="276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605995"/>
            <a:ext cx="7924800" cy="710140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What happens if no threads are waiting when signal is called?</a:t>
            </a:r>
          </a:p>
          <a:p>
            <a:pPr lvl="2"/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Signal is lost</a:t>
            </a:r>
          </a:p>
        </p:txBody>
      </p:sp>
    </p:spTree>
    <p:extLst>
      <p:ext uri="{BB962C8B-B14F-4D97-AF65-F5344CB8AC3E}">
        <p14:creationId xmlns:p14="http://schemas.microsoft.com/office/powerpoint/2010/main" val="745895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20065"/>
            <a:ext cx="762000" cy="271463"/>
          </a:xfrm>
          <a:noFill/>
        </p:spPr>
        <p:txBody>
          <a:bodyPr/>
          <a:lstStyle/>
          <a:p>
            <a:fld id="{5F4E06BC-47D8-3947-B8FF-4F5941E50B21}" type="slidenum">
              <a:rPr lang="en-US"/>
              <a:pPr/>
              <a:t>37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Monitor Queues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886200" cy="4457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Monitor </a:t>
            </a:r>
            <a:r>
              <a:rPr lang="en-US" sz="1600" dirty="0">
                <a:solidFill>
                  <a:srgbClr val="0000FF"/>
                </a:solidFill>
              </a:rPr>
              <a:t>bounded_buffer</a:t>
            </a:r>
            <a:r>
              <a:rPr lang="en-US" sz="1600" dirty="0">
                <a:solidFill>
                  <a:schemeClr val="accent2"/>
                </a:solidFill>
              </a:rPr>
              <a:t>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Condition not_full;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…</a:t>
            </a:r>
            <a:r>
              <a:rPr lang="en-US" sz="1600" i="1" dirty="0">
                <a:solidFill>
                  <a:schemeClr val="accent2"/>
                </a:solidFill>
              </a:rPr>
              <a:t>other variables</a:t>
            </a:r>
            <a:r>
              <a:rPr lang="en-US" sz="1600" dirty="0">
                <a:solidFill>
                  <a:schemeClr val="accent2"/>
                </a:solidFill>
              </a:rPr>
              <a:t>…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Condition not_empty;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void </a:t>
            </a:r>
            <a:r>
              <a:rPr lang="en-US" sz="1600" dirty="0">
                <a:solidFill>
                  <a:srgbClr val="0000FF"/>
                </a:solidFill>
              </a:rPr>
              <a:t>put_resource</a:t>
            </a:r>
            <a:r>
              <a:rPr lang="en-US" sz="1600" dirty="0">
                <a:solidFill>
                  <a:schemeClr val="accent2"/>
                </a:solidFill>
              </a:rPr>
              <a:t> 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…wait(not_full)…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…signal(not_empty)…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Resource </a:t>
            </a:r>
            <a:r>
              <a:rPr lang="en-US" sz="1600" dirty="0">
                <a:solidFill>
                  <a:srgbClr val="0000FF"/>
                </a:solidFill>
              </a:rPr>
              <a:t>get_resource</a:t>
            </a:r>
            <a:r>
              <a:rPr lang="en-US" sz="1600" dirty="0">
                <a:solidFill>
                  <a:schemeClr val="accent2"/>
                </a:solidFill>
              </a:rPr>
              <a:t> ()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…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buFont typeface="Monotype Sorts" pitchFamily="-109" charset="2"/>
              <a:buNone/>
            </a:pP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 flipH="1">
            <a:off x="6019800" y="179251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 flipH="1">
            <a:off x="4343400" y="179251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 flipH="1">
            <a:off x="5181600" y="179251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 flipH="1">
            <a:off x="2819400" y="2402115"/>
            <a:ext cx="2743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Line 19"/>
          <p:cNvSpPr>
            <a:spLocks noChangeShapeType="1"/>
          </p:cNvSpPr>
          <p:nvPr/>
        </p:nvSpPr>
        <p:spPr bwMode="auto">
          <a:xfrm flipH="1">
            <a:off x="6019800" y="2402115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Line 22"/>
          <p:cNvSpPr>
            <a:spLocks noChangeShapeType="1"/>
          </p:cNvSpPr>
          <p:nvPr/>
        </p:nvSpPr>
        <p:spPr bwMode="auto">
          <a:xfrm flipH="1">
            <a:off x="2819400" y="2854480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Text Box 24"/>
          <p:cNvSpPr txBox="1">
            <a:spLocks noChangeArrowheads="1"/>
          </p:cNvSpPr>
          <p:nvPr/>
        </p:nvSpPr>
        <p:spPr bwMode="auto">
          <a:xfrm>
            <a:off x="6934200" y="16764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Waiting to enter</a:t>
            </a:r>
          </a:p>
        </p:txBody>
      </p:sp>
      <p:sp>
        <p:nvSpPr>
          <p:cNvPr id="28686" name="Text Box 25"/>
          <p:cNvSpPr txBox="1">
            <a:spLocks noChangeArrowheads="1"/>
          </p:cNvSpPr>
          <p:nvPr/>
        </p:nvSpPr>
        <p:spPr bwMode="auto">
          <a:xfrm>
            <a:off x="6934200" y="2514600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Waiting on condition variables</a:t>
            </a:r>
          </a:p>
        </p:txBody>
      </p:sp>
      <p:sp>
        <p:nvSpPr>
          <p:cNvPr id="28687" name="Arc 28"/>
          <p:cNvSpPr>
            <a:spLocks/>
          </p:cNvSpPr>
          <p:nvPr/>
        </p:nvSpPr>
        <p:spPr bwMode="auto">
          <a:xfrm flipV="1">
            <a:off x="3886200" y="2630715"/>
            <a:ext cx="27432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Arc 29"/>
          <p:cNvSpPr>
            <a:spLocks/>
          </p:cNvSpPr>
          <p:nvPr/>
        </p:nvSpPr>
        <p:spPr bwMode="auto">
          <a:xfrm flipV="1">
            <a:off x="2895600" y="3070985"/>
            <a:ext cx="2057400" cy="85513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638705130 h 21600"/>
              <a:gd name="T4" fmla="*/ 0 w 21600"/>
              <a:gd name="T5" fmla="*/ 163870513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Line 30"/>
          <p:cNvSpPr>
            <a:spLocks noChangeShapeType="1"/>
          </p:cNvSpPr>
          <p:nvPr/>
        </p:nvSpPr>
        <p:spPr bwMode="auto">
          <a:xfrm flipV="1">
            <a:off x="4953000" y="2021115"/>
            <a:ext cx="0" cy="7620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724400" y="1563915"/>
            <a:ext cx="457200" cy="457200"/>
            <a:chOff x="2064" y="2112"/>
            <a:chExt cx="240" cy="240"/>
          </a:xfrm>
        </p:grpSpPr>
        <p:sp>
          <p:nvSpPr>
            <p:cNvPr id="28711" name="Oval 32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2" name="AutoShape 33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562600" y="1563915"/>
            <a:ext cx="457200" cy="457200"/>
            <a:chOff x="2064" y="2112"/>
            <a:chExt cx="240" cy="240"/>
          </a:xfrm>
        </p:grpSpPr>
        <p:sp>
          <p:nvSpPr>
            <p:cNvPr id="28709" name="Oval 35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0" name="AutoShape 36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400800" y="1563915"/>
            <a:ext cx="457200" cy="457200"/>
            <a:chOff x="2064" y="2112"/>
            <a:chExt cx="240" cy="240"/>
          </a:xfrm>
        </p:grpSpPr>
        <p:sp>
          <p:nvSpPr>
            <p:cNvPr id="28707" name="Oval 38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8" name="AutoShape 39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562600" y="2173515"/>
            <a:ext cx="457200" cy="457200"/>
            <a:chOff x="2064" y="2112"/>
            <a:chExt cx="240" cy="240"/>
          </a:xfrm>
        </p:grpSpPr>
        <p:sp>
          <p:nvSpPr>
            <p:cNvPr id="28705" name="Oval 41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6" name="AutoShape 42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400800" y="2173515"/>
            <a:ext cx="457200" cy="457200"/>
            <a:chOff x="2064" y="2112"/>
            <a:chExt cx="240" cy="240"/>
          </a:xfrm>
        </p:grpSpPr>
        <p:sp>
          <p:nvSpPr>
            <p:cNvPr id="28703" name="Oval 44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4" name="AutoShape 45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724400" y="2625880"/>
            <a:ext cx="457200" cy="457200"/>
            <a:chOff x="2064" y="2112"/>
            <a:chExt cx="240" cy="240"/>
          </a:xfrm>
        </p:grpSpPr>
        <p:sp>
          <p:nvSpPr>
            <p:cNvPr id="28701" name="Oval 47"/>
            <p:cNvSpPr>
              <a:spLocks noChangeArrowheads="1"/>
            </p:cNvSpPr>
            <p:nvPr/>
          </p:nvSpPr>
          <p:spPr bwMode="auto">
            <a:xfrm>
              <a:off x="2064" y="2112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2" name="AutoShape 48"/>
            <p:cNvSpPr>
              <a:spLocks/>
            </p:cNvSpPr>
            <p:nvPr/>
          </p:nvSpPr>
          <p:spPr bwMode="auto">
            <a:xfrm>
              <a:off x="2160" y="2112"/>
              <a:ext cx="96" cy="144"/>
            </a:xfrm>
            <a:prstGeom prst="rightBracket">
              <a:avLst>
                <a:gd name="adj" fmla="val 54167"/>
              </a:avLst>
            </a:prstGeom>
            <a:solidFill>
              <a:srgbClr val="FFCC00"/>
            </a:solidFill>
            <a:ln w="95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4290" name="Oval 50"/>
          <p:cNvSpPr>
            <a:spLocks noChangeArrowheads="1"/>
          </p:cNvSpPr>
          <p:nvPr/>
        </p:nvSpPr>
        <p:spPr bwMode="auto">
          <a:xfrm>
            <a:off x="3429000" y="5297715"/>
            <a:ext cx="457200" cy="4572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accent2"/>
            </a:solidFill>
            <a:round/>
            <a:headEnd/>
            <a:tailEnd type="none" w="med" len="lg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697" name="AutoShape 51"/>
          <p:cNvSpPr>
            <a:spLocks/>
          </p:cNvSpPr>
          <p:nvPr/>
        </p:nvSpPr>
        <p:spPr bwMode="auto">
          <a:xfrm>
            <a:off x="3657600" y="5297715"/>
            <a:ext cx="182563" cy="274638"/>
          </a:xfrm>
          <a:prstGeom prst="rightBracket">
            <a:avLst>
              <a:gd name="adj" fmla="val 54324"/>
            </a:avLst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Arc 52"/>
          <p:cNvSpPr>
            <a:spLocks/>
          </p:cNvSpPr>
          <p:nvPr/>
        </p:nvSpPr>
        <p:spPr bwMode="auto">
          <a:xfrm>
            <a:off x="2598713" y="3621541"/>
            <a:ext cx="1058887" cy="1676174"/>
          </a:xfrm>
          <a:custGeom>
            <a:avLst/>
            <a:gdLst>
              <a:gd name="T0" fmla="*/ 0 w 21600"/>
              <a:gd name="T1" fmla="*/ 0 h 21600"/>
              <a:gd name="T2" fmla="*/ 948325308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Text Box 53"/>
          <p:cNvSpPr txBox="1">
            <a:spLocks noChangeArrowheads="1"/>
          </p:cNvSpPr>
          <p:nvPr/>
        </p:nvSpPr>
        <p:spPr bwMode="auto">
          <a:xfrm>
            <a:off x="6934200" y="5181600"/>
            <a:ext cx="2057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Executing inside the monitor</a:t>
            </a:r>
          </a:p>
        </p:txBody>
      </p:sp>
      <p:sp>
        <p:nvSpPr>
          <p:cNvPr id="28700" name="Arc 55"/>
          <p:cNvSpPr>
            <a:spLocks/>
          </p:cNvSpPr>
          <p:nvPr/>
        </p:nvSpPr>
        <p:spPr bwMode="auto">
          <a:xfrm flipV="1">
            <a:off x="3733800" y="1944915"/>
            <a:ext cx="106680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7586607 h 21600"/>
              <a:gd name="T4" fmla="*/ 0 w 21600"/>
              <a:gd name="T5" fmla="*/ 758660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 type="stealth" w="med" len="lg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2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99880-1831-8746-A9DC-C004722BE9C7}" type="slidenum">
              <a:rPr lang="en-US"/>
              <a:pPr/>
              <a:t>38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Summary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2" y="1850571"/>
            <a:ext cx="7664904" cy="4214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Semaphores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P()/V() implement blocking mutual exclusion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Also used as atomic counters (counting semaphores)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Can be inconvenient to use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Monitors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Synchronizes execution within procedures that manipulate encapsulated data shared among procedures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Only one thread can execute within a monitor at a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Relies upon high-level language support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Condition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Used by threads as a synchronization point to wait for events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-109" charset="0"/>
              </a:rPr>
              <a:t>Inside monitors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45641-D563-19B0-1FEF-D5F3D69CD1CA}"/>
              </a:ext>
            </a:extLst>
          </p:cNvPr>
          <p:cNvSpPr txBox="1"/>
          <p:nvPr/>
        </p:nvSpPr>
        <p:spPr>
          <a:xfrm>
            <a:off x="2355573" y="5994639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2162-71FA-8F42-9EC7-454F7DCA229B}" type="slidenum">
              <a:rPr lang="en-US"/>
              <a:pPr/>
              <a:t>4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Blocking in Semaphores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2" y="1862667"/>
            <a:ext cx="7664904" cy="420285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-109" charset="0"/>
              </a:rPr>
              <a:t>Associated with each semaphore is a queue of waiting processes/threads</a:t>
            </a:r>
          </a:p>
          <a:p>
            <a:r>
              <a:rPr lang="en-US" dirty="0">
                <a:latin typeface="Arial" pitchFamily="-109" charset="0"/>
              </a:rPr>
              <a:t>When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P</a:t>
            </a:r>
            <a:r>
              <a:rPr lang="en-US" dirty="0">
                <a:latin typeface="Arial" pitchFamily="-109" charset="0"/>
              </a:rPr>
              <a:t>() is called by a thread:</a:t>
            </a:r>
          </a:p>
          <a:p>
            <a:pPr lvl="1"/>
            <a:r>
              <a:rPr lang="en-US" dirty="0">
                <a:latin typeface="Arial" pitchFamily="-109" charset="0"/>
              </a:rPr>
              <a:t>If semaphore is open (&gt; 0), thread continues</a:t>
            </a:r>
          </a:p>
          <a:p>
            <a:pPr lvl="1"/>
            <a:r>
              <a:rPr lang="en-US" dirty="0">
                <a:latin typeface="Arial" pitchFamily="-109" charset="0"/>
              </a:rPr>
              <a:t>If semaphore is closed, thread blocks on queue</a:t>
            </a:r>
          </a:p>
          <a:p>
            <a:r>
              <a:rPr lang="en-US" dirty="0">
                <a:latin typeface="Arial" pitchFamily="-109" charset="0"/>
              </a:rPr>
              <a:t>Then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V</a:t>
            </a:r>
            <a:r>
              <a:rPr lang="en-US" dirty="0">
                <a:latin typeface="Arial" pitchFamily="-109" charset="0"/>
              </a:rPr>
              <a:t>() opens the semaphore:</a:t>
            </a:r>
          </a:p>
          <a:p>
            <a:pPr lvl="1"/>
            <a:r>
              <a:rPr lang="en-US" dirty="0">
                <a:latin typeface="Arial" pitchFamily="-109" charset="0"/>
              </a:rPr>
              <a:t>If a thread is waiting on the queue, the thread is unblocked</a:t>
            </a:r>
          </a:p>
          <a:p>
            <a:pPr lvl="2"/>
            <a:r>
              <a:rPr lang="en-US" i="1" dirty="0">
                <a:solidFill>
                  <a:srgbClr val="FF6600"/>
                </a:solidFill>
                <a:latin typeface="Arial" pitchFamily="-109" charset="0"/>
              </a:rPr>
              <a:t>What if multiple threads are waiting on the queue?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If no threads are waiting on the queue, the signal is remembered for the next thread</a:t>
            </a:r>
          </a:p>
          <a:p>
            <a:pPr lvl="2"/>
            <a:r>
              <a:rPr lang="en-US" dirty="0">
                <a:solidFill>
                  <a:srgbClr val="FF3300"/>
                </a:solidFill>
                <a:latin typeface="Arial" pitchFamily="-109" charset="0"/>
              </a:rPr>
              <a:t>In other words, V() has “history”</a:t>
            </a:r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 </a:t>
            </a:r>
            <a:r>
              <a:rPr lang="en-US" dirty="0">
                <a:latin typeface="Arial" pitchFamily="-109" charset="0"/>
              </a:rPr>
              <a:t>(c.f., condition vars later)</a:t>
            </a:r>
          </a:p>
          <a:p>
            <a:pPr lvl="2"/>
            <a:r>
              <a:rPr lang="en-US" dirty="0">
                <a:latin typeface="Arial" pitchFamily="-109" charset="0"/>
              </a:rPr>
              <a:t>This “history” is a counter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9248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itchFamily="-109" charset="0"/>
              </a:rPr>
              <a:t>thread_sleep() assumes interrupts are disabled</a:t>
            </a:r>
          </a:p>
          <a:p>
            <a:pPr lvl="1"/>
            <a:r>
              <a:rPr lang="en-US" sz="1800" dirty="0">
                <a:solidFill>
                  <a:srgbClr val="D60093"/>
                </a:solidFill>
                <a:latin typeface="Arial" pitchFamily="-109" charset="0"/>
              </a:rPr>
              <a:t>Note that interrupts are disabled only to enter/leave critical section</a:t>
            </a:r>
          </a:p>
          <a:p>
            <a:pPr lvl="1"/>
            <a:r>
              <a:rPr lang="en-US" sz="1800" dirty="0">
                <a:solidFill>
                  <a:srgbClr val="D60093"/>
                </a:solidFill>
                <a:latin typeface="Arial" pitchFamily="-109" charset="0"/>
              </a:rPr>
              <a:t>How can it sleep with interrupts disabled?</a:t>
            </a:r>
          </a:p>
          <a:p>
            <a:r>
              <a:rPr lang="en-US" dirty="0">
                <a:solidFill>
                  <a:srgbClr val="D60093"/>
                </a:solidFill>
                <a:latin typeface="Arial" pitchFamily="-109" charset="0"/>
              </a:rPr>
              <a:t>What happens if “while (sem-&gt;count ==0)” is an “if (sem-&gt;count != 0)”?</a:t>
            </a:r>
            <a:endParaRPr lang="en-US" dirty="0">
              <a:latin typeface="Arial" pitchFamily="-109" charset="0"/>
            </a:endParaRPr>
          </a:p>
          <a:p>
            <a:endParaRPr lang="en-US" sz="2000" dirty="0">
              <a:latin typeface="Arial" pitchFamily="-109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FB5B1-8658-8445-AF84-414C358BD65A}" type="slidenum">
              <a:rPr lang="en-US"/>
              <a:pPr/>
              <a:t>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Semaphores in OS161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85799" y="1736875"/>
            <a:ext cx="3801533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P</a:t>
            </a:r>
            <a:r>
              <a:rPr lang="en-US" sz="1600" dirty="0">
                <a:solidFill>
                  <a:schemeClr val="accent2"/>
                </a:solidFill>
              </a:rPr>
              <a:t>(sem)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i="1" dirty="0">
                <a:solidFill>
                  <a:srgbClr val="FF3300"/>
                </a:solidFill>
              </a:rPr>
              <a:t>Disable interrupts</a:t>
            </a:r>
            <a:r>
              <a:rPr lang="en-US" sz="1600" dirty="0">
                <a:solidFill>
                  <a:srgbClr val="FF3300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while (sem-&gt;count == 0)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thread_sleep(sem); </a:t>
            </a:r>
            <a:r>
              <a:rPr lang="en-US" sz="1600" dirty="0">
                <a:solidFill>
                  <a:srgbClr val="0000FF"/>
                </a:solidFill>
              </a:rPr>
              <a:t>/* current thread 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                        will sleep on this sem */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}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sem-&gt;count--;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i="1" dirty="0">
                <a:solidFill>
                  <a:srgbClr val="FF3300"/>
                </a:solidFill>
              </a:rPr>
              <a:t>Enable interrupts</a:t>
            </a:r>
            <a:r>
              <a:rPr lang="en-US" sz="1600" dirty="0">
                <a:solidFill>
                  <a:srgbClr val="FF3300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632476" y="1724780"/>
            <a:ext cx="3901924" cy="20621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V</a:t>
            </a:r>
            <a:r>
              <a:rPr lang="en-US" sz="1600" dirty="0">
                <a:solidFill>
                  <a:schemeClr val="accent2"/>
                </a:solidFill>
              </a:rPr>
              <a:t>(sem)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i="1" dirty="0">
                <a:solidFill>
                  <a:srgbClr val="FF3300"/>
                </a:solidFill>
              </a:rPr>
              <a:t>Disable interrupts</a:t>
            </a:r>
            <a:r>
              <a:rPr lang="en-US" sz="1600" dirty="0">
                <a:solidFill>
                  <a:srgbClr val="FF3300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sem-&gt;count++;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thread_wakeup (sem); </a:t>
            </a:r>
            <a:r>
              <a:rPr lang="en-US" sz="1600" dirty="0">
                <a:solidFill>
                  <a:srgbClr val="0000FF"/>
                </a:solidFill>
              </a:rPr>
              <a:t>/* this will wake 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        up </a:t>
            </a:r>
            <a:r>
              <a:rPr lang="en-US" sz="1600" b="1" i="1" dirty="0">
                <a:solidFill>
                  <a:srgbClr val="FF0000"/>
                </a:solidFill>
              </a:rPr>
              <a:t>all </a:t>
            </a:r>
            <a:r>
              <a:rPr lang="en-US" sz="1600" dirty="0">
                <a:solidFill>
                  <a:srgbClr val="0000FF"/>
                </a:solidFill>
              </a:rPr>
              <a:t>the threads waiting on this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        sem. </a:t>
            </a:r>
            <a:r>
              <a:rPr lang="en-US" sz="1600" b="1" i="1" dirty="0">
                <a:solidFill>
                  <a:srgbClr val="660066"/>
                </a:solidFill>
              </a:rPr>
              <a:t>Why wake up all threads? </a:t>
            </a:r>
            <a:r>
              <a:rPr lang="en-US" sz="1600" dirty="0">
                <a:solidFill>
                  <a:srgbClr val="0000FF"/>
                </a:solidFill>
              </a:rPr>
              <a:t>*/</a:t>
            </a:r>
            <a:r>
              <a:rPr lang="en-US" sz="1600" dirty="0">
                <a:solidFill>
                  <a:schemeClr val="accent2"/>
                </a:solidFill>
              </a:rPr>
              <a:t>  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i="1" dirty="0">
                <a:solidFill>
                  <a:srgbClr val="FF3300"/>
                </a:solidFill>
              </a:rPr>
              <a:t>Enable interrupts</a:t>
            </a:r>
            <a:r>
              <a:rPr lang="en-US" sz="1600" dirty="0">
                <a:solidFill>
                  <a:srgbClr val="FF3300"/>
                </a:solidFill>
              </a:rPr>
              <a:t>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1CD691-DBC4-B442-AB78-316062C1C37A}" type="slidenum">
              <a:rPr lang="en-US"/>
              <a:pPr/>
              <a:t>6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Semaphore Types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20" y="1826381"/>
            <a:ext cx="8152190" cy="423914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itchFamily="-109" charset="0"/>
              </a:rPr>
              <a:t>Semaphores come in two types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Mutex</a:t>
            </a:r>
            <a:r>
              <a:rPr lang="en-US" dirty="0">
                <a:latin typeface="Arial" pitchFamily="-109" charset="0"/>
              </a:rPr>
              <a:t> semaphore (or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binary</a:t>
            </a:r>
            <a:r>
              <a:rPr lang="en-US" dirty="0">
                <a:latin typeface="Arial" pitchFamily="-109" charset="0"/>
              </a:rPr>
              <a:t> semaphore)</a:t>
            </a:r>
          </a:p>
          <a:p>
            <a:pPr lvl="1"/>
            <a:r>
              <a:rPr lang="en-US" dirty="0">
                <a:latin typeface="Arial" pitchFamily="-109" charset="0"/>
              </a:rPr>
              <a:t>Represents single access to a resource</a:t>
            </a:r>
          </a:p>
          <a:p>
            <a:pPr lvl="1"/>
            <a:r>
              <a:rPr lang="en-US" dirty="0">
                <a:latin typeface="Arial" pitchFamily="-109" charset="0"/>
              </a:rPr>
              <a:t>Guarantees mutual exclusion to a critical section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Counting</a:t>
            </a:r>
            <a:r>
              <a:rPr lang="en-US" dirty="0">
                <a:latin typeface="Arial" pitchFamily="-109" charset="0"/>
              </a:rPr>
              <a:t> semaphore (or </a:t>
            </a:r>
            <a:r>
              <a:rPr lang="en-US" dirty="0">
                <a:solidFill>
                  <a:srgbClr val="0000FF"/>
                </a:solidFill>
                <a:latin typeface="Arial" pitchFamily="-109" charset="0"/>
              </a:rPr>
              <a:t>general</a:t>
            </a:r>
            <a:r>
              <a:rPr lang="en-US" dirty="0">
                <a:latin typeface="Arial" pitchFamily="-109" charset="0"/>
              </a:rPr>
              <a:t> semaphore)</a:t>
            </a:r>
          </a:p>
          <a:p>
            <a:pPr lvl="1"/>
            <a:r>
              <a:rPr lang="en-US" dirty="0">
                <a:latin typeface="Arial" pitchFamily="-109" charset="0"/>
              </a:rPr>
              <a:t>Represents a resource with many units available, or a resource that allows certain kinds of unsynchronized concurrent access (e.g., reading)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itchFamily="-109" charset="0"/>
              </a:rPr>
              <a:t>Multiple threads can pass the semaphore (P)</a:t>
            </a:r>
          </a:p>
          <a:p>
            <a:pPr lvl="1"/>
            <a:r>
              <a:rPr lang="en-US" dirty="0">
                <a:latin typeface="Arial" pitchFamily="-109" charset="0"/>
              </a:rPr>
              <a:t>Number of threads determined by the semaphore “count”</a:t>
            </a:r>
          </a:p>
          <a:p>
            <a:pPr lvl="2"/>
            <a:r>
              <a:rPr lang="en-US" dirty="0">
                <a:latin typeface="Arial" pitchFamily="-109" charset="0"/>
              </a:rPr>
              <a:t>mutex has count = 1, counting has count = 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8A596-6D07-5546-8196-FEF3CCC3989D}" type="slidenum">
              <a:rPr lang="en-US"/>
              <a:pPr/>
              <a:t>7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Using Semaphores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7472"/>
            <a:ext cx="7924800" cy="685800"/>
          </a:xfrm>
        </p:spPr>
        <p:txBody>
          <a:bodyPr/>
          <a:lstStyle/>
          <a:p>
            <a:r>
              <a:rPr lang="en-US">
                <a:latin typeface="Arial" pitchFamily="-109" charset="0"/>
              </a:rPr>
              <a:t>Use is similar to our locks, but semantics are different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381000" y="2110872"/>
            <a:ext cx="34290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struct Semaphore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int value;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Queue q;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 S;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rgbClr val="0000FF"/>
                </a:solidFill>
              </a:rPr>
              <a:t>withdraw</a:t>
            </a:r>
            <a:r>
              <a:rPr lang="en-US" sz="1600" dirty="0">
                <a:solidFill>
                  <a:schemeClr val="accent2"/>
                </a:solidFill>
              </a:rPr>
              <a:t> (account, amount) {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b="1" dirty="0">
                <a:solidFill>
                  <a:schemeClr val="accent2"/>
                </a:solidFill>
              </a:rPr>
              <a:t>P(S);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balance = get_balance(account);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balance = balance – amount;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put_balance(account, balance);</a:t>
            </a:r>
          </a:p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    V(S);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    return balance;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486400" y="2110872"/>
            <a:ext cx="3200400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P(S);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balance = get_balance(account);</a:t>
            </a:r>
          </a:p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balance = balance – amount;</a:t>
            </a:r>
            <a:endParaRPr lang="en-US" sz="1000" b="1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486400" y="3634872"/>
            <a:ext cx="32004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P(S);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86400" y="4092072"/>
            <a:ext cx="3200400" cy="584776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put_balance(account, balance);</a:t>
            </a:r>
          </a:p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V(S);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57800" y="2110872"/>
            <a:ext cx="0" cy="426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486400" y="3177672"/>
            <a:ext cx="32004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P(S);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86400" y="4854072"/>
            <a:ext cx="3200400" cy="584776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…</a:t>
            </a:r>
          </a:p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V(S);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5486400" y="5616072"/>
            <a:ext cx="3200400" cy="584776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</a:rPr>
              <a:t>…</a:t>
            </a:r>
          </a:p>
          <a:p>
            <a:pPr>
              <a:buFont typeface="Monotype Sorts" pitchFamily="-109" charset="2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V(S);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962400" y="3330072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Threads block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1905000" y="5692272"/>
            <a:ext cx="28194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It is </a:t>
            </a:r>
            <a:r>
              <a:rPr lang="en-US" sz="1600" b="1">
                <a:solidFill>
                  <a:schemeClr val="accent2"/>
                </a:solidFill>
              </a:rPr>
              <a:t>undefined</a:t>
            </a:r>
            <a:r>
              <a:rPr lang="en-US" sz="1600" b="1">
                <a:solidFill>
                  <a:srgbClr val="D60093"/>
                </a:solidFill>
              </a:rPr>
              <a:t> which thread runs after a signal</a:t>
            </a:r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V="1">
            <a:off x="4953000" y="3406272"/>
            <a:ext cx="533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4953000" y="3634872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V="1">
            <a:off x="4419600" y="5158872"/>
            <a:ext cx="10668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4419600" y="5844672"/>
            <a:ext cx="10668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3962400" y="3968247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D60093"/>
                </a:solidFill>
              </a:rPr>
              <a:t>critical section</a:t>
            </a:r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 flipH="1" flipV="1">
            <a:off x="3657600" y="3939672"/>
            <a:ext cx="457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 flipH="1">
            <a:off x="3657600" y="4244472"/>
            <a:ext cx="4572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Possible Deadlocks with Semaphores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2593" y="1722121"/>
            <a:ext cx="143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174" y="2197524"/>
            <a:ext cx="1340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Thread 1: 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</a:rPr>
              <a:t>P(S);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P(Q);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.. ..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V(Q);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V(S);</a:t>
            </a:r>
          </a:p>
          <a:p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2974" y="2168499"/>
            <a:ext cx="13405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Thread 2: 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</a:rPr>
              <a:t>P(Q);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P(S);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.. ..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V(S);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V(Q);</a:t>
            </a:r>
          </a:p>
          <a:p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621" y="2645049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share two mutex semaphores S and Q</a:t>
            </a:r>
          </a:p>
          <a:p>
            <a:r>
              <a:rPr lang="en-US" sz="2400" dirty="0">
                <a:solidFill>
                  <a:srgbClr val="FF6600"/>
                </a:solidFill>
              </a:rPr>
              <a:t>S:= 1; Q:=1;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90" y="5061728"/>
            <a:ext cx="2338584" cy="1169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56" y="2101913"/>
            <a:ext cx="3204950" cy="39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 Intro to OS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D7836-0DAC-D64E-8D34-37ABBB888EA9}" type="slidenum">
              <a:rPr lang="en-US"/>
              <a:pPr/>
              <a:t>9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Semaphore Summary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1013"/>
            <a:ext cx="7924800" cy="46053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-109" charset="0"/>
              </a:rPr>
              <a:t>Semaphores can be used to solve any of the traditional synchronization problems</a:t>
            </a:r>
          </a:p>
          <a:p>
            <a:r>
              <a:rPr lang="en-US" dirty="0">
                <a:latin typeface="Arial" pitchFamily="-109" charset="0"/>
              </a:rPr>
              <a:t>However, they have some drawbacks</a:t>
            </a:r>
          </a:p>
          <a:p>
            <a:pPr lvl="1"/>
            <a:r>
              <a:rPr lang="en-US" dirty="0">
                <a:latin typeface="Arial" pitchFamily="-109" charset="0"/>
              </a:rPr>
              <a:t>They are essentially shared global variables</a:t>
            </a:r>
          </a:p>
          <a:p>
            <a:pPr lvl="2"/>
            <a:r>
              <a:rPr lang="en-US" dirty="0">
                <a:latin typeface="Arial" pitchFamily="-109" charset="0"/>
              </a:rPr>
              <a:t>Can potentially be accessed anywhere in program</a:t>
            </a:r>
          </a:p>
          <a:p>
            <a:pPr lvl="1"/>
            <a:r>
              <a:rPr lang="en-US" dirty="0">
                <a:latin typeface="Arial" pitchFamily="-109" charset="0"/>
              </a:rPr>
              <a:t>No connection between the semaphore and the data being controlled by the semaphore</a:t>
            </a:r>
          </a:p>
          <a:p>
            <a:pPr lvl="1"/>
            <a:r>
              <a:rPr lang="en-US" dirty="0">
                <a:latin typeface="Arial" pitchFamily="-109" charset="0"/>
              </a:rPr>
              <a:t>No control or guarantee of proper usage</a:t>
            </a:r>
          </a:p>
          <a:p>
            <a:r>
              <a:rPr lang="en-US" dirty="0">
                <a:latin typeface="Arial" pitchFamily="-109" charset="0"/>
              </a:rPr>
              <a:t>Sometimes hard to use and prone to bugs</a:t>
            </a:r>
          </a:p>
          <a:p>
            <a:pPr lvl="1"/>
            <a:r>
              <a:rPr lang="en-US" dirty="0">
                <a:latin typeface="Arial" pitchFamily="-109" charset="0"/>
              </a:rPr>
              <a:t>Another approach: Use programming 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717691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61686</TotalTime>
  <Words>3915</Words>
  <Application>Microsoft Macintosh PowerPoint</Application>
  <PresentationFormat>On-screen Show (4:3)</PresentationFormat>
  <Paragraphs>640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Brush Script MT</vt:lpstr>
      <vt:lpstr>ZapfDingbats</vt:lpstr>
      <vt:lpstr>ヒラギノ角ゴ Pro W3</vt:lpstr>
      <vt:lpstr>Arial</vt:lpstr>
      <vt:lpstr>Arial Black</vt:lpstr>
      <vt:lpstr>Calibri</vt:lpstr>
      <vt:lpstr>Calisto MT</vt:lpstr>
      <vt:lpstr>Monotype Sorts</vt:lpstr>
      <vt:lpstr>Times New Roman</vt:lpstr>
      <vt:lpstr>Capital</vt:lpstr>
      <vt:lpstr>Operating Systems CSCI 3150 </vt:lpstr>
      <vt:lpstr>Higher-Level Synchronization</vt:lpstr>
      <vt:lpstr>Semaphores</vt:lpstr>
      <vt:lpstr>Blocking in Semaphores</vt:lpstr>
      <vt:lpstr>Semaphores in OS161</vt:lpstr>
      <vt:lpstr>Semaphore Types</vt:lpstr>
      <vt:lpstr>Using Semaphores</vt:lpstr>
      <vt:lpstr>Possible Deadlocks with Semaphores</vt:lpstr>
      <vt:lpstr>Semaphore Summary</vt:lpstr>
      <vt:lpstr>Monitors</vt:lpstr>
      <vt:lpstr>Monitor Semantics</vt:lpstr>
      <vt:lpstr>Account Example</vt:lpstr>
      <vt:lpstr>Condition Variables</vt:lpstr>
      <vt:lpstr>Condition Variables</vt:lpstr>
      <vt:lpstr>Condition Vars != Semaphores</vt:lpstr>
      <vt:lpstr>Locks and Condition Vars</vt:lpstr>
      <vt:lpstr>Using Semaphores</vt:lpstr>
      <vt:lpstr>Readers/Writers Problem</vt:lpstr>
      <vt:lpstr>First write operational code</vt:lpstr>
      <vt:lpstr>First attempt: one mutex semaphore</vt:lpstr>
      <vt:lpstr>Second attempt: add a counter</vt:lpstr>
      <vt:lpstr>Readers/Writers Real Solution</vt:lpstr>
      <vt:lpstr>Readers/Writers</vt:lpstr>
      <vt:lpstr>But it still has a problem…</vt:lpstr>
      <vt:lpstr>Problem: Starvation</vt:lpstr>
      <vt:lpstr>Semaphore Questions</vt:lpstr>
      <vt:lpstr>Monitor Readers and Writers</vt:lpstr>
      <vt:lpstr>Monitor Readers and Writers</vt:lpstr>
      <vt:lpstr>Monitor Readers and Writers</vt:lpstr>
      <vt:lpstr>Bounded Buffer</vt:lpstr>
      <vt:lpstr>Bounded Buffer (2) – functional code</vt:lpstr>
      <vt:lpstr>Bounded Buffer (3)</vt:lpstr>
      <vt:lpstr>Bounded Buffer (4)</vt:lpstr>
      <vt:lpstr>Bounded Buffer (5)</vt:lpstr>
      <vt:lpstr>Bounded Buffer (6)</vt:lpstr>
      <vt:lpstr>Monitor Bounded Buffer</vt:lpstr>
      <vt:lpstr>Monitor Queues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245</cp:revision>
  <cp:lastPrinted>2013-02-11T16:54:23Z</cp:lastPrinted>
  <dcterms:created xsi:type="dcterms:W3CDTF">2013-02-11T15:45:29Z</dcterms:created>
  <dcterms:modified xsi:type="dcterms:W3CDTF">2023-02-08T02:53:47Z</dcterms:modified>
</cp:coreProperties>
</file>