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83" r:id="rId3"/>
    <p:sldId id="284" r:id="rId4"/>
    <p:sldId id="289" r:id="rId5"/>
    <p:sldId id="285" r:id="rId6"/>
    <p:sldId id="290" r:id="rId7"/>
    <p:sldId id="286" r:id="rId8"/>
    <p:sldId id="295" r:id="rId9"/>
    <p:sldId id="287" r:id="rId10"/>
    <p:sldId id="294" r:id="rId11"/>
    <p:sldId id="281" r:id="rId12"/>
    <p:sldId id="292" r:id="rId13"/>
    <p:sldId id="293" r:id="rId14"/>
    <p:sldId id="296" r:id="rId15"/>
    <p:sldId id="291" r:id="rId16"/>
    <p:sldId id="26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does this difference matter? We will provide more explanations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</a:t>
            </a:r>
            <a:r>
              <a:rPr lang="en-US" dirty="0" err="1"/>
              <a:t>sudo</a:t>
            </a:r>
            <a:r>
              <a:rPr lang="en-US" dirty="0"/>
              <a:t> find –name xxx” with “top” command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566952"/>
            <a:ext cx="108227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Tutorial for Assignment One: </a:t>
            </a:r>
          </a:p>
          <a:p>
            <a:pPr algn="ctr"/>
            <a:r>
              <a:rPr lang="en-US" sz="3600" b="1" dirty="0"/>
              <a:t>Background Knowledge and Code W</a:t>
            </a:r>
            <a:r>
              <a:rPr lang="en-US" altLang="zh-CN" sz="3600" b="1" dirty="0"/>
              <a:t>alk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Jan 12,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11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583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sz="2400" dirty="0"/>
              <a:t>ipe creation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 pipe(int </a:t>
            </a:r>
            <a:r>
              <a:rPr lang="en-US" sz="2400" dirty="0" err="1"/>
              <a:t>pipefd</a:t>
            </a:r>
            <a:r>
              <a:rPr lang="en-US" sz="2400" dirty="0"/>
              <a:t>[2])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 characteristics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Unidirectional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“Half-duplex”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Byte-stream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does the reader know EOF?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between related processes(fork())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 for correctly using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Always close the un-used read/write end of a pipe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6F9D-D4F1-D1F2-2FDE-CC1217A1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973767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4F78E-EAA3-054C-187D-73E6DEC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29" y="2580622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8CA23EB-E4C9-1721-3092-B433E7576660}"/>
              </a:ext>
            </a:extLst>
          </p:cNvPr>
          <p:cNvSpPr/>
          <p:nvPr/>
        </p:nvSpPr>
        <p:spPr>
          <a:xfrm>
            <a:off x="8871181" y="1845588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F3C7-1057-B622-B3A9-3FEB54A6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27" y="47233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52FCE5B-C7B7-2998-32FB-B50E19D16EFC}"/>
              </a:ext>
            </a:extLst>
          </p:cNvPr>
          <p:cNvSpPr/>
          <p:nvPr/>
        </p:nvSpPr>
        <p:spPr>
          <a:xfrm>
            <a:off x="6918036" y="5504874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372664EB-3EF9-6BA7-024A-312C5264A5F4}"/>
              </a:ext>
            </a:extLst>
          </p:cNvPr>
          <p:cNvSpPr/>
          <p:nvPr/>
        </p:nvSpPr>
        <p:spPr>
          <a:xfrm>
            <a:off x="10829637" y="4631655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60638-ED04-0153-1AF6-A4BE15017DAF}"/>
              </a:ext>
            </a:extLst>
          </p:cNvPr>
          <p:cNvSpPr txBox="1"/>
          <p:nvPr/>
        </p:nvSpPr>
        <p:spPr>
          <a:xfrm>
            <a:off x="9525296" y="1814924"/>
            <a:ext cx="112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fork()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7DC49CF-0CDE-FA1B-F1E9-E331CD8F8E1C}"/>
              </a:ext>
            </a:extLst>
          </p:cNvPr>
          <p:cNvSpPr/>
          <p:nvPr/>
        </p:nvSpPr>
        <p:spPr>
          <a:xfrm>
            <a:off x="8871181" y="4051903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889F15-9018-5A97-8A38-6AFE45B6B8FB}"/>
              </a:ext>
            </a:extLst>
          </p:cNvPr>
          <p:cNvSpPr txBox="1"/>
          <p:nvPr/>
        </p:nvSpPr>
        <p:spPr>
          <a:xfrm>
            <a:off x="9512186" y="40468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close()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91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What you have before coding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726895"/>
            <a:ext cx="1129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Directory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src</a:t>
            </a: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Makefile</a:t>
            </a:r>
            <a:r>
              <a:rPr lang="en-US" sz="2400" dirty="0"/>
              <a:t>: specify make rules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README.txt: explanations and some test cases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simple-</a:t>
            </a:r>
            <a:r>
              <a:rPr lang="en-US" sz="2400" dirty="0" err="1"/>
              <a:t>shell.c</a:t>
            </a:r>
            <a:r>
              <a:rPr lang="en-US" sz="2400" dirty="0"/>
              <a:t>: no need to modify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simple-</a:t>
            </a:r>
            <a:r>
              <a:rPr lang="en-US" sz="2400" b="1" dirty="0" err="1"/>
              <a:t>execute.c</a:t>
            </a:r>
            <a:r>
              <a:rPr lang="en-US" sz="2400" b="1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your workspace here</a:t>
            </a:r>
          </a:p>
        </p:txBody>
      </p:sp>
    </p:spTree>
    <p:extLst>
      <p:ext uri="{BB962C8B-B14F-4D97-AF65-F5344CB8AC3E}">
        <p14:creationId xmlns:p14="http://schemas.microsoft.com/office/powerpoint/2010/main" val="11536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05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shell.c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57519" y="2585877"/>
            <a:ext cx="522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main()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Command and argument parsers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int </a:t>
            </a:r>
            <a:r>
              <a:rPr lang="en-US" sz="2000" b="1" dirty="0" err="1"/>
              <a:t>shell_read_line</a:t>
            </a:r>
            <a:r>
              <a:rPr lang="en-US" sz="2000" b="1" dirty="0"/>
              <a:t>(char *);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int </a:t>
            </a:r>
            <a:r>
              <a:rPr lang="en-US" sz="2000" b="1" dirty="0" err="1"/>
              <a:t>get_line_args</a:t>
            </a:r>
            <a:r>
              <a:rPr lang="en-US" sz="2000" b="1" dirty="0"/>
              <a:t>(char *, char **);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Check details in source code and a documentation we provide on course website</a:t>
            </a:r>
          </a:p>
          <a:p>
            <a:pPr lvl="1"/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61AD30-59E7-AC6E-461C-88787BE02179}"/>
              </a:ext>
            </a:extLst>
          </p:cNvPr>
          <p:cNvSpPr txBox="1"/>
          <p:nvPr/>
        </p:nvSpPr>
        <p:spPr>
          <a:xfrm>
            <a:off x="5800435" y="58846"/>
            <a:ext cx="6216073" cy="674030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Print some welcoming info here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/* Initialize space here*/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The main loop for shell */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//Print the prompt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(dir_buf,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"user@OSLAB1: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 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dir_buf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Intialize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command line &amp; command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args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, MAX_LINE_SIZE);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, MAX_ARG_NUM);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//Read the input command line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char_num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shell_read_line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//If no argument or too many arguments, no execution and continue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//Get the arguments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get_line_args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//"NULL" as the input or have error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"Error: Not effective command.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 (status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    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Free Initialized spaces*/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37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55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execute.c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726895"/>
            <a:ext cx="5301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shell_execute</a:t>
            </a:r>
            <a:r>
              <a:rPr lang="en-US" sz="2000" dirty="0"/>
              <a:t>(char ** </a:t>
            </a:r>
            <a:r>
              <a:rPr lang="en-US" sz="2000" dirty="0" err="1"/>
              <a:t>args</a:t>
            </a:r>
            <a:r>
              <a:rPr lang="en-US" sz="2000" dirty="0"/>
              <a:t>, int </a:t>
            </a:r>
            <a:r>
              <a:rPr lang="en-US" sz="2000" dirty="0" err="1"/>
              <a:t>argc</a:t>
            </a:r>
            <a:r>
              <a:rPr lang="en-US" sz="2000" dirty="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Arguments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Args</a:t>
            </a:r>
            <a:r>
              <a:rPr lang="en-US" sz="2000" dirty="0"/>
              <a:t>: pointer to the pointer array of parsed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Argc</a:t>
            </a:r>
            <a:r>
              <a:rPr lang="en-US" sz="2000" dirty="0"/>
              <a:t>: number of parsed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 example, input “ls –l” and enter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Args</a:t>
            </a:r>
            <a:r>
              <a:rPr lang="en-US" sz="2000" dirty="0"/>
              <a:t> = {“ls”, “-l”}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Argc</a:t>
            </a:r>
            <a:r>
              <a:rPr lang="en-US" sz="2000" dirty="0"/>
              <a:t> =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Return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0 for next loop(normal execution)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-1 for break loop(error or exit)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5781964" y="234391"/>
            <a:ext cx="6096000" cy="65248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1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8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55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execute.c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810022"/>
            <a:ext cx="53016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Code logic: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</a:t>
            </a:r>
            <a:r>
              <a:rPr lang="en-US" sz="2000" dirty="0" err="1"/>
              <a:t>builtin</a:t>
            </a:r>
            <a:r>
              <a:rPr lang="en-US" sz="2000" dirty="0"/>
              <a:t> command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main process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external command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child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Multiple commands with pipes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b="1" dirty="0"/>
              <a:t>Each one in one child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 what we have mentioned in this tutorial: </a:t>
            </a:r>
            <a:r>
              <a:rPr lang="en-US" sz="2000" b="1" dirty="0" err="1"/>
              <a:t>execvp</a:t>
            </a:r>
            <a:r>
              <a:rPr lang="en-US" sz="2000" b="1" dirty="0"/>
              <a:t>(), pipe()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And other necessary system calls: </a:t>
            </a:r>
            <a:r>
              <a:rPr lang="en-US" sz="2000" b="1" dirty="0"/>
              <a:t>dup2(), close(), …</a:t>
            </a:r>
          </a:p>
          <a:p>
            <a:pPr lvl="1"/>
            <a:r>
              <a:rPr lang="en-US" sz="2000" dirty="0"/>
              <a:t>to implement your simple shell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5781964" y="234391"/>
            <a:ext cx="6096000" cy="65248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1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0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288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Verify Your Program</a:t>
            </a:r>
          </a:p>
          <a:p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2BD825-FF51-8B88-EF87-356AEB46CB46}"/>
              </a:ext>
            </a:extLst>
          </p:cNvPr>
          <p:cNvSpPr txBox="1"/>
          <p:nvPr/>
        </p:nvSpPr>
        <p:spPr>
          <a:xfrm>
            <a:off x="480292" y="1477513"/>
            <a:ext cx="112960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Basic test cases are provided in </a:t>
            </a:r>
            <a:r>
              <a:rPr lang="en-US" sz="2400" b="1" dirty="0">
                <a:solidFill>
                  <a:srgbClr val="00B050"/>
                </a:solidFill>
              </a:rPr>
              <a:t>README.txt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 the result of your program with results from bash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Bash shell commands are a superset of our simple shell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grading will be testcase-based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compilation passes, you get its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One test case passes, you get the point of this test case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081CA-7646-A70D-9E94-E49F8F2C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2636904"/>
            <a:ext cx="10917174" cy="27435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5962C-39E4-3224-1F66-DD18E8AD4543}"/>
              </a:ext>
            </a:extLst>
          </p:cNvPr>
          <p:cNvSpPr txBox="1"/>
          <p:nvPr/>
        </p:nvSpPr>
        <p:spPr>
          <a:xfrm>
            <a:off x="9847315" y="3815540"/>
            <a:ext cx="167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Bash shell</a:t>
            </a:r>
          </a:p>
          <a:p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CEA42D-6BA6-8421-F2B8-F440DEAFC288}"/>
              </a:ext>
            </a:extLst>
          </p:cNvPr>
          <p:cNvSpPr txBox="1"/>
          <p:nvPr/>
        </p:nvSpPr>
        <p:spPr>
          <a:xfrm>
            <a:off x="3983860" y="3791988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SimpleShell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018347" y="2598003"/>
            <a:ext cx="4155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Quiz Session - 1</a:t>
            </a:r>
          </a:p>
        </p:txBody>
      </p:sp>
    </p:spTree>
    <p:extLst>
      <p:ext uri="{BB962C8B-B14F-4D97-AF65-F5344CB8AC3E}">
        <p14:creationId xmlns:p14="http://schemas.microsoft.com/office/powerpoint/2010/main" val="10597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752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Assignment Overview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assignment one, you are required to implement a simple shell program.</a:t>
            </a:r>
          </a:p>
          <a:p>
            <a:endParaRPr lang="en-US" altLang="zh-CN" sz="2800" dirty="0"/>
          </a:p>
          <a:p>
            <a:r>
              <a:rPr lang="en-US" altLang="zh-CN" sz="2800" dirty="0"/>
              <a:t>Before you start coding, you need to know: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to compile and run the program?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does the framework we provided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behavior of a real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code logic of our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to verify that your program really works?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30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53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Compile and Run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How to compile and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 “make” command to compile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 “./</a:t>
            </a:r>
            <a:r>
              <a:rPr lang="en-US" altLang="zh-CN" sz="2800" dirty="0" err="1"/>
              <a:t>SimpleShell</a:t>
            </a:r>
            <a:r>
              <a:rPr lang="en-US" altLang="zh-CN" sz="2800" dirty="0"/>
              <a:t>” to run your compiled program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54852-1968-B609-DDA3-B4BE872E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65" y="3093848"/>
            <a:ext cx="7011378" cy="2848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E7F82A-7088-C589-1E24-11393B7E8368}"/>
              </a:ext>
            </a:extLst>
          </p:cNvPr>
          <p:cNvSpPr txBox="1"/>
          <p:nvPr/>
        </p:nvSpPr>
        <p:spPr>
          <a:xfrm>
            <a:off x="6031346" y="6039094"/>
            <a:ext cx="507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Example of compiling and running the program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60E1C3-7825-D19E-6E5C-F219D06F4C13}"/>
              </a:ext>
            </a:extLst>
          </p:cNvPr>
          <p:cNvSpPr txBox="1"/>
          <p:nvPr/>
        </p:nvSpPr>
        <p:spPr>
          <a:xfrm>
            <a:off x="369455" y="3548538"/>
            <a:ext cx="4073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Note: The source code we provided is </a:t>
            </a:r>
            <a:r>
              <a:rPr lang="en-US" altLang="zh-CN" sz="2000" b="1" dirty="0">
                <a:solidFill>
                  <a:srgbClr val="FF0000"/>
                </a:solidFill>
              </a:rPr>
              <a:t>incomplete</a:t>
            </a:r>
            <a:r>
              <a:rPr lang="en-US" altLang="zh-C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You can successfully compile with the sources we provide, but the program only supports one command “exit”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Your task is to add other commands to the incomplete framework, or implement in your own framework</a:t>
            </a:r>
          </a:p>
        </p:txBody>
      </p:sp>
    </p:spTree>
    <p:extLst>
      <p:ext uri="{BB962C8B-B14F-4D97-AF65-F5344CB8AC3E}">
        <p14:creationId xmlns:p14="http://schemas.microsoft.com/office/powerpoint/2010/main" val="258808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532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Compile and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About the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Makefile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52655" y="1778753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execute.o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SimpleShell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SimpleShell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simple-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simple-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*.o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SimpleShell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644170"/>
            <a:ext cx="4701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OK to modify this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for your convenience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We will use the original version of </a:t>
            </a:r>
            <a:r>
              <a:rPr lang="en-US" altLang="zh-CN" sz="2400" b="1" dirty="0" err="1"/>
              <a:t>Makefile</a:t>
            </a:r>
            <a:r>
              <a:rPr lang="en-US" altLang="zh-CN" sz="2400" b="1" dirty="0"/>
              <a:t> when grading</a:t>
            </a: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130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Shell behaviors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47964" y="1612925"/>
            <a:ext cx="11296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Shell is?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computer program that </a:t>
            </a:r>
            <a:r>
              <a:rPr lang="en-US" sz="2400" b="1" dirty="0"/>
              <a:t>exposes an operating system's services </a:t>
            </a:r>
            <a:r>
              <a:rPr lang="en-US" sz="2400" dirty="0"/>
              <a:t>to a human user or other programs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Each shell is a </a:t>
            </a:r>
            <a:r>
              <a:rPr lang="en-US" sz="2400" b="1" dirty="0"/>
              <a:t>process</a:t>
            </a:r>
            <a:r>
              <a:rPr lang="en-US" sz="24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Use “echo $$” to check the process id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Use “</a:t>
            </a:r>
            <a:r>
              <a:rPr lang="en-US" sz="2400" dirty="0" err="1"/>
              <a:t>ps</a:t>
            </a:r>
            <a:r>
              <a:rPr lang="en-US" sz="2400" dirty="0"/>
              <a:t> –aux | grep PID” to check the process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shell that most people talk about is </a:t>
            </a:r>
            <a:r>
              <a:rPr lang="en-US" sz="2400" b="1" dirty="0"/>
              <a:t>bash shell</a:t>
            </a:r>
          </a:p>
        </p:txBody>
      </p:sp>
    </p:spTree>
    <p:extLst>
      <p:ext uri="{BB962C8B-B14F-4D97-AF65-F5344CB8AC3E}">
        <p14:creationId xmlns:p14="http://schemas.microsoft.com/office/powerpoint/2010/main" val="34874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130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Shell behaviors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47964" y="1612925"/>
            <a:ext cx="11296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important feature of Linux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/>
              <a:t>Builtin</a:t>
            </a:r>
            <a:r>
              <a:rPr lang="en-US" sz="2400" b="1" dirty="0"/>
              <a:t> commands</a:t>
            </a:r>
            <a:r>
              <a:rPr lang="en-US" sz="2400" dirty="0"/>
              <a:t>: cd, echo, 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Executed in the main process of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External commands</a:t>
            </a:r>
            <a:r>
              <a:rPr lang="en-US" sz="2400" dirty="0"/>
              <a:t>: ls, find, …</a:t>
            </a: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difference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Builtin</a:t>
            </a:r>
            <a:r>
              <a:rPr lang="en-US" sz="2400" dirty="0"/>
              <a:t> commands are executed in </a:t>
            </a:r>
            <a:r>
              <a:rPr lang="en-US" sz="2400" b="1" dirty="0"/>
              <a:t>main process </a:t>
            </a:r>
            <a:r>
              <a:rPr lang="en-US" sz="2400" dirty="0"/>
              <a:t>of shell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External commands are executed in a </a:t>
            </a:r>
            <a:r>
              <a:rPr lang="en-US" sz="2400" b="1" dirty="0"/>
              <a:t>child process </a:t>
            </a:r>
            <a:r>
              <a:rPr lang="en-US" sz="2400" dirty="0"/>
              <a:t>of the shell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Disclaimer: for bash shell, for single command </a:t>
            </a:r>
          </a:p>
        </p:txBody>
      </p:sp>
    </p:spTree>
    <p:extLst>
      <p:ext uri="{BB962C8B-B14F-4D97-AF65-F5344CB8AC3E}">
        <p14:creationId xmlns:p14="http://schemas.microsoft.com/office/powerpoint/2010/main" val="19653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092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External commands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10908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External commands are executed in a </a:t>
            </a:r>
            <a:r>
              <a:rPr lang="en-US" sz="2400" b="1" dirty="0"/>
              <a:t>child process </a:t>
            </a:r>
            <a:r>
              <a:rPr lang="en-US" sz="2400" dirty="0"/>
              <a:t>with their own pre-built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Where are these binaries?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“/bin”, “/</a:t>
            </a:r>
            <a:r>
              <a:rPr lang="en-US" sz="2400" b="1" dirty="0" err="1"/>
              <a:t>usr</a:t>
            </a:r>
            <a:r>
              <a:rPr lang="en-US" sz="2400" b="1" dirty="0"/>
              <a:t>/bin”, etc., </a:t>
            </a:r>
            <a:r>
              <a:rPr lang="en-US" sz="2400" dirty="0"/>
              <a:t>they have binaries for different purposes</a:t>
            </a: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One take-away here: your own binary can also be a command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30F97-DD7B-B284-D135-77E582D4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7" y="3429000"/>
            <a:ext cx="8771753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60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External commands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711559"/>
            <a:ext cx="1090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System call for executing binaries in a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execvp</a:t>
            </a:r>
            <a:r>
              <a:rPr lang="en-US" sz="2000" dirty="0"/>
              <a:t>(const char *file, char *const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execvp</a:t>
            </a:r>
            <a:r>
              <a:rPr lang="en-US" sz="2000" dirty="0"/>
              <a:t>() replaces the current process image with a </a:t>
            </a:r>
            <a:r>
              <a:rPr lang="en-US" sz="2000" b="1" dirty="0"/>
              <a:t>new process image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first argument should point to the filename associated with the file being executed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second argument should be the entire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array of pointers must be terminated by a </a:t>
            </a:r>
            <a:r>
              <a:rPr lang="en-US" sz="2000" b="1" dirty="0"/>
              <a:t>NULL pointer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2B59D-3595-6EA2-01A6-3A9E5EF088F0}"/>
              </a:ext>
            </a:extLst>
          </p:cNvPr>
          <p:cNvSpPr txBox="1"/>
          <p:nvPr/>
        </p:nvSpPr>
        <p:spPr>
          <a:xfrm>
            <a:off x="1025237" y="4038517"/>
            <a:ext cx="3398980" cy="26776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exec_example.c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l"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file_name,argv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2C8D49-6373-EB03-6547-9DEAFC0D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1" y="4266104"/>
            <a:ext cx="5394848" cy="18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11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1129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Shell has the following meta characters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\ / &lt; &gt; ! $ % ^ &amp; * | { } [ ] " ' ` ~ 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Pipe(|) is a feature that Linux shell provides to redirect command output to another command(use “man 7 pipe” in your shell to check details)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C98863-9827-B703-72F1-30E340BB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68" y="3738251"/>
            <a:ext cx="3162741" cy="1343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F69224-4469-B471-4909-7CBDB32EF7ED}"/>
              </a:ext>
            </a:extLst>
          </p:cNvPr>
          <p:cNvSpPr txBox="1"/>
          <p:nvPr/>
        </p:nvSpPr>
        <p:spPr>
          <a:xfrm>
            <a:off x="480291" y="3429000"/>
            <a:ext cx="7989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Space before and after pipe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In bash shells, space before and after pipe </a:t>
            </a:r>
            <a:r>
              <a:rPr lang="en-US" sz="2400" b="1" dirty="0"/>
              <a:t>does not affect</a:t>
            </a:r>
            <a:r>
              <a:rPr lang="en-US" sz="2400" dirty="0"/>
              <a:t> semantics(we do not require this in asg1)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pipes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Builtin</a:t>
            </a:r>
            <a:r>
              <a:rPr lang="en-US" sz="2400" dirty="0"/>
              <a:t> commands with pipes: </a:t>
            </a:r>
            <a:r>
              <a:rPr lang="en-US" sz="2400" dirty="0" err="1"/>
              <a:t>builtin</a:t>
            </a:r>
            <a:r>
              <a:rPr lang="en-US" sz="2400" dirty="0"/>
              <a:t> commands will be executed in </a:t>
            </a:r>
            <a:r>
              <a:rPr lang="en-US" sz="2400" b="1" dirty="0"/>
              <a:t>child process </a:t>
            </a:r>
            <a:r>
              <a:rPr lang="en-US" sz="2400" dirty="0"/>
              <a:t>in this case</a:t>
            </a:r>
          </a:p>
          <a:p>
            <a:pPr lvl="2"/>
            <a:r>
              <a:rPr lang="en-US" sz="2400" dirty="0"/>
              <a:t>(this behavior </a:t>
            </a:r>
            <a:r>
              <a:rPr lang="en-US" sz="2400" b="1" dirty="0"/>
              <a:t>is required</a:t>
            </a:r>
            <a:r>
              <a:rPr lang="en-US" sz="2400" dirty="0"/>
              <a:t> in asg1)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B52E17-8EF3-2E91-2CAD-DA457E468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82" y="5753566"/>
            <a:ext cx="47822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2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1867</Words>
  <Application>Microsoft Office PowerPoint</Application>
  <PresentationFormat>宽屏</PresentationFormat>
  <Paragraphs>285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13</cp:revision>
  <dcterms:created xsi:type="dcterms:W3CDTF">2023-01-06T06:17:44Z</dcterms:created>
  <dcterms:modified xsi:type="dcterms:W3CDTF">2023-01-18T16:32:25Z</dcterms:modified>
</cp:coreProperties>
</file>