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3"/>
  </p:notesMasterIdLst>
  <p:sldIdLst>
    <p:sldId id="256" r:id="rId2"/>
    <p:sldId id="258" r:id="rId3"/>
    <p:sldId id="259" r:id="rId4"/>
    <p:sldId id="302" r:id="rId5"/>
    <p:sldId id="260" r:id="rId6"/>
    <p:sldId id="261" r:id="rId7"/>
    <p:sldId id="262" r:id="rId8"/>
    <p:sldId id="297" r:id="rId9"/>
    <p:sldId id="298" r:id="rId10"/>
    <p:sldId id="299" r:id="rId11"/>
    <p:sldId id="303" r:id="rId12"/>
    <p:sldId id="305" r:id="rId13"/>
    <p:sldId id="265" r:id="rId14"/>
    <p:sldId id="307" r:id="rId15"/>
    <p:sldId id="306" r:id="rId16"/>
    <p:sldId id="308" r:id="rId17"/>
    <p:sldId id="312" r:id="rId18"/>
    <p:sldId id="310" r:id="rId19"/>
    <p:sldId id="309" r:id="rId20"/>
    <p:sldId id="313" r:id="rId21"/>
    <p:sldId id="311" r:id="rId22"/>
  </p:sldIdLst>
  <p:sldSz cx="9144000" cy="5143500" type="screen16x9"/>
  <p:notesSz cx="6858000" cy="9144000"/>
  <p:embeddedFontLst>
    <p:embeddedFont>
      <p:font typeface="Advent Pro SemiBold" panose="020B0604020202020204" charset="0"/>
      <p:regular r:id="rId24"/>
      <p:bold r:id="rId25"/>
      <p:italic r:id="rId26"/>
      <p:boldItalic r:id="rId27"/>
    </p:embeddedFont>
    <p:embeddedFont>
      <p:font typeface="Fira Sans Condensed Medium" panose="020B0603050000020004" pitchFamily="34" charset="0"/>
      <p:regular r:id="rId28"/>
      <p:bold r:id="rId29"/>
      <p:italic r:id="rId30"/>
      <p:boldItalic r:id="rId31"/>
    </p:embeddedFont>
    <p:embeddedFont>
      <p:font typeface="Fira Sans Extra Condensed Medium" panose="020B0604020202020204" charset="0"/>
      <p:regular r:id="rId32"/>
      <p:bold r:id="rId33"/>
      <p:italic r:id="rId34"/>
      <p:boldItalic r:id="rId35"/>
    </p:embeddedFont>
    <p:embeddedFont>
      <p:font typeface="Maven Pro" panose="020B0604020202020204" charset="0"/>
      <p:regular r:id="rId36"/>
      <p:bold r:id="rId37"/>
    </p:embeddedFont>
    <p:embeddedFont>
      <p:font typeface="Share Tech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9DEA69-D82B-499B-8E7C-E12C9FB6F9BD}">
  <a:tblStyle styleId="{D99DEA69-D82B-499B-8E7C-E12C9FB6F9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9" r:id="rId7"/>
    <p:sldLayoutId id="2147483663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ycuhk-my.sharepoint.com/personal/1155143195_link_cuhk_edu_hk/Documents/CUHK/Year%203%20sem%201/CSCI3150/Lecture%20ppt/15-Concurrency-Semaphore-Common-Problem.pptx?web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 Yam Chun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 crisis and Bankruptcy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5A7-94F6-2805-ED4B-32F66CCE5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Lag Order Selection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26D905-4070-AF46-8AD1-FA87B5924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665905"/>
              </p:ext>
            </p:extLst>
          </p:nvPr>
        </p:nvGraphicFramePr>
        <p:xfrm>
          <a:off x="711643" y="1409906"/>
          <a:ext cx="7439898" cy="2704894"/>
        </p:xfrm>
        <a:graphic>
          <a:graphicData uri="http://schemas.openxmlformats.org/drawingml/2006/table">
            <a:tbl>
              <a:tblPr firstRow="1" bandRow="1">
                <a:tableStyleId>{D99DEA69-D82B-499B-8E7C-E12C9FB6F9BD}</a:tableStyleId>
              </a:tblPr>
              <a:tblGrid>
                <a:gridCol w="1431862">
                  <a:extLst>
                    <a:ext uri="{9D8B030D-6E8A-4147-A177-3AD203B41FA5}">
                      <a16:colId xmlns:a16="http://schemas.microsoft.com/office/drawing/2014/main" val="679064760"/>
                    </a:ext>
                  </a:extLst>
                </a:gridCol>
                <a:gridCol w="1502009">
                  <a:extLst>
                    <a:ext uri="{9D8B030D-6E8A-4147-A177-3AD203B41FA5}">
                      <a16:colId xmlns:a16="http://schemas.microsoft.com/office/drawing/2014/main" val="3385540665"/>
                    </a:ext>
                  </a:extLst>
                </a:gridCol>
                <a:gridCol w="1502009">
                  <a:extLst>
                    <a:ext uri="{9D8B030D-6E8A-4147-A177-3AD203B41FA5}">
                      <a16:colId xmlns:a16="http://schemas.microsoft.com/office/drawing/2014/main" val="135484771"/>
                    </a:ext>
                  </a:extLst>
                </a:gridCol>
                <a:gridCol w="1502009">
                  <a:extLst>
                    <a:ext uri="{9D8B030D-6E8A-4147-A177-3AD203B41FA5}">
                      <a16:colId xmlns:a16="http://schemas.microsoft.com/office/drawing/2014/main" val="1218925576"/>
                    </a:ext>
                  </a:extLst>
                </a:gridCol>
                <a:gridCol w="1502009">
                  <a:extLst>
                    <a:ext uri="{9D8B030D-6E8A-4147-A177-3AD203B41FA5}">
                      <a16:colId xmlns:a16="http://schemas.microsoft.com/office/drawing/2014/main" val="2038039874"/>
                    </a:ext>
                  </a:extLst>
                </a:gridCol>
              </a:tblGrid>
              <a:tr h="458934">
                <a:tc>
                  <a:txBody>
                    <a:bodyPr/>
                    <a:lstStyle/>
                    <a:p>
                      <a:pPr algn="ctr"/>
                      <a:r>
                        <a:rPr lang="en-HK" sz="18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HQIC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31784"/>
                  </a:ext>
                </a:extLst>
              </a:tr>
              <a:tr h="449192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203.2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203.5*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1.7e+88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42488"/>
                  </a:ext>
                </a:extLst>
              </a:tr>
              <a:tr h="449192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200.1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203.6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8.512e+86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201*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38255"/>
                  </a:ext>
                </a:extLst>
              </a:tr>
              <a:tr h="449192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200.2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206.8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1.015e+87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38231"/>
                  </a:ext>
                </a:extLst>
              </a:tr>
              <a:tr h="449192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198.9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208.8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4.56e+86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9791"/>
                  </a:ext>
                </a:extLst>
              </a:tr>
              <a:tr h="449192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196.4*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209.4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9.7e+85*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7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55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E846-631E-A5E3-933F-7CD09074B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Results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E61318-D287-017D-D0F2-E43C9E172DF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793673" y="2745594"/>
            <a:ext cx="474800" cy="58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32073D-6186-0BFF-18A8-3A5FB0FADF82}"/>
              </a:ext>
            </a:extLst>
          </p:cNvPr>
          <p:cNvSpPr txBox="1"/>
          <p:nvPr/>
        </p:nvSpPr>
        <p:spPr>
          <a:xfrm>
            <a:off x="5268473" y="2491678"/>
            <a:ext cx="12362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900" dirty="0"/>
              <a:t>It predicts the trend, </a:t>
            </a:r>
          </a:p>
          <a:p>
            <a:r>
              <a:rPr lang="en-HK" sz="900" dirty="0"/>
              <a:t>but overestimate </a:t>
            </a:r>
          </a:p>
          <a:p>
            <a:r>
              <a:rPr lang="en-HK" sz="900" dirty="0"/>
              <a:t>the result</a:t>
            </a:r>
          </a:p>
        </p:txBody>
      </p:sp>
      <p:pic>
        <p:nvPicPr>
          <p:cNvPr id="11" name="Picture 10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5729587-43C9-4764-FFF1-5FA431C6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88" y="886691"/>
            <a:ext cx="7559947" cy="375458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268E82C-FBDB-1FC5-B36F-A6DB74047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446" y="2960869"/>
            <a:ext cx="1963881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Metrics Score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mape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5.15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me : -14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mae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28.7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-5.12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rmse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46.57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corr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0.21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minmax : 2.22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re Tech" panose="020B060402020202020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0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DE29-31D0-EF02-F5B2-ADE38EBA7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Results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3330C5-0E3B-769B-6766-B373D0D72E1E}"/>
              </a:ext>
            </a:extLst>
          </p:cNvPr>
          <p:cNvCxnSpPr>
            <a:cxnSpLocks/>
          </p:cNvCxnSpPr>
          <p:nvPr/>
        </p:nvCxnSpPr>
        <p:spPr>
          <a:xfrm flipH="1">
            <a:off x="4423648" y="2380180"/>
            <a:ext cx="1017623" cy="39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F40A1D-E5DB-DC2C-A4BF-AAA2230B994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387037" y="2367999"/>
            <a:ext cx="1090845" cy="49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BFD0D-337B-2420-AAB0-330A0E98A43D}"/>
              </a:ext>
            </a:extLst>
          </p:cNvPr>
          <p:cNvCxnSpPr>
            <a:cxnSpLocks/>
          </p:cNvCxnSpPr>
          <p:nvPr/>
        </p:nvCxnSpPr>
        <p:spPr>
          <a:xfrm flipH="1">
            <a:off x="4666665" y="2380180"/>
            <a:ext cx="782953" cy="1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0548BC-FBCF-E2DD-5911-3C0C0CE3471F}"/>
              </a:ext>
            </a:extLst>
          </p:cNvPr>
          <p:cNvSpPr txBox="1"/>
          <p:nvPr/>
        </p:nvSpPr>
        <p:spPr>
          <a:xfrm>
            <a:off x="5477882" y="2114083"/>
            <a:ext cx="12362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900" dirty="0"/>
              <a:t>It predicts the trend, </a:t>
            </a:r>
          </a:p>
          <a:p>
            <a:r>
              <a:rPr lang="en-HK" sz="900" dirty="0"/>
              <a:t>but overestimate </a:t>
            </a:r>
          </a:p>
          <a:p>
            <a:r>
              <a:rPr lang="en-HK" sz="900" dirty="0"/>
              <a:t>the result</a:t>
            </a:r>
          </a:p>
        </p:txBody>
      </p:sp>
      <p:pic>
        <p:nvPicPr>
          <p:cNvPr id="18" name="Picture 17" descr="A graph with a red line&#10;&#10;Description automatically generated">
            <a:extLst>
              <a:ext uri="{FF2B5EF4-FFF2-40B4-BE49-F238E27FC236}">
                <a16:creationId xmlns:a16="http://schemas.microsoft.com/office/drawing/2014/main" id="{B0171E63-81E9-BAD0-09F3-255E55556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51" y="1191310"/>
            <a:ext cx="7520722" cy="3540515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1B36634E-9D4D-7C48-A1C9-2E99BF9A7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61316"/>
            <a:ext cx="204275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Metrics Score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mape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11.8128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me : -22.9313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mae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24.0319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-9.9124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rmse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28.7352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corr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-0.3714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minmax : 9.8555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re Tech" panose="020B060402020202020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3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65EF0E-AD54-E83B-7471-014F48640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30" y="1275450"/>
            <a:ext cx="6389713" cy="1296300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The measures taken by the government after the economic crisis occurs and political changes will affect the probability of corporate bankruptcy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714" name="Google Shape;714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ADC3D0-50CA-65F1-B01B-54E4CEF42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U.S Crisis and Policies</a:t>
            </a:r>
            <a:endParaRPr lang="en-H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F65E22-3FC6-234E-EB51-9B91A48BF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0060"/>
              </p:ext>
            </p:extLst>
          </p:nvPr>
        </p:nvGraphicFramePr>
        <p:xfrm>
          <a:off x="618825" y="1154430"/>
          <a:ext cx="7555356" cy="3662680"/>
        </p:xfrm>
        <a:graphic>
          <a:graphicData uri="http://schemas.openxmlformats.org/drawingml/2006/table">
            <a:tbl>
              <a:tblPr firstRow="1" bandRow="1">
                <a:tableStyleId>{D99DEA69-D82B-499B-8E7C-E12C9FB6F9BD}</a:tableStyleId>
              </a:tblPr>
              <a:tblGrid>
                <a:gridCol w="2518452">
                  <a:extLst>
                    <a:ext uri="{9D8B030D-6E8A-4147-A177-3AD203B41FA5}">
                      <a16:colId xmlns:a16="http://schemas.microsoft.com/office/drawing/2014/main" val="3847362765"/>
                    </a:ext>
                  </a:extLst>
                </a:gridCol>
                <a:gridCol w="3479582">
                  <a:extLst>
                    <a:ext uri="{9D8B030D-6E8A-4147-A177-3AD203B41FA5}">
                      <a16:colId xmlns:a16="http://schemas.microsoft.com/office/drawing/2014/main" val="2607601730"/>
                    </a:ext>
                  </a:extLst>
                </a:gridCol>
                <a:gridCol w="1557322">
                  <a:extLst>
                    <a:ext uri="{9D8B030D-6E8A-4147-A177-3AD203B41FA5}">
                      <a16:colId xmlns:a16="http://schemas.microsoft.com/office/drawing/2014/main" val="21875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4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Crisis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8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1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Dot-Com Bubble(2000-2002)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Federal Reserve Intervention: 7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Tax Cuts: 6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Increased R&amp;D Funding: 7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Regulatory Reforms: 6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Job Training and Retraining Programs: 7</a:t>
                      </a:r>
                    </a:p>
                    <a:p>
                      <a:pPr algn="ctr"/>
                      <a:endParaRPr lang="en-HK" sz="11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05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1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Global Financial Crisis(2008-2009)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Troubled Asset Relief Program (TARP): 8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American Recovery and Reinvestment Act (ARRA): 9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Federal Reserve Intervention: 9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Automotive Industry Bailout: 7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Housing Market Support: 8</a:t>
                      </a:r>
                    </a:p>
                    <a:p>
                      <a:pPr algn="ctr"/>
                      <a:endParaRPr lang="en-HK" sz="11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8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1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Pandemic(2019-2023)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1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Paycheck</a:t>
                      </a:r>
                      <a:r>
                        <a:rPr lang="en-HK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 Protection Program (PPP): 8</a:t>
                      </a:r>
                    </a:p>
                    <a:p>
                      <a:r>
                        <a:rPr lang="en-HK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Economic Injury Disaster Loan (EIDL) Program: 7</a:t>
                      </a:r>
                    </a:p>
                    <a:p>
                      <a:r>
                        <a:rPr lang="en-HK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Employee Retention Tax Credit (ERTC): 6</a:t>
                      </a:r>
                    </a:p>
                    <a:p>
                      <a:r>
                        <a:rPr lang="en-HK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Pandemic Unemployment Assistance (PUA): 7</a:t>
                      </a:r>
                    </a:p>
                    <a:p>
                      <a:r>
                        <a:rPr lang="en-HK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Industry-Specific Support: 7</a:t>
                      </a:r>
                    </a:p>
                    <a:p>
                      <a:pPr algn="ctr"/>
                      <a:endParaRPr lang="en-HK" sz="11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621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D5A8C4-1BF3-E519-9D29-BD51D88D992B}"/>
              </a:ext>
            </a:extLst>
          </p:cNvPr>
          <p:cNvSpPr txBox="1"/>
          <p:nvPr/>
        </p:nvSpPr>
        <p:spPr>
          <a:xfrm>
            <a:off x="4955033" y="4928056"/>
            <a:ext cx="41889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800" dirty="0">
                <a:solidFill>
                  <a:schemeClr val="bg1"/>
                </a:solidFill>
                <a:latin typeface="Share Tech" panose="020B0604020202020204" charset="0"/>
              </a:rPr>
              <a:t>Note: each policy would rate from 1 to 10, more policies adopted by gov, the higher the score it is</a:t>
            </a:r>
          </a:p>
        </p:txBody>
      </p:sp>
    </p:spTree>
    <p:extLst>
      <p:ext uri="{BB962C8B-B14F-4D97-AF65-F5344CB8AC3E}">
        <p14:creationId xmlns:p14="http://schemas.microsoft.com/office/powerpoint/2010/main" val="87371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3792-81BD-047C-7B52-CDC697BDE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446993" cy="577800"/>
          </a:xfrm>
        </p:spPr>
        <p:txBody>
          <a:bodyPr/>
          <a:lstStyle/>
          <a:p>
            <a:r>
              <a:rPr lang="en-HK" dirty="0"/>
              <a:t>How U.S help the market during covid?</a:t>
            </a:r>
          </a:p>
        </p:txBody>
      </p:sp>
      <p:pic>
        <p:nvPicPr>
          <p:cNvPr id="3" name="Picture 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8233B0C4-5C26-A1D6-AE3E-A0D4E1CF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21" y="1391258"/>
            <a:ext cx="4371110" cy="2240247"/>
          </a:xfrm>
          <a:prstGeom prst="rect">
            <a:avLst/>
          </a:prstGeom>
        </p:spPr>
      </p:pic>
      <p:pic>
        <p:nvPicPr>
          <p:cNvPr id="5" name="Picture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5F85297B-1E5E-4B8D-9BA7-360B35C6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09" y="2937507"/>
            <a:ext cx="3934691" cy="2240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EA8D8-0A0F-B23B-0278-C58238074CB7}"/>
              </a:ext>
            </a:extLst>
          </p:cNvPr>
          <p:cNvSpPr txBox="1"/>
          <p:nvPr/>
        </p:nvSpPr>
        <p:spPr>
          <a:xfrm>
            <a:off x="5356080" y="2629730"/>
            <a:ext cx="3641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bg1"/>
                </a:solidFill>
                <a:latin typeface="Share Tech" panose="020B0604020202020204" charset="0"/>
              </a:rPr>
              <a:t>Interest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EEB49-BA54-D31A-FAD4-0881BE12CD0C}"/>
              </a:ext>
            </a:extLst>
          </p:cNvPr>
          <p:cNvSpPr txBox="1"/>
          <p:nvPr/>
        </p:nvSpPr>
        <p:spPr>
          <a:xfrm>
            <a:off x="618824" y="1083481"/>
            <a:ext cx="4371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bg1"/>
                </a:solidFill>
                <a:latin typeface="Share Tech" panose="020B0604020202020204" charset="0"/>
              </a:rPr>
              <a:t>Federal debt to GDP proportion change</a:t>
            </a:r>
          </a:p>
        </p:txBody>
      </p:sp>
    </p:spTree>
    <p:extLst>
      <p:ext uri="{BB962C8B-B14F-4D97-AF65-F5344CB8AC3E}">
        <p14:creationId xmlns:p14="http://schemas.microsoft.com/office/powerpoint/2010/main" val="263574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EDB4-4F4D-983D-5C4A-64E8FF755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HK Crisis and Policies</a:t>
            </a:r>
            <a:endParaRPr lang="en-HK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65C785-305E-08B4-F22F-80220FFC9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76971"/>
              </p:ext>
            </p:extLst>
          </p:nvPr>
        </p:nvGraphicFramePr>
        <p:xfrm>
          <a:off x="618825" y="1154430"/>
          <a:ext cx="7887866" cy="3495040"/>
        </p:xfrm>
        <a:graphic>
          <a:graphicData uri="http://schemas.openxmlformats.org/drawingml/2006/table">
            <a:tbl>
              <a:tblPr firstRow="1" bandRow="1">
                <a:tableStyleId>{D99DEA69-D82B-499B-8E7C-E12C9FB6F9BD}</a:tableStyleId>
              </a:tblPr>
              <a:tblGrid>
                <a:gridCol w="2629289">
                  <a:extLst>
                    <a:ext uri="{9D8B030D-6E8A-4147-A177-3AD203B41FA5}">
                      <a16:colId xmlns:a16="http://schemas.microsoft.com/office/drawing/2014/main" val="3847362765"/>
                    </a:ext>
                  </a:extLst>
                </a:gridCol>
                <a:gridCol w="3632718">
                  <a:extLst>
                    <a:ext uri="{9D8B030D-6E8A-4147-A177-3AD203B41FA5}">
                      <a16:colId xmlns:a16="http://schemas.microsoft.com/office/drawing/2014/main" val="2607601730"/>
                    </a:ext>
                  </a:extLst>
                </a:gridCol>
                <a:gridCol w="1625859">
                  <a:extLst>
                    <a:ext uri="{9D8B030D-6E8A-4147-A177-3AD203B41FA5}">
                      <a16:colId xmlns:a16="http://schemas.microsoft.com/office/drawing/2014/main" val="21875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6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Crisis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8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1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SARS Outbreak(2003)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Financial Assistance: 3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Tax Relief Measures: 6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Rent and Utility Support: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05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1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Global Financial Crisis(2008-2009)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Provision of Liquidity injections and support banks: 8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Economic Stimulus Packages: 7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Employment Support: 9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SME (helped mitigate the impact of the crisis on small firm): 7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Housing Market Support: 6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Promotion of External Trade and Investment: 8</a:t>
                      </a:r>
                    </a:p>
                    <a:p>
                      <a:pPr algn="ctr"/>
                      <a:endParaRPr lang="en-HK" sz="11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8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1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COVID-19(2019-2023)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Financial Assistance: 8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Loan and Financing Support: 7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Employment Support: 9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Business Adaptation and Digital Transformation: 8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Rent Relief: 6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Share Tech" panose="020B0604020202020204" charset="0"/>
                          <a:ea typeface="Arial"/>
                          <a:cs typeface="Arial"/>
                          <a:sym typeface="Arial"/>
                        </a:rPr>
                        <a:t>Regulatory Flexibility: 7</a:t>
                      </a:r>
                    </a:p>
                    <a:p>
                      <a:pPr algn="ctr"/>
                      <a:endParaRPr lang="en-HK" sz="11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62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33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A0C0-D831-C17F-31EC-B24D25782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578611" cy="577800"/>
          </a:xfrm>
        </p:spPr>
        <p:txBody>
          <a:bodyPr/>
          <a:lstStyle/>
          <a:p>
            <a:r>
              <a:rPr lang="en-HK" dirty="0"/>
              <a:t> Results after adding policies scores</a:t>
            </a:r>
          </a:p>
        </p:txBody>
      </p:sp>
      <p:pic>
        <p:nvPicPr>
          <p:cNvPr id="3" name="Picture 2" descr="A graph showing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B0C71FB6-59B0-79BC-EA41-A6FE3755D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24" y="989475"/>
            <a:ext cx="7693903" cy="364424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65BCB06-4C17-80AE-3D51-87D0725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345" y="3001457"/>
            <a:ext cx="2154382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Metrics Score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mape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</a:t>
            </a:r>
            <a:r>
              <a:rPr lang="en-US" altLang="en-US" sz="1000" dirty="0">
                <a:latin typeface="Share Tech" panose="020B0604020202020204" charset="0"/>
                <a:ea typeface="Courier New" panose="02070309020205020404" pitchFamily="49" charset="0"/>
              </a:rPr>
              <a:t>5.4888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hare Tech" panose="020B0604020202020204" charset="0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me : -13.277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mae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</a:t>
            </a:r>
            <a:r>
              <a:rPr lang="en-US" altLang="en-US" sz="1000" dirty="0">
                <a:latin typeface="Share Tech" panose="020B0604020202020204" charset="0"/>
                <a:ea typeface="Courier New" panose="02070309020205020404" pitchFamily="49" charset="0"/>
              </a:rPr>
              <a:t>30.98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-</a:t>
            </a:r>
            <a:r>
              <a:rPr lang="en-US" altLang="en-US" sz="1000" dirty="0">
                <a:latin typeface="Share Tech" panose="020B0604020202020204" charset="0"/>
                <a:ea typeface="Courier New" panose="02070309020205020404" pitchFamily="49" charset="0"/>
              </a:rPr>
              <a:t>5.4888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rmse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</a:t>
            </a:r>
            <a:r>
              <a:rPr lang="en-US" altLang="en-US" sz="1000" dirty="0">
                <a:latin typeface="Share Tech" panose="020B0604020202020204" charset="0"/>
                <a:ea typeface="Courier New" panose="02070309020205020404" pitchFamily="49" charset="0"/>
              </a:rPr>
              <a:t>48.09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corr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-0.064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minmax : </a:t>
            </a:r>
            <a:r>
              <a:rPr lang="en-US" altLang="en-US" sz="1000" dirty="0">
                <a:latin typeface="Share Tech" panose="020B0604020202020204" charset="0"/>
                <a:ea typeface="Courier New" panose="02070309020205020404" pitchFamily="49" charset="0"/>
              </a:rPr>
              <a:t>5.8834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re Tech" panose="020B060402020202020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365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FED2-5CCD-F4E7-9568-EB45714F5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6017502" cy="577800"/>
          </a:xfrm>
        </p:spPr>
        <p:txBody>
          <a:bodyPr/>
          <a:lstStyle/>
          <a:p>
            <a:r>
              <a:rPr lang="en-HK" dirty="0"/>
              <a:t> Results after adding policies scores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298EE4C6-F5C0-0DCC-5F88-4B0FB9A20927}"/>
              </a:ext>
            </a:extLst>
          </p:cNvPr>
          <p:cNvSpPr txBox="1">
            <a:spLocks/>
          </p:cNvSpPr>
          <p:nvPr/>
        </p:nvSpPr>
        <p:spPr>
          <a:xfrm>
            <a:off x="704030" y="1275450"/>
            <a:ext cx="6389713" cy="1296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/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pic>
        <p:nvPicPr>
          <p:cNvPr id="5" name="Picture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0897E1E-4DC0-4945-54D0-1F1E0FB3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30" y="1150758"/>
            <a:ext cx="7899643" cy="3518223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D1CDEEB-2EE6-E9BD-9C04-CD13D7924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163" y="2943257"/>
            <a:ext cx="2154382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Metrics Score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mape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6.903 (improved)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me : -10.0026 (improved)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mae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14.597 (improved)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mpe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-6.1381 (improved)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rmse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16.3291 (improved)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corr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 : -0.1708 (improved)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hare Tech" panose="020B0604020202020204" charset="0"/>
                <a:ea typeface="Courier New" panose="02070309020205020404" pitchFamily="49" charset="0"/>
              </a:rPr>
              <a:t>minmax : 6.8687 (improved)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re Tech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006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9A65-F69A-132E-87FF-0B86AFF4D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Limitations of model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2C209-B2F5-3A52-6924-A36B259AE7E9}"/>
              </a:ext>
            </a:extLst>
          </p:cNvPr>
          <p:cNvSpPr txBox="1"/>
          <p:nvPr/>
        </p:nvSpPr>
        <p:spPr>
          <a:xfrm>
            <a:off x="810491" y="1378527"/>
            <a:ext cx="747832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Share Tech" panose="020B0604020202020204" charset="0"/>
              </a:rPr>
              <a:t>- Political changes:  </a:t>
            </a:r>
          </a:p>
          <a:p>
            <a:r>
              <a:rPr lang="en-HK" dirty="0">
                <a:solidFill>
                  <a:schemeClr val="bg1"/>
                </a:solidFill>
                <a:latin typeface="Share Tech" panose="020B0604020202020204" charset="0"/>
              </a:rPr>
              <a:t>	It is hard to include in the data. E.g. president selections, economic structure</a:t>
            </a:r>
          </a:p>
          <a:p>
            <a:endParaRPr lang="en-HK" dirty="0">
              <a:solidFill>
                <a:schemeClr val="bg1"/>
              </a:solidFill>
              <a:latin typeface="Share Tech" panose="020B0604020202020204" charset="0"/>
            </a:endParaRPr>
          </a:p>
          <a:p>
            <a:r>
              <a:rPr lang="en-HK" dirty="0">
                <a:solidFill>
                  <a:schemeClr val="bg1"/>
                </a:solidFill>
                <a:latin typeface="Share Tech" panose="020B0604020202020204" charset="0"/>
              </a:rPr>
              <a:t>- Domain knowledge:</a:t>
            </a:r>
          </a:p>
          <a:p>
            <a:r>
              <a:rPr lang="en-HK" dirty="0">
                <a:solidFill>
                  <a:schemeClr val="bg1"/>
                </a:solidFill>
                <a:latin typeface="Share Tech" panose="020B0604020202020204" charset="0"/>
              </a:rPr>
              <a:t>	Maybe other business factors would affect the result</a:t>
            </a:r>
          </a:p>
          <a:p>
            <a:endParaRPr lang="en-HK" dirty="0">
              <a:solidFill>
                <a:schemeClr val="bg1"/>
              </a:solidFill>
              <a:latin typeface="Share Tech" panose="020B0604020202020204" charset="0"/>
            </a:endParaRPr>
          </a:p>
          <a:p>
            <a:r>
              <a:rPr lang="en-HK" dirty="0">
                <a:solidFill>
                  <a:schemeClr val="bg1"/>
                </a:solidFill>
                <a:latin typeface="Share Tech" panose="020B0604020202020204" charset="0"/>
              </a:rPr>
              <a:t>- Data Frequency:</a:t>
            </a:r>
          </a:p>
          <a:p>
            <a:r>
              <a:rPr lang="en-HK" dirty="0">
                <a:solidFill>
                  <a:schemeClr val="bg1"/>
                </a:solidFill>
                <a:latin typeface="Share Tech" panose="020B0604020202020204" charset="0"/>
              </a:rPr>
              <a:t>	 Only quarterly and annually data from 2000 to 2023 are available</a:t>
            </a:r>
          </a:p>
          <a:p>
            <a:endParaRPr lang="en-HK" dirty="0">
              <a:solidFill>
                <a:schemeClr val="bg1"/>
              </a:solidFill>
              <a:latin typeface="Share Tech" panose="020B0604020202020204" charset="0"/>
            </a:endParaRPr>
          </a:p>
          <a:p>
            <a:r>
              <a:rPr lang="en-HK" dirty="0">
                <a:solidFill>
                  <a:schemeClr val="bg1"/>
                </a:solidFill>
                <a:latin typeface="Share Tech" panose="020B0604020202020204" charset="0"/>
              </a:rPr>
              <a:t>- Data Availability:</a:t>
            </a:r>
          </a:p>
          <a:p>
            <a:r>
              <a:rPr lang="en-HK" dirty="0">
                <a:solidFill>
                  <a:schemeClr val="bg1"/>
                </a:solidFill>
                <a:latin typeface="Share Tech" panose="020B0604020202020204" charset="0"/>
              </a:rPr>
              <a:t>	Limited data and indicators are free from the markets, likely lead to omitted variable bias</a:t>
            </a:r>
          </a:p>
          <a:p>
            <a:r>
              <a:rPr lang="en-HK" dirty="0">
                <a:solidFill>
                  <a:schemeClr val="bg1"/>
                </a:solidFill>
                <a:latin typeface="Share Tech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806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Methodology</a:t>
            </a:r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D9C89CB-44B5-E492-FF7B-75A41607B8F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EA27B1-FAEB-1B9B-91E7-E7CAF16302E1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9F6E219-0617-B5CB-B829-4844FD26D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9D30-B302-4E80-DC33-5D1FDE15A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Possible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70BA5-771A-7429-16E2-C8212660888B}"/>
              </a:ext>
            </a:extLst>
          </p:cNvPr>
          <p:cNvSpPr txBox="1"/>
          <p:nvPr/>
        </p:nvSpPr>
        <p:spPr>
          <a:xfrm>
            <a:off x="955964" y="1489364"/>
            <a:ext cx="7301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600" dirty="0">
                <a:solidFill>
                  <a:schemeClr val="bg1"/>
                </a:solidFill>
                <a:latin typeface="Share Tech" panose="020B0604020202020204" charset="0"/>
              </a:rPr>
              <a:t>- Create an index for political changes</a:t>
            </a:r>
          </a:p>
          <a:p>
            <a:r>
              <a:rPr lang="en-HK" sz="1600" dirty="0">
                <a:solidFill>
                  <a:schemeClr val="bg1"/>
                </a:solidFill>
                <a:latin typeface="Share Tech" panose="020B0604020202020204" charset="0"/>
              </a:rPr>
              <a:t>- Include Hong Kong GDP</a:t>
            </a:r>
          </a:p>
          <a:p>
            <a:r>
              <a:rPr lang="en-HK" sz="1600" dirty="0">
                <a:solidFill>
                  <a:schemeClr val="bg1"/>
                </a:solidFill>
                <a:latin typeface="Share Tech" panose="020B0604020202020204" charset="0"/>
              </a:rPr>
              <a:t>- Include Hong Kong housing index, HK and US net flows of foreign direct investment - - Include European economic Indicator</a:t>
            </a:r>
          </a:p>
          <a:p>
            <a:r>
              <a:rPr lang="en-HK" sz="1600" dirty="0">
                <a:solidFill>
                  <a:schemeClr val="bg1"/>
                </a:solidFill>
                <a:latin typeface="Share Tech" panose="020B0604020202020204" charset="0"/>
              </a:rPr>
              <a:t>- Include US dollars Index</a:t>
            </a:r>
          </a:p>
        </p:txBody>
      </p:sp>
    </p:spTree>
    <p:extLst>
      <p:ext uri="{BB962C8B-B14F-4D97-AF65-F5344CB8AC3E}">
        <p14:creationId xmlns:p14="http://schemas.microsoft.com/office/powerpoint/2010/main" val="4070864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46ED-F432-5A2D-A39F-E076A9873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370" y="2282850"/>
            <a:ext cx="4727700" cy="577800"/>
          </a:xfrm>
        </p:spPr>
        <p:txBody>
          <a:bodyPr/>
          <a:lstStyle/>
          <a:p>
            <a:pPr algn="ctr"/>
            <a:r>
              <a:rPr lang="en-HK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920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596772" y="1170122"/>
            <a:ext cx="7089329" cy="244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hare Tech" panose="020B0604020202020204" charset="0"/>
                <a:cs typeface="Sabon Next LT" panose="02000500000000000000" pitchFamily="2" charset="0"/>
              </a:rPr>
              <a:t>examine the short-term and long-term dynamics between economic crisis and bankruptcy through the implementation of a VAR model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 identify the key economic indicators and variables that influence bankruptcy during periods of economic crisis</a:t>
            </a:r>
          </a:p>
          <a:p>
            <a:pPr marL="342900">
              <a:buFont typeface="Maven Pro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To assess the sensitivity of bankruptcy rates to changes in economic conditions and identify potential early warning indicators for increased bankruptcy risk</a:t>
            </a:r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DB8D-91C0-1F0B-67B2-B0238CD0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7836686" cy="577800"/>
          </a:xfrm>
        </p:spPr>
        <p:txBody>
          <a:bodyPr/>
          <a:lstStyle/>
          <a:p>
            <a:r>
              <a:rPr lang="en-HK" dirty="0"/>
              <a:t>Comparison of percentage change</a:t>
            </a:r>
          </a:p>
        </p:txBody>
      </p:sp>
      <p:pic>
        <p:nvPicPr>
          <p:cNvPr id="4" name="Picture 3" descr="A graph showing a graph of covid-19&#10;&#10;Description automatically generated">
            <a:extLst>
              <a:ext uri="{FF2B5EF4-FFF2-40B4-BE49-F238E27FC236}">
                <a16:creationId xmlns:a16="http://schemas.microsoft.com/office/drawing/2014/main" id="{BF3431DC-AC2E-97CC-D569-5C5AD7D9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1" y="1246910"/>
            <a:ext cx="7086601" cy="32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8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PROBLEM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ctrTitle"/>
          </p:nvPr>
        </p:nvSpPr>
        <p:spPr>
          <a:xfrm>
            <a:off x="981410" y="1217565"/>
            <a:ext cx="335392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Economic Environment</a:t>
            </a:r>
            <a:r>
              <a:rPr lang="en" dirty="0"/>
              <a:t> 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1"/>
          </p:nvPr>
        </p:nvSpPr>
        <p:spPr>
          <a:xfrm>
            <a:off x="1075125" y="186366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would affect Revenue, credit conditions, market conditions, consumer spending patterns……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Policies</a:t>
            </a:r>
            <a:endParaRPr dirty="0"/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3"/>
          </p:nvPr>
        </p:nvSpPr>
        <p:spPr>
          <a:xfrm>
            <a:off x="5544534" y="1878940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Bankruptcy laws and regulations, fiscal policies, economic stabilization meansures, support scheme……</a:t>
            </a:r>
            <a:endParaRPr dirty="0"/>
          </a:p>
        </p:txBody>
      </p:sp>
      <p:grpSp>
        <p:nvGrpSpPr>
          <p:cNvPr id="577" name="Google Shape;577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8" name="Google Shape;578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6" name="Google Shape;586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2" name="Google Shape;592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3" name="Google Shape;593;p29"/>
          <p:cNvCxnSpPr>
            <a:cxnSpLocks/>
            <a:stCxn id="573" idx="1"/>
          </p:cNvCxnSpPr>
          <p:nvPr/>
        </p:nvCxnSpPr>
        <p:spPr>
          <a:xfrm rot="10800000" flipH="1" flipV="1">
            <a:off x="981410" y="1506465"/>
            <a:ext cx="2575734" cy="2066624"/>
          </a:xfrm>
          <a:prstGeom prst="bentConnector3">
            <a:avLst>
              <a:gd name="adj1" fmla="val -887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29"/>
          <p:cNvCxnSpPr>
            <a:cxnSpLocks/>
            <a:stCxn id="575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 Autoregression model</a:t>
            </a:r>
            <a:endParaRPr sz="3000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2"/>
          </p:nvPr>
        </p:nvSpPr>
        <p:spPr>
          <a:xfrm>
            <a:off x="5344560" y="99644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ctrTitle" idx="4"/>
          </p:nvPr>
        </p:nvSpPr>
        <p:spPr>
          <a:xfrm>
            <a:off x="893031" y="2778806"/>
            <a:ext cx="220681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ctrTitle"/>
          </p:nvPr>
        </p:nvSpPr>
        <p:spPr>
          <a:xfrm>
            <a:off x="1015141" y="1373195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 Variables </a:t>
            </a:r>
            <a:endParaRPr dirty="0"/>
          </a:p>
        </p:txBody>
      </p:sp>
      <p:sp>
        <p:nvSpPr>
          <p:cNvPr id="609" name="Google Shape;609;p30"/>
          <p:cNvSpPr txBox="1">
            <a:spLocks noGrp="1"/>
          </p:cNvSpPr>
          <p:nvPr>
            <p:ph type="ctrTitle" idx="6"/>
          </p:nvPr>
        </p:nvSpPr>
        <p:spPr>
          <a:xfrm>
            <a:off x="5448465" y="2818406"/>
            <a:ext cx="230874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Lag Order Selection</a:t>
            </a: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3027310" y="1388436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3027310" y="2778806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584810" y="1081501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>
            <a:hlinkClick r:id="rId3"/>
          </p:cNvPr>
          <p:cNvSpPr/>
          <p:nvPr/>
        </p:nvSpPr>
        <p:spPr>
          <a:xfrm>
            <a:off x="4697642" y="2766482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4" name="Google Shape;614;p30"/>
          <p:cNvCxnSpPr>
            <a:stCxn id="610" idx="3"/>
            <a:endCxn id="612" idx="1"/>
          </p:cNvCxnSpPr>
          <p:nvPr/>
        </p:nvCxnSpPr>
        <p:spPr>
          <a:xfrm flipV="1">
            <a:off x="3751210" y="1443451"/>
            <a:ext cx="833600" cy="3069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2" idx="2"/>
            <a:endCxn id="611" idx="0"/>
          </p:cNvCxnSpPr>
          <p:nvPr/>
        </p:nvCxnSpPr>
        <p:spPr>
          <a:xfrm rot="5400000">
            <a:off x="3681308" y="1513353"/>
            <a:ext cx="973405" cy="155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0"/>
          <p:cNvCxnSpPr>
            <a:cxnSpLocks/>
            <a:stCxn id="611" idx="3"/>
            <a:endCxn id="613" idx="1"/>
          </p:cNvCxnSpPr>
          <p:nvPr/>
        </p:nvCxnSpPr>
        <p:spPr>
          <a:xfrm flipV="1">
            <a:off x="3751210" y="3128432"/>
            <a:ext cx="946432" cy="12324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1" name="Google Shape;631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2" name="Google Shape;632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611;p30">
            <a:extLst>
              <a:ext uri="{FF2B5EF4-FFF2-40B4-BE49-F238E27FC236}">
                <a16:creationId xmlns:a16="http://schemas.microsoft.com/office/drawing/2014/main" id="{8ED9AF8E-8078-66CB-4076-F76F69B90C2C}"/>
              </a:ext>
            </a:extLst>
          </p:cNvPr>
          <p:cNvSpPr/>
          <p:nvPr/>
        </p:nvSpPr>
        <p:spPr>
          <a:xfrm>
            <a:off x="3806060" y="3863084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" name="Google Shape;614;p30">
            <a:extLst>
              <a:ext uri="{FF2B5EF4-FFF2-40B4-BE49-F238E27FC236}">
                <a16:creationId xmlns:a16="http://schemas.microsoft.com/office/drawing/2014/main" id="{C7B83196-643B-BA7C-2F0C-DD2BA41C5FA3}"/>
              </a:ext>
            </a:extLst>
          </p:cNvPr>
          <p:cNvCxnSpPr>
            <a:cxnSpLocks/>
            <a:stCxn id="27" idx="0"/>
            <a:endCxn id="613" idx="2"/>
          </p:cNvCxnSpPr>
          <p:nvPr/>
        </p:nvCxnSpPr>
        <p:spPr>
          <a:xfrm rot="5400000" flipH="1" flipV="1">
            <a:off x="4427450" y="3230942"/>
            <a:ext cx="372702" cy="8915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603;p30">
            <a:extLst>
              <a:ext uri="{FF2B5EF4-FFF2-40B4-BE49-F238E27FC236}">
                <a16:creationId xmlns:a16="http://schemas.microsoft.com/office/drawing/2014/main" id="{EFCBBE70-BDC8-6203-559A-284412CDF3D3}"/>
              </a:ext>
            </a:extLst>
          </p:cNvPr>
          <p:cNvSpPr txBox="1">
            <a:spLocks/>
          </p:cNvSpPr>
          <p:nvPr/>
        </p:nvSpPr>
        <p:spPr>
          <a:xfrm>
            <a:off x="1923905" y="3840951"/>
            <a:ext cx="220681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HK" dirty="0"/>
              <a:t>Diagnostics</a:t>
            </a:r>
          </a:p>
        </p:txBody>
      </p:sp>
      <p:grpSp>
        <p:nvGrpSpPr>
          <p:cNvPr id="36" name="Google Shape;10240;p59">
            <a:extLst>
              <a:ext uri="{FF2B5EF4-FFF2-40B4-BE49-F238E27FC236}">
                <a16:creationId xmlns:a16="http://schemas.microsoft.com/office/drawing/2014/main" id="{3F221882-64A0-FEB6-351C-8D83DC9D2A1B}"/>
              </a:ext>
            </a:extLst>
          </p:cNvPr>
          <p:cNvGrpSpPr/>
          <p:nvPr/>
        </p:nvGrpSpPr>
        <p:grpSpPr>
          <a:xfrm>
            <a:off x="3208350" y="1585886"/>
            <a:ext cx="369805" cy="353782"/>
            <a:chOff x="3950316" y="3820307"/>
            <a:chExt cx="369805" cy="353782"/>
          </a:xfrm>
        </p:grpSpPr>
        <p:sp>
          <p:nvSpPr>
            <p:cNvPr id="37" name="Google Shape;10241;p59">
              <a:extLst>
                <a:ext uri="{FF2B5EF4-FFF2-40B4-BE49-F238E27FC236}">
                  <a16:creationId xmlns:a16="http://schemas.microsoft.com/office/drawing/2014/main" id="{A9CE2D40-A234-B0BD-4965-5D025004F887}"/>
                </a:ext>
              </a:extLst>
            </p:cNvPr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242;p59">
              <a:extLst>
                <a:ext uri="{FF2B5EF4-FFF2-40B4-BE49-F238E27FC236}">
                  <a16:creationId xmlns:a16="http://schemas.microsoft.com/office/drawing/2014/main" id="{03E8E2E0-4695-2A02-B04B-68B4EE603113}"/>
                </a:ext>
              </a:extLst>
            </p:cNvPr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243;p59">
              <a:extLst>
                <a:ext uri="{FF2B5EF4-FFF2-40B4-BE49-F238E27FC236}">
                  <a16:creationId xmlns:a16="http://schemas.microsoft.com/office/drawing/2014/main" id="{CFF2759B-EEBE-6F41-21A1-F8B3B745C27B}"/>
                </a:ext>
              </a:extLst>
            </p:cNvPr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244;p59">
              <a:extLst>
                <a:ext uri="{FF2B5EF4-FFF2-40B4-BE49-F238E27FC236}">
                  <a16:creationId xmlns:a16="http://schemas.microsoft.com/office/drawing/2014/main" id="{2D553970-B5F3-5882-C3F5-AB20A3E48F9E}"/>
                </a:ext>
              </a:extLst>
            </p:cNvPr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0371;p59">
            <a:extLst>
              <a:ext uri="{FF2B5EF4-FFF2-40B4-BE49-F238E27FC236}">
                <a16:creationId xmlns:a16="http://schemas.microsoft.com/office/drawing/2014/main" id="{76D5EC48-5E05-6462-CD83-777D93B1F41B}"/>
              </a:ext>
            </a:extLst>
          </p:cNvPr>
          <p:cNvSpPr/>
          <p:nvPr/>
        </p:nvSpPr>
        <p:spPr>
          <a:xfrm>
            <a:off x="4765706" y="1258924"/>
            <a:ext cx="342505" cy="334191"/>
          </a:xfrm>
          <a:custGeom>
            <a:avLst/>
            <a:gdLst/>
            <a:ahLst/>
            <a:cxnLst/>
            <a:rect l="l" t="t" r="r" b="b"/>
            <a:pathLst>
              <a:path w="10752" h="10491" extrusionOk="0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10650;p60">
            <a:extLst>
              <a:ext uri="{FF2B5EF4-FFF2-40B4-BE49-F238E27FC236}">
                <a16:creationId xmlns:a16="http://schemas.microsoft.com/office/drawing/2014/main" id="{50DBF642-43A3-6418-AA10-33AFDC8319BD}"/>
              </a:ext>
            </a:extLst>
          </p:cNvPr>
          <p:cNvGrpSpPr/>
          <p:nvPr/>
        </p:nvGrpSpPr>
        <p:grpSpPr>
          <a:xfrm>
            <a:off x="3254379" y="2926073"/>
            <a:ext cx="251660" cy="350166"/>
            <a:chOff x="910723" y="1508212"/>
            <a:chExt cx="251660" cy="350166"/>
          </a:xfrm>
        </p:grpSpPr>
        <p:sp>
          <p:nvSpPr>
            <p:cNvPr id="43" name="Google Shape;10651;p60">
              <a:extLst>
                <a:ext uri="{FF2B5EF4-FFF2-40B4-BE49-F238E27FC236}">
                  <a16:creationId xmlns:a16="http://schemas.microsoft.com/office/drawing/2014/main" id="{EB3C3D3B-0AD0-F802-7FF6-5AE4C3192056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52;p60">
              <a:extLst>
                <a:ext uri="{FF2B5EF4-FFF2-40B4-BE49-F238E27FC236}">
                  <a16:creationId xmlns:a16="http://schemas.microsoft.com/office/drawing/2014/main" id="{6D08452C-4317-0E6A-383A-322D28CBC4AD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653;p60">
              <a:extLst>
                <a:ext uri="{FF2B5EF4-FFF2-40B4-BE49-F238E27FC236}">
                  <a16:creationId xmlns:a16="http://schemas.microsoft.com/office/drawing/2014/main" id="{8B824456-F76F-BDF7-2EEA-603A3883D55F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654;p60">
              <a:extLst>
                <a:ext uri="{FF2B5EF4-FFF2-40B4-BE49-F238E27FC236}">
                  <a16:creationId xmlns:a16="http://schemas.microsoft.com/office/drawing/2014/main" id="{381C070D-8E35-D09F-0396-01122FD00126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655;p60">
              <a:extLst>
                <a:ext uri="{FF2B5EF4-FFF2-40B4-BE49-F238E27FC236}">
                  <a16:creationId xmlns:a16="http://schemas.microsoft.com/office/drawing/2014/main" id="{2EBEE8FF-DA61-87F1-0138-AA134C3CECC7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656;p60">
              <a:extLst>
                <a:ext uri="{FF2B5EF4-FFF2-40B4-BE49-F238E27FC236}">
                  <a16:creationId xmlns:a16="http://schemas.microsoft.com/office/drawing/2014/main" id="{9F757FF1-BCBD-86B4-B301-C60607B0FBC9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657;p60">
              <a:extLst>
                <a:ext uri="{FF2B5EF4-FFF2-40B4-BE49-F238E27FC236}">
                  <a16:creationId xmlns:a16="http://schemas.microsoft.com/office/drawing/2014/main" id="{324A8417-680A-843F-8F76-94183226A28D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658;p60">
              <a:extLst>
                <a:ext uri="{FF2B5EF4-FFF2-40B4-BE49-F238E27FC236}">
                  <a16:creationId xmlns:a16="http://schemas.microsoft.com/office/drawing/2014/main" id="{07B1B4AC-DA30-327D-A770-A2449BC176CA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659;p60">
              <a:extLst>
                <a:ext uri="{FF2B5EF4-FFF2-40B4-BE49-F238E27FC236}">
                  <a16:creationId xmlns:a16="http://schemas.microsoft.com/office/drawing/2014/main" id="{114EAAAE-9CA5-8ABF-041A-029BCE97C226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660;p60">
              <a:extLst>
                <a:ext uri="{FF2B5EF4-FFF2-40B4-BE49-F238E27FC236}">
                  <a16:creationId xmlns:a16="http://schemas.microsoft.com/office/drawing/2014/main" id="{B968675D-99B6-317B-4F2C-25F1F5E23F58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661;p60">
              <a:extLst>
                <a:ext uri="{FF2B5EF4-FFF2-40B4-BE49-F238E27FC236}">
                  <a16:creationId xmlns:a16="http://schemas.microsoft.com/office/drawing/2014/main" id="{7AB1917A-E4E3-9F19-32AF-914F9272A539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662;p60">
              <a:extLst>
                <a:ext uri="{FF2B5EF4-FFF2-40B4-BE49-F238E27FC236}">
                  <a16:creationId xmlns:a16="http://schemas.microsoft.com/office/drawing/2014/main" id="{D6C94349-BA49-1FC3-8FC4-49DEEF69F80B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663;p60">
              <a:extLst>
                <a:ext uri="{FF2B5EF4-FFF2-40B4-BE49-F238E27FC236}">
                  <a16:creationId xmlns:a16="http://schemas.microsoft.com/office/drawing/2014/main" id="{F5177915-8607-601B-22EF-3DFA62280F1F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664;p60">
              <a:extLst>
                <a:ext uri="{FF2B5EF4-FFF2-40B4-BE49-F238E27FC236}">
                  <a16:creationId xmlns:a16="http://schemas.microsoft.com/office/drawing/2014/main" id="{051122AD-362F-A941-DA03-2D86357E8992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665;p60">
              <a:extLst>
                <a:ext uri="{FF2B5EF4-FFF2-40B4-BE49-F238E27FC236}">
                  <a16:creationId xmlns:a16="http://schemas.microsoft.com/office/drawing/2014/main" id="{763B7496-B4F2-B56C-7014-084F07C818DA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666;p60">
              <a:extLst>
                <a:ext uri="{FF2B5EF4-FFF2-40B4-BE49-F238E27FC236}">
                  <a16:creationId xmlns:a16="http://schemas.microsoft.com/office/drawing/2014/main" id="{9302AAB6-DF65-8573-66DF-C2BE33CA9B9B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667;p60">
              <a:extLst>
                <a:ext uri="{FF2B5EF4-FFF2-40B4-BE49-F238E27FC236}">
                  <a16:creationId xmlns:a16="http://schemas.microsoft.com/office/drawing/2014/main" id="{306C294C-8715-8B9C-7A53-C14E4B514869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1155;p60">
            <a:extLst>
              <a:ext uri="{FF2B5EF4-FFF2-40B4-BE49-F238E27FC236}">
                <a16:creationId xmlns:a16="http://schemas.microsoft.com/office/drawing/2014/main" id="{D62F0ACF-FBA6-D7E1-924E-7AABB41FAF88}"/>
              </a:ext>
            </a:extLst>
          </p:cNvPr>
          <p:cNvGrpSpPr/>
          <p:nvPr/>
        </p:nvGrpSpPr>
        <p:grpSpPr>
          <a:xfrm>
            <a:off x="4909182" y="2936517"/>
            <a:ext cx="350548" cy="350198"/>
            <a:chOff x="4886264" y="3366174"/>
            <a:chExt cx="350548" cy="350198"/>
          </a:xfrm>
        </p:grpSpPr>
        <p:sp>
          <p:nvSpPr>
            <p:cNvPr id="62" name="Google Shape;11156;p60">
              <a:extLst>
                <a:ext uri="{FF2B5EF4-FFF2-40B4-BE49-F238E27FC236}">
                  <a16:creationId xmlns:a16="http://schemas.microsoft.com/office/drawing/2014/main" id="{D48626A5-8DA0-1F52-238B-8FDF5A3458E0}"/>
                </a:ext>
              </a:extLst>
            </p:cNvPr>
            <p:cNvSpPr/>
            <p:nvPr/>
          </p:nvSpPr>
          <p:spPr>
            <a:xfrm>
              <a:off x="4946132" y="3426614"/>
              <a:ext cx="230431" cy="289758"/>
            </a:xfrm>
            <a:custGeom>
              <a:avLst/>
              <a:gdLst/>
              <a:ahLst/>
              <a:cxnLst/>
              <a:rect l="l" t="t" r="r" b="b"/>
              <a:pathLst>
                <a:path w="7240" h="9104" extrusionOk="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157;p60">
              <a:extLst>
                <a:ext uri="{FF2B5EF4-FFF2-40B4-BE49-F238E27FC236}">
                  <a16:creationId xmlns:a16="http://schemas.microsoft.com/office/drawing/2014/main" id="{F21174E4-5DBE-90E3-85A5-C2352DD6394E}"/>
                </a:ext>
              </a:extLst>
            </p:cNvPr>
            <p:cNvSpPr/>
            <p:nvPr/>
          </p:nvSpPr>
          <p:spPr>
            <a:xfrm>
              <a:off x="488626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1158;p60">
              <a:extLst>
                <a:ext uri="{FF2B5EF4-FFF2-40B4-BE49-F238E27FC236}">
                  <a16:creationId xmlns:a16="http://schemas.microsoft.com/office/drawing/2014/main" id="{BE074457-FCA0-92F8-0AB9-B774C310777B}"/>
                </a:ext>
              </a:extLst>
            </p:cNvPr>
            <p:cNvSpPr/>
            <p:nvPr/>
          </p:nvSpPr>
          <p:spPr>
            <a:xfrm>
              <a:off x="518789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1159;p60">
              <a:extLst>
                <a:ext uri="{FF2B5EF4-FFF2-40B4-BE49-F238E27FC236}">
                  <a16:creationId xmlns:a16="http://schemas.microsoft.com/office/drawing/2014/main" id="{888BD502-958D-B5E3-60A1-17A4F5A834F7}"/>
                </a:ext>
              </a:extLst>
            </p:cNvPr>
            <p:cNvSpPr/>
            <p:nvPr/>
          </p:nvSpPr>
          <p:spPr>
            <a:xfrm>
              <a:off x="5056414" y="3366174"/>
              <a:ext cx="10248" cy="48919"/>
            </a:xfrm>
            <a:custGeom>
              <a:avLst/>
              <a:gdLst/>
              <a:ahLst/>
              <a:cxnLst/>
              <a:rect l="l" t="t" r="r" b="b"/>
              <a:pathLst>
                <a:path w="322" h="153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1160;p60">
              <a:extLst>
                <a:ext uri="{FF2B5EF4-FFF2-40B4-BE49-F238E27FC236}">
                  <a16:creationId xmlns:a16="http://schemas.microsoft.com/office/drawing/2014/main" id="{C185828A-69FE-0575-7C0B-AC4CEAB262A1}"/>
                </a:ext>
              </a:extLst>
            </p:cNvPr>
            <p:cNvSpPr/>
            <p:nvPr/>
          </p:nvSpPr>
          <p:spPr>
            <a:xfrm>
              <a:off x="4978723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1161;p60">
              <a:extLst>
                <a:ext uri="{FF2B5EF4-FFF2-40B4-BE49-F238E27FC236}">
                  <a16:creationId xmlns:a16="http://schemas.microsoft.com/office/drawing/2014/main" id="{E0B07351-387A-1243-8628-98ED1EEFE84B}"/>
                </a:ext>
              </a:extLst>
            </p:cNvPr>
            <p:cNvSpPr/>
            <p:nvPr/>
          </p:nvSpPr>
          <p:spPr>
            <a:xfrm>
              <a:off x="5121597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1162;p60">
              <a:extLst>
                <a:ext uri="{FF2B5EF4-FFF2-40B4-BE49-F238E27FC236}">
                  <a16:creationId xmlns:a16="http://schemas.microsoft.com/office/drawing/2014/main" id="{11AC3A49-00A6-09E2-E437-A3F15DA87B6E}"/>
                </a:ext>
              </a:extLst>
            </p:cNvPr>
            <p:cNvSpPr/>
            <p:nvPr/>
          </p:nvSpPr>
          <p:spPr>
            <a:xfrm>
              <a:off x="4922643" y="3459842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1163;p60">
              <a:extLst>
                <a:ext uri="{FF2B5EF4-FFF2-40B4-BE49-F238E27FC236}">
                  <a16:creationId xmlns:a16="http://schemas.microsoft.com/office/drawing/2014/main" id="{9B89191E-AB48-BAA9-5F9C-D80C738224A7}"/>
                </a:ext>
              </a:extLst>
            </p:cNvPr>
            <p:cNvSpPr/>
            <p:nvPr/>
          </p:nvSpPr>
          <p:spPr>
            <a:xfrm>
              <a:off x="5169720" y="3602334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1164;p60">
              <a:extLst>
                <a:ext uri="{FF2B5EF4-FFF2-40B4-BE49-F238E27FC236}">
                  <a16:creationId xmlns:a16="http://schemas.microsoft.com/office/drawing/2014/main" id="{CABB50E1-2C47-EB50-6A59-7A516419B037}"/>
                </a:ext>
              </a:extLst>
            </p:cNvPr>
            <p:cNvSpPr/>
            <p:nvPr/>
          </p:nvSpPr>
          <p:spPr>
            <a:xfrm>
              <a:off x="5121597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1165;p60">
              <a:extLst>
                <a:ext uri="{FF2B5EF4-FFF2-40B4-BE49-F238E27FC236}">
                  <a16:creationId xmlns:a16="http://schemas.microsoft.com/office/drawing/2014/main" id="{E7248311-1DFC-1B91-14A0-0E07FE767041}"/>
                </a:ext>
              </a:extLst>
            </p:cNvPr>
            <p:cNvSpPr/>
            <p:nvPr/>
          </p:nvSpPr>
          <p:spPr>
            <a:xfrm>
              <a:off x="4978723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1166;p60">
              <a:extLst>
                <a:ext uri="{FF2B5EF4-FFF2-40B4-BE49-F238E27FC236}">
                  <a16:creationId xmlns:a16="http://schemas.microsoft.com/office/drawing/2014/main" id="{1B809637-68DE-65A7-23EB-22DD5F47C9CB}"/>
                </a:ext>
              </a:extLst>
            </p:cNvPr>
            <p:cNvSpPr/>
            <p:nvPr/>
          </p:nvSpPr>
          <p:spPr>
            <a:xfrm>
              <a:off x="5169720" y="3459842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1167;p60">
              <a:extLst>
                <a:ext uri="{FF2B5EF4-FFF2-40B4-BE49-F238E27FC236}">
                  <a16:creationId xmlns:a16="http://schemas.microsoft.com/office/drawing/2014/main" id="{4D44FFC6-E0EA-85F3-C69A-D20F84F1D61E}"/>
                </a:ext>
              </a:extLst>
            </p:cNvPr>
            <p:cNvSpPr/>
            <p:nvPr/>
          </p:nvSpPr>
          <p:spPr>
            <a:xfrm>
              <a:off x="4922643" y="3602334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1168;p60">
              <a:extLst>
                <a:ext uri="{FF2B5EF4-FFF2-40B4-BE49-F238E27FC236}">
                  <a16:creationId xmlns:a16="http://schemas.microsoft.com/office/drawing/2014/main" id="{07339115-7BB4-1C46-9D3E-287814876FA5}"/>
                </a:ext>
              </a:extLst>
            </p:cNvPr>
            <p:cNvSpPr/>
            <p:nvPr/>
          </p:nvSpPr>
          <p:spPr>
            <a:xfrm>
              <a:off x="5077993" y="3451758"/>
              <a:ext cx="70912" cy="62637"/>
            </a:xfrm>
            <a:custGeom>
              <a:avLst/>
              <a:gdLst/>
              <a:ahLst/>
              <a:cxnLst/>
              <a:rect l="l" t="t" r="r" b="b"/>
              <a:pathLst>
                <a:path w="2228" h="1968" extrusionOk="0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11271;p60">
            <a:extLst>
              <a:ext uri="{FF2B5EF4-FFF2-40B4-BE49-F238E27FC236}">
                <a16:creationId xmlns:a16="http://schemas.microsoft.com/office/drawing/2014/main" id="{904D002C-7B03-C768-3EF1-EEC83A79DB50}"/>
              </a:ext>
            </a:extLst>
          </p:cNvPr>
          <p:cNvGrpSpPr/>
          <p:nvPr/>
        </p:nvGrpSpPr>
        <p:grpSpPr>
          <a:xfrm>
            <a:off x="3904022" y="4058621"/>
            <a:ext cx="426315" cy="332826"/>
            <a:chOff x="6639652" y="4323777"/>
            <a:chExt cx="426315" cy="332826"/>
          </a:xfrm>
        </p:grpSpPr>
        <p:sp>
          <p:nvSpPr>
            <p:cNvPr id="588" name="Google Shape;11272;p60">
              <a:extLst>
                <a:ext uri="{FF2B5EF4-FFF2-40B4-BE49-F238E27FC236}">
                  <a16:creationId xmlns:a16="http://schemas.microsoft.com/office/drawing/2014/main" id="{06C8881A-C766-6ED7-A9F3-2EBB498DADC0}"/>
                </a:ext>
              </a:extLst>
            </p:cNvPr>
            <p:cNvSpPr/>
            <p:nvPr/>
          </p:nvSpPr>
          <p:spPr>
            <a:xfrm>
              <a:off x="6639652" y="4323777"/>
              <a:ext cx="426315" cy="332826"/>
            </a:xfrm>
            <a:custGeom>
              <a:avLst/>
              <a:gdLst/>
              <a:ahLst/>
              <a:cxnLst/>
              <a:rect l="l" t="t" r="r" b="b"/>
              <a:pathLst>
                <a:path w="10967" h="8562" extrusionOk="0">
                  <a:moveTo>
                    <a:pt x="10585" y="382"/>
                  </a:moveTo>
                  <a:lnTo>
                    <a:pt x="10609" y="727"/>
                  </a:lnTo>
                  <a:lnTo>
                    <a:pt x="9335" y="727"/>
                  </a:lnTo>
                  <a:cubicBezTo>
                    <a:pt x="9252" y="727"/>
                    <a:pt x="9156" y="799"/>
                    <a:pt x="9156" y="906"/>
                  </a:cubicBezTo>
                  <a:cubicBezTo>
                    <a:pt x="9156" y="989"/>
                    <a:pt x="9240" y="1084"/>
                    <a:pt x="9335" y="1084"/>
                  </a:cubicBezTo>
                  <a:lnTo>
                    <a:pt x="10323" y="1084"/>
                  </a:lnTo>
                  <a:lnTo>
                    <a:pt x="10323" y="6168"/>
                  </a:lnTo>
                  <a:lnTo>
                    <a:pt x="4442" y="6168"/>
                  </a:lnTo>
                  <a:lnTo>
                    <a:pt x="4442" y="6002"/>
                  </a:lnTo>
                  <a:cubicBezTo>
                    <a:pt x="4442" y="5918"/>
                    <a:pt x="4370" y="5823"/>
                    <a:pt x="4263" y="5823"/>
                  </a:cubicBezTo>
                  <a:lnTo>
                    <a:pt x="3977" y="5823"/>
                  </a:lnTo>
                  <a:cubicBezTo>
                    <a:pt x="3953" y="5728"/>
                    <a:pt x="3906" y="5621"/>
                    <a:pt x="3846" y="5513"/>
                  </a:cubicBezTo>
                  <a:lnTo>
                    <a:pt x="4037" y="5323"/>
                  </a:lnTo>
                  <a:cubicBezTo>
                    <a:pt x="4108" y="5252"/>
                    <a:pt x="4108" y="5144"/>
                    <a:pt x="4037" y="5085"/>
                  </a:cubicBezTo>
                  <a:lnTo>
                    <a:pt x="3513" y="4561"/>
                  </a:lnTo>
                  <a:cubicBezTo>
                    <a:pt x="3489" y="4537"/>
                    <a:pt x="3441" y="4513"/>
                    <a:pt x="3394" y="4513"/>
                  </a:cubicBezTo>
                  <a:cubicBezTo>
                    <a:pt x="3358" y="4513"/>
                    <a:pt x="3311" y="4537"/>
                    <a:pt x="3275" y="4561"/>
                  </a:cubicBezTo>
                  <a:lnTo>
                    <a:pt x="3084" y="4751"/>
                  </a:lnTo>
                  <a:cubicBezTo>
                    <a:pt x="2977" y="4692"/>
                    <a:pt x="2882" y="4668"/>
                    <a:pt x="2775" y="4621"/>
                  </a:cubicBezTo>
                  <a:lnTo>
                    <a:pt x="2775" y="4335"/>
                  </a:lnTo>
                  <a:cubicBezTo>
                    <a:pt x="2775" y="4251"/>
                    <a:pt x="2703" y="4156"/>
                    <a:pt x="2596" y="4156"/>
                  </a:cubicBezTo>
                  <a:lnTo>
                    <a:pt x="2168" y="4156"/>
                  </a:lnTo>
                  <a:lnTo>
                    <a:pt x="2168" y="1084"/>
                  </a:lnTo>
                  <a:lnTo>
                    <a:pt x="8728" y="1084"/>
                  </a:lnTo>
                  <a:cubicBezTo>
                    <a:pt x="8811" y="1084"/>
                    <a:pt x="8906" y="1001"/>
                    <a:pt x="8906" y="894"/>
                  </a:cubicBezTo>
                  <a:cubicBezTo>
                    <a:pt x="8906" y="799"/>
                    <a:pt x="8835" y="715"/>
                    <a:pt x="8728" y="715"/>
                  </a:cubicBezTo>
                  <a:lnTo>
                    <a:pt x="1882" y="715"/>
                  </a:lnTo>
                  <a:lnTo>
                    <a:pt x="1882" y="382"/>
                  </a:lnTo>
                  <a:close/>
                  <a:moveTo>
                    <a:pt x="10609" y="6502"/>
                  </a:moveTo>
                  <a:lnTo>
                    <a:pt x="10609" y="6835"/>
                  </a:lnTo>
                  <a:lnTo>
                    <a:pt x="4394" y="6835"/>
                  </a:lnTo>
                  <a:cubicBezTo>
                    <a:pt x="4430" y="6811"/>
                    <a:pt x="4442" y="6764"/>
                    <a:pt x="4442" y="6716"/>
                  </a:cubicBezTo>
                  <a:lnTo>
                    <a:pt x="4442" y="6526"/>
                  </a:lnTo>
                  <a:lnTo>
                    <a:pt x="10490" y="6526"/>
                  </a:lnTo>
                  <a:cubicBezTo>
                    <a:pt x="10526" y="6526"/>
                    <a:pt x="10561" y="6514"/>
                    <a:pt x="10585" y="6502"/>
                  </a:cubicBezTo>
                  <a:close/>
                  <a:moveTo>
                    <a:pt x="2453" y="4501"/>
                  </a:moveTo>
                  <a:lnTo>
                    <a:pt x="2453" y="4740"/>
                  </a:lnTo>
                  <a:cubicBezTo>
                    <a:pt x="2453" y="4811"/>
                    <a:pt x="2513" y="4894"/>
                    <a:pt x="2584" y="4906"/>
                  </a:cubicBezTo>
                  <a:cubicBezTo>
                    <a:pt x="2751" y="4930"/>
                    <a:pt x="2894" y="5013"/>
                    <a:pt x="3049" y="5097"/>
                  </a:cubicBezTo>
                  <a:cubicBezTo>
                    <a:pt x="3078" y="5117"/>
                    <a:pt x="3110" y="5126"/>
                    <a:pt x="3141" y="5126"/>
                  </a:cubicBezTo>
                  <a:cubicBezTo>
                    <a:pt x="3183" y="5126"/>
                    <a:pt x="3223" y="5108"/>
                    <a:pt x="3251" y="5073"/>
                  </a:cubicBezTo>
                  <a:lnTo>
                    <a:pt x="3430" y="4894"/>
                  </a:lnTo>
                  <a:lnTo>
                    <a:pt x="3715" y="5168"/>
                  </a:lnTo>
                  <a:lnTo>
                    <a:pt x="3537" y="5347"/>
                  </a:lnTo>
                  <a:cubicBezTo>
                    <a:pt x="3477" y="5406"/>
                    <a:pt x="3477" y="5502"/>
                    <a:pt x="3501" y="5561"/>
                  </a:cubicBezTo>
                  <a:cubicBezTo>
                    <a:pt x="3596" y="5704"/>
                    <a:pt x="3656" y="5859"/>
                    <a:pt x="3703" y="6025"/>
                  </a:cubicBezTo>
                  <a:cubicBezTo>
                    <a:pt x="3715" y="6097"/>
                    <a:pt x="3787" y="6156"/>
                    <a:pt x="3858" y="6156"/>
                  </a:cubicBezTo>
                  <a:lnTo>
                    <a:pt x="4096" y="6156"/>
                  </a:lnTo>
                  <a:lnTo>
                    <a:pt x="4096" y="6561"/>
                  </a:lnTo>
                  <a:lnTo>
                    <a:pt x="3858" y="6561"/>
                  </a:lnTo>
                  <a:cubicBezTo>
                    <a:pt x="3787" y="6561"/>
                    <a:pt x="3715" y="6621"/>
                    <a:pt x="3703" y="6692"/>
                  </a:cubicBezTo>
                  <a:cubicBezTo>
                    <a:pt x="3656" y="6859"/>
                    <a:pt x="3596" y="7002"/>
                    <a:pt x="3501" y="7157"/>
                  </a:cubicBezTo>
                  <a:cubicBezTo>
                    <a:pt x="3465" y="7228"/>
                    <a:pt x="3477" y="7311"/>
                    <a:pt x="3537" y="7359"/>
                  </a:cubicBezTo>
                  <a:lnTo>
                    <a:pt x="3715" y="7538"/>
                  </a:lnTo>
                  <a:lnTo>
                    <a:pt x="3430" y="7823"/>
                  </a:lnTo>
                  <a:lnTo>
                    <a:pt x="3251" y="7645"/>
                  </a:lnTo>
                  <a:cubicBezTo>
                    <a:pt x="3215" y="7608"/>
                    <a:pt x="3169" y="7594"/>
                    <a:pt x="3126" y="7594"/>
                  </a:cubicBezTo>
                  <a:cubicBezTo>
                    <a:pt x="3098" y="7594"/>
                    <a:pt x="3072" y="7600"/>
                    <a:pt x="3049" y="7609"/>
                  </a:cubicBezTo>
                  <a:cubicBezTo>
                    <a:pt x="2894" y="7704"/>
                    <a:pt x="2751" y="7764"/>
                    <a:pt x="2584" y="7799"/>
                  </a:cubicBezTo>
                  <a:cubicBezTo>
                    <a:pt x="2513" y="7823"/>
                    <a:pt x="2453" y="7895"/>
                    <a:pt x="2453" y="7966"/>
                  </a:cubicBezTo>
                  <a:lnTo>
                    <a:pt x="2453" y="8204"/>
                  </a:lnTo>
                  <a:lnTo>
                    <a:pt x="2048" y="8204"/>
                  </a:lnTo>
                  <a:lnTo>
                    <a:pt x="2048" y="7966"/>
                  </a:lnTo>
                  <a:cubicBezTo>
                    <a:pt x="2048" y="7895"/>
                    <a:pt x="1989" y="7823"/>
                    <a:pt x="1917" y="7799"/>
                  </a:cubicBezTo>
                  <a:cubicBezTo>
                    <a:pt x="1751" y="7764"/>
                    <a:pt x="1596" y="7704"/>
                    <a:pt x="1453" y="7609"/>
                  </a:cubicBezTo>
                  <a:cubicBezTo>
                    <a:pt x="1426" y="7596"/>
                    <a:pt x="1396" y="7589"/>
                    <a:pt x="1366" y="7589"/>
                  </a:cubicBezTo>
                  <a:cubicBezTo>
                    <a:pt x="1317" y="7589"/>
                    <a:pt x="1269" y="7607"/>
                    <a:pt x="1239" y="7645"/>
                  </a:cubicBezTo>
                  <a:lnTo>
                    <a:pt x="1060" y="7823"/>
                  </a:lnTo>
                  <a:lnTo>
                    <a:pt x="786" y="7538"/>
                  </a:lnTo>
                  <a:lnTo>
                    <a:pt x="965" y="7359"/>
                  </a:lnTo>
                  <a:cubicBezTo>
                    <a:pt x="1025" y="7299"/>
                    <a:pt x="1025" y="7216"/>
                    <a:pt x="989" y="7157"/>
                  </a:cubicBezTo>
                  <a:cubicBezTo>
                    <a:pt x="905" y="7002"/>
                    <a:pt x="846" y="6859"/>
                    <a:pt x="798" y="6692"/>
                  </a:cubicBezTo>
                  <a:cubicBezTo>
                    <a:pt x="786" y="6621"/>
                    <a:pt x="703" y="6561"/>
                    <a:pt x="632" y="6561"/>
                  </a:cubicBezTo>
                  <a:lnTo>
                    <a:pt x="393" y="6561"/>
                  </a:lnTo>
                  <a:lnTo>
                    <a:pt x="393" y="6156"/>
                  </a:lnTo>
                  <a:lnTo>
                    <a:pt x="632" y="6156"/>
                  </a:lnTo>
                  <a:cubicBezTo>
                    <a:pt x="703" y="6156"/>
                    <a:pt x="786" y="6097"/>
                    <a:pt x="798" y="6025"/>
                  </a:cubicBezTo>
                  <a:cubicBezTo>
                    <a:pt x="822" y="5859"/>
                    <a:pt x="905" y="5704"/>
                    <a:pt x="989" y="5561"/>
                  </a:cubicBezTo>
                  <a:cubicBezTo>
                    <a:pt x="1036" y="5490"/>
                    <a:pt x="1025" y="5394"/>
                    <a:pt x="965" y="5347"/>
                  </a:cubicBezTo>
                  <a:lnTo>
                    <a:pt x="786" y="5168"/>
                  </a:lnTo>
                  <a:lnTo>
                    <a:pt x="1060" y="4894"/>
                  </a:lnTo>
                  <a:lnTo>
                    <a:pt x="1239" y="5073"/>
                  </a:lnTo>
                  <a:cubicBezTo>
                    <a:pt x="1272" y="5106"/>
                    <a:pt x="1317" y="5121"/>
                    <a:pt x="1361" y="5121"/>
                  </a:cubicBezTo>
                  <a:cubicBezTo>
                    <a:pt x="1394" y="5121"/>
                    <a:pt x="1427" y="5112"/>
                    <a:pt x="1453" y="5097"/>
                  </a:cubicBezTo>
                  <a:cubicBezTo>
                    <a:pt x="1596" y="5013"/>
                    <a:pt x="1751" y="4954"/>
                    <a:pt x="1917" y="4906"/>
                  </a:cubicBezTo>
                  <a:cubicBezTo>
                    <a:pt x="1989" y="4894"/>
                    <a:pt x="2048" y="4811"/>
                    <a:pt x="2048" y="4740"/>
                  </a:cubicBezTo>
                  <a:lnTo>
                    <a:pt x="2048" y="4501"/>
                  </a:lnTo>
                  <a:close/>
                  <a:moveTo>
                    <a:pt x="1715" y="1"/>
                  </a:moveTo>
                  <a:cubicBezTo>
                    <a:pt x="1632" y="1"/>
                    <a:pt x="1536" y="84"/>
                    <a:pt x="1536" y="191"/>
                  </a:cubicBezTo>
                  <a:lnTo>
                    <a:pt x="1536" y="882"/>
                  </a:lnTo>
                  <a:cubicBezTo>
                    <a:pt x="1536" y="977"/>
                    <a:pt x="1608" y="1061"/>
                    <a:pt x="1715" y="1061"/>
                  </a:cubicBezTo>
                  <a:lnTo>
                    <a:pt x="1822" y="1061"/>
                  </a:lnTo>
                  <a:lnTo>
                    <a:pt x="1822" y="4144"/>
                  </a:lnTo>
                  <a:cubicBezTo>
                    <a:pt x="1751" y="4156"/>
                    <a:pt x="1679" y="4240"/>
                    <a:pt x="1679" y="4311"/>
                  </a:cubicBezTo>
                  <a:lnTo>
                    <a:pt x="1679" y="4597"/>
                  </a:lnTo>
                  <a:cubicBezTo>
                    <a:pt x="1572" y="4621"/>
                    <a:pt x="1465" y="4668"/>
                    <a:pt x="1358" y="4728"/>
                  </a:cubicBezTo>
                  <a:lnTo>
                    <a:pt x="1167" y="4537"/>
                  </a:lnTo>
                  <a:cubicBezTo>
                    <a:pt x="1144" y="4501"/>
                    <a:pt x="1096" y="4490"/>
                    <a:pt x="1048" y="4490"/>
                  </a:cubicBezTo>
                  <a:cubicBezTo>
                    <a:pt x="1001" y="4490"/>
                    <a:pt x="965" y="4501"/>
                    <a:pt x="929" y="4537"/>
                  </a:cubicBezTo>
                  <a:lnTo>
                    <a:pt x="405" y="5049"/>
                  </a:lnTo>
                  <a:cubicBezTo>
                    <a:pt x="334" y="5132"/>
                    <a:pt x="334" y="5228"/>
                    <a:pt x="405" y="5287"/>
                  </a:cubicBezTo>
                  <a:lnTo>
                    <a:pt x="608" y="5490"/>
                  </a:lnTo>
                  <a:cubicBezTo>
                    <a:pt x="548" y="5585"/>
                    <a:pt x="513" y="5692"/>
                    <a:pt x="465" y="5799"/>
                  </a:cubicBezTo>
                  <a:lnTo>
                    <a:pt x="191" y="5799"/>
                  </a:lnTo>
                  <a:cubicBezTo>
                    <a:pt x="96" y="5799"/>
                    <a:pt x="1" y="5871"/>
                    <a:pt x="1" y="5978"/>
                  </a:cubicBezTo>
                  <a:lnTo>
                    <a:pt x="1" y="6716"/>
                  </a:lnTo>
                  <a:cubicBezTo>
                    <a:pt x="1" y="6811"/>
                    <a:pt x="84" y="6895"/>
                    <a:pt x="191" y="6895"/>
                  </a:cubicBezTo>
                  <a:lnTo>
                    <a:pt x="465" y="6895"/>
                  </a:lnTo>
                  <a:cubicBezTo>
                    <a:pt x="501" y="7002"/>
                    <a:pt x="548" y="7109"/>
                    <a:pt x="608" y="7216"/>
                  </a:cubicBezTo>
                  <a:lnTo>
                    <a:pt x="405" y="7407"/>
                  </a:lnTo>
                  <a:cubicBezTo>
                    <a:pt x="334" y="7478"/>
                    <a:pt x="334" y="7585"/>
                    <a:pt x="405" y="7645"/>
                  </a:cubicBezTo>
                  <a:lnTo>
                    <a:pt x="929" y="8169"/>
                  </a:lnTo>
                  <a:cubicBezTo>
                    <a:pt x="965" y="8204"/>
                    <a:pt x="1010" y="8222"/>
                    <a:pt x="1053" y="8222"/>
                  </a:cubicBezTo>
                  <a:cubicBezTo>
                    <a:pt x="1096" y="8222"/>
                    <a:pt x="1138" y="8204"/>
                    <a:pt x="1167" y="8169"/>
                  </a:cubicBezTo>
                  <a:lnTo>
                    <a:pt x="1358" y="7966"/>
                  </a:lnTo>
                  <a:cubicBezTo>
                    <a:pt x="1465" y="8026"/>
                    <a:pt x="1572" y="8061"/>
                    <a:pt x="1679" y="8109"/>
                  </a:cubicBezTo>
                  <a:lnTo>
                    <a:pt x="1679" y="8383"/>
                  </a:lnTo>
                  <a:cubicBezTo>
                    <a:pt x="1679" y="8478"/>
                    <a:pt x="1751" y="8561"/>
                    <a:pt x="1858" y="8561"/>
                  </a:cubicBezTo>
                  <a:lnTo>
                    <a:pt x="2596" y="8561"/>
                  </a:lnTo>
                  <a:cubicBezTo>
                    <a:pt x="2679" y="8561"/>
                    <a:pt x="2775" y="8490"/>
                    <a:pt x="2775" y="8383"/>
                  </a:cubicBezTo>
                  <a:lnTo>
                    <a:pt x="2775" y="8109"/>
                  </a:lnTo>
                  <a:cubicBezTo>
                    <a:pt x="2882" y="8073"/>
                    <a:pt x="2989" y="8026"/>
                    <a:pt x="3084" y="7966"/>
                  </a:cubicBezTo>
                  <a:lnTo>
                    <a:pt x="3275" y="8169"/>
                  </a:lnTo>
                  <a:cubicBezTo>
                    <a:pt x="3316" y="8204"/>
                    <a:pt x="3364" y="8222"/>
                    <a:pt x="3407" y="8222"/>
                  </a:cubicBezTo>
                  <a:cubicBezTo>
                    <a:pt x="3450" y="8222"/>
                    <a:pt x="3489" y="8204"/>
                    <a:pt x="3513" y="8169"/>
                  </a:cubicBezTo>
                  <a:lnTo>
                    <a:pt x="4037" y="7645"/>
                  </a:lnTo>
                  <a:cubicBezTo>
                    <a:pt x="4108" y="7573"/>
                    <a:pt x="4108" y="7466"/>
                    <a:pt x="4037" y="7407"/>
                  </a:cubicBezTo>
                  <a:lnTo>
                    <a:pt x="3846" y="7216"/>
                  </a:lnTo>
                  <a:cubicBezTo>
                    <a:pt x="3846" y="7192"/>
                    <a:pt x="3858" y="7192"/>
                    <a:pt x="3858" y="7180"/>
                  </a:cubicBezTo>
                  <a:lnTo>
                    <a:pt x="10764" y="7180"/>
                  </a:lnTo>
                  <a:cubicBezTo>
                    <a:pt x="10859" y="7180"/>
                    <a:pt x="10942" y="7109"/>
                    <a:pt x="10942" y="7002"/>
                  </a:cubicBezTo>
                  <a:lnTo>
                    <a:pt x="10942" y="6299"/>
                  </a:lnTo>
                  <a:cubicBezTo>
                    <a:pt x="10942" y="6216"/>
                    <a:pt x="10871" y="6121"/>
                    <a:pt x="10764" y="6121"/>
                  </a:cubicBezTo>
                  <a:lnTo>
                    <a:pt x="10657" y="6121"/>
                  </a:lnTo>
                  <a:lnTo>
                    <a:pt x="10657" y="1037"/>
                  </a:lnTo>
                  <a:lnTo>
                    <a:pt x="10788" y="1037"/>
                  </a:lnTo>
                  <a:lnTo>
                    <a:pt x="10788" y="1061"/>
                  </a:lnTo>
                  <a:cubicBezTo>
                    <a:pt x="10871" y="1061"/>
                    <a:pt x="10966" y="989"/>
                    <a:pt x="10966" y="882"/>
                  </a:cubicBezTo>
                  <a:lnTo>
                    <a:pt x="10966" y="191"/>
                  </a:lnTo>
                  <a:cubicBezTo>
                    <a:pt x="10966" y="96"/>
                    <a:pt x="10883" y="1"/>
                    <a:pt x="107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1273;p60">
              <a:extLst>
                <a:ext uri="{FF2B5EF4-FFF2-40B4-BE49-F238E27FC236}">
                  <a16:creationId xmlns:a16="http://schemas.microsoft.com/office/drawing/2014/main" id="{9B5D11A9-D4B5-899D-0C9B-977C7173C587}"/>
                </a:ext>
              </a:extLst>
            </p:cNvPr>
            <p:cNvSpPr/>
            <p:nvPr/>
          </p:nvSpPr>
          <p:spPr>
            <a:xfrm>
              <a:off x="6830793" y="4458937"/>
              <a:ext cx="41244" cy="85675"/>
            </a:xfrm>
            <a:custGeom>
              <a:avLst/>
              <a:gdLst/>
              <a:ahLst/>
              <a:cxnLst/>
              <a:rect l="l" t="t" r="r" b="b"/>
              <a:pathLst>
                <a:path w="1061" h="2204" extrusionOk="0">
                  <a:moveTo>
                    <a:pt x="715" y="358"/>
                  </a:moveTo>
                  <a:lnTo>
                    <a:pt x="715" y="1858"/>
                  </a:lnTo>
                  <a:lnTo>
                    <a:pt x="370" y="1858"/>
                  </a:lnTo>
                  <a:lnTo>
                    <a:pt x="370" y="358"/>
                  </a:lnTo>
                  <a:close/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2025"/>
                  </a:lnTo>
                  <a:cubicBezTo>
                    <a:pt x="1" y="2108"/>
                    <a:pt x="72" y="2203"/>
                    <a:pt x="179" y="2203"/>
                  </a:cubicBezTo>
                  <a:lnTo>
                    <a:pt x="882" y="2203"/>
                  </a:lnTo>
                  <a:cubicBezTo>
                    <a:pt x="965" y="2203"/>
                    <a:pt x="1061" y="2132"/>
                    <a:pt x="1061" y="2025"/>
                  </a:cubicBezTo>
                  <a:lnTo>
                    <a:pt x="1061" y="179"/>
                  </a:lnTo>
                  <a:cubicBezTo>
                    <a:pt x="1061" y="84"/>
                    <a:pt x="989" y="1"/>
                    <a:pt x="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1274;p60">
              <a:extLst>
                <a:ext uri="{FF2B5EF4-FFF2-40B4-BE49-F238E27FC236}">
                  <a16:creationId xmlns:a16="http://schemas.microsoft.com/office/drawing/2014/main" id="{51763E7B-9419-A28F-C023-5876EED8D51B}"/>
                </a:ext>
              </a:extLst>
            </p:cNvPr>
            <p:cNvSpPr/>
            <p:nvPr/>
          </p:nvSpPr>
          <p:spPr>
            <a:xfrm>
              <a:off x="6879423" y="4426556"/>
              <a:ext cx="41205" cy="118522"/>
            </a:xfrm>
            <a:custGeom>
              <a:avLst/>
              <a:gdLst/>
              <a:ahLst/>
              <a:cxnLst/>
              <a:rect l="l" t="t" r="r" b="b"/>
              <a:pathLst>
                <a:path w="1060" h="3049" extrusionOk="0">
                  <a:moveTo>
                    <a:pt x="702" y="345"/>
                  </a:moveTo>
                  <a:lnTo>
                    <a:pt x="702" y="2691"/>
                  </a:lnTo>
                  <a:lnTo>
                    <a:pt x="357" y="2691"/>
                  </a:lnTo>
                  <a:lnTo>
                    <a:pt x="357" y="345"/>
                  </a:lnTo>
                  <a:close/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lnTo>
                    <a:pt x="0" y="2869"/>
                  </a:lnTo>
                  <a:cubicBezTo>
                    <a:pt x="0" y="2965"/>
                    <a:pt x="71" y="3048"/>
                    <a:pt x="179" y="3048"/>
                  </a:cubicBezTo>
                  <a:lnTo>
                    <a:pt x="881" y="3048"/>
                  </a:lnTo>
                  <a:cubicBezTo>
                    <a:pt x="964" y="3048"/>
                    <a:pt x="1060" y="2977"/>
                    <a:pt x="1060" y="2869"/>
                  </a:cubicBezTo>
                  <a:lnTo>
                    <a:pt x="1060" y="179"/>
                  </a:lnTo>
                  <a:cubicBezTo>
                    <a:pt x="1048" y="72"/>
                    <a:pt x="964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1275;p60">
              <a:extLst>
                <a:ext uri="{FF2B5EF4-FFF2-40B4-BE49-F238E27FC236}">
                  <a16:creationId xmlns:a16="http://schemas.microsoft.com/office/drawing/2014/main" id="{D5D344FE-1427-967A-E20E-71CC4C2FFD05}"/>
                </a:ext>
              </a:extLst>
            </p:cNvPr>
            <p:cNvSpPr/>
            <p:nvPr/>
          </p:nvSpPr>
          <p:spPr>
            <a:xfrm>
              <a:off x="6927549" y="4443194"/>
              <a:ext cx="41205" cy="101418"/>
            </a:xfrm>
            <a:custGeom>
              <a:avLst/>
              <a:gdLst/>
              <a:ahLst/>
              <a:cxnLst/>
              <a:rect l="l" t="t" r="r" b="b"/>
              <a:pathLst>
                <a:path w="1060" h="2609" extrusionOk="0">
                  <a:moveTo>
                    <a:pt x="715" y="358"/>
                  </a:moveTo>
                  <a:lnTo>
                    <a:pt x="715" y="2263"/>
                  </a:lnTo>
                  <a:lnTo>
                    <a:pt x="369" y="2263"/>
                  </a:lnTo>
                  <a:lnTo>
                    <a:pt x="369" y="358"/>
                  </a:lnTo>
                  <a:close/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0" y="2430"/>
                  </a:lnTo>
                  <a:cubicBezTo>
                    <a:pt x="0" y="2513"/>
                    <a:pt x="72" y="2608"/>
                    <a:pt x="179" y="2608"/>
                  </a:cubicBezTo>
                  <a:lnTo>
                    <a:pt x="881" y="2608"/>
                  </a:lnTo>
                  <a:cubicBezTo>
                    <a:pt x="965" y="2608"/>
                    <a:pt x="1060" y="2537"/>
                    <a:pt x="1060" y="2430"/>
                  </a:cubicBezTo>
                  <a:lnTo>
                    <a:pt x="1060" y="179"/>
                  </a:lnTo>
                  <a:cubicBezTo>
                    <a:pt x="1060" y="72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1276;p60">
              <a:extLst>
                <a:ext uri="{FF2B5EF4-FFF2-40B4-BE49-F238E27FC236}">
                  <a16:creationId xmlns:a16="http://schemas.microsoft.com/office/drawing/2014/main" id="{E28647AA-5D7C-7595-6AA9-2BE5DFAC239A}"/>
                </a:ext>
              </a:extLst>
            </p:cNvPr>
            <p:cNvSpPr/>
            <p:nvPr/>
          </p:nvSpPr>
          <p:spPr>
            <a:xfrm>
              <a:off x="6976141" y="4387645"/>
              <a:ext cx="41244" cy="156967"/>
            </a:xfrm>
            <a:custGeom>
              <a:avLst/>
              <a:gdLst/>
              <a:ahLst/>
              <a:cxnLst/>
              <a:rect l="l" t="t" r="r" b="b"/>
              <a:pathLst>
                <a:path w="1061" h="4038" extrusionOk="0">
                  <a:moveTo>
                    <a:pt x="679" y="358"/>
                  </a:moveTo>
                  <a:lnTo>
                    <a:pt x="679" y="3692"/>
                  </a:lnTo>
                  <a:lnTo>
                    <a:pt x="346" y="3692"/>
                  </a:lnTo>
                  <a:lnTo>
                    <a:pt x="346" y="358"/>
                  </a:lnTo>
                  <a:close/>
                  <a:moveTo>
                    <a:pt x="179" y="1"/>
                  </a:moveTo>
                  <a:cubicBezTo>
                    <a:pt x="72" y="1"/>
                    <a:pt x="0" y="96"/>
                    <a:pt x="0" y="180"/>
                  </a:cubicBezTo>
                  <a:lnTo>
                    <a:pt x="0" y="3859"/>
                  </a:lnTo>
                  <a:cubicBezTo>
                    <a:pt x="0" y="3942"/>
                    <a:pt x="72" y="4037"/>
                    <a:pt x="179" y="4037"/>
                  </a:cubicBezTo>
                  <a:lnTo>
                    <a:pt x="881" y="4037"/>
                  </a:lnTo>
                  <a:cubicBezTo>
                    <a:pt x="965" y="4037"/>
                    <a:pt x="1060" y="3966"/>
                    <a:pt x="1060" y="3859"/>
                  </a:cubicBezTo>
                  <a:lnTo>
                    <a:pt x="1060" y="180"/>
                  </a:lnTo>
                  <a:cubicBezTo>
                    <a:pt x="1060" y="96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1277;p60">
              <a:extLst>
                <a:ext uri="{FF2B5EF4-FFF2-40B4-BE49-F238E27FC236}">
                  <a16:creationId xmlns:a16="http://schemas.microsoft.com/office/drawing/2014/main" id="{9E2E7FA9-2FE1-6FB0-9B8D-528A11CB1200}"/>
                </a:ext>
              </a:extLst>
            </p:cNvPr>
            <p:cNvSpPr/>
            <p:nvPr/>
          </p:nvSpPr>
          <p:spPr>
            <a:xfrm>
              <a:off x="6745193" y="4404321"/>
              <a:ext cx="50029" cy="13916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12" y="274"/>
                    <a:pt x="95" y="358"/>
                    <a:pt x="179" y="358"/>
                  </a:cubicBezTo>
                  <a:lnTo>
                    <a:pt x="1107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96"/>
                    <a:pt x="1203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1278;p60">
              <a:extLst>
                <a:ext uri="{FF2B5EF4-FFF2-40B4-BE49-F238E27FC236}">
                  <a16:creationId xmlns:a16="http://schemas.microsoft.com/office/drawing/2014/main" id="{09C02B5F-BE8D-1C58-3827-65018623A9A8}"/>
                </a:ext>
              </a:extLst>
            </p:cNvPr>
            <p:cNvSpPr/>
            <p:nvPr/>
          </p:nvSpPr>
          <p:spPr>
            <a:xfrm>
              <a:off x="6745193" y="4426090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72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74"/>
                    <a:pt x="1786" y="179"/>
                  </a:cubicBezTo>
                  <a:cubicBezTo>
                    <a:pt x="1786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1279;p60">
              <a:extLst>
                <a:ext uri="{FF2B5EF4-FFF2-40B4-BE49-F238E27FC236}">
                  <a16:creationId xmlns:a16="http://schemas.microsoft.com/office/drawing/2014/main" id="{7ED50316-07BA-D1AA-29C2-AB6BE81B9B37}"/>
                </a:ext>
              </a:extLst>
            </p:cNvPr>
            <p:cNvSpPr/>
            <p:nvPr/>
          </p:nvSpPr>
          <p:spPr>
            <a:xfrm>
              <a:off x="6745193" y="4447353"/>
              <a:ext cx="69465" cy="13955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1280;p60">
              <a:extLst>
                <a:ext uri="{FF2B5EF4-FFF2-40B4-BE49-F238E27FC236}">
                  <a16:creationId xmlns:a16="http://schemas.microsoft.com/office/drawing/2014/main" id="{84902EBC-5665-6627-4564-98ED1EC671D0}"/>
                </a:ext>
              </a:extLst>
            </p:cNvPr>
            <p:cNvSpPr/>
            <p:nvPr/>
          </p:nvSpPr>
          <p:spPr>
            <a:xfrm>
              <a:off x="6745193" y="4468189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6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1281;p60">
              <a:extLst>
                <a:ext uri="{FF2B5EF4-FFF2-40B4-BE49-F238E27FC236}">
                  <a16:creationId xmlns:a16="http://schemas.microsoft.com/office/drawing/2014/main" id="{1123FD7A-F9ED-CA2C-396B-A2ABF21117B9}"/>
                </a:ext>
              </a:extLst>
            </p:cNvPr>
            <p:cNvSpPr/>
            <p:nvPr/>
          </p:nvSpPr>
          <p:spPr>
            <a:xfrm>
              <a:off x="6684551" y="4528830"/>
              <a:ext cx="83809" cy="83809"/>
            </a:xfrm>
            <a:custGeom>
              <a:avLst/>
              <a:gdLst/>
              <a:ahLst/>
              <a:cxnLst/>
              <a:rect l="l" t="t" r="r" b="b"/>
              <a:pathLst>
                <a:path w="2156" h="2156" extrusionOk="0">
                  <a:moveTo>
                    <a:pt x="1084" y="0"/>
                  </a:moveTo>
                  <a:cubicBezTo>
                    <a:pt x="489" y="0"/>
                    <a:pt x="0" y="489"/>
                    <a:pt x="0" y="1084"/>
                  </a:cubicBezTo>
                  <a:cubicBezTo>
                    <a:pt x="0" y="1322"/>
                    <a:pt x="72" y="1548"/>
                    <a:pt x="227" y="1739"/>
                  </a:cubicBezTo>
                  <a:cubicBezTo>
                    <a:pt x="263" y="1782"/>
                    <a:pt x="313" y="1808"/>
                    <a:pt x="365" y="1808"/>
                  </a:cubicBezTo>
                  <a:cubicBezTo>
                    <a:pt x="398" y="1808"/>
                    <a:pt x="432" y="1798"/>
                    <a:pt x="465" y="1774"/>
                  </a:cubicBezTo>
                  <a:cubicBezTo>
                    <a:pt x="536" y="1715"/>
                    <a:pt x="548" y="1608"/>
                    <a:pt x="489" y="1536"/>
                  </a:cubicBezTo>
                  <a:cubicBezTo>
                    <a:pt x="381" y="1405"/>
                    <a:pt x="346" y="1251"/>
                    <a:pt x="346" y="1084"/>
                  </a:cubicBezTo>
                  <a:cubicBezTo>
                    <a:pt x="346" y="679"/>
                    <a:pt x="667" y="358"/>
                    <a:pt x="1072" y="358"/>
                  </a:cubicBezTo>
                  <a:cubicBezTo>
                    <a:pt x="1477" y="358"/>
                    <a:pt x="1798" y="691"/>
                    <a:pt x="1798" y="1084"/>
                  </a:cubicBezTo>
                  <a:cubicBezTo>
                    <a:pt x="1798" y="1322"/>
                    <a:pt x="1679" y="1560"/>
                    <a:pt x="1477" y="1703"/>
                  </a:cubicBezTo>
                  <a:cubicBezTo>
                    <a:pt x="1453" y="1703"/>
                    <a:pt x="1453" y="1715"/>
                    <a:pt x="1441" y="1715"/>
                  </a:cubicBezTo>
                  <a:lnTo>
                    <a:pt x="1429" y="1715"/>
                  </a:lnTo>
                  <a:lnTo>
                    <a:pt x="1417" y="1727"/>
                  </a:lnTo>
                  <a:lnTo>
                    <a:pt x="1394" y="1727"/>
                  </a:lnTo>
                  <a:cubicBezTo>
                    <a:pt x="1382" y="1727"/>
                    <a:pt x="1382" y="1739"/>
                    <a:pt x="1370" y="1739"/>
                  </a:cubicBezTo>
                  <a:cubicBezTo>
                    <a:pt x="1358" y="1739"/>
                    <a:pt x="1358" y="1762"/>
                    <a:pt x="1334" y="1762"/>
                  </a:cubicBezTo>
                  <a:lnTo>
                    <a:pt x="1322" y="1762"/>
                  </a:lnTo>
                  <a:cubicBezTo>
                    <a:pt x="1322" y="1762"/>
                    <a:pt x="1310" y="1762"/>
                    <a:pt x="1310" y="1774"/>
                  </a:cubicBezTo>
                  <a:lnTo>
                    <a:pt x="1298" y="1774"/>
                  </a:lnTo>
                  <a:cubicBezTo>
                    <a:pt x="1274" y="1774"/>
                    <a:pt x="1274" y="1774"/>
                    <a:pt x="1263" y="1786"/>
                  </a:cubicBezTo>
                  <a:cubicBezTo>
                    <a:pt x="1251" y="1786"/>
                    <a:pt x="1251" y="1786"/>
                    <a:pt x="1239" y="1798"/>
                  </a:cubicBezTo>
                  <a:lnTo>
                    <a:pt x="798" y="1798"/>
                  </a:lnTo>
                  <a:cubicBezTo>
                    <a:pt x="786" y="1798"/>
                    <a:pt x="786" y="1798"/>
                    <a:pt x="774" y="1786"/>
                  </a:cubicBezTo>
                  <a:cubicBezTo>
                    <a:pt x="762" y="1786"/>
                    <a:pt x="762" y="1786"/>
                    <a:pt x="739" y="1774"/>
                  </a:cubicBezTo>
                  <a:lnTo>
                    <a:pt x="727" y="1774"/>
                  </a:lnTo>
                  <a:cubicBezTo>
                    <a:pt x="708" y="1766"/>
                    <a:pt x="688" y="1763"/>
                    <a:pt x="668" y="1763"/>
                  </a:cubicBezTo>
                  <a:cubicBezTo>
                    <a:pt x="599" y="1763"/>
                    <a:pt x="528" y="1808"/>
                    <a:pt x="501" y="1882"/>
                  </a:cubicBezTo>
                  <a:cubicBezTo>
                    <a:pt x="477" y="1965"/>
                    <a:pt x="524" y="2072"/>
                    <a:pt x="608" y="2096"/>
                  </a:cubicBezTo>
                  <a:lnTo>
                    <a:pt x="620" y="2096"/>
                  </a:lnTo>
                  <a:cubicBezTo>
                    <a:pt x="643" y="2096"/>
                    <a:pt x="655" y="2120"/>
                    <a:pt x="667" y="2120"/>
                  </a:cubicBezTo>
                  <a:cubicBezTo>
                    <a:pt x="679" y="2120"/>
                    <a:pt x="703" y="2132"/>
                    <a:pt x="715" y="2132"/>
                  </a:cubicBezTo>
                  <a:lnTo>
                    <a:pt x="727" y="2132"/>
                  </a:lnTo>
                  <a:cubicBezTo>
                    <a:pt x="739" y="2132"/>
                    <a:pt x="762" y="2132"/>
                    <a:pt x="762" y="2143"/>
                  </a:cubicBezTo>
                  <a:lnTo>
                    <a:pt x="774" y="2143"/>
                  </a:lnTo>
                  <a:cubicBezTo>
                    <a:pt x="786" y="2143"/>
                    <a:pt x="798" y="2143"/>
                    <a:pt x="822" y="2155"/>
                  </a:cubicBezTo>
                  <a:lnTo>
                    <a:pt x="1132" y="2155"/>
                  </a:lnTo>
                  <a:cubicBezTo>
                    <a:pt x="1143" y="2155"/>
                    <a:pt x="1155" y="2155"/>
                    <a:pt x="1179" y="2143"/>
                  </a:cubicBezTo>
                  <a:lnTo>
                    <a:pt x="1191" y="2143"/>
                  </a:lnTo>
                  <a:cubicBezTo>
                    <a:pt x="1203" y="2143"/>
                    <a:pt x="1215" y="2143"/>
                    <a:pt x="1215" y="2132"/>
                  </a:cubicBezTo>
                  <a:lnTo>
                    <a:pt x="1227" y="2132"/>
                  </a:lnTo>
                  <a:cubicBezTo>
                    <a:pt x="1251" y="2132"/>
                    <a:pt x="1263" y="2120"/>
                    <a:pt x="1274" y="2120"/>
                  </a:cubicBezTo>
                  <a:cubicBezTo>
                    <a:pt x="1286" y="2120"/>
                    <a:pt x="1310" y="2096"/>
                    <a:pt x="1322" y="2096"/>
                  </a:cubicBezTo>
                  <a:lnTo>
                    <a:pt x="1334" y="2096"/>
                  </a:lnTo>
                  <a:cubicBezTo>
                    <a:pt x="1346" y="2096"/>
                    <a:pt x="1346" y="2084"/>
                    <a:pt x="1370" y="2084"/>
                  </a:cubicBezTo>
                  <a:lnTo>
                    <a:pt x="1382" y="2084"/>
                  </a:lnTo>
                  <a:cubicBezTo>
                    <a:pt x="1394" y="2084"/>
                    <a:pt x="1405" y="2072"/>
                    <a:pt x="1429" y="2072"/>
                  </a:cubicBezTo>
                  <a:cubicBezTo>
                    <a:pt x="1441" y="2072"/>
                    <a:pt x="1453" y="2060"/>
                    <a:pt x="1465" y="2060"/>
                  </a:cubicBezTo>
                  <a:lnTo>
                    <a:pt x="1489" y="2060"/>
                  </a:lnTo>
                  <a:cubicBezTo>
                    <a:pt x="1501" y="2060"/>
                    <a:pt x="1501" y="2036"/>
                    <a:pt x="1513" y="2036"/>
                  </a:cubicBezTo>
                  <a:lnTo>
                    <a:pt x="1524" y="2036"/>
                  </a:lnTo>
                  <a:cubicBezTo>
                    <a:pt x="1548" y="2024"/>
                    <a:pt x="1560" y="2024"/>
                    <a:pt x="1572" y="2013"/>
                  </a:cubicBezTo>
                  <a:cubicBezTo>
                    <a:pt x="1870" y="1798"/>
                    <a:pt x="2048" y="1477"/>
                    <a:pt x="2048" y="1120"/>
                  </a:cubicBezTo>
                  <a:cubicBezTo>
                    <a:pt x="2156" y="477"/>
                    <a:pt x="1679" y="0"/>
                    <a:pt x="1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36288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 Variables : Cointegration Test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0A900E-58DF-7B28-722E-BB42E7667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200812"/>
              </p:ext>
            </p:extLst>
          </p:nvPr>
        </p:nvGraphicFramePr>
        <p:xfrm>
          <a:off x="618825" y="989475"/>
          <a:ext cx="8051838" cy="3642360"/>
        </p:xfrm>
        <a:graphic>
          <a:graphicData uri="http://schemas.openxmlformats.org/drawingml/2006/table">
            <a:tbl>
              <a:tblPr firstRow="1" bandRow="1">
                <a:tableStyleId>{D99DEA69-D82B-499B-8E7C-E12C9FB6F9BD}</a:tableStyleId>
              </a:tblPr>
              <a:tblGrid>
                <a:gridCol w="3189382">
                  <a:extLst>
                    <a:ext uri="{9D8B030D-6E8A-4147-A177-3AD203B41FA5}">
                      <a16:colId xmlns:a16="http://schemas.microsoft.com/office/drawing/2014/main" val="679064760"/>
                    </a:ext>
                  </a:extLst>
                </a:gridCol>
                <a:gridCol w="3076687">
                  <a:extLst>
                    <a:ext uri="{9D8B030D-6E8A-4147-A177-3AD203B41FA5}">
                      <a16:colId xmlns:a16="http://schemas.microsoft.com/office/drawing/2014/main" val="3385540665"/>
                    </a:ext>
                  </a:extLst>
                </a:gridCol>
                <a:gridCol w="1785769">
                  <a:extLst>
                    <a:ext uri="{9D8B030D-6E8A-4147-A177-3AD203B41FA5}">
                      <a16:colId xmlns:a16="http://schemas.microsoft.com/office/drawing/2014/main" val="340277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8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Test</a:t>
                      </a:r>
                      <a:r>
                        <a:rPr lang="en-HK" sz="18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 </a:t>
                      </a:r>
                      <a:r>
                        <a:rPr lang="en-HK" sz="18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Stat &gt; C(95%)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Significance</a:t>
                      </a:r>
                      <a:endParaRPr lang="en-HK" sz="1800" b="1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31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U.S bankruptcy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578.64 &gt; 219.4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4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Federal Funds Effective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442.58 &gt; 179.5199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3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U.S unemployment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235 &gt; 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38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U.S employment cost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320 &gt; 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Interest rates: 10 years bonds yields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164 &gt; 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77764"/>
                  </a:ext>
                </a:extLst>
              </a:tr>
              <a:tr h="1997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NASDAQ Composite 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66.17 &gt; 40.1749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0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NYSE Composite 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35.23 &gt; 24.27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0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GDP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6.85 &gt; 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HK bankruptcy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18 &gt;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728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4823-1FA1-A105-23B9-3D9908FFF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Data Collection</a:t>
            </a:r>
          </a:p>
        </p:txBody>
      </p:sp>
      <p:sp>
        <p:nvSpPr>
          <p:cNvPr id="4" name="Google Shape;605;p30">
            <a:extLst>
              <a:ext uri="{FF2B5EF4-FFF2-40B4-BE49-F238E27FC236}">
                <a16:creationId xmlns:a16="http://schemas.microsoft.com/office/drawing/2014/main" id="{64F64F09-2902-ED35-C9B6-E68C614F1A50}"/>
              </a:ext>
            </a:extLst>
          </p:cNvPr>
          <p:cNvSpPr txBox="1">
            <a:spLocks/>
          </p:cNvSpPr>
          <p:nvPr/>
        </p:nvSpPr>
        <p:spPr>
          <a:xfrm>
            <a:off x="618825" y="1063349"/>
            <a:ext cx="6803951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HK" sz="1800" dirty="0"/>
              <a:t>Quarterly data from period 2000 to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03C83-4B65-C016-726A-5D754FB9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04" y="3252318"/>
            <a:ext cx="2902617" cy="869447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672681A5-5553-0C8F-A4FD-A0088B444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2302949"/>
            <a:ext cx="2902617" cy="685896"/>
          </a:xfrm>
          <a:prstGeom prst="rect">
            <a:avLst/>
          </a:prstGeom>
        </p:spPr>
      </p:pic>
      <p:pic>
        <p:nvPicPr>
          <p:cNvPr id="10" name="Picture 9" descr="A close-up of a sign">
            <a:extLst>
              <a:ext uri="{FF2B5EF4-FFF2-40B4-BE49-F238E27FC236}">
                <a16:creationId xmlns:a16="http://schemas.microsoft.com/office/drawing/2014/main" id="{29D369EB-360A-036D-05A8-9F50402DC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581" y="3079886"/>
            <a:ext cx="4553721" cy="1000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FCAFD-F108-31DE-BE68-1B921DC26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563" y="2328245"/>
            <a:ext cx="215295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3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4AE7-C574-3132-DAEF-5F98E94E4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430" y="723874"/>
            <a:ext cx="7417137" cy="577800"/>
          </a:xfrm>
        </p:spPr>
        <p:txBody>
          <a:bodyPr/>
          <a:lstStyle/>
          <a:p>
            <a:r>
              <a:rPr lang="en-US" altLang="zh-CN" dirty="0"/>
              <a:t>Data </a:t>
            </a:r>
            <a:r>
              <a:rPr lang="en" dirty="0"/>
              <a:t>Preprocessing: Stationarity Checking</a:t>
            </a:r>
            <a:br>
              <a:rPr lang="en" dirty="0"/>
            </a:br>
            <a:r>
              <a:rPr lang="en" dirty="0"/>
              <a:t>Method : Augmented Dickey-Filler Test</a:t>
            </a:r>
            <a:endParaRPr lang="en-H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8CA1A9-1738-0547-3C4C-38227FEDC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51131"/>
              </p:ext>
            </p:extLst>
          </p:nvPr>
        </p:nvGraphicFramePr>
        <p:xfrm>
          <a:off x="863430" y="1387735"/>
          <a:ext cx="7417137" cy="3534528"/>
        </p:xfrm>
        <a:graphic>
          <a:graphicData uri="http://schemas.openxmlformats.org/drawingml/2006/table">
            <a:tbl>
              <a:tblPr firstRow="1" bandRow="1">
                <a:tableStyleId>{D99DEA69-D82B-499B-8E7C-E12C9FB6F9BD}</a:tableStyleId>
              </a:tblPr>
              <a:tblGrid>
                <a:gridCol w="2937973">
                  <a:extLst>
                    <a:ext uri="{9D8B030D-6E8A-4147-A177-3AD203B41FA5}">
                      <a16:colId xmlns:a16="http://schemas.microsoft.com/office/drawing/2014/main" val="679064760"/>
                    </a:ext>
                  </a:extLst>
                </a:gridCol>
                <a:gridCol w="3081903">
                  <a:extLst>
                    <a:ext uri="{9D8B030D-6E8A-4147-A177-3AD203B41FA5}">
                      <a16:colId xmlns:a16="http://schemas.microsoft.com/office/drawing/2014/main" val="3385540665"/>
                    </a:ext>
                  </a:extLst>
                </a:gridCol>
                <a:gridCol w="1397261">
                  <a:extLst>
                    <a:ext uri="{9D8B030D-6E8A-4147-A177-3AD203B41FA5}">
                      <a16:colId xmlns:a16="http://schemas.microsoft.com/office/drawing/2014/main" val="3402778010"/>
                    </a:ext>
                  </a:extLst>
                </a:gridCol>
              </a:tblGrid>
              <a:tr h="357996">
                <a:tc>
                  <a:txBody>
                    <a:bodyPr/>
                    <a:lstStyle/>
                    <a:p>
                      <a:pPr algn="ctr"/>
                      <a:r>
                        <a:rPr lang="en-HK" sz="18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Stationarity</a:t>
                      </a:r>
                      <a:endParaRPr lang="en-HK" sz="1800" b="1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31784"/>
                  </a:ext>
                </a:extLst>
              </a:tr>
              <a:tr h="357996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U.S bankruptcy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0.0331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42488"/>
                  </a:ext>
                </a:extLst>
              </a:tr>
              <a:tr h="357996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Federal Funds Effective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0.002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38255"/>
                  </a:ext>
                </a:extLst>
              </a:tr>
              <a:tr h="357996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U.S unemployment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0.998 &gt;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38231"/>
                  </a:ext>
                </a:extLst>
              </a:tr>
              <a:tr h="357996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U.S employment cost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0.1039 &gt;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9791"/>
                  </a:ext>
                </a:extLst>
              </a:tr>
              <a:tr h="357996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Interest rates: 10 years bonds yields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0.2099 &gt;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77764"/>
                  </a:ext>
                </a:extLst>
              </a:tr>
              <a:tr h="2942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NASDAQ Composite 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0.9129 &gt;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00721"/>
                  </a:ext>
                </a:extLst>
              </a:tr>
              <a:tr h="357996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NYSE Composite 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0.393 &gt;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05975"/>
                  </a:ext>
                </a:extLst>
              </a:tr>
              <a:tr h="357996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GDP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0.0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8114"/>
                  </a:ext>
                </a:extLst>
              </a:tr>
              <a:tr h="357996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HK bankruptcy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0.0058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7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23915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932</Words>
  <Application>Microsoft Office PowerPoint</Application>
  <PresentationFormat>On-screen Show (16:9)</PresentationFormat>
  <Paragraphs>237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Share Tech</vt:lpstr>
      <vt:lpstr>Advent Pro SemiBold</vt:lpstr>
      <vt:lpstr>Maven Pro</vt:lpstr>
      <vt:lpstr>Fira Sans Extra Condensed Medium</vt:lpstr>
      <vt:lpstr>Fira Sans Condensed Medium</vt:lpstr>
      <vt:lpstr>Data Science Consulting by Slidesgo</vt:lpstr>
      <vt:lpstr>Economic crisis and Bankruptcy</vt:lpstr>
      <vt:lpstr>Analysis</vt:lpstr>
      <vt:lpstr>Objectives</vt:lpstr>
      <vt:lpstr>Comparison of percentage change</vt:lpstr>
      <vt:lpstr>UNDERSTANDING THE PROBLEM</vt:lpstr>
      <vt:lpstr>Vector Autoregression model</vt:lpstr>
      <vt:lpstr>Identify Variables : Cointegration Test</vt:lpstr>
      <vt:lpstr>Data Collection</vt:lpstr>
      <vt:lpstr>Data Preprocessing: Stationarity Checking Method : Augmented Dickey-Filler Test</vt:lpstr>
      <vt:lpstr>Lag Order Selection</vt:lpstr>
      <vt:lpstr>Results</vt:lpstr>
      <vt:lpstr>Results</vt:lpstr>
      <vt:lpstr>ANALYSIS</vt:lpstr>
      <vt:lpstr>U.S Crisis and Policies</vt:lpstr>
      <vt:lpstr>How U.S help the market during covid?</vt:lpstr>
      <vt:lpstr>HK Crisis and Policies</vt:lpstr>
      <vt:lpstr> Results after adding policies scores</vt:lpstr>
      <vt:lpstr> Results after adding policies scores</vt:lpstr>
      <vt:lpstr>Limitations of model and data</vt:lpstr>
      <vt:lpstr>Possible Improvement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crisis and Bankruptcy</dc:title>
  <dc:creator>JustinLau</dc:creator>
  <cp:lastModifiedBy>LAU, Yam Chun</cp:lastModifiedBy>
  <cp:revision>4</cp:revision>
  <dcterms:modified xsi:type="dcterms:W3CDTF">2023-11-23T23:00:11Z</dcterms:modified>
</cp:coreProperties>
</file>