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58" r:id="rId6"/>
    <p:sldId id="263" r:id="rId7"/>
    <p:sldId id="267" r:id="rId8"/>
    <p:sldId id="264" r:id="rId9"/>
    <p:sldId id="268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>
        <p:scale>
          <a:sx n="54" d="100"/>
          <a:sy n="54" d="100"/>
        </p:scale>
        <p:origin x="1085" y="7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6CE1-2104-4D2F-ADCC-36B64FD2A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21E8C-EB2D-4598-8B1B-CB8647AC1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D807D-E37F-46BE-84F9-DBE4B568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A664-660E-429E-A366-4D3B39364EB8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124DC-3635-4715-9592-9D9AADF0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3BF58-636E-457C-A450-BD23EE23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424D-21AA-4541-838B-BBF90BB9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2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BA97-0533-4920-B703-70A58B4E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6D576-0E3D-41AE-B9B0-7D64F27A3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83E96-919E-45FB-9579-081E487D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A664-660E-429E-A366-4D3B39364EB8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1F678-A559-468D-BAAA-856D5722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BAF6F-1093-42B4-9E96-91206644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424D-21AA-4541-838B-BBF90BB9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7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323F1-BCB8-4B4B-B224-0027E248E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ABB51-9E62-4DF1-9F9D-1DE576D8D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A0998-EEDA-48C6-B405-9F6977EB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A664-660E-429E-A366-4D3B39364EB8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89711-0FE8-47DE-BB9F-E523A2AF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CEBD4-031D-48C8-8989-3F024950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424D-21AA-4541-838B-BBF90BB9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6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DAE55-794C-4C6C-B828-4BEEFC42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D45DE-71A8-4D44-84BC-D5DE54AAF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9A5E9-8E95-4BD1-BF91-AD10CD6B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A664-660E-429E-A366-4D3B39364EB8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A6DBD-5A4F-441F-9419-87983641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8C299-6913-48D9-A840-A27B3D20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424D-21AA-4541-838B-BBF90BB9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8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8BC3D-7022-47DC-937D-7A62CE995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74284-364D-4779-B7CF-9F0B5FCAF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5DB2F-A4C6-4DDC-8770-ED4FC714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A664-660E-429E-A366-4D3B39364EB8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9CD4B-CDF3-4CB9-AF4B-8DFF6D0B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E6974-B253-4D01-888E-E5757430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424D-21AA-4541-838B-BBF90BB9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3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E720-E631-44ED-B5F2-9B1DF7DF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11B9E-0741-4E9B-924C-C9D13C902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E407C-1DBD-4FE7-BCDC-EDC5FF72A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4A25F-D5AF-4EFC-8891-0C0EB219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A664-660E-429E-A366-4D3B39364EB8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43A38-AC39-4537-8562-5652E12F5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2B29B-C7BB-4733-B7FA-CBA4F431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424D-21AA-4541-838B-BBF90BB9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3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852E-6DAB-46B4-9307-205B134C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2C242-0800-44C3-9263-79F2C243E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79294-EB86-4B27-95E1-0FED5A6A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FD727-366C-4D04-913E-95307EC84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555FB-732F-4D65-B399-4C8B92201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241223-AE1B-4087-B48E-92FDB4E1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A664-660E-429E-A366-4D3B39364EB8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41EA0-2151-46F8-A4EE-6360503A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6599AD-067E-4C10-A5A9-6ABD6B48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424D-21AA-4541-838B-BBF90BB9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5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BB2A1-0DFB-49FE-839B-C4B36331B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CAFE9-AF99-4B20-AB94-7945B0BD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A664-660E-429E-A366-4D3B39364EB8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452C9-9882-4203-A214-EEAC3153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D8A68-E804-4680-BDD6-58CF3DC0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424D-21AA-4541-838B-BBF90BB9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1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C8068-C015-4386-8DC6-C2AEC0C8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A664-660E-429E-A366-4D3B39364EB8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13A4A-AEAA-4DDF-801E-2DE44C19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C58B4-281D-4A0B-A57A-B4DB067B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424D-21AA-4541-838B-BBF90BB9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5DB5-72A6-45A5-8BD4-73F0215B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8219A-2DA7-4702-A308-37795B4C9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A2F99-13D8-4234-9186-4C45E41C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52356-4A79-4FA3-9E00-4B34FB7E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A664-660E-429E-A366-4D3B39364EB8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32552-D5A9-4366-84C1-606410D8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B3B0D-9057-4BA8-A44A-3D9178D2E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424D-21AA-4541-838B-BBF90BB9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7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4AC8-296C-40CE-AB3F-FE81BCF8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86D53-5C71-414C-80B0-D642B09A7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14F05-9D4F-497C-9850-E83693E6F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8FC36-3DE3-44D3-BAD1-D611E696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A664-660E-429E-A366-4D3B39364EB8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705DB-C9CC-4DC6-98A5-28CDBDA1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BE4D2-03F0-42E5-A6F7-6F2BCE42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424D-21AA-4541-838B-BBF90BB9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2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4F4A23-3717-4915-9B57-5496F310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9347B-4AD1-4609-A7C8-0A27511D6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4788E-6543-41A9-929A-EACC4F4FE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0A664-660E-429E-A366-4D3B39364EB8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37FE0-E0ED-4F95-A026-BCE0FD4A6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F3CD5-BD0C-4078-9B82-B1DF3B425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6424D-21AA-4541-838B-BBF90BB9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4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AA90-D092-4725-BCAC-D8C6D75EF2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Preparation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C0CFD-6355-4D33-9073-C213D4B056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Converting integer coded variables to descriptive variables</a:t>
            </a:r>
          </a:p>
        </p:txBody>
      </p:sp>
    </p:spTree>
    <p:extLst>
      <p:ext uri="{BB962C8B-B14F-4D97-AF65-F5344CB8AC3E}">
        <p14:creationId xmlns:p14="http://schemas.microsoft.com/office/powerpoint/2010/main" val="1878157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C88FD-0EE2-439F-8BAE-37946712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L1-regularization path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B8A0DD2-14E7-4413-B94B-3AD0BFF22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Moving from right to left, the paths show how the parameters shrink with the increasing penalization.  </a:t>
            </a: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The vertical line at C = 0.05 corresponds to the best parameter choice as found by </a:t>
            </a:r>
            <a:r>
              <a:rPr lang="en-US" sz="1700" dirty="0" err="1">
                <a:solidFill>
                  <a:schemeClr val="bg1"/>
                </a:solidFill>
              </a:rPr>
              <a:t>GridSearchCV</a:t>
            </a:r>
            <a:r>
              <a:rPr lang="en-US" sz="17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Credit: Alexandre </a:t>
            </a:r>
            <a:r>
              <a:rPr lang="en-US" sz="1700" dirty="0" err="1">
                <a:solidFill>
                  <a:schemeClr val="bg1"/>
                </a:solidFill>
              </a:rPr>
              <a:t>Gramfort</a:t>
            </a:r>
            <a:r>
              <a:rPr lang="en-US" sz="1700" dirty="0">
                <a:solidFill>
                  <a:schemeClr val="bg1"/>
                </a:solidFill>
              </a:rPr>
              <a:t> &lt;alexander.gramfort@inria.fr&gt;</a:t>
            </a: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ABDE85B0-58D8-4803-9213-B59C542D0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908" y="608704"/>
            <a:ext cx="7376799" cy="54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33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50364-EA93-4D5E-AF89-A500131A6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Feature </a:t>
            </a:r>
            <a:r>
              <a:rPr lang="en-US" sz="5400">
                <a:solidFill>
                  <a:srgbClr val="FFFFFF"/>
                </a:solidFill>
              </a:rPr>
              <a:t>importances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Content Placeholder 30" descr="A close up of a newspaper&#10;&#10;Description automatically generated">
            <a:extLst>
              <a:ext uri="{FF2B5EF4-FFF2-40B4-BE49-F238E27FC236}">
                <a16:creationId xmlns:a16="http://schemas.microsoft.com/office/drawing/2014/main" id="{E738A3A7-930F-4408-B01E-307AEA143F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60" y="2426818"/>
            <a:ext cx="2148730" cy="3997637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Content Placeholder 33" descr="A screenshot of text&#10;&#10;Description automatically generated">
            <a:extLst>
              <a:ext uri="{FF2B5EF4-FFF2-40B4-BE49-F238E27FC236}">
                <a16:creationId xmlns:a16="http://schemas.microsoft.com/office/drawing/2014/main" id="{D2EFA641-5773-4AA6-A1E9-A03A0BA713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976" y="2426818"/>
            <a:ext cx="319811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9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1686E52-D264-493E-96A0-269DA505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the relevant features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0DF8199-61F9-4BBD-8102-DF4F1EE99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model as chosen by </a:t>
            </a:r>
            <a:r>
              <a:rPr lang="en-US" dirty="0" err="1"/>
              <a:t>GridSearchCV</a:t>
            </a:r>
            <a:r>
              <a:rPr lang="en-US" dirty="0"/>
              <a:t> has C=1.  For this model, there are 63 non-zero parameters.  Some of the more important predictors are:  V6301, V6305, V5225, V102, EDCAT, V6215, V5115, DEPREC, and V6126.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5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2482B-EB9E-4F8E-A1DA-65372C79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Category labels available in PDF codebooks 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59AA0B-5F33-4B26-A6A7-06D1BCCFB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042" y="1595875"/>
            <a:ext cx="4841357" cy="4846318"/>
          </a:xfrm>
        </p:spPr>
      </p:pic>
    </p:spTree>
    <p:extLst>
      <p:ext uri="{BB962C8B-B14F-4D97-AF65-F5344CB8AC3E}">
        <p14:creationId xmlns:p14="http://schemas.microsoft.com/office/powerpoint/2010/main" val="180396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C6492-59D4-4561-90E7-264E109D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Category labels available online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5660C85-2D74-4255-9DA2-1049EC03A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675227"/>
            <a:ext cx="1015999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0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2C636-6EB5-42A9-A777-A50B5695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Solution:  Scrape tables and convert to Python dictionaries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31E86C-2083-4CAC-91BF-0A7FBA456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042" y="1675227"/>
            <a:ext cx="7122738" cy="489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9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255F6-CC59-466C-8BB2-45550D74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Converting HTML table to Python Dict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1B3C1B-069D-4D97-92EC-6FE480F26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064" y="1825625"/>
            <a:ext cx="7677230" cy="4901240"/>
          </a:xfrm>
        </p:spPr>
      </p:pic>
    </p:spTree>
    <p:extLst>
      <p:ext uri="{BB962C8B-B14F-4D97-AF65-F5344CB8AC3E}">
        <p14:creationId xmlns:p14="http://schemas.microsoft.com/office/powerpoint/2010/main" val="43794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3328-C92D-4956-9881-F70A73F29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89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7" name="Content Placeholder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58C2FB4-CA0B-4753-89EF-675EA6F4A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423" y="417512"/>
            <a:ext cx="6654410" cy="6105593"/>
          </a:xfrm>
        </p:spPr>
      </p:pic>
    </p:spTree>
    <p:extLst>
      <p:ext uri="{BB962C8B-B14F-4D97-AF65-F5344CB8AC3E}">
        <p14:creationId xmlns:p14="http://schemas.microsoft.com/office/powerpoint/2010/main" val="56997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22FE9-9EA0-408E-AB31-BB9581D3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 Preparation 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ED21F-2B96-4282-93D4-5AEB1D79C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Remove all missing values by case.  This leaves only 1345 full cases.</a:t>
            </a:r>
          </a:p>
          <a:p>
            <a:r>
              <a:rPr lang="en-US" sz="2400" dirty="0"/>
              <a:t>Identify relevant predictors from literature.  30 factors are considered; only one is numerical.  Some are ordinal in nature; however, we treat them as categorical.</a:t>
            </a:r>
          </a:p>
          <a:p>
            <a:r>
              <a:rPr lang="en-US" sz="2400" dirty="0"/>
              <a:t>Convert categorical predictors to one-hot encoded using </a:t>
            </a:r>
            <a:r>
              <a:rPr lang="en-US" sz="2400" dirty="0" err="1"/>
              <a:t>pandas.get_dummies</a:t>
            </a:r>
            <a:r>
              <a:rPr lang="en-US" sz="2400" dirty="0"/>
              <a:t>().   This increases the number of predictors to 118 – all but one predictor is 0-1-valued.</a:t>
            </a:r>
          </a:p>
          <a:p>
            <a:r>
              <a:rPr lang="en-US" sz="2400" dirty="0"/>
              <a:t>Scale the predictors.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166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CBFF-DE98-4D75-8436-D7F77F715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8754"/>
          </a:xfrm>
        </p:spPr>
        <p:txBody>
          <a:bodyPr/>
          <a:lstStyle/>
          <a:p>
            <a:r>
              <a:rPr lang="en-US" dirty="0"/>
              <a:t>Logistic Regression with L1-regularization</a:t>
            </a:r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68DF9D8-512E-4FA4-B082-424CEE4EE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14" y="1059610"/>
            <a:ext cx="7756155" cy="5117353"/>
          </a:xfrm>
        </p:spPr>
      </p:pic>
    </p:spTree>
    <p:extLst>
      <p:ext uri="{BB962C8B-B14F-4D97-AF65-F5344CB8AC3E}">
        <p14:creationId xmlns:p14="http://schemas.microsoft.com/office/powerpoint/2010/main" val="306317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9A0F3-DAA4-4A23-8DE3-E07652897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ROC curve of our classifier</a:t>
            </a:r>
          </a:p>
        </p:txBody>
      </p:sp>
      <p:pic>
        <p:nvPicPr>
          <p:cNvPr id="20" name="Content Placeholder 19" descr="A close up of a map&#10;&#10;Description automatically generated">
            <a:extLst>
              <a:ext uri="{FF2B5EF4-FFF2-40B4-BE49-F238E27FC236}">
                <a16:creationId xmlns:a16="http://schemas.microsoft.com/office/drawing/2014/main" id="{9285FCDF-C217-4966-BEA8-8C44B5E85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015" y="1502920"/>
            <a:ext cx="6704828" cy="4352099"/>
          </a:xfrm>
        </p:spPr>
      </p:pic>
    </p:spTree>
    <p:extLst>
      <p:ext uri="{BB962C8B-B14F-4D97-AF65-F5344CB8AC3E}">
        <p14:creationId xmlns:p14="http://schemas.microsoft.com/office/powerpoint/2010/main" val="3056130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Data Preparation 1</vt:lpstr>
      <vt:lpstr>Category labels available in PDF codebooks </vt:lpstr>
      <vt:lpstr>Category labels available online</vt:lpstr>
      <vt:lpstr>Solution:  Scrape tables and convert to Python dictionaries</vt:lpstr>
      <vt:lpstr>Converting HTML table to Python Dict</vt:lpstr>
      <vt:lpstr> </vt:lpstr>
      <vt:lpstr>Data Preparation 2</vt:lpstr>
      <vt:lpstr>Logistic Regression with L1-regularization</vt:lpstr>
      <vt:lpstr>The ROC curve of our classifier</vt:lpstr>
      <vt:lpstr>L1-regularization path</vt:lpstr>
      <vt:lpstr>Feature importances</vt:lpstr>
      <vt:lpstr>Identifying the relevant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Preparation 1</dc:title>
  <dc:creator>Douglas Drake</dc:creator>
  <cp:lastModifiedBy>Douglas Drake</cp:lastModifiedBy>
  <cp:revision>1</cp:revision>
  <dcterms:created xsi:type="dcterms:W3CDTF">2019-08-02T23:46:49Z</dcterms:created>
  <dcterms:modified xsi:type="dcterms:W3CDTF">2019-08-02T23:47:28Z</dcterms:modified>
</cp:coreProperties>
</file>