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68" d="100"/>
          <a:sy n="68" d="100"/>
        </p:scale>
        <p:origin x="90" y="156"/>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0725A-A95D-49A2-A39D-5385341E154D}" type="datetimeFigureOut">
              <a:rPr lang="de-DE" smtClean="0"/>
              <a:t>27.11.2018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339C2-2B6E-4A9C-9C96-BE3574EF548F}" type="slidenum">
              <a:rPr lang="de-DE" smtClean="0"/>
              <a:t>‹Nr.›</a:t>
            </a:fld>
            <a:endParaRPr lang="de-DE"/>
          </a:p>
        </p:txBody>
      </p:sp>
    </p:spTree>
    <p:extLst>
      <p:ext uri="{BB962C8B-B14F-4D97-AF65-F5344CB8AC3E}">
        <p14:creationId xmlns:p14="http://schemas.microsoft.com/office/powerpoint/2010/main" val="230713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849960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911857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0811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1761530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6182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687971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2713074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2504509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936147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BD9A000-520F-41F9-B6AE-926A4C87E68E}" type="datetimeFigureOut">
              <a:rPr lang="de-DE" smtClean="0"/>
              <a:t>27.11.2018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2995702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BD9A000-520F-41F9-B6AE-926A4C87E68E}" type="datetimeFigureOut">
              <a:rPr lang="de-DE" smtClean="0"/>
              <a:t>27.11.2018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2563533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BD9A000-520F-41F9-B6AE-926A4C87E68E}" type="datetimeFigureOut">
              <a:rPr lang="de-DE" smtClean="0"/>
              <a:t>27.11.2018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827997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BD9A000-520F-41F9-B6AE-926A4C87E68E}" type="datetimeFigureOut">
              <a:rPr lang="de-DE" smtClean="0"/>
              <a:t>27.11.2018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108774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9A000-520F-41F9-B6AE-926A4C87E68E}" type="datetimeFigureOut">
              <a:rPr lang="de-DE" smtClean="0"/>
              <a:t>27.11.2018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1689413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BD9A000-520F-41F9-B6AE-926A4C87E68E}" type="datetimeFigureOut">
              <a:rPr lang="de-DE" smtClean="0"/>
              <a:t>27.11.2018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3669766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BD9A000-520F-41F9-B6AE-926A4C87E68E}" type="datetimeFigureOut">
              <a:rPr lang="de-DE" smtClean="0"/>
              <a:t>27.11.2018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402BA15-597E-47AB-87CE-B7FB0D6822D0}" type="slidenum">
              <a:rPr lang="de-DE" smtClean="0"/>
              <a:t>‹Nr.›</a:t>
            </a:fld>
            <a:endParaRPr lang="de-DE"/>
          </a:p>
        </p:txBody>
      </p:sp>
    </p:spTree>
    <p:extLst>
      <p:ext uri="{BB962C8B-B14F-4D97-AF65-F5344CB8AC3E}">
        <p14:creationId xmlns:p14="http://schemas.microsoft.com/office/powerpoint/2010/main" val="3383653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D9A000-520F-41F9-B6AE-926A4C87E68E}" type="datetimeFigureOut">
              <a:rPr lang="de-DE" smtClean="0"/>
              <a:t>27.11.2018</a:t>
            </a:fld>
            <a:endParaRPr lang="de-D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402BA15-597E-47AB-87CE-B7FB0D6822D0}" type="slidenum">
              <a:rPr lang="de-DE" smtClean="0"/>
              <a:t>‹Nr.›</a:t>
            </a:fld>
            <a:endParaRPr lang="de-DE"/>
          </a:p>
        </p:txBody>
      </p:sp>
    </p:spTree>
    <p:extLst>
      <p:ext uri="{BB962C8B-B14F-4D97-AF65-F5344CB8AC3E}">
        <p14:creationId xmlns:p14="http://schemas.microsoft.com/office/powerpoint/2010/main" val="95332499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a:stretch>
        </a:blip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464BEFAA-1CA8-45B4-90EA-D872B4A68091}"/>
              </a:ext>
            </a:extLst>
          </p:cNvPr>
          <p:cNvSpPr/>
          <p:nvPr/>
        </p:nvSpPr>
        <p:spPr>
          <a:xfrm>
            <a:off x="1749287" y="3983057"/>
            <a:ext cx="7898296" cy="1397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82FC59C7-382E-4AD3-9718-E3F976FDC4AE}"/>
              </a:ext>
            </a:extLst>
          </p:cNvPr>
          <p:cNvSpPr>
            <a:spLocks noGrp="1"/>
          </p:cNvSpPr>
          <p:nvPr>
            <p:ph type="ctrTitle"/>
          </p:nvPr>
        </p:nvSpPr>
        <p:spPr>
          <a:xfrm>
            <a:off x="1507067" y="3226166"/>
            <a:ext cx="7766936" cy="1646302"/>
          </a:xfrm>
        </p:spPr>
        <p:txBody>
          <a:bodyPr/>
          <a:lstStyle/>
          <a:p>
            <a:r>
              <a:rPr lang="en-US" b="1" dirty="0">
                <a:solidFill>
                  <a:schemeClr val="tx1"/>
                </a:solidFill>
              </a:rPr>
              <a:t>Values and Aspirations </a:t>
            </a:r>
            <a:endParaRPr lang="de-DE" b="1" dirty="0">
              <a:solidFill>
                <a:schemeClr val="tx1"/>
              </a:solidFill>
            </a:endParaRPr>
          </a:p>
        </p:txBody>
      </p:sp>
      <p:sp>
        <p:nvSpPr>
          <p:cNvPr id="3" name="Untertitel 2">
            <a:extLst>
              <a:ext uri="{FF2B5EF4-FFF2-40B4-BE49-F238E27FC236}">
                <a16:creationId xmlns:a16="http://schemas.microsoft.com/office/drawing/2014/main" id="{0901F232-C1EF-47FB-8AC8-9EB4CF8D9EFB}"/>
              </a:ext>
            </a:extLst>
          </p:cNvPr>
          <p:cNvSpPr>
            <a:spLocks noGrp="1"/>
          </p:cNvSpPr>
          <p:nvPr>
            <p:ph type="subTitle" idx="1"/>
          </p:nvPr>
        </p:nvSpPr>
        <p:spPr>
          <a:xfrm>
            <a:off x="1454059" y="4872468"/>
            <a:ext cx="7766936" cy="1096899"/>
          </a:xfrm>
        </p:spPr>
        <p:txBody>
          <a:bodyPr/>
          <a:lstStyle/>
          <a:p>
            <a:r>
              <a:rPr lang="en-GB" b="1" dirty="0">
                <a:solidFill>
                  <a:schemeClr val="tx1"/>
                </a:solidFill>
              </a:rPr>
              <a:t>Frank </a:t>
            </a:r>
            <a:r>
              <a:rPr lang="en-GB" b="1" dirty="0" err="1">
                <a:solidFill>
                  <a:schemeClr val="tx1"/>
                </a:solidFill>
              </a:rPr>
              <a:t>Wedekind</a:t>
            </a:r>
            <a:r>
              <a:rPr lang="en-GB" b="1" dirty="0">
                <a:solidFill>
                  <a:schemeClr val="tx1"/>
                </a:solidFill>
              </a:rPr>
              <a:t> </a:t>
            </a:r>
            <a:r>
              <a:rPr lang="en-GB" b="1" i="1" dirty="0" err="1">
                <a:solidFill>
                  <a:schemeClr val="tx1"/>
                </a:solidFill>
              </a:rPr>
              <a:t>Frühlings</a:t>
            </a:r>
            <a:r>
              <a:rPr lang="en-GB" b="1" i="1" dirty="0">
                <a:solidFill>
                  <a:schemeClr val="tx1"/>
                </a:solidFill>
              </a:rPr>
              <a:t> </a:t>
            </a:r>
            <a:r>
              <a:rPr lang="en-GB" b="1" i="1" dirty="0" err="1">
                <a:solidFill>
                  <a:schemeClr val="tx1"/>
                </a:solidFill>
              </a:rPr>
              <a:t>Erwachen</a:t>
            </a:r>
            <a:endParaRPr lang="de-DE" b="1" dirty="0">
              <a:solidFill>
                <a:schemeClr val="tx1"/>
              </a:solidFill>
            </a:endParaRPr>
          </a:p>
          <a:p>
            <a:endParaRPr lang="de-DE" dirty="0"/>
          </a:p>
        </p:txBody>
      </p:sp>
    </p:spTree>
    <p:extLst>
      <p:ext uri="{BB962C8B-B14F-4D97-AF65-F5344CB8AC3E}">
        <p14:creationId xmlns:p14="http://schemas.microsoft.com/office/powerpoint/2010/main" val="1570964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A72B5-A403-4358-9EC8-16381931A814}"/>
              </a:ext>
            </a:extLst>
          </p:cNvPr>
          <p:cNvSpPr>
            <a:spLocks noGrp="1"/>
          </p:cNvSpPr>
          <p:nvPr>
            <p:ph type="title"/>
          </p:nvPr>
        </p:nvSpPr>
        <p:spPr/>
        <p:txBody>
          <a:bodyPr/>
          <a:lstStyle/>
          <a:p>
            <a:r>
              <a:rPr lang="en-US" dirty="0"/>
              <a:t>Context</a:t>
            </a:r>
            <a:endParaRPr lang="de-DE" dirty="0"/>
          </a:p>
        </p:txBody>
      </p:sp>
      <p:sp>
        <p:nvSpPr>
          <p:cNvPr id="3" name="Inhaltsplatzhalter 2">
            <a:extLst>
              <a:ext uri="{FF2B5EF4-FFF2-40B4-BE49-F238E27FC236}">
                <a16:creationId xmlns:a16="http://schemas.microsoft.com/office/drawing/2014/main" id="{5A1B715D-8EDC-4ADC-AB01-A0756B8B891E}"/>
              </a:ext>
            </a:extLst>
          </p:cNvPr>
          <p:cNvSpPr>
            <a:spLocks noGrp="1"/>
          </p:cNvSpPr>
          <p:nvPr>
            <p:ph idx="1"/>
          </p:nvPr>
        </p:nvSpPr>
        <p:spPr/>
        <p:txBody>
          <a:bodyPr/>
          <a:lstStyle/>
          <a:p>
            <a:r>
              <a:rPr lang="en-US" dirty="0"/>
              <a:t>Societies ineptitude in dealing with sexual matters. </a:t>
            </a:r>
          </a:p>
          <a:p>
            <a:r>
              <a:rPr lang="en-US" dirty="0"/>
              <a:t>Nature vs. Civilization. </a:t>
            </a:r>
          </a:p>
          <a:p>
            <a:r>
              <a:rPr lang="en-US" dirty="0"/>
              <a:t>‘</a:t>
            </a:r>
            <a:r>
              <a:rPr lang="en-US" i="1" dirty="0" err="1"/>
              <a:t>Sollen</a:t>
            </a:r>
            <a:r>
              <a:rPr lang="en-US" dirty="0"/>
              <a:t>’ and ‘</a:t>
            </a:r>
            <a:r>
              <a:rPr lang="en-US" i="1" dirty="0" err="1"/>
              <a:t>Wollen</a:t>
            </a:r>
            <a:r>
              <a:rPr lang="en-US" i="1" dirty="0"/>
              <a:t>’ </a:t>
            </a:r>
            <a:r>
              <a:rPr lang="en-US" dirty="0"/>
              <a:t>equation.</a:t>
            </a:r>
          </a:p>
          <a:p>
            <a:r>
              <a:rPr lang="en-US" dirty="0"/>
              <a:t>References to ‘</a:t>
            </a:r>
            <a:r>
              <a:rPr lang="en-US" i="1" dirty="0" err="1"/>
              <a:t>Lebensphilosophie</a:t>
            </a:r>
            <a:r>
              <a:rPr lang="en-US" dirty="0"/>
              <a:t>’ with Nietzsche and Freud. </a:t>
            </a:r>
          </a:p>
          <a:p>
            <a:r>
              <a:rPr lang="en-US" dirty="0"/>
              <a:t>Faust and Religion. </a:t>
            </a:r>
            <a:endParaRPr lang="de-DE" dirty="0"/>
          </a:p>
        </p:txBody>
      </p:sp>
    </p:spTree>
    <p:extLst>
      <p:ext uri="{BB962C8B-B14F-4D97-AF65-F5344CB8AC3E}">
        <p14:creationId xmlns:p14="http://schemas.microsoft.com/office/powerpoint/2010/main" val="781889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72FA2-9A86-4F1B-90E2-31F55B40AECC}"/>
              </a:ext>
            </a:extLst>
          </p:cNvPr>
          <p:cNvSpPr>
            <a:spLocks noGrp="1"/>
          </p:cNvSpPr>
          <p:nvPr>
            <p:ph type="title"/>
          </p:nvPr>
        </p:nvSpPr>
        <p:spPr/>
        <p:txBody>
          <a:bodyPr>
            <a:normAutofit fontScale="90000"/>
          </a:bodyPr>
          <a:lstStyle/>
          <a:p>
            <a:r>
              <a:rPr lang="en-GB" sz="3200" dirty="0"/>
              <a:t>5. What different things are shown to shape adolescents and their lives, values and aspirations? </a:t>
            </a:r>
            <a:endParaRPr lang="de-DE" sz="3200" dirty="0"/>
          </a:p>
        </p:txBody>
      </p:sp>
      <p:sp>
        <p:nvSpPr>
          <p:cNvPr id="3" name="Inhaltsplatzhalter 2">
            <a:extLst>
              <a:ext uri="{FF2B5EF4-FFF2-40B4-BE49-F238E27FC236}">
                <a16:creationId xmlns:a16="http://schemas.microsoft.com/office/drawing/2014/main" id="{4F48AEFC-549D-435C-AA70-6FBAE1853B21}"/>
              </a:ext>
            </a:extLst>
          </p:cNvPr>
          <p:cNvSpPr>
            <a:spLocks noGrp="1"/>
          </p:cNvSpPr>
          <p:nvPr>
            <p:ph idx="1"/>
          </p:nvPr>
        </p:nvSpPr>
        <p:spPr/>
        <p:txBody>
          <a:bodyPr/>
          <a:lstStyle/>
          <a:p>
            <a:r>
              <a:rPr lang="en-US" dirty="0"/>
              <a:t>Education and intellectual curiosity- Schooling comes across didactic, both in school and at home. </a:t>
            </a:r>
          </a:p>
          <a:p>
            <a:r>
              <a:rPr lang="en-US" dirty="0"/>
              <a:t>Repression of intellectual curiosity shown in Melchior’s ‘trial’. </a:t>
            </a:r>
          </a:p>
          <a:p>
            <a:r>
              <a:rPr lang="en-US" dirty="0"/>
              <a:t>Natural desires and growing up/ puberty- relates to Freud in their conversation regarding their dreams. </a:t>
            </a:r>
          </a:p>
          <a:p>
            <a:r>
              <a:rPr lang="en-US" dirty="0"/>
              <a:t>Religion- Melchior, Faust and the disenchantment of the world (</a:t>
            </a:r>
            <a:r>
              <a:rPr lang="en-US" i="1" dirty="0" err="1"/>
              <a:t>Entzauberung</a:t>
            </a:r>
            <a:r>
              <a:rPr lang="en-US" dirty="0"/>
              <a:t>). </a:t>
            </a:r>
          </a:p>
          <a:p>
            <a:endParaRPr lang="de-DE" dirty="0"/>
          </a:p>
        </p:txBody>
      </p:sp>
    </p:spTree>
    <p:extLst>
      <p:ext uri="{BB962C8B-B14F-4D97-AF65-F5344CB8AC3E}">
        <p14:creationId xmlns:p14="http://schemas.microsoft.com/office/powerpoint/2010/main" val="416527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2EB7B-6943-41A4-991F-96F82A1BC77C}"/>
              </a:ext>
            </a:extLst>
          </p:cNvPr>
          <p:cNvSpPr>
            <a:spLocks noGrp="1"/>
          </p:cNvSpPr>
          <p:nvPr>
            <p:ph type="title"/>
          </p:nvPr>
        </p:nvSpPr>
        <p:spPr/>
        <p:txBody>
          <a:bodyPr>
            <a:normAutofit fontScale="90000"/>
          </a:bodyPr>
          <a:lstStyle/>
          <a:p>
            <a:r>
              <a:rPr lang="en-GB" sz="3600" dirty="0"/>
              <a:t>6. How does the play depict a conflict between “natural” desire and bourgeois morality? </a:t>
            </a:r>
            <a:br>
              <a:rPr lang="de-DE" dirty="0"/>
            </a:br>
            <a:endParaRPr lang="de-DE" dirty="0"/>
          </a:p>
        </p:txBody>
      </p:sp>
      <p:sp>
        <p:nvSpPr>
          <p:cNvPr id="3" name="Inhaltsplatzhalter 2">
            <a:extLst>
              <a:ext uri="{FF2B5EF4-FFF2-40B4-BE49-F238E27FC236}">
                <a16:creationId xmlns:a16="http://schemas.microsoft.com/office/drawing/2014/main" id="{D931E6B8-1B6A-41CE-99F5-53139C5C56C3}"/>
              </a:ext>
            </a:extLst>
          </p:cNvPr>
          <p:cNvSpPr>
            <a:spLocks noGrp="1"/>
          </p:cNvSpPr>
          <p:nvPr>
            <p:ph idx="1"/>
          </p:nvPr>
        </p:nvSpPr>
        <p:spPr/>
        <p:txBody>
          <a:bodyPr>
            <a:normAutofit fontScale="85000" lnSpcReduction="10000"/>
          </a:bodyPr>
          <a:lstStyle/>
          <a:p>
            <a:r>
              <a:rPr lang="en-US" sz="2000" dirty="0"/>
              <a:t>The ‘</a:t>
            </a:r>
            <a:r>
              <a:rPr lang="en-US" sz="2000" dirty="0" err="1"/>
              <a:t>Sollen</a:t>
            </a:r>
            <a:r>
              <a:rPr lang="en-US" sz="2000" dirty="0"/>
              <a:t>/ </a:t>
            </a:r>
            <a:r>
              <a:rPr lang="en-US" sz="2000" dirty="0" err="1"/>
              <a:t>Wollen</a:t>
            </a:r>
            <a:r>
              <a:rPr lang="en-US" sz="2000" dirty="0"/>
              <a:t>’ Equation- ‘</a:t>
            </a:r>
            <a:r>
              <a:rPr lang="en-GB" sz="2000" i="1" dirty="0" err="1"/>
              <a:t>Wollen</a:t>
            </a:r>
            <a:r>
              <a:rPr lang="en-GB" sz="2000" i="1" dirty="0"/>
              <a:t> may be understood as the broad range of self-assertive and sexual impulses, while </a:t>
            </a:r>
            <a:r>
              <a:rPr lang="en-GB" sz="2000" i="1" dirty="0" err="1"/>
              <a:t>Sollen</a:t>
            </a:r>
            <a:r>
              <a:rPr lang="en-GB" sz="2000" i="1" dirty="0"/>
              <a:t> represents the whole complex of social, ideological, and religious sanctions, perceived and enforced as absolute imperatives.’ </a:t>
            </a:r>
          </a:p>
          <a:p>
            <a:r>
              <a:rPr lang="de-DE" sz="2000" dirty="0"/>
              <a:t>In </a:t>
            </a:r>
            <a:r>
              <a:rPr lang="de-DE" sz="2000" dirty="0" err="1"/>
              <a:t>response</a:t>
            </a:r>
            <a:r>
              <a:rPr lang="de-DE" sz="2000" dirty="0"/>
              <a:t> </a:t>
            </a:r>
            <a:r>
              <a:rPr lang="de-DE" sz="2000" dirty="0" err="1"/>
              <a:t>to</a:t>
            </a:r>
            <a:r>
              <a:rPr lang="de-DE" sz="2000" dirty="0"/>
              <a:t> </a:t>
            </a:r>
            <a:r>
              <a:rPr lang="de-DE" sz="2000" dirty="0" err="1"/>
              <a:t>Melchior's</a:t>
            </a:r>
            <a:r>
              <a:rPr lang="de-DE" sz="2000" dirty="0"/>
              <a:t> </a:t>
            </a:r>
            <a:r>
              <a:rPr lang="de-DE" sz="2000" dirty="0" err="1"/>
              <a:t>question</a:t>
            </a:r>
            <a:r>
              <a:rPr lang="de-DE" sz="2000" dirty="0"/>
              <a:t>, </a:t>
            </a:r>
            <a:r>
              <a:rPr lang="de-DE" sz="2000" i="1" dirty="0"/>
              <a:t>"</a:t>
            </a:r>
            <a:r>
              <a:rPr lang="de-DE" sz="2000" b="1" i="1" dirty="0"/>
              <a:t>Was denken Sie über Moral</a:t>
            </a:r>
            <a:r>
              <a:rPr lang="de-DE" sz="2000" i="1" dirty="0"/>
              <a:t>?"</a:t>
            </a:r>
            <a:r>
              <a:rPr lang="de-DE" sz="2000" dirty="0"/>
              <a:t>, </a:t>
            </a:r>
            <a:r>
              <a:rPr lang="de-DE" sz="2000" dirty="0" err="1"/>
              <a:t>the</a:t>
            </a:r>
            <a:r>
              <a:rPr lang="de-DE" sz="2000" dirty="0"/>
              <a:t> </a:t>
            </a:r>
            <a:r>
              <a:rPr lang="de-DE" sz="2000" dirty="0" err="1"/>
              <a:t>masked</a:t>
            </a:r>
            <a:r>
              <a:rPr lang="de-DE" sz="2000" dirty="0"/>
              <a:t> </a:t>
            </a:r>
            <a:r>
              <a:rPr lang="de-DE" sz="2000" dirty="0" err="1"/>
              <a:t>stranger</a:t>
            </a:r>
            <a:r>
              <a:rPr lang="de-DE" sz="2000" dirty="0"/>
              <a:t> </a:t>
            </a:r>
            <a:r>
              <a:rPr lang="de-DE" sz="2000" dirty="0" err="1"/>
              <a:t>remarks</a:t>
            </a:r>
            <a:r>
              <a:rPr lang="de-DE" sz="2000" b="1" dirty="0"/>
              <a:t>, </a:t>
            </a:r>
            <a:r>
              <a:rPr lang="de-DE" sz="2000" b="1" i="1" dirty="0"/>
              <a:t>"Unter Moral verstehe ich das </a:t>
            </a:r>
            <a:r>
              <a:rPr lang="de-DE" sz="2000" b="1" i="1" dirty="0" err="1"/>
              <a:t>reele</a:t>
            </a:r>
            <a:r>
              <a:rPr lang="de-DE" sz="2000" b="1" i="1" dirty="0"/>
              <a:t> Produkt zweier imaginärer Größen. Die imaginären Größen sind Sollen und Wollen. Das Produkt heißt Moral und </a:t>
            </a:r>
            <a:r>
              <a:rPr lang="de-DE" sz="2000" b="1" i="1" dirty="0" err="1"/>
              <a:t>läßt</a:t>
            </a:r>
            <a:r>
              <a:rPr lang="de-DE" sz="2000" b="1" i="1" dirty="0"/>
              <a:t> sich in seiner Realität nicht leugnen</a:t>
            </a:r>
            <a:r>
              <a:rPr lang="de-DE" sz="2000" i="1" dirty="0"/>
              <a:t>." </a:t>
            </a:r>
          </a:p>
          <a:p>
            <a:r>
              <a:rPr lang="en-US" sz="2000" dirty="0"/>
              <a:t>People turn to pen and paper when repressed from freedom of speech, e.g. Melchior’s essay to Moritz about sex and Melchior’s letter to </a:t>
            </a:r>
            <a:r>
              <a:rPr lang="en-US" sz="2000" dirty="0" err="1"/>
              <a:t>Wendla</a:t>
            </a:r>
            <a:r>
              <a:rPr lang="en-US" sz="2000" dirty="0"/>
              <a:t>. </a:t>
            </a:r>
          </a:p>
          <a:p>
            <a:r>
              <a:rPr lang="en-US" sz="2000" dirty="0"/>
              <a:t>‘</a:t>
            </a:r>
            <a:r>
              <a:rPr lang="en-US" sz="2000" i="1" dirty="0" err="1"/>
              <a:t>Fortpflanzung</a:t>
            </a:r>
            <a:r>
              <a:rPr lang="en-US" sz="2000" dirty="0"/>
              <a:t>’- Understanding of sexuality through observation of plants/ animals. Melchior has learnt most of his practical knowledge of sex by watching animals. </a:t>
            </a:r>
            <a:r>
              <a:rPr lang="en-US" sz="2000" i="1" dirty="0" err="1"/>
              <a:t>Korrektionsanstalt</a:t>
            </a:r>
            <a:r>
              <a:rPr lang="en-US" sz="2000" i="1" dirty="0"/>
              <a:t> </a:t>
            </a:r>
            <a:r>
              <a:rPr lang="en-US" sz="2000" dirty="0"/>
              <a:t>(punishment) – confining dangerous pubescent children to prison as dangerous animals are wished to be put behind bars.</a:t>
            </a:r>
            <a:endParaRPr lang="de-DE" sz="2000" i="1" dirty="0"/>
          </a:p>
          <a:p>
            <a:endParaRPr lang="de-DE" dirty="0"/>
          </a:p>
        </p:txBody>
      </p:sp>
    </p:spTree>
    <p:extLst>
      <p:ext uri="{BB962C8B-B14F-4D97-AF65-F5344CB8AC3E}">
        <p14:creationId xmlns:p14="http://schemas.microsoft.com/office/powerpoint/2010/main" val="1039758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75B6EF-E012-4E7B-BCFB-8E3D00BD4031}"/>
              </a:ext>
            </a:extLst>
          </p:cNvPr>
          <p:cNvSpPr>
            <a:spLocks noGrp="1"/>
          </p:cNvSpPr>
          <p:nvPr>
            <p:ph type="title"/>
          </p:nvPr>
        </p:nvSpPr>
        <p:spPr/>
        <p:txBody>
          <a:bodyPr>
            <a:normAutofit/>
          </a:bodyPr>
          <a:lstStyle/>
          <a:p>
            <a:r>
              <a:rPr lang="en-GB" sz="3200" dirty="0"/>
              <a:t>7. Has education failed young people here or have they failed education?</a:t>
            </a:r>
            <a:endParaRPr lang="de-DE" sz="3200" dirty="0"/>
          </a:p>
        </p:txBody>
      </p:sp>
      <p:sp>
        <p:nvSpPr>
          <p:cNvPr id="3" name="Inhaltsplatzhalter 2">
            <a:extLst>
              <a:ext uri="{FF2B5EF4-FFF2-40B4-BE49-F238E27FC236}">
                <a16:creationId xmlns:a16="http://schemas.microsoft.com/office/drawing/2014/main" id="{C049C194-F8B8-4DA7-B64B-7FA03C0ADFDC}"/>
              </a:ext>
            </a:extLst>
          </p:cNvPr>
          <p:cNvSpPr>
            <a:spLocks noGrp="1"/>
          </p:cNvSpPr>
          <p:nvPr>
            <p:ph idx="1"/>
          </p:nvPr>
        </p:nvSpPr>
        <p:spPr/>
        <p:txBody>
          <a:bodyPr>
            <a:normAutofit/>
          </a:bodyPr>
          <a:lstStyle/>
          <a:p>
            <a:r>
              <a:rPr lang="en-US" dirty="0"/>
              <a:t>Melchior’s father- endorses harsh discipline and punishment</a:t>
            </a:r>
          </a:p>
          <a:p>
            <a:r>
              <a:rPr lang="en-US" dirty="0"/>
              <a:t>Frau Gabor- empathetic and kind woman who does not agree with sending her son to the reparatory school until she finds out he raped </a:t>
            </a:r>
            <a:r>
              <a:rPr lang="en-US" dirty="0" err="1"/>
              <a:t>Wendla</a:t>
            </a:r>
            <a:r>
              <a:rPr lang="en-US" dirty="0"/>
              <a:t>. Does not find her son reading Faust as appropriate before adulthood.</a:t>
            </a:r>
          </a:p>
          <a:p>
            <a:r>
              <a:rPr lang="en-US" dirty="0"/>
              <a:t>Melchior- condemns Moritz’s feminist views, does not agree that discussing sex should be frowned upon</a:t>
            </a:r>
          </a:p>
          <a:p>
            <a:r>
              <a:rPr lang="en-US" dirty="0" err="1"/>
              <a:t>Mrs</a:t>
            </a:r>
            <a:r>
              <a:rPr lang="en-US" dirty="0"/>
              <a:t> Bergmann and </a:t>
            </a:r>
            <a:r>
              <a:rPr lang="en-US" dirty="0" err="1"/>
              <a:t>Wendla</a:t>
            </a:r>
            <a:r>
              <a:rPr lang="en-US" dirty="0"/>
              <a:t>: when </a:t>
            </a:r>
            <a:r>
              <a:rPr lang="en-US" dirty="0" err="1"/>
              <a:t>Wendla</a:t>
            </a:r>
            <a:r>
              <a:rPr lang="en-US" dirty="0"/>
              <a:t> wants to hear more about sex and how reproduction works, her mother panics and is reluctant to speak about it, saying it should only happen when two people are married and in love. </a:t>
            </a:r>
            <a:endParaRPr lang="de-DE" dirty="0"/>
          </a:p>
        </p:txBody>
      </p:sp>
    </p:spTree>
    <p:extLst>
      <p:ext uri="{BB962C8B-B14F-4D97-AF65-F5344CB8AC3E}">
        <p14:creationId xmlns:p14="http://schemas.microsoft.com/office/powerpoint/2010/main" val="559868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427</Words>
  <Application>Microsoft Office PowerPoint</Application>
  <PresentationFormat>Breitbild</PresentationFormat>
  <Paragraphs>23</Paragraphs>
  <Slides>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Calibri</vt:lpstr>
      <vt:lpstr>Trebuchet MS</vt:lpstr>
      <vt:lpstr>Wingdings 3</vt:lpstr>
      <vt:lpstr>Facette</vt:lpstr>
      <vt:lpstr>Values and Aspirations </vt:lpstr>
      <vt:lpstr>Context</vt:lpstr>
      <vt:lpstr>5. What different things are shown to shape adolescents and their lives, values and aspirations? </vt:lpstr>
      <vt:lpstr>6. How does the play depict a conflict between “natural” desire and bourgeois morality?  </vt:lpstr>
      <vt:lpstr>7. Has education failed young people here or have they failed 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Values and Aspirations </dc:title>
  <dc:creator>Ng, Justin</dc:creator>
  <cp:lastModifiedBy>Ng, Justin</cp:lastModifiedBy>
  <cp:revision>6</cp:revision>
  <dcterms:created xsi:type="dcterms:W3CDTF">2018-11-27T16:18:29Z</dcterms:created>
  <dcterms:modified xsi:type="dcterms:W3CDTF">2018-11-27T17:26:41Z</dcterms:modified>
</cp:coreProperties>
</file>