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7:26:09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24575,'0'20'0,"5"6"0,2-1-8191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7:52:15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7:48:47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24575,'14'4'0,"17"2"0,9 4 0,-3 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7:48:55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7:52:25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7:47:31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7:48:37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7:05:56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24575,'70'-1'0,"382"19"0,-291-6 0,200-10 0,-162-5 0,3264 3-1365,-3438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9:08:32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24575,'1089'0'-1365,"-1058"0"-5461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9:08:41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24575,'28'1'0,"0"1"0,0 1 0,-1 2 0,47 13 0,-69-16 0,1 0 0,-1 1 0,0-1 0,-1 1 0,1 0 0,0 1 0,-1-1 0,0 1 0,0 0 0,0 0 0,0 0 0,-1 1 0,1-1 0,-1 1 0,0 0 0,-1 0 0,1 0 0,-1 0 0,0 0 0,0 1 0,1 7 0,3 12 0,-1 1 0,-1 0 0,1 31 0,-5-54 0,7 453 0,3 50 0,12 367 0,-22-738 0,2-86 0,14 77 0,-7-77 0,1 74 0,-9-101 0,-1-10 0,1 0 0,-2 0 0,0 0 0,0 0 0,-5 20 0,5-29 0,-1 1 0,1-1 0,-1 1 0,0-1 0,0 0 0,0 0 0,0 0 0,-1 0 0,1 0 0,-1 0 0,0 0 0,0-1 0,0 0 0,0 1 0,0-1 0,0 0 0,-1 0 0,1-1 0,-1 1 0,1-1 0,-1 0 0,-4 1 0,-20 4-148,-1-3 0,1 0 1,-1-1-1,-54-5 0,65 2-478,-17 0-6200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8A16-2262-35A6-AB75-BC476B9BC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72A46-7642-DB07-37EE-43A54D879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F9591-476B-6DE9-0B82-644A2E4F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9348-6953-4C48-AD08-7B50A6A699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DB8A-2E8E-42AE-9A26-98D00573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9F639-615A-C0DB-303B-0359E7D5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2009-9190-4A7F-A8EF-29626BB8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0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3167-88F6-C587-ADD6-2627298F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99608-7850-3E0D-AAAE-365EEFB02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7067-B3D4-4428-BA72-9B5FDD9C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9348-6953-4C48-AD08-7B50A6A699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3B6F-D8BB-8F2D-3BB5-645992DE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0B3F-8C05-03E6-4AD7-D0C47A7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2009-9190-4A7F-A8EF-29626BB8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A6437-7E63-62F7-86F4-A41262F6E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DA630-B541-ABA2-28C8-DA88CEC70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83175-FE6B-21B2-C636-4D6F71E1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9348-6953-4C48-AD08-7B50A6A699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61F0-CBD5-ACBB-DFD9-08E081E2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F0F68-E855-D80A-77B5-CAF341AE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2009-9190-4A7F-A8EF-29626BB8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8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7E0E-54A9-2976-2384-7A185DA4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A37A-28AD-EE74-1E65-D7E4FA76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8891-9192-922A-F8EA-73A0E559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9348-6953-4C48-AD08-7B50A6A699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DA83A-F169-4423-6E55-75745722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289C-605E-3A24-3072-37BD9C15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2009-9190-4A7F-A8EF-29626BB8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8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3A52-F97C-A6CC-609B-EFB24DE0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6AE3-87B7-E396-350C-D01F2FB5A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70E13-0F9C-DB00-633A-B7989D7B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9348-6953-4C48-AD08-7B50A6A699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7EA4-E4AB-0FB7-B6A0-3976CD63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2F275-C8BF-94A3-6BD9-3B3C51E2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2009-9190-4A7F-A8EF-29626BB8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6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7415-B672-3346-2E36-17A90696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E0464-CE6A-2865-2342-DB52B9B66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4BD4A-CDCD-9C52-0018-A0C7721F4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69207-A853-AD21-0035-F95330A6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9348-6953-4C48-AD08-7B50A6A699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6BFB0-1B35-F839-4844-F90335C1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0CD2E-867C-389B-4CB2-D42E0248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2009-9190-4A7F-A8EF-29626BB8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8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5FEF-2C41-9452-E4EC-ED8DB22E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EFE61-6227-541F-3248-7CE01074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50244-5BF8-38BA-F541-BF58372ED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B1E11-C04B-8C63-1345-317A9A7BC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432B8-9C14-63A2-29B4-796CE411D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5A58A-D419-D094-E48B-B0A4C108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9348-6953-4C48-AD08-7B50A6A699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B748B-AF70-D08A-7DEC-47AFCA48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13C92-B1AD-8253-DC87-C4DE4A53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2009-9190-4A7F-A8EF-29626BB8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1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4912-3A5E-E1AE-30D6-8182786D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61F75-07E2-9B79-28D4-DEE7F784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9348-6953-4C48-AD08-7B50A6A699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A4F95-0DFE-5DDD-9339-2C488627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AF9C0-6D07-1049-8708-1DC5DAFC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2009-9190-4A7F-A8EF-29626BB8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8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6E81A-04DE-53DC-1295-54CDEB28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9348-6953-4C48-AD08-7B50A6A699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2CC62-EEBB-D57B-D113-660F2889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CCB03-6970-F754-01A8-655DC732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2009-9190-4A7F-A8EF-29626BB8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1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5DDC-B3CB-8736-012F-8C5654BD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F591-90D8-43E0-4C58-6C2DAA0FE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FDF75-0545-E8CF-3190-1627CC24E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3407A-B6D6-4CA3-3F00-82F31422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9348-6953-4C48-AD08-7B50A6A699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C94D4-852A-B046-360B-F75A44E3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9657B-6DBE-BFEB-9491-EACFEF72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2009-9190-4A7F-A8EF-29626BB8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C8E7-E022-FBA3-9041-611EB45C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4344D-742A-A81F-F0D2-A8EE146B2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4DC87-DBDE-6FDD-958F-D65E07DAD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D8170-4FF6-B197-819D-6EF792AC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9348-6953-4C48-AD08-7B50A6A699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CEAF-055D-D07F-24DA-CF947D02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97004-5FC6-22E2-3CB5-C713481B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2009-9190-4A7F-A8EF-29626BB8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4F1C9-BEB0-11E9-9E07-93B5317C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A564-2855-32BA-8C51-A1754D67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3118F-7A7A-7F05-9310-9A7A35DB5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39348-6953-4C48-AD08-7B50A6A699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0EC92-82FE-26CD-DC49-4CD912ABD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4DAB4-4282-C33F-4996-0FDDAB74F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2009-9190-4A7F-A8EF-29626BB88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7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9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customXml" Target="../ink/ink1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3A05-5414-1863-05BD-A659F4B8D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EHRSQL: A Practical Text-to-SQL Benchmark for Electronic Health Records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CAD47-830E-DCB2-DBFD-93AD93DF3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Quach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3261B4-5507-1F55-4505-B8F7A3F8BD57}"/>
                  </a:ext>
                </a:extLst>
              </p14:cNvPr>
              <p14:cNvContentPartPr/>
              <p14:nvPr/>
            </p14:nvContentPartPr>
            <p14:xfrm>
              <a:off x="8769567" y="7481144"/>
              <a:ext cx="4680" cy="2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3261B4-5507-1F55-4505-B8F7A3F8BD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60567" y="7472144"/>
                <a:ext cx="223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65F32C-CB50-B3E5-EFA8-199206816C9E}"/>
                  </a:ext>
                </a:extLst>
              </p14:cNvPr>
              <p14:cNvContentPartPr/>
              <p14:nvPr/>
            </p14:nvContentPartPr>
            <p14:xfrm>
              <a:off x="7467420" y="6047940"/>
              <a:ext cx="43920" cy="1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65F32C-CB50-B3E5-EFA8-199206816C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8420" y="6039300"/>
                <a:ext cx="615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42C3D3-5D07-427E-7CFA-070772606E8C}"/>
                  </a:ext>
                </a:extLst>
              </p14:cNvPr>
              <p14:cNvContentPartPr/>
              <p14:nvPr/>
            </p14:nvContentPartPr>
            <p14:xfrm>
              <a:off x="8752980" y="332382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42C3D3-5D07-427E-7CFA-070772606E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43980" y="33151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C49257-20BB-F17A-21FF-B1DBA475759F}"/>
                  </a:ext>
                </a:extLst>
              </p14:cNvPr>
              <p14:cNvContentPartPr/>
              <p14:nvPr/>
            </p14:nvContentPartPr>
            <p14:xfrm>
              <a:off x="9496020" y="2780940"/>
              <a:ext cx="360" cy="1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C49257-20BB-F17A-21FF-B1DBA47575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87020" y="2772300"/>
                <a:ext cx="1800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451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EC93-81D7-AF49-AE44-523930D0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7380-3935-9066-F558-223FB078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SQL queries from electronic health data</a:t>
            </a:r>
          </a:p>
          <a:p>
            <a:r>
              <a:rPr lang="en-US" dirty="0"/>
              <a:t>Answer time-sensitive questions (question answering)</a:t>
            </a:r>
          </a:p>
          <a:p>
            <a:r>
              <a:rPr lang="en-US" dirty="0"/>
              <a:t>Distinguishes answerable and unanswerable queries (in this case, the query will generate NULL)</a:t>
            </a:r>
          </a:p>
          <a:p>
            <a:r>
              <a:rPr lang="en-US" dirty="0"/>
              <a:t>Perform evaluations with varying threshold values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CC25BB-2A13-AE62-B8EB-F9C617A855C6}"/>
                  </a:ext>
                </a:extLst>
              </p14:cNvPr>
              <p14:cNvContentPartPr/>
              <p14:nvPr/>
            </p14:nvContentPartPr>
            <p14:xfrm>
              <a:off x="11990487" y="-478456"/>
              <a:ext cx="21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CC25BB-2A13-AE62-B8EB-F9C617A855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81847" y="-487096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0D5E89-01BE-D681-8D10-9E1C2C5A9A31}"/>
                  </a:ext>
                </a:extLst>
              </p14:cNvPr>
              <p14:cNvContentPartPr/>
              <p14:nvPr/>
            </p14:nvContentPartPr>
            <p14:xfrm>
              <a:off x="8476860" y="4933545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0D5E89-01BE-D681-8D10-9E1C2C5A9A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7860" y="49249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782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90D9-18C0-7AF6-FE79-F0A24E50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53C3-BFB3-BA73-C254-6A242CA3D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Potentially use patient information to make better clinical decisions (less prone to errors in decision-making)</a:t>
            </a:r>
          </a:p>
          <a:p>
            <a:r>
              <a:rPr lang="en-US" dirty="0"/>
              <a:t>Potentially be able to perform real-life deployment of question answering with the use of SQL queries</a:t>
            </a:r>
          </a:p>
          <a:p>
            <a:r>
              <a:rPr lang="en-US" dirty="0"/>
              <a:t>Potentially be able to do quick lookup-times to generate accurate SQL queries given a question template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0BA4-C05D-E198-B2D7-EFCC6BE4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Set-up</a:t>
            </a:r>
          </a:p>
        </p:txBody>
      </p:sp>
      <p:pic>
        <p:nvPicPr>
          <p:cNvPr id="9" name="Content Placeholder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C0D74DE-2EA0-32E6-B6B9-F6151E62C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22" y="1825625"/>
            <a:ext cx="8151755" cy="4351338"/>
          </a:xfrm>
        </p:spPr>
      </p:pic>
    </p:spTree>
    <p:extLst>
      <p:ext uri="{BB962C8B-B14F-4D97-AF65-F5344CB8AC3E}">
        <p14:creationId xmlns:p14="http://schemas.microsoft.com/office/powerpoint/2010/main" val="95972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1570-3BC2-39DC-791C-B6F54214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Set-up (Cont.)</a:t>
            </a:r>
          </a:p>
        </p:txBody>
      </p:sp>
      <p:pic>
        <p:nvPicPr>
          <p:cNvPr id="12" name="Content Placeholder 20" descr="Text&#10;&#10;Description automatically generated">
            <a:extLst>
              <a:ext uri="{FF2B5EF4-FFF2-40B4-BE49-F238E27FC236}">
                <a16:creationId xmlns:a16="http://schemas.microsoft.com/office/drawing/2014/main" id="{B044E8AA-F3FC-E318-F26F-CDB2E36D2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09" y="2072212"/>
            <a:ext cx="8459381" cy="385816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877CD2-6D69-D620-678C-A1234647EDD7}"/>
                  </a:ext>
                </a:extLst>
              </p14:cNvPr>
              <p14:cNvContentPartPr/>
              <p14:nvPr/>
            </p14:nvContentPartPr>
            <p14:xfrm>
              <a:off x="6369087" y="5111984"/>
              <a:ext cx="1703520" cy="11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877CD2-6D69-D620-678C-A1234647ED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0447" y="5102984"/>
                <a:ext cx="1721160" cy="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849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1F63-E535-66FD-D92D-364DF3D2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Set-up (Cont.)</a:t>
            </a:r>
          </a:p>
        </p:txBody>
      </p:sp>
      <p:pic>
        <p:nvPicPr>
          <p:cNvPr id="31" name="Content Placeholder 30" descr="Text&#10;&#10;Description automatically generated">
            <a:extLst>
              <a:ext uri="{FF2B5EF4-FFF2-40B4-BE49-F238E27FC236}">
                <a16:creationId xmlns:a16="http://schemas.microsoft.com/office/drawing/2014/main" id="{6458AA1A-1C7A-DD97-CA5B-5451D7188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62" y="1853106"/>
            <a:ext cx="8421275" cy="429637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ED8257-45E2-7184-CC43-D7998F7B719C}"/>
                  </a:ext>
                </a:extLst>
              </p14:cNvPr>
              <p14:cNvContentPartPr/>
              <p14:nvPr/>
            </p14:nvContentPartPr>
            <p14:xfrm>
              <a:off x="3970749" y="2324417"/>
              <a:ext cx="4035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ED8257-45E2-7184-CC43-D7998F7B71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2109" y="2315777"/>
                <a:ext cx="421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C4C7764-83EF-DA38-B09E-A401F10366EC}"/>
                  </a:ext>
                </a:extLst>
              </p14:cNvPr>
              <p14:cNvContentPartPr/>
              <p14:nvPr/>
            </p14:nvContentPartPr>
            <p14:xfrm>
              <a:off x="3827109" y="5067977"/>
              <a:ext cx="131760" cy="995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C4C7764-83EF-DA38-B09E-A401F10366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18469" y="5059337"/>
                <a:ext cx="149400" cy="10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230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5F5B-2047-DE25-1427-AFB22FFA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8EBBF341-5729-FF65-BB9F-068EEED06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4013200"/>
            <a:ext cx="1876687" cy="993907"/>
          </a:xfrm>
        </p:spPr>
      </p:pic>
      <p:pic>
        <p:nvPicPr>
          <p:cNvPr id="12" name="Picture 11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9A3FD25-54F6-7142-0929-7E3B34289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465" y="4019682"/>
            <a:ext cx="1933845" cy="987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94FA29-F325-0CE1-B7CB-2936F0CA16FF}"/>
              </a:ext>
            </a:extLst>
          </p:cNvPr>
          <p:cNvSpPr txBox="1"/>
          <p:nvPr/>
        </p:nvSpPr>
        <p:spPr>
          <a:xfrm>
            <a:off x="6413500" y="5219700"/>
            <a:ext cx="187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100000 steps</a:t>
            </a:r>
          </a:p>
          <a:p>
            <a:r>
              <a:rPr lang="en-US" dirty="0"/>
              <a:t>Threshold Value:</a:t>
            </a:r>
          </a:p>
          <a:p>
            <a:r>
              <a:rPr lang="en-US" dirty="0"/>
              <a:t>-1 (none)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B509EF-C653-9F33-461A-14596A289DC2}"/>
              </a:ext>
            </a:extLst>
          </p:cNvPr>
          <p:cNvSpPr txBox="1"/>
          <p:nvPr/>
        </p:nvSpPr>
        <p:spPr>
          <a:xfrm>
            <a:off x="9318623" y="5219700"/>
            <a:ext cx="1876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100000 steps</a:t>
            </a:r>
          </a:p>
          <a:p>
            <a:r>
              <a:rPr lang="en-US" dirty="0"/>
              <a:t>Threshold Value:</a:t>
            </a:r>
          </a:p>
          <a:p>
            <a:r>
              <a:rPr lang="en-US" dirty="0"/>
              <a:t>0.67 (percentile-based)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F64521F8-868B-95DA-1946-D92DD41A5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19683"/>
            <a:ext cx="1876687" cy="9874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AA7EA1-327B-87EC-B113-30272DA7C1A6}"/>
              </a:ext>
            </a:extLst>
          </p:cNvPr>
          <p:cNvSpPr txBox="1"/>
          <p:nvPr/>
        </p:nvSpPr>
        <p:spPr>
          <a:xfrm>
            <a:off x="838199" y="5219700"/>
            <a:ext cx="187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100000 steps</a:t>
            </a:r>
          </a:p>
          <a:p>
            <a:r>
              <a:rPr lang="en-US" dirty="0"/>
              <a:t>Threshold Value:</a:t>
            </a:r>
          </a:p>
          <a:p>
            <a:r>
              <a:rPr lang="en-US" dirty="0"/>
              <a:t>-1 (none)</a:t>
            </a:r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21619404-BEA5-0383-F2C4-284D2370D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65" y="4019682"/>
            <a:ext cx="1886213" cy="9874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C5B37D-A5CB-35B4-9ACE-D24CF73C78D8}"/>
              </a:ext>
            </a:extLst>
          </p:cNvPr>
          <p:cNvSpPr txBox="1"/>
          <p:nvPr/>
        </p:nvSpPr>
        <p:spPr>
          <a:xfrm>
            <a:off x="3652830" y="5219700"/>
            <a:ext cx="1876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100000 steps</a:t>
            </a:r>
          </a:p>
          <a:p>
            <a:r>
              <a:rPr lang="en-US" dirty="0"/>
              <a:t>Threshold Value:</a:t>
            </a:r>
          </a:p>
          <a:p>
            <a:r>
              <a:rPr lang="en-US" dirty="0"/>
              <a:t>0.67 (percentile-based)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A54001-BB60-4A6C-A931-997406F78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97" y="1577975"/>
            <a:ext cx="11212606" cy="22291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1F4AE4-DECF-0B26-98C9-BF2AFA3A252B}"/>
                  </a:ext>
                </a:extLst>
              </p14:cNvPr>
              <p14:cNvContentPartPr/>
              <p14:nvPr/>
            </p14:nvContentPartPr>
            <p14:xfrm>
              <a:off x="7076820" y="6590955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1F4AE4-DECF-0B26-98C9-BF2AFA3A25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67820" y="658231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011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5BDE-4F35-D3A3-F21E-04835CEF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C0FA-19EA-28E2-A73F-C834804A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reproduce this paper to the extent of which is possible</a:t>
            </a:r>
          </a:p>
          <a:p>
            <a:pPr lvl="1"/>
            <a:r>
              <a:rPr lang="en-US" dirty="0"/>
              <a:t>I was unable to make use of the T5 + Schema due to not having access to an API_KEY for the prompt codex</a:t>
            </a:r>
          </a:p>
          <a:p>
            <a:r>
              <a:rPr lang="en-US" dirty="0"/>
              <a:t>Users can test different threshold values and see which one best fits their current hospital needs (refer to my GitHub for more information on the varying threshold values)</a:t>
            </a:r>
          </a:p>
          <a:p>
            <a:r>
              <a:rPr lang="en-US" dirty="0"/>
              <a:t>Since these questions reflect actual hospital needs, the resulting SQL queries can generate accurate SQL tables</a:t>
            </a:r>
          </a:p>
          <a:p>
            <a:pPr lvl="1"/>
            <a:r>
              <a:rPr lang="en-US" dirty="0"/>
              <a:t>These tables can provide insightful information on how to approach patient care and improve their electronic health record database</a:t>
            </a:r>
          </a:p>
        </p:txBody>
      </p:sp>
    </p:spTree>
    <p:extLst>
      <p:ext uri="{BB962C8B-B14F-4D97-AF65-F5344CB8AC3E}">
        <p14:creationId xmlns:p14="http://schemas.microsoft.com/office/powerpoint/2010/main" val="162711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257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EHRSQL: A Practical Text-to-SQL Benchmark for Electronic Health Records </vt:lpstr>
      <vt:lpstr>Introduction</vt:lpstr>
      <vt:lpstr>Motivation</vt:lpstr>
      <vt:lpstr>Brief Set-up</vt:lpstr>
      <vt:lpstr>Brief Set-up (Cont.)</vt:lpstr>
      <vt:lpstr>Brief Set-up (Cont.)</vt:lpstr>
      <vt:lpstr>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EHRSQL: A Practical Text-to-SQL Benchmark for Electronic Health Records </dc:title>
  <dc:creator>Justin Quach</dc:creator>
  <cp:lastModifiedBy>Justin Quach</cp:lastModifiedBy>
  <cp:revision>11</cp:revision>
  <dcterms:created xsi:type="dcterms:W3CDTF">2023-04-27T16:38:54Z</dcterms:created>
  <dcterms:modified xsi:type="dcterms:W3CDTF">2023-05-01T18:01:00Z</dcterms:modified>
</cp:coreProperties>
</file>