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391" r:id="rId7"/>
    <p:sldId id="407" r:id="rId8"/>
    <p:sldId id="413" r:id="rId9"/>
    <p:sldId id="389" r:id="rId10"/>
    <p:sldId id="397" r:id="rId11"/>
    <p:sldId id="409" r:id="rId12"/>
    <p:sldId id="411" r:id="rId13"/>
    <p:sldId id="412" r:id="rId14"/>
    <p:sldId id="404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D90-E610-04F0-D622-48F94CB9C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14C2D-B5F2-8156-F9A0-9EFDC129A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C189C-1385-21EE-526A-2EEB3F04F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FDBB7-F1BD-6C11-67B0-26C99589F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0A435-139D-4663-8B68-234C2356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AC9ED3-A2A6-9EF0-E414-26F0DCEDA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78AD5-DB75-3CF6-9AC4-39DCF528C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36694-8206-9FDC-0042-686EFB4E3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7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4853" y="2115197"/>
            <a:ext cx="7444597" cy="1313803"/>
          </a:xfrm>
        </p:spPr>
        <p:txBody>
          <a:bodyPr/>
          <a:lstStyle/>
          <a:p>
            <a:pPr algn="ctr"/>
            <a:r>
              <a:rPr lang="en-US" sz="4800" dirty="0"/>
              <a:t>Rice Image Classification Using CNNs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AF326-3348-2016-817B-8ABF19D1DE83}"/>
              </a:ext>
            </a:extLst>
          </p:cNvPr>
          <p:cNvSpPr txBox="1"/>
          <p:nvPr/>
        </p:nvSpPr>
        <p:spPr>
          <a:xfrm>
            <a:off x="6096000" y="4128541"/>
            <a:ext cx="261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Justin Reji George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404AA-EC67-82BC-287D-98DD88E1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38AF5C-9C10-EFED-BC62-D1AB98C0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66AE5-21FB-2751-2E73-18E95ED93B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0968" y="985566"/>
            <a:ext cx="5272851" cy="3954638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B796B-3872-1CA4-2642-FA251779B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793" y="5085276"/>
            <a:ext cx="9652414" cy="14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2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Achieved high accuracy with a CNN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model effectively distinguishes between different rice types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Used Cross-Entropy as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r>
              <a:rPr lang="en-US" dirty="0">
                <a:solidFill>
                  <a:schemeClr val="bg1"/>
                </a:solidFill>
              </a:rPr>
              <a:t>Rice Varieties</a:t>
            </a:r>
          </a:p>
          <a:p>
            <a:r>
              <a:rPr lang="en-US" dirty="0">
                <a:solidFill>
                  <a:schemeClr val="bg1"/>
                </a:solidFill>
              </a:rPr>
              <a:t>Image Preprocessing</a:t>
            </a:r>
          </a:p>
          <a:p>
            <a:r>
              <a:rPr lang="en-US" dirty="0">
                <a:solidFill>
                  <a:schemeClr val="bg1"/>
                </a:solidFill>
              </a:rPr>
              <a:t>Network Architecture</a:t>
            </a: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AE15C-85B7-86BD-7DE5-C6AA4F9DFE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200" dirty="0">
                <a:latin typeface="+mj-lt"/>
              </a:rPr>
              <a:t>Background</a:t>
            </a:r>
            <a:br>
              <a:rPr lang="en-US" dirty="0"/>
            </a:br>
            <a:r>
              <a:rPr lang="en-US" dirty="0"/>
              <a:t>Rice is one of the most widely produced and consumed grain crops globally, with numerous genetic varieties grown in different regions. These varieties are distinguishable by physical characteristics such as </a:t>
            </a:r>
            <a:r>
              <a:rPr lang="en-US" b="1" dirty="0"/>
              <a:t>texture</a:t>
            </a:r>
            <a:r>
              <a:rPr lang="en-US" dirty="0"/>
              <a:t>, </a:t>
            </a:r>
            <a:r>
              <a:rPr lang="en-US" b="1" dirty="0"/>
              <a:t>shape</a:t>
            </a:r>
            <a:r>
              <a:rPr lang="en-US" dirty="0"/>
              <a:t>, and </a:t>
            </a:r>
            <a:r>
              <a:rPr lang="en-US" b="1" dirty="0"/>
              <a:t>color</a:t>
            </a:r>
            <a:r>
              <a:rPr lang="en-US" dirty="0"/>
              <a:t>, which play an important role in quality control and classification in the Agriculture Industry.</a:t>
            </a:r>
          </a:p>
          <a:p>
            <a:r>
              <a:rPr lang="en-US" sz="2200" dirty="0">
                <a:latin typeface="+mj-lt"/>
              </a:rPr>
              <a:t>Goal</a:t>
            </a:r>
            <a:br>
              <a:rPr lang="en-US" dirty="0"/>
            </a:br>
            <a:r>
              <a:rPr lang="en-US" dirty="0"/>
              <a:t>Use </a:t>
            </a:r>
            <a:r>
              <a:rPr lang="en-US" b="1" dirty="0"/>
              <a:t>convolutional neural networks</a:t>
            </a:r>
            <a:r>
              <a:rPr lang="en-US" dirty="0"/>
              <a:t> (CNNs), to classify these rice varieties to its respective classes with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7823858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dataset consists of </a:t>
            </a:r>
            <a:r>
              <a:rPr lang="en-US" b="1" dirty="0"/>
              <a:t>60,000 </a:t>
            </a:r>
            <a:r>
              <a:rPr lang="en-US" dirty="0"/>
              <a:t>rice images, </a:t>
            </a:r>
            <a:r>
              <a:rPr lang="en-US" b="1" dirty="0"/>
              <a:t>15,000</a:t>
            </a:r>
            <a:r>
              <a:rPr lang="en-US" dirty="0"/>
              <a:t> for each variety.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dataset contains 4 classes of rice:</a:t>
            </a:r>
          </a:p>
          <a:p>
            <a:pPr marL="1028700" lvl="1" indent="-342900"/>
            <a:r>
              <a:rPr lang="en-US" dirty="0"/>
              <a:t>Arborio</a:t>
            </a:r>
          </a:p>
          <a:p>
            <a:pPr marL="1028700" lvl="1" indent="-342900"/>
            <a:r>
              <a:rPr lang="en-US" dirty="0"/>
              <a:t>Basmati</a:t>
            </a:r>
          </a:p>
          <a:p>
            <a:pPr marL="1028700" lvl="1" indent="-342900"/>
            <a:r>
              <a:rPr lang="en-US" dirty="0"/>
              <a:t>Ipsala</a:t>
            </a:r>
          </a:p>
          <a:p>
            <a:pPr marL="1028700" lvl="1" indent="-342900"/>
            <a:r>
              <a:rPr lang="en-US" dirty="0"/>
              <a:t>Jasmine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Resolution: Original image sizes </a:t>
            </a:r>
            <a:r>
              <a:rPr lang="en-US" b="1" dirty="0"/>
              <a:t>250×250 </a:t>
            </a:r>
            <a:r>
              <a:rPr lang="en-US" dirty="0"/>
              <a:t>pixels</a:t>
            </a:r>
          </a:p>
          <a:p>
            <a:pPr marL="1028700" lvl="1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9E3A76F-F6B6-B7C1-81AF-56BAF531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Rice Varieties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4C6DDA-FCBA-B772-3D87-A7E5536B22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109480"/>
            <a:ext cx="7810500" cy="4420716"/>
          </a:xfrm>
        </p:spPr>
        <p:txBody>
          <a:bodyPr>
            <a:normAutofit/>
          </a:bodyPr>
          <a:lstStyle/>
          <a:p>
            <a:r>
              <a:rPr lang="en-US" dirty="0"/>
              <a:t>Arborio: Short, fat, oval-shaped grain, known for its creamy texture and commonly used in risotto. Grown mostly in Italy but used in international dishes as well.</a:t>
            </a:r>
          </a:p>
          <a:p>
            <a:r>
              <a:rPr lang="en-US" dirty="0"/>
              <a:t>Basmati: Long, slender grain with aromatic fragrance, used widely in Indian, Pakistani, and Middle Eastern cuisine. Grown primarily in the Himalayan foothills and is low in starch compared to other varieties.</a:t>
            </a:r>
          </a:p>
          <a:p>
            <a:r>
              <a:rPr lang="en-US" dirty="0"/>
              <a:t>Ipsala: Grown in the Ipsala region of Turkey, it’s a medium-long grain, and has a slightly sticky texture when cooked. Popular in Turkish pilaf dishes.</a:t>
            </a:r>
          </a:p>
          <a:p>
            <a:r>
              <a:rPr lang="en-US" dirty="0"/>
              <a:t>Jasmine: Long grain rice from Thailand, its soft and slightly sticky when cooked and is popular in Southeast Asian cuisine. It has a similar fragrance to Basmati but has a softer texture when cooked.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12192000" cy="6880226"/>
          </a:xfr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Image Preprocessing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A135B53-8921-E73D-2B61-1CE3F5B955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3708517"/>
          </a:xfrm>
        </p:spPr>
        <p:txBody>
          <a:bodyPr/>
          <a:lstStyle/>
          <a:p>
            <a:r>
              <a:rPr lang="en-US" sz="2000" b="0" dirty="0">
                <a:solidFill>
                  <a:schemeClr val="bg1"/>
                </a:solidFill>
              </a:rPr>
              <a:t>Resizing: All images scaled down to 64×64 pixels using transforms.Resize()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Normalization: RGB values normalized using transforms.Normalize() using the calculated mean and standard deviation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Data split:</a:t>
            </a:r>
          </a:p>
          <a:p>
            <a:pPr lvl="1"/>
            <a:r>
              <a:rPr lang="en-US" dirty="0"/>
              <a:t>70% training</a:t>
            </a:r>
          </a:p>
          <a:p>
            <a:pPr lvl="1"/>
            <a:r>
              <a:rPr lang="en-US" dirty="0"/>
              <a:t>15% testing</a:t>
            </a:r>
          </a:p>
          <a:p>
            <a:pPr lvl="1"/>
            <a:r>
              <a:rPr lang="en-US" dirty="0"/>
              <a:t>15% validation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CA2BA4D-FF63-4D14-0C59-78F0281E8886}"/>
              </a:ext>
            </a:extLst>
          </p:cNvPr>
          <p:cNvGrpSpPr/>
          <p:nvPr/>
        </p:nvGrpSpPr>
        <p:grpSpPr>
          <a:xfrm>
            <a:off x="0" y="2384750"/>
            <a:ext cx="12194225" cy="3462594"/>
            <a:chOff x="-2225" y="1384416"/>
            <a:chExt cx="12194225" cy="346259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8C2EDF7-3D34-17F5-718C-6CC2F3012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2264" t="25906" r="8868" b="42949"/>
            <a:stretch/>
          </p:blipFill>
          <p:spPr>
            <a:xfrm>
              <a:off x="-2225" y="1384416"/>
              <a:ext cx="12194225" cy="31165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AEDBF6-EEE7-E180-FB70-973C6623384F}"/>
                </a:ext>
              </a:extLst>
            </p:cNvPr>
            <p:cNvSpPr txBox="1"/>
            <p:nvPr/>
          </p:nvSpPr>
          <p:spPr>
            <a:xfrm>
              <a:off x="638356" y="4480493"/>
              <a:ext cx="1457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Convolution + ReLU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A1BC88-E075-D9B7-D456-86FD358D79DF}"/>
                </a:ext>
              </a:extLst>
            </p:cNvPr>
            <p:cNvSpPr txBox="1"/>
            <p:nvPr/>
          </p:nvSpPr>
          <p:spPr>
            <a:xfrm>
              <a:off x="4379345" y="4477680"/>
              <a:ext cx="1457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Convolution + ReLU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F551F8-C683-8C45-33D7-55EB008901CB}"/>
                </a:ext>
              </a:extLst>
            </p:cNvPr>
            <p:cNvSpPr txBox="1"/>
            <p:nvPr/>
          </p:nvSpPr>
          <p:spPr>
            <a:xfrm>
              <a:off x="3059503" y="4480493"/>
              <a:ext cx="839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Max-Pool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DB9DFC-115D-0460-10AE-E1377A007F23}"/>
                </a:ext>
              </a:extLst>
            </p:cNvPr>
            <p:cNvSpPr txBox="1"/>
            <p:nvPr/>
          </p:nvSpPr>
          <p:spPr>
            <a:xfrm>
              <a:off x="6731481" y="4477679"/>
              <a:ext cx="839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Max-Pool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C2B874-695C-7F9A-F032-6FC14EF899C8}"/>
                </a:ext>
              </a:extLst>
            </p:cNvPr>
            <p:cNvSpPr txBox="1"/>
            <p:nvPr/>
          </p:nvSpPr>
          <p:spPr>
            <a:xfrm>
              <a:off x="7954279" y="4385345"/>
              <a:ext cx="156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Flatten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32 * 16 * 16 = 8192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8885C3-7564-2468-E260-B060BA364CB1}"/>
                </a:ext>
              </a:extLst>
            </p:cNvPr>
            <p:cNvSpPr txBox="1"/>
            <p:nvPr/>
          </p:nvSpPr>
          <p:spPr>
            <a:xfrm>
              <a:off x="9688187" y="4473249"/>
              <a:ext cx="1288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FC Layer + ReLU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6909681-6AFC-2EF8-BE7A-F6B78031DB4D}"/>
              </a:ext>
            </a:extLst>
          </p:cNvPr>
          <p:cNvSpPr txBox="1"/>
          <p:nvPr/>
        </p:nvSpPr>
        <p:spPr>
          <a:xfrm>
            <a:off x="10739890" y="3236669"/>
            <a:ext cx="128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FC Output Layer</a:t>
            </a:r>
          </a:p>
          <a:p>
            <a:r>
              <a:rPr lang="en-US" sz="1200" dirty="0">
                <a:solidFill>
                  <a:schemeClr val="bg1"/>
                </a:solidFill>
              </a:rPr>
              <a:t># 4 Classes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29E289D-73F0-0F3E-6613-E6057FD7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1250F-8E9A-E40C-47A5-41D614DCC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43EA50B-526A-B463-77B6-C67929C3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96FA2B-D9AA-5582-F1D2-161C021B2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77374"/>
            <a:ext cx="3891376" cy="3381554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Total parameters: 268164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Training loss and test accuracy plotted over 5 epochs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Validation Accuracy: 0.9956</a:t>
            </a:r>
          </a:p>
        </p:txBody>
      </p:sp>
      <p:pic>
        <p:nvPicPr>
          <p:cNvPr id="3" name="Picture 2" descr="A graph of a test results&#10;&#10;AI-generated content may be incorrect.">
            <a:extLst>
              <a:ext uri="{FF2B5EF4-FFF2-40B4-BE49-F238E27FC236}">
                <a16:creationId xmlns:a16="http://schemas.microsoft.com/office/drawing/2014/main" id="{38FAE86D-0C79-2285-7FAB-160C6390F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29" y="3586761"/>
            <a:ext cx="7440805" cy="29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581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1232</TotalTime>
  <Words>399</Words>
  <Application>Microsoft Office PowerPoint</Application>
  <PresentationFormat>Widescreen</PresentationFormat>
  <Paragraphs>66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Custom</vt:lpstr>
      <vt:lpstr>Rice Image Classification Using CNNs</vt:lpstr>
      <vt:lpstr>Agenda</vt:lpstr>
      <vt:lpstr>Introduction</vt:lpstr>
      <vt:lpstr>Dataset</vt:lpstr>
      <vt:lpstr>Rice Varieties</vt:lpstr>
      <vt:lpstr>Overcoming nervousness</vt:lpstr>
      <vt:lpstr>Image Preprocessing</vt:lpstr>
      <vt:lpstr>Network Architecture</vt:lpstr>
      <vt:lpstr>Results</vt:lpstr>
      <vt:lpstr>Results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George, Justin</dc:creator>
  <cp:lastModifiedBy>George, Justin</cp:lastModifiedBy>
  <cp:revision>3</cp:revision>
  <dcterms:created xsi:type="dcterms:W3CDTF">2025-05-13T01:00:34Z</dcterms:created>
  <dcterms:modified xsi:type="dcterms:W3CDTF">2025-05-14T05:20:07Z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