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39"/>
  </p:notesMasterIdLst>
  <p:handoutMasterIdLst>
    <p:handoutMasterId r:id="rId40"/>
  </p:handoutMasterIdLst>
  <p:sldIdLst>
    <p:sldId id="257" r:id="rId5"/>
    <p:sldId id="256" r:id="rId6"/>
    <p:sldId id="274" r:id="rId7"/>
    <p:sldId id="276" r:id="rId8"/>
    <p:sldId id="277" r:id="rId9"/>
    <p:sldId id="275" r:id="rId10"/>
    <p:sldId id="282" r:id="rId11"/>
    <p:sldId id="283" r:id="rId12"/>
    <p:sldId id="284" r:id="rId13"/>
    <p:sldId id="285" r:id="rId14"/>
    <p:sldId id="286" r:id="rId15"/>
    <p:sldId id="287" r:id="rId16"/>
    <p:sldId id="261" r:id="rId17"/>
    <p:sldId id="265" r:id="rId18"/>
    <p:sldId id="259" r:id="rId19"/>
    <p:sldId id="258" r:id="rId20"/>
    <p:sldId id="267" r:id="rId21"/>
    <p:sldId id="260" r:id="rId22"/>
    <p:sldId id="288" r:id="rId23"/>
    <p:sldId id="263" r:id="rId24"/>
    <p:sldId id="269" r:id="rId25"/>
    <p:sldId id="289" r:id="rId26"/>
    <p:sldId id="262" r:id="rId27"/>
    <p:sldId id="266" r:id="rId28"/>
    <p:sldId id="290" r:id="rId29"/>
    <p:sldId id="268" r:id="rId30"/>
    <p:sldId id="294" r:id="rId31"/>
    <p:sldId id="292" r:id="rId32"/>
    <p:sldId id="293" r:id="rId33"/>
    <p:sldId id="295" r:id="rId34"/>
    <p:sldId id="291" r:id="rId35"/>
    <p:sldId id="296" r:id="rId36"/>
    <p:sldId id="297" r:id="rId37"/>
    <p:sldId id="270" r:id="rId38"/>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101" d="100"/>
          <a:sy n="101" d="100"/>
        </p:scale>
        <p:origin x="126" y="822"/>
      </p:cViewPr>
      <p:guideLst/>
    </p:cSldViewPr>
  </p:slideViewPr>
  <p:notesTextViewPr>
    <p:cViewPr>
      <p:scale>
        <a:sx n="1" d="1"/>
        <a:sy n="1" d="1"/>
      </p:scale>
      <p:origin x="0" y="0"/>
    </p:cViewPr>
  </p:notesTextViewPr>
  <p:notesViewPr>
    <p:cSldViewPr snapToGrid="0">
      <p:cViewPr>
        <p:scale>
          <a:sx n="200" d="100"/>
          <a:sy n="200" d="100"/>
        </p:scale>
        <p:origin x="606" y="1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682468A-F8DF-4E9A-98A9-7A4A4C22BA05}" type="datetime1">
              <a:rPr lang="nl-NL" smtClean="0"/>
              <a:t>27-11-2020</a:t>
            </a:fld>
            <a:endParaRPr lang="en-US"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901C9C1-8869-4164-9103-760A82EA1CDD}" type="datetime1">
              <a:rPr lang="nl-NL" smtClean="0"/>
              <a:t>27-11-2020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
              <a:t>Klik om de tekststijlen van het model te bewerken</a:t>
            </a:r>
            <a:endParaRPr lang="en-US"/>
          </a:p>
          <a:p>
            <a:pPr lvl="1" rtl="0"/>
            <a:r>
              <a:rPr lang="nl"/>
              <a:t>Tweede niveau</a:t>
            </a:r>
          </a:p>
          <a:p>
            <a:pPr lvl="2" rtl="0"/>
            <a:r>
              <a:rPr lang="nl"/>
              <a:t>Derde niveau</a:t>
            </a:r>
          </a:p>
          <a:p>
            <a:pPr lvl="3" rtl="0"/>
            <a:r>
              <a:rPr lang="nl"/>
              <a:t>Vierde niveau</a:t>
            </a:r>
          </a:p>
          <a:p>
            <a:pPr lvl="4" rtl="0"/>
            <a:r>
              <a:rPr lang="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a:t>
            </a:fld>
            <a:endParaRPr lang="en-US"/>
          </a:p>
        </p:txBody>
      </p:sp>
    </p:spTree>
    <p:extLst>
      <p:ext uri="{BB962C8B-B14F-4D97-AF65-F5344CB8AC3E}">
        <p14:creationId xmlns:p14="http://schemas.microsoft.com/office/powerpoint/2010/main" val="705086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1066833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725802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7763"/>
            <a:ext cx="5486400" cy="3086100"/>
          </a:xfrm>
        </p:spPr>
      </p:sp>
      <p:sp>
        <p:nvSpPr>
          <p:cNvPr id="3" name="Tijdelijke aanduiding voor notities 2"/>
          <p:cNvSpPr>
            <a:spLocks noGrp="1"/>
          </p:cNvSpPr>
          <p:nvPr>
            <p:ph type="body" idx="1"/>
          </p:nvPr>
        </p:nvSpPr>
        <p:spPr/>
        <p:txBody>
          <a:bodyPr/>
          <a:lstStyle/>
          <a:p>
            <a:r>
              <a:rPr lang="nl-NL" dirty="0"/>
              <a:t>Doctrine is software die gebruikt kan worden in een php project. </a:t>
            </a:r>
          </a:p>
          <a:p>
            <a:r>
              <a:rPr lang="nl-NL" dirty="0"/>
              <a:t>Door middel van Composer kan Doctrine worden opgehaald van </a:t>
            </a:r>
            <a:r>
              <a:rPr lang="nl-NL" dirty="0" err="1"/>
              <a:t>packagist</a:t>
            </a:r>
            <a:r>
              <a:rPr lang="nl-NL" dirty="0"/>
              <a:t> en geïnstalleerd. </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38018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ORM of Object </a:t>
            </a:r>
            <a:r>
              <a:rPr lang="nl-NL" dirty="0" err="1"/>
              <a:t>Relational</a:t>
            </a:r>
            <a:r>
              <a:rPr lang="nl-NL" dirty="0"/>
              <a:t> </a:t>
            </a:r>
            <a:r>
              <a:rPr lang="nl-NL" dirty="0" err="1"/>
              <a:t>Mapper</a:t>
            </a:r>
            <a:r>
              <a:rPr lang="nl-NL" dirty="0"/>
              <a:t> maakt het mogelijk om vanuit de php applicatie de database aan te sturen, tabellen te maken, relaties tussen tabellen te maken en de tabellen te vullen. En vanuit een php project wordt gebruik gemaakt van objecten </a:t>
            </a:r>
            <a:r>
              <a:rPr lang="nl-NL" dirty="0" err="1"/>
              <a:t>ipv</a:t>
            </a:r>
            <a:r>
              <a:rPr lang="nl-NL" dirty="0"/>
              <a:t> rauwe data.</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3010822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Entities</a:t>
            </a:r>
            <a:r>
              <a:rPr lang="nl-NL" dirty="0"/>
              <a:t> zijn klassen zoals we die eerder hebben gemaakt. Entiteiten zijn eenheden zoals ze worden gebruikt om  een database weer te geven. Een ERD is een entiteit relatie diagram. En met ORM kunnen tabellen worden gemaakt op basis van entiteiten, inclusief relaties.</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737603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Doctrine is een onderdeel van Symfony, maar is ook los in een project toe te voegen.</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30470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Data </a:t>
            </a:r>
            <a:r>
              <a:rPr lang="nl-NL" dirty="0" err="1"/>
              <a:t>mapper</a:t>
            </a:r>
            <a:r>
              <a:rPr lang="nl-NL" dirty="0"/>
              <a:t> </a:t>
            </a:r>
            <a:r>
              <a:rPr lang="nl-NL" dirty="0" err="1"/>
              <a:t>patterns</a:t>
            </a:r>
            <a:r>
              <a:rPr lang="nl-NL" dirty="0"/>
              <a:t> is een </a:t>
            </a:r>
            <a:r>
              <a:rPr lang="nl-NL" dirty="0" err="1"/>
              <a:t>pattern</a:t>
            </a:r>
            <a:r>
              <a:rPr lang="nl-NL" dirty="0"/>
              <a:t> dat dichtbij MVC ligt. We werken in projecten met entiteiten in plaats van losse data of </a:t>
            </a:r>
            <a:r>
              <a:rPr lang="nl-NL" dirty="0" err="1"/>
              <a:t>array’s</a:t>
            </a:r>
            <a:r>
              <a:rPr lang="nl-NL" dirty="0"/>
              <a:t>.</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526366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gaan een nieuw project maken en daarin gaan we bekijken wat er met Doctrine/ORM mogelijk is.</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3408636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Dat gaan we doen met behulp van Composer, en in het bestandje </a:t>
            </a:r>
            <a:r>
              <a:rPr lang="nl-NL" dirty="0" err="1"/>
              <a:t>composer.json</a:t>
            </a:r>
            <a:r>
              <a:rPr lang="nl-NL" dirty="0"/>
              <a:t> geven we aan welke versie van doctrine/</a:t>
            </a:r>
            <a:r>
              <a:rPr lang="nl-NL" dirty="0" err="1"/>
              <a:t>orm</a:t>
            </a:r>
            <a:r>
              <a:rPr lang="nl-NL" dirty="0"/>
              <a:t> we willen gebruiken. ^2.6 betekent versie 2.6 of hoger.</a:t>
            </a:r>
          </a:p>
          <a:p>
            <a:r>
              <a:rPr lang="nl-NL" dirty="0"/>
              <a:t>Composer gaat zoeken wat je laatste versie is en welke andere packages nodig zijn om doctrine te laten draaien. Dan haalt composer al die packages binnen en geeft in de </a:t>
            </a:r>
            <a:r>
              <a:rPr lang="nl-NL" dirty="0" err="1"/>
              <a:t>composer.lock</a:t>
            </a:r>
            <a:r>
              <a:rPr lang="nl-NL" dirty="0"/>
              <a:t> aan welke packages dat zijn.</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652522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Dat gebeurt met het commando composer </a:t>
            </a:r>
            <a:r>
              <a:rPr lang="nl-NL" dirty="0" err="1"/>
              <a:t>install</a:t>
            </a:r>
            <a:r>
              <a:rPr lang="nl-NL" dirty="0"/>
              <a:t>, en daarbij heeft composer het </a:t>
            </a:r>
            <a:r>
              <a:rPr lang="nl-NL" dirty="0" err="1"/>
              <a:t>composer.json</a:t>
            </a:r>
            <a:r>
              <a:rPr lang="nl-NL" dirty="0"/>
              <a:t> bestand nodig.</a:t>
            </a:r>
          </a:p>
          <a:p>
            <a:endParaRPr lang="nl-NL" dirty="0"/>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256726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3</a:t>
            </a:fld>
            <a:endParaRPr lang="en-US"/>
          </a:p>
        </p:txBody>
      </p:sp>
    </p:spTree>
    <p:extLst>
      <p:ext uri="{BB962C8B-B14F-4D97-AF65-F5344CB8AC3E}">
        <p14:creationId xmlns:p14="http://schemas.microsoft.com/office/powerpoint/2010/main" val="1750727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Composer maakt een map “</a:t>
            </a:r>
            <a:r>
              <a:rPr lang="nl-NL" dirty="0" err="1"/>
              <a:t>vendor</a:t>
            </a:r>
            <a:r>
              <a:rPr lang="nl-NL" dirty="0"/>
              <a:t>” aan en plaats daarin de packages en </a:t>
            </a:r>
            <a:r>
              <a:rPr lang="nl-NL" dirty="0" err="1"/>
              <a:t>autoload.php</a:t>
            </a:r>
            <a:endParaRPr lang="nl-NL" dirty="0"/>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280977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Composer maakt een map “</a:t>
            </a:r>
            <a:r>
              <a:rPr lang="nl-NL" dirty="0" err="1"/>
              <a:t>vendor</a:t>
            </a:r>
            <a:r>
              <a:rPr lang="nl-NL" dirty="0"/>
              <a:t>” aan en plaats daarin de packages en </a:t>
            </a:r>
            <a:r>
              <a:rPr lang="nl-NL" dirty="0" err="1"/>
              <a:t>autoload.php</a:t>
            </a:r>
            <a:endParaRPr lang="nl-NL" dirty="0"/>
          </a:p>
          <a:p>
            <a:endParaRPr lang="nl-NL" dirty="0"/>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348317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272113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Om de database aan te kunnen sturen heeft doctrine informatie nodig over de server waarop de database draait en de naam van de database en de inloggegevens op die server. </a:t>
            </a:r>
          </a:p>
          <a:p>
            <a:r>
              <a:rPr lang="nl-NL" dirty="0"/>
              <a:t>Dat komt allemaal in de </a:t>
            </a:r>
            <a:r>
              <a:rPr lang="nl-NL" dirty="0" err="1"/>
              <a:t>bootstrap.php</a:t>
            </a:r>
            <a:r>
              <a:rPr lang="nl-NL" dirty="0"/>
              <a:t> in de root</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24</a:t>
            </a:fld>
            <a:endParaRPr lang="en-US"/>
          </a:p>
        </p:txBody>
      </p:sp>
    </p:spTree>
    <p:extLst>
      <p:ext uri="{BB962C8B-B14F-4D97-AF65-F5344CB8AC3E}">
        <p14:creationId xmlns:p14="http://schemas.microsoft.com/office/powerpoint/2010/main" val="3815581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bestand bevat informatie over de </a:t>
            </a:r>
            <a:r>
              <a:rPr lang="nl-NL" dirty="0" err="1"/>
              <a:t>entities</a:t>
            </a:r>
            <a:r>
              <a:rPr lang="nl-NL" dirty="0"/>
              <a:t>-locatie en de database parameters.</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25</a:t>
            </a:fld>
            <a:endParaRPr lang="en-US"/>
          </a:p>
        </p:txBody>
      </p:sp>
    </p:spTree>
    <p:extLst>
      <p:ext uri="{BB962C8B-B14F-4D97-AF65-F5344CB8AC3E}">
        <p14:creationId xmlns:p14="http://schemas.microsoft.com/office/powerpoint/2010/main" val="344966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gaan in het lege project de </a:t>
            </a:r>
            <a:r>
              <a:rPr lang="nl-NL" dirty="0" err="1"/>
              <a:t>patient</a:t>
            </a:r>
            <a:r>
              <a:rPr lang="nl-NL" dirty="0"/>
              <a:t> klasse ophalen om te zien of we een nieuwe database kunnen bouwen op basis van objecten</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26</a:t>
            </a:fld>
            <a:endParaRPr lang="en-US"/>
          </a:p>
        </p:txBody>
      </p:sp>
    </p:spTree>
    <p:extLst>
      <p:ext uri="{BB962C8B-B14F-4D97-AF65-F5344CB8AC3E}">
        <p14:creationId xmlns:p14="http://schemas.microsoft.com/office/powerpoint/2010/main" val="1323041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klasse of de entiteit is nog niet geschikt voor doctrine/</a:t>
            </a:r>
            <a:r>
              <a:rPr lang="nl-NL" dirty="0" err="1"/>
              <a:t>orm</a:t>
            </a:r>
            <a:r>
              <a:rPr lang="nl-NL" dirty="0"/>
              <a:t>. Er moet worden aangegeven hoe de bijbehorende tabel moet heten en wat voor velde in de tabel komen. Dat gebeurt met annotaties.</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27</a:t>
            </a:fld>
            <a:endParaRPr lang="en-US"/>
          </a:p>
        </p:txBody>
      </p:sp>
    </p:spTree>
    <p:extLst>
      <p:ext uri="{BB962C8B-B14F-4D97-AF65-F5344CB8AC3E}">
        <p14:creationId xmlns:p14="http://schemas.microsoft.com/office/powerpoint/2010/main" val="2480155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Om doctrine te kunnen aansturen moet bij het project bekend zijn hoe we dat willen doen. In het bestand cli-config.php geven we aan dat we doctrine/</a:t>
            </a:r>
            <a:r>
              <a:rPr lang="nl-NL" dirty="0" err="1"/>
              <a:t>orm</a:t>
            </a:r>
            <a:r>
              <a:rPr lang="nl-NL" dirty="0"/>
              <a:t> willen aan sturen met een </a:t>
            </a:r>
            <a:r>
              <a:rPr lang="nl-NL" dirty="0" err="1"/>
              <a:t>CommandLine</a:t>
            </a:r>
            <a:r>
              <a:rPr lang="nl-NL" dirty="0"/>
              <a:t> Interface. En in deze voorbeelden is dat de </a:t>
            </a:r>
            <a:r>
              <a:rPr lang="nl-NL" dirty="0" err="1"/>
              <a:t>linux</a:t>
            </a:r>
            <a:r>
              <a:rPr lang="nl-NL" dirty="0"/>
              <a:t> versie van de cli. Daarom gebruiken we git-</a:t>
            </a:r>
            <a:r>
              <a:rPr lang="nl-NL" dirty="0" err="1"/>
              <a:t>bash</a:t>
            </a:r>
            <a:r>
              <a:rPr lang="nl-NL" dirty="0"/>
              <a:t>.</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3087853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 dit voorbeeld gebruiken we nog doctrine 2, Zoals je ziet wordt de </a:t>
            </a:r>
            <a:r>
              <a:rPr lang="nl-NL" dirty="0" err="1"/>
              <a:t>entitie</a:t>
            </a:r>
            <a:r>
              <a:rPr lang="nl-NL" dirty="0"/>
              <a:t> </a:t>
            </a:r>
            <a:r>
              <a:rPr lang="nl-NL" dirty="0" err="1"/>
              <a:t>Patient</a:t>
            </a:r>
            <a:r>
              <a:rPr lang="nl-NL" dirty="0"/>
              <a:t> aangemaakt met “</a:t>
            </a:r>
            <a:r>
              <a:rPr lang="nl-NL" dirty="0" err="1"/>
              <a:t>vendor</a:t>
            </a:r>
            <a:r>
              <a:rPr lang="nl-NL" dirty="0"/>
              <a:t>/bin/ doctrine </a:t>
            </a:r>
            <a:r>
              <a:rPr lang="nl-NL" dirty="0" err="1"/>
              <a:t>orm:generate-entities</a:t>
            </a:r>
            <a:r>
              <a:rPr lang="nl-NL" dirty="0"/>
              <a:t> .” Die punt hoort erbij en zorgt dat de </a:t>
            </a:r>
            <a:r>
              <a:rPr lang="nl-NL" dirty="0" err="1"/>
              <a:t>entity</a:t>
            </a:r>
            <a:r>
              <a:rPr lang="nl-NL" dirty="0"/>
              <a:t> in de map </a:t>
            </a:r>
            <a:r>
              <a:rPr lang="nl-NL" dirty="0" err="1"/>
              <a:t>entiteis</a:t>
            </a:r>
            <a:r>
              <a:rPr lang="nl-NL" dirty="0"/>
              <a:t> blijft staan.</a:t>
            </a:r>
          </a:p>
          <a:p>
            <a:endParaRPr lang="nl-NL" dirty="0"/>
          </a:p>
          <a:p>
            <a:r>
              <a:rPr lang="nl-NL" dirty="0"/>
              <a:t>Het bestand doctrine waar de functies in staan, staat in de </a:t>
            </a:r>
            <a:r>
              <a:rPr lang="nl-NL" dirty="0" err="1"/>
              <a:t>vendor</a:t>
            </a:r>
            <a:r>
              <a:rPr lang="nl-NL" dirty="0"/>
              <a:t>/bin/ map.</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3626259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Als je de entiteit </a:t>
            </a:r>
            <a:r>
              <a:rPr lang="nl-NL" dirty="0" err="1"/>
              <a:t>patien</a:t>
            </a:r>
            <a:r>
              <a:rPr lang="nl-NL" dirty="0"/>
              <a:t> opent zie je dat er </a:t>
            </a:r>
            <a:r>
              <a:rPr lang="nl-NL" dirty="0" err="1"/>
              <a:t>getters</a:t>
            </a:r>
            <a:r>
              <a:rPr lang="nl-NL" dirty="0"/>
              <a:t> en setters zijn aangemaakt.</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15358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4153446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Vervolgens laten we ORM een tabel aanmaken in de nieuwe database healthone2 met het commando doctrine </a:t>
            </a:r>
            <a:r>
              <a:rPr lang="nl-NL" dirty="0" err="1"/>
              <a:t>orm:schema-tool:update</a:t>
            </a:r>
            <a:r>
              <a:rPr lang="nl-NL" dirty="0"/>
              <a:t> --force</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247394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tabel is aangemaakt en bevat de velden die in de entiteit </a:t>
            </a:r>
            <a:r>
              <a:rPr lang="nl-NL" dirty="0" err="1"/>
              <a:t>izijn</a:t>
            </a:r>
            <a:r>
              <a:rPr lang="nl-NL" dirty="0"/>
              <a:t> aangegeven.</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32</a:t>
            </a:fld>
            <a:endParaRPr lang="en-US"/>
          </a:p>
        </p:txBody>
      </p:sp>
    </p:spTree>
    <p:extLst>
      <p:ext uri="{BB962C8B-B14F-4D97-AF65-F5344CB8AC3E}">
        <p14:creationId xmlns:p14="http://schemas.microsoft.com/office/powerpoint/2010/main" val="2557841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Nu kunnen we met de </a:t>
            </a:r>
            <a:r>
              <a:rPr lang="nl-NL" dirty="0" err="1"/>
              <a:t>entity_manager</a:t>
            </a:r>
            <a:r>
              <a:rPr lang="nl-NL" dirty="0"/>
              <a:t> die we in de </a:t>
            </a:r>
            <a:r>
              <a:rPr lang="nl-NL" dirty="0" err="1"/>
              <a:t>bootstrap.php</a:t>
            </a:r>
            <a:r>
              <a:rPr lang="nl-NL" dirty="0"/>
              <a:t> hebben gedeclareerd de tabel gaan vullen. Eerst declareren we een nieuwe entiteit. Die entiteit is gekoppeld aan de tabel. Dus je hoeft niet meer aan te geven waar de data opgeslagen moet worden. De </a:t>
            </a:r>
            <a:r>
              <a:rPr lang="nl-NL" dirty="0" err="1"/>
              <a:t>entity_manager</a:t>
            </a:r>
            <a:r>
              <a:rPr lang="nl-NL" dirty="0"/>
              <a:t> beheert de standaard </a:t>
            </a:r>
            <a:r>
              <a:rPr lang="nl-NL" dirty="0" err="1"/>
              <a:t>queries</a:t>
            </a:r>
            <a:r>
              <a:rPr lang="nl-NL" dirty="0"/>
              <a:t> zoals INSERT, SELECT . Als je een entiteit aanmaakt en de gegevens invult zal de </a:t>
            </a:r>
            <a:r>
              <a:rPr lang="nl-NL" dirty="0" err="1"/>
              <a:t>entity_manager</a:t>
            </a:r>
            <a:r>
              <a:rPr lang="nl-NL" dirty="0"/>
              <a:t> </a:t>
            </a:r>
            <a:r>
              <a:rPr lang="nl-NL" dirty="0" err="1"/>
              <a:t>begrijpe</a:t>
            </a:r>
            <a:r>
              <a:rPr lang="nl-NL" dirty="0"/>
              <a:t> dat je de nieuwe </a:t>
            </a:r>
            <a:r>
              <a:rPr lang="nl-NL" dirty="0" err="1"/>
              <a:t>patient</a:t>
            </a:r>
            <a:r>
              <a:rPr lang="nl-NL" dirty="0"/>
              <a:t> wilt invoeren in de tabel.</a:t>
            </a:r>
          </a:p>
          <a:p>
            <a:endParaRPr lang="nl-NL" dirty="0"/>
          </a:p>
          <a:p>
            <a:r>
              <a:rPr lang="nl-NL" dirty="0"/>
              <a:t>Je hoeft alleen </a:t>
            </a:r>
          </a:p>
          <a:p>
            <a:endParaRPr lang="nl-NL" dirty="0"/>
          </a:p>
          <a:p>
            <a:r>
              <a:rPr lang="nl-NL" dirty="0"/>
              <a:t>$</a:t>
            </a:r>
            <a:r>
              <a:rPr lang="nl-NL" dirty="0" err="1"/>
              <a:t>entity_manager</a:t>
            </a:r>
            <a:r>
              <a:rPr lang="nl-NL" dirty="0"/>
              <a:t>-&gt;</a:t>
            </a:r>
            <a:r>
              <a:rPr lang="nl-NL" dirty="0" err="1"/>
              <a:t>persist</a:t>
            </a:r>
            <a:r>
              <a:rPr lang="nl-NL" dirty="0"/>
              <a:t>($object)</a:t>
            </a:r>
          </a:p>
          <a:p>
            <a:r>
              <a:rPr lang="nl-NL" dirty="0"/>
              <a:t>En </a:t>
            </a:r>
          </a:p>
          <a:p>
            <a:r>
              <a:rPr lang="nl-NL" dirty="0"/>
              <a:t>$</a:t>
            </a:r>
            <a:r>
              <a:rPr lang="nl-NL" dirty="0" err="1"/>
              <a:t>entity_manager</a:t>
            </a:r>
            <a:r>
              <a:rPr lang="nl-NL" dirty="0"/>
              <a:t>-&gt;flush() te gebruiken.</a:t>
            </a:r>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33</a:t>
            </a:fld>
            <a:endParaRPr lang="en-US"/>
          </a:p>
        </p:txBody>
      </p:sp>
    </p:spTree>
    <p:extLst>
      <p:ext uri="{BB962C8B-B14F-4D97-AF65-F5344CB8AC3E}">
        <p14:creationId xmlns:p14="http://schemas.microsoft.com/office/powerpoint/2010/main" val="185988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34</a:t>
            </a:fld>
            <a:endParaRPr lang="en-US"/>
          </a:p>
        </p:txBody>
      </p:sp>
    </p:spTree>
    <p:extLst>
      <p:ext uri="{BB962C8B-B14F-4D97-AF65-F5344CB8AC3E}">
        <p14:creationId xmlns:p14="http://schemas.microsoft.com/office/powerpoint/2010/main" val="228984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12606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8622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8164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50900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380415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atum 3"/>
          <p:cNvSpPr>
            <a:spLocks noGrp="1"/>
          </p:cNvSpPr>
          <p:nvPr>
            <p:ph type="dt" idx="1"/>
          </p:nvPr>
        </p:nvSpPr>
        <p:spPr/>
        <p:txBody>
          <a:bodyPr/>
          <a:lstStyle/>
          <a:p>
            <a:pPr rtl="0"/>
            <a:fld id="{F901C9C1-8869-4164-9103-760A82EA1CDD}" type="datetime1">
              <a:rPr lang="nl-NL" smtClean="0"/>
              <a:t>29-11-2020</a:t>
            </a:fld>
            <a:endParaRPr lang="en-US"/>
          </a:p>
        </p:txBody>
      </p:sp>
      <p:sp>
        <p:nvSpPr>
          <p:cNvPr id="5" name="Tijdelijke aanduiding voor dianumm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420856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nl" dirty="0"/>
              <a:t>Klik om de titelstijl van het model te bewerken</a:t>
            </a:r>
            <a:endParaRPr lang="en-US" dirty="0"/>
          </a:p>
        </p:txBody>
      </p:sp>
      <p:sp>
        <p:nvSpPr>
          <p:cNvPr id="3" name="Sub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a:t>Klikken om de ondertitelstijl van het model te bewerken</a:t>
            </a:r>
            <a:endParaRPr lang="en-US" dirty="0"/>
          </a:p>
        </p:txBody>
      </p:sp>
      <p:cxnSp>
        <p:nvCxnSpPr>
          <p:cNvPr id="9" name="Rechte verbindingslijn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0FA062C-438B-435B-AC72-11EE0553D348}" type="datetime1">
              <a:rPr lang="nl-NL" smtClean="0"/>
              <a:t>27-11-2020</a:t>
            </a:fld>
            <a:endParaRPr lang="en-US"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en-US" dirty="0"/>
          </a:p>
        </p:txBody>
      </p:sp>
      <p:sp>
        <p:nvSpPr>
          <p:cNvPr id="3" name="Tijdelijke aanduiding voor verticale tekst 2"/>
          <p:cNvSpPr>
            <a:spLocks noGrp="1"/>
          </p:cNvSpPr>
          <p:nvPr>
            <p:ph type="body" orient="vert" idx="1"/>
          </p:nvPr>
        </p:nvSpPr>
        <p:spPr/>
        <p:txBody>
          <a:bodyPr vert="eaVert" lIns="45720" tIns="0" rIns="45720" bIns="0" rtlCol="0"/>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7" name="Tijdelijke aanduiding voor datum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4DE0F8E-8C2A-4EA9-82B4-D806D34B557D}" type="datetime1">
              <a:rPr lang="nl-NL" smtClean="0"/>
              <a:t>27-11-2020</a:t>
            </a:fld>
            <a:endParaRPr lang="en-US" dirty="0"/>
          </a:p>
        </p:txBody>
      </p:sp>
      <p:sp>
        <p:nvSpPr>
          <p:cNvPr id="8" name="Tijdelijke aanduiding voor voettekst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Tijdelijke aanduiding voor dianumm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e titel 1"/>
          <p:cNvSpPr>
            <a:spLocks noGrp="1"/>
          </p:cNvSpPr>
          <p:nvPr>
            <p:ph type="title" orient="vert"/>
          </p:nvPr>
        </p:nvSpPr>
        <p:spPr>
          <a:xfrm>
            <a:off x="8724900" y="412302"/>
            <a:ext cx="2628900" cy="5759898"/>
          </a:xfrm>
        </p:spPr>
        <p:txBody>
          <a:bodyPr vert="eaVert" rtlCol="0"/>
          <a:lstStyle/>
          <a:p>
            <a:pPr rtl="0"/>
            <a:r>
              <a:rPr lang="nl-NL"/>
              <a:t>Klik om stijl te bewerken</a:t>
            </a:r>
            <a:endParaRPr lang="en-US" dirty="0"/>
          </a:p>
        </p:txBody>
      </p:sp>
      <p:sp>
        <p:nvSpPr>
          <p:cNvPr id="3" name="Tijdelijke aanduiding voor verticale tekst 2"/>
          <p:cNvSpPr>
            <a:spLocks noGrp="1"/>
          </p:cNvSpPr>
          <p:nvPr>
            <p:ph type="body" orient="vert" idx="1"/>
          </p:nvPr>
        </p:nvSpPr>
        <p:spPr>
          <a:xfrm>
            <a:off x="838200" y="412302"/>
            <a:ext cx="7734300" cy="5759898"/>
          </a:xfrm>
        </p:spPr>
        <p:txBody>
          <a:bodyPr vert="eaVert" lIns="45720" tIns="0" rIns="45720" bIns="0" rtlCol="0"/>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7" name="Tijdelijke aanduiding voor datum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55C4D6BC-2A99-4B5A-A80A-D2F510080855}" type="datetime1">
              <a:rPr lang="nl-NL" smtClean="0"/>
              <a:t>27-11-2020</a:t>
            </a:fld>
            <a:endParaRPr lang="en-US" dirty="0"/>
          </a:p>
        </p:txBody>
      </p:sp>
      <p:sp>
        <p:nvSpPr>
          <p:cNvPr id="8" name="Tijdelijke aanduiding voor voettekst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en-US" dirty="0"/>
          </a:p>
        </p:txBody>
      </p:sp>
      <p:sp>
        <p:nvSpPr>
          <p:cNvPr id="3" name="Tijdelijke aanduiding voor inhoud 2"/>
          <p:cNvSpPr>
            <a:spLocks noGrp="1"/>
          </p:cNvSpPr>
          <p:nvPr>
            <p:ph idx="1"/>
          </p:nvPr>
        </p:nvSpPr>
        <p:spPr/>
        <p:txBody>
          <a:bodyPr rtlCol="0"/>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F39E6F-C4D3-4233-838E-9ABAB79681C5}" type="datetime1">
              <a:rPr lang="nl-NL" smtClean="0"/>
              <a:t>27-11-2020</a:t>
            </a:fld>
            <a:endParaRPr lang="en-US"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nl-NL"/>
              <a:t>Klik om stijl te bewerken</a:t>
            </a:r>
            <a:endParaRPr lang="en-US" dirty="0"/>
          </a:p>
        </p:txBody>
      </p:sp>
      <p:sp>
        <p:nvSpPr>
          <p:cNvPr id="3" name="Tijdelijke aanduiding voor teks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a:t>Klikken om de tekststijl van het model te bewerken</a:t>
            </a:r>
          </a:p>
        </p:txBody>
      </p:sp>
      <p:cxnSp>
        <p:nvCxnSpPr>
          <p:cNvPr id="9" name="Rechte verbindingslijn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jdelijke aanduiding voor datum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760746DE-BCB6-4742-BAD3-23D789492DEA}" type="datetime1">
              <a:rPr lang="nl-NL" smtClean="0"/>
              <a:t>27-11-2020</a:t>
            </a:fld>
            <a:endParaRPr lang="en-US" dirty="0"/>
          </a:p>
        </p:txBody>
      </p:sp>
      <p:sp>
        <p:nvSpPr>
          <p:cNvPr id="8" name="Tijdelijke aanduiding voor voettekst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Tijdelijke aanduiding voor dianumm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nl-NL"/>
              <a:t>Klik om stijl te bewerken</a:t>
            </a:r>
            <a:endParaRPr lang="en-US" dirty="0"/>
          </a:p>
        </p:txBody>
      </p:sp>
      <p:sp>
        <p:nvSpPr>
          <p:cNvPr id="3" name="Tijdelijke aanduiding voor inhoud 2"/>
          <p:cNvSpPr>
            <a:spLocks noGrp="1"/>
          </p:cNvSpPr>
          <p:nvPr>
            <p:ph sz="half" idx="1" hasCustomPrompt="1"/>
          </p:nvPr>
        </p:nvSpPr>
        <p:spPr>
          <a:xfrm>
            <a:off x="1097280" y="2120900"/>
            <a:ext cx="4639736" cy="3748193"/>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4" name="Tijdelijke aanduiding voor inhoud 3"/>
          <p:cNvSpPr>
            <a:spLocks noGrp="1"/>
          </p:cNvSpPr>
          <p:nvPr>
            <p:ph sz="half" idx="2" hasCustomPrompt="1"/>
          </p:nvPr>
        </p:nvSpPr>
        <p:spPr>
          <a:xfrm>
            <a:off x="6515944" y="2120900"/>
            <a:ext cx="4639736" cy="3748194"/>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2" name="Tijdelijke aanduiding voor datum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F007331-9111-4CF7-BB53-7967C82BE855}" type="datetime1">
              <a:rPr lang="nl-NL" smtClean="0"/>
              <a:t>27-11-2020</a:t>
            </a:fld>
            <a:endParaRPr lang="en-US" dirty="0"/>
          </a:p>
        </p:txBody>
      </p:sp>
      <p:sp>
        <p:nvSpPr>
          <p:cNvPr id="9" name="Tijdelijke aanduiding voor voettekst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nl-NL"/>
              <a:t>Klik om stijl te bewerken</a:t>
            </a:r>
            <a:endParaRPr lang="en-US" dirty="0"/>
          </a:p>
        </p:txBody>
      </p:sp>
      <p:sp>
        <p:nvSpPr>
          <p:cNvPr id="3" name="Tijdelijke aanduiding voor tekst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 dirty="0"/>
              <a:t>Klik om de tekststijlen van het model te bewerken</a:t>
            </a:r>
          </a:p>
        </p:txBody>
      </p:sp>
      <p:sp>
        <p:nvSpPr>
          <p:cNvPr id="4" name="Tijdelijke aanduiding voor inhoud 3"/>
          <p:cNvSpPr>
            <a:spLocks noGrp="1"/>
          </p:cNvSpPr>
          <p:nvPr>
            <p:ph sz="half" idx="2" hasCustomPrompt="1"/>
          </p:nvPr>
        </p:nvSpPr>
        <p:spPr>
          <a:xfrm>
            <a:off x="1097280" y="2958274"/>
            <a:ext cx="4639736" cy="2910821"/>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5" name="Tijdelijke aanduiding voor tekst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 dirty="0"/>
              <a:t>Klik om de tekststijlen van het model te bewerken</a:t>
            </a:r>
          </a:p>
        </p:txBody>
      </p:sp>
      <p:sp>
        <p:nvSpPr>
          <p:cNvPr id="6" name="Tijdelijke aanduiding voor inhoud 5"/>
          <p:cNvSpPr>
            <a:spLocks noGrp="1"/>
          </p:cNvSpPr>
          <p:nvPr>
            <p:ph sz="quarter" idx="4" hasCustomPrompt="1"/>
          </p:nvPr>
        </p:nvSpPr>
        <p:spPr>
          <a:xfrm>
            <a:off x="6515944" y="2958273"/>
            <a:ext cx="4639736" cy="2910821"/>
          </a:xfrm>
        </p:spPr>
        <p:txBody>
          <a:bodyPr rtlCol="0"/>
          <a:lstStyle>
            <a:lvl1pPr>
              <a:defRPr/>
            </a:lvl1pPr>
          </a:lstStyle>
          <a:p>
            <a:pPr lvl="0" rtl="0"/>
            <a:r>
              <a:rPr lang="nl" dirty="0"/>
              <a:t>Klik om de tekststijlen van het model te bewerken</a:t>
            </a:r>
          </a:p>
          <a:p>
            <a:pPr lvl="1" rtl="0"/>
            <a:r>
              <a:rPr lang="nl" dirty="0"/>
              <a:t>Tweede niveau</a:t>
            </a:r>
          </a:p>
          <a:p>
            <a:pPr lvl="2" rtl="0"/>
            <a:r>
              <a:rPr lang="nl" dirty="0"/>
              <a:t>Derde niveau</a:t>
            </a:r>
          </a:p>
          <a:p>
            <a:pPr lvl="3" rtl="0"/>
            <a:r>
              <a:rPr lang="nl" dirty="0"/>
              <a:t>Vierde niveau</a:t>
            </a:r>
          </a:p>
          <a:p>
            <a:pPr lvl="4" rtl="0"/>
            <a:r>
              <a:rPr lang="nl" dirty="0"/>
              <a:t>Vijfde niveau</a:t>
            </a:r>
            <a:endParaRPr lang="en-US"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F4AAB0-CA0B-4B50-BAF5-64285225E6D3}" type="datetime1">
              <a:rPr lang="nl-NL" smtClean="0"/>
              <a:t>27-11-2020</a:t>
            </a:fld>
            <a:endParaRPr lang="en-US"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en-US" dirty="0"/>
          </a:p>
        </p:txBody>
      </p:sp>
      <p:sp>
        <p:nvSpPr>
          <p:cNvPr id="6" name="Tijdelijke aanduiding voor datum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7EE9EEA-93A4-4AC0-82A3-AAE045D26265}" type="datetime1">
              <a:rPr lang="nl-NL" smtClean="0"/>
              <a:t>27-11-2020</a:t>
            </a:fld>
            <a:endParaRPr lang="en-US" dirty="0"/>
          </a:p>
        </p:txBody>
      </p:sp>
      <p:sp>
        <p:nvSpPr>
          <p:cNvPr id="7" name="Tijdelijke aanduiding voor voettekst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Tijdelijke aanduiding voor dianumm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5510036-C9F6-4A25-952D-E980D1218E5A}" type="datetime1">
              <a:rPr lang="nl-NL" smtClean="0"/>
              <a:t>27-11-2020</a:t>
            </a:fld>
            <a:endParaRPr lang="en-US"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nl-NL"/>
              <a:t>Klik om stijl te bewerken</a:t>
            </a:r>
            <a:endParaRPr lang="en-US" dirty="0"/>
          </a:p>
        </p:txBody>
      </p:sp>
      <p:sp>
        <p:nvSpPr>
          <p:cNvPr id="3" name="Tijdelijke aanduiding voor inhoud 2"/>
          <p:cNvSpPr>
            <a:spLocks noGrp="1"/>
          </p:cNvSpPr>
          <p:nvPr>
            <p:ph idx="1"/>
          </p:nvPr>
        </p:nvSpPr>
        <p:spPr>
          <a:xfrm>
            <a:off x="5458984" y="812799"/>
            <a:ext cx="5928344" cy="5294757"/>
          </a:xfrm>
        </p:spPr>
        <p:txBody>
          <a:bodyPr rtlCol="0"/>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teks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p>
        </p:txBody>
      </p:sp>
      <p:sp>
        <p:nvSpPr>
          <p:cNvPr id="5" name="Tijdelijke aanduiding voor datum 4"/>
          <p:cNvSpPr>
            <a:spLocks noGrp="1"/>
          </p:cNvSpPr>
          <p:nvPr>
            <p:ph type="dt" sz="half" idx="10"/>
          </p:nvPr>
        </p:nvSpPr>
        <p:spPr>
          <a:xfrm>
            <a:off x="643464" y="6446520"/>
            <a:ext cx="3517568" cy="365125"/>
          </a:xfrm>
        </p:spPr>
        <p:txBody>
          <a:bodyPr rtlCol="0"/>
          <a:lstStyle>
            <a:lvl1pPr algn="l">
              <a:defRPr/>
            </a:lvl1pPr>
          </a:lstStyle>
          <a:p>
            <a:pPr rtl="0"/>
            <a:fld id="{7EC0246C-263D-46C0-97C2-33055410F436}" type="datetime1">
              <a:rPr lang="nl-NL" smtClean="0"/>
              <a:t>27-11-2020</a:t>
            </a:fld>
            <a:endParaRPr lang="en-US" dirty="0"/>
          </a:p>
        </p:txBody>
      </p:sp>
      <p:sp>
        <p:nvSpPr>
          <p:cNvPr id="6" name="Tijdelijke aanduiding voor voettekst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Tijdelijke aanduiding voor dianumm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jdelijke aanduiding voor afbeelding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a:t>Klik op het pictogram als u een afbeelding wilt toevoegen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500" b="0">
                <a:solidFill>
                  <a:srgbClr val="FFFFFF"/>
                </a:solidFill>
              </a:defRPr>
            </a:lvl1pPr>
          </a:lstStyle>
          <a:p>
            <a:pPr rtl="0"/>
            <a:r>
              <a:rPr lang="nl-NL"/>
              <a:t>Klik om stijl te bewerken</a:t>
            </a:r>
            <a:endParaRPr lang="en-US" dirty="0"/>
          </a:p>
        </p:txBody>
      </p:sp>
      <p:sp>
        <p:nvSpPr>
          <p:cNvPr id="4" name="Tijdelijke aanduiding voor teks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p>
        </p:txBody>
      </p:sp>
      <p:sp>
        <p:nvSpPr>
          <p:cNvPr id="5" name="Tijdelijke aanduiding voor datum 4"/>
          <p:cNvSpPr>
            <a:spLocks noGrp="1"/>
          </p:cNvSpPr>
          <p:nvPr>
            <p:ph type="dt" sz="half" idx="10"/>
          </p:nvPr>
        </p:nvSpPr>
        <p:spPr/>
        <p:txBody>
          <a:bodyPr rtlCol="0"/>
          <a:lstStyle>
            <a:lvl1pPr>
              <a:defRPr/>
            </a:lvl1pPr>
          </a:lstStyle>
          <a:p>
            <a:pPr rtl="0"/>
            <a:fld id="{AC828DE5-5E25-48F8-9D08-0AAF94E065B7}" type="datetime1">
              <a:rPr lang="nl-NL" smtClean="0"/>
              <a:t>27-11-2020</a:t>
            </a:fld>
            <a:endParaRPr lang="en-US" dirty="0"/>
          </a:p>
        </p:txBody>
      </p:sp>
      <p:sp>
        <p:nvSpPr>
          <p:cNvPr id="6" name="Tijdelijke aanduiding voor voettekst 5"/>
          <p:cNvSpPr>
            <a:spLocks noGrp="1"/>
          </p:cNvSpPr>
          <p:nvPr>
            <p:ph type="ftr" sz="quarter" idx="11"/>
          </p:nvPr>
        </p:nvSpPr>
        <p:spPr>
          <a:xfrm>
            <a:off x="1097279" y="6446838"/>
            <a:ext cx="6818262" cy="365125"/>
          </a:xfrm>
        </p:spPr>
        <p:txBody>
          <a:bodyPr rtlCol="0"/>
          <a:lstStyle/>
          <a:p>
            <a:pPr algn="l"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
              <a:t>Klik om de titelstijl van het model te bewerken</a:t>
            </a:r>
            <a:endParaRPr lang="en-US" dirty="0"/>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
              <a:t>Klik om de tekststijlen van het model te bewerken</a:t>
            </a:r>
          </a:p>
          <a:p>
            <a:pPr lvl="1" rtl="0"/>
            <a:r>
              <a:rPr lang="nl"/>
              <a:t>Tweede niveau</a:t>
            </a:r>
          </a:p>
          <a:p>
            <a:pPr lvl="2" rtl="0"/>
            <a:r>
              <a:rPr lang="nl"/>
              <a:t>Derde niveau</a:t>
            </a:r>
          </a:p>
          <a:p>
            <a:pPr lvl="3" rtl="0"/>
            <a:r>
              <a:rPr lang="nl"/>
              <a:t>Vierde niveau</a:t>
            </a:r>
          </a:p>
          <a:p>
            <a:pPr lvl="4" rtl="0"/>
            <a:r>
              <a:rPr lang="nl"/>
              <a:t>Vijfde niveau</a:t>
            </a:r>
            <a:endParaRPr lang="en-US" dirty="0"/>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BBDB2E9-45E4-446B-B384-7A1A43730A2E}" type="datetime1">
              <a:rPr lang="nl-NL" smtClean="0"/>
              <a:t>27-11-2020</a:t>
            </a:fld>
            <a:endParaRPr lang="en-US"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Rechte verbindingslijn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1.tmp"/><Relationship Id="rId4" Type="http://schemas.openxmlformats.org/officeDocument/2006/relationships/hyperlink" Target="https://getcomposer.org/downloa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hoe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nl" sz="8000" dirty="0"/>
              <a:t>Doctrine/</a:t>
            </a:r>
            <a:br>
              <a:rPr lang="nl" sz="8000" dirty="0"/>
            </a:br>
            <a:r>
              <a:rPr lang="nl" sz="8000" dirty="0"/>
              <a:t>ORM</a:t>
            </a:r>
          </a:p>
        </p:txBody>
      </p:sp>
      <p:sp>
        <p:nvSpPr>
          <p:cNvPr id="3" name="Sub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nl" sz="2400" dirty="0">
                <a:solidFill>
                  <a:schemeClr val="tx1">
                    <a:lumMod val="85000"/>
                    <a:lumOff val="15000"/>
                  </a:schemeClr>
                </a:solidFill>
              </a:rPr>
              <a:t>Object-Relational Mapper</a:t>
            </a:r>
          </a:p>
        </p:txBody>
      </p:sp>
      <p:pic>
        <p:nvPicPr>
          <p:cNvPr id="5" name="Afbeelding 4" descr="Een afbeelding met gebouw, zitting, bank, zijkant&#10;&#10;Beschrijving automatisch gegenereer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Rechte verbindingslijn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32" y="0"/>
            <a:ext cx="10230950" cy="4578350"/>
          </a:xfrm>
          <a:prstGeom prst="rect">
            <a:avLst/>
          </a:prstGeom>
          <a:noFill/>
        </p:spPr>
      </p:pic>
      <p:sp>
        <p:nvSpPr>
          <p:cNvPr id="2" name="Titel 1"/>
          <p:cNvSpPr>
            <a:spLocks noGrp="1"/>
          </p:cNvSpPr>
          <p:nvPr>
            <p:ph type="title"/>
          </p:nvPr>
        </p:nvSpPr>
        <p:spPr>
          <a:xfrm>
            <a:off x="1097279" y="4799362"/>
            <a:ext cx="10113645" cy="743682"/>
          </a:xfrm>
        </p:spPr>
        <p:txBody>
          <a:bodyPr anchor="b">
            <a:normAutofit/>
          </a:bodyPr>
          <a:lstStyle/>
          <a:p>
            <a:r>
              <a:rPr lang="nl-NL" dirty="0" err="1"/>
              <a:t>Packagist</a:t>
            </a:r>
            <a:endParaRPr lang="nl-NL" dirty="0"/>
          </a:p>
        </p:txBody>
      </p:sp>
      <p:sp>
        <p:nvSpPr>
          <p:cNvPr id="9" name="Text Placeholder 3">
            <a:extLst>
              <a:ext uri="{FF2B5EF4-FFF2-40B4-BE49-F238E27FC236}">
                <a16:creationId xmlns:a16="http://schemas.microsoft.com/office/drawing/2014/main" id="{8A983627-3422-4578-B227-6305782B42E1}"/>
              </a:ext>
            </a:extLst>
          </p:cNvPr>
          <p:cNvSpPr>
            <a:spLocks noGrp="1"/>
          </p:cNvSpPr>
          <p:nvPr>
            <p:ph type="body" sz="half" idx="2"/>
          </p:nvPr>
        </p:nvSpPr>
        <p:spPr>
          <a:xfrm>
            <a:off x="1097279" y="5715000"/>
            <a:ext cx="10113264" cy="609600"/>
          </a:xfrm>
        </p:spPr>
        <p:txBody>
          <a:bodyPr/>
          <a:lstStyle/>
          <a:p>
            <a:endParaRPr lang="en-US"/>
          </a:p>
        </p:txBody>
      </p:sp>
      <p:sp>
        <p:nvSpPr>
          <p:cNvPr id="11" name="Date Placeholder 4">
            <a:extLst>
              <a:ext uri="{FF2B5EF4-FFF2-40B4-BE49-F238E27FC236}">
                <a16:creationId xmlns:a16="http://schemas.microsoft.com/office/drawing/2014/main" id="{DC7E3763-EB15-4C48-A804-CA7156930998}"/>
              </a:ext>
            </a:extLst>
          </p:cNvPr>
          <p:cNvSpPr>
            <a:spLocks noGrp="1"/>
          </p:cNvSpPr>
          <p:nvPr>
            <p:ph type="dt" sz="half" idx="10"/>
          </p:nvPr>
        </p:nvSpPr>
        <p:spPr>
          <a:xfrm>
            <a:off x="8218426" y="6446838"/>
            <a:ext cx="2584850" cy="365125"/>
          </a:xfrm>
        </p:spPr>
        <p:txBody>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111826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03" y="0"/>
            <a:ext cx="5918643" cy="4578350"/>
          </a:xfrm>
          <a:prstGeom prst="rect">
            <a:avLst/>
          </a:prstGeom>
          <a:noFill/>
        </p:spPr>
      </p:pic>
      <p:sp>
        <p:nvSpPr>
          <p:cNvPr id="2" name="Titel 1"/>
          <p:cNvSpPr>
            <a:spLocks noGrp="1"/>
          </p:cNvSpPr>
          <p:nvPr>
            <p:ph type="title"/>
          </p:nvPr>
        </p:nvSpPr>
        <p:spPr>
          <a:xfrm>
            <a:off x="1097279" y="4799362"/>
            <a:ext cx="10113645" cy="743682"/>
          </a:xfrm>
        </p:spPr>
        <p:txBody>
          <a:bodyPr anchor="b">
            <a:normAutofit/>
          </a:bodyPr>
          <a:lstStyle/>
          <a:p>
            <a:r>
              <a:rPr lang="nl-NL" dirty="0"/>
              <a:t>Composer installeren</a:t>
            </a:r>
          </a:p>
        </p:txBody>
      </p:sp>
      <p:sp>
        <p:nvSpPr>
          <p:cNvPr id="3" name="Tijdelijke aanduiding voor inhoud 2"/>
          <p:cNvSpPr>
            <a:spLocks noGrp="1"/>
          </p:cNvSpPr>
          <p:nvPr>
            <p:ph type="body" sz="half" idx="2"/>
          </p:nvPr>
        </p:nvSpPr>
        <p:spPr>
          <a:xfrm>
            <a:off x="1097279" y="5715000"/>
            <a:ext cx="10113264" cy="609600"/>
          </a:xfrm>
        </p:spPr>
        <p:txBody>
          <a:bodyPr>
            <a:normAutofit/>
          </a:bodyPr>
          <a:lstStyle/>
          <a:p>
            <a:pPr marL="0" indent="0">
              <a:buNone/>
            </a:pPr>
            <a:r>
              <a:rPr lang="en-US" dirty="0"/>
              <a:t>Windows installer:</a:t>
            </a:r>
            <a:br>
              <a:rPr lang="en-US" dirty="0"/>
            </a:br>
            <a:r>
              <a:rPr lang="en-US" dirty="0"/>
              <a:t>Visit </a:t>
            </a:r>
            <a:r>
              <a:rPr lang="en-US" dirty="0">
                <a:hlinkClick r:id="rId4"/>
              </a:rPr>
              <a:t>https://getcomposer.org/download/</a:t>
            </a:r>
            <a:r>
              <a:rPr lang="en-US" dirty="0"/>
              <a:t> and download the Composer-Setup.exe</a:t>
            </a:r>
            <a:endParaRPr lang="nl-NL" dirty="0"/>
          </a:p>
        </p:txBody>
      </p:sp>
      <p:sp>
        <p:nvSpPr>
          <p:cNvPr id="9" name="Date Placeholder 4">
            <a:extLst>
              <a:ext uri="{FF2B5EF4-FFF2-40B4-BE49-F238E27FC236}">
                <a16:creationId xmlns:a16="http://schemas.microsoft.com/office/drawing/2014/main" id="{7CAAD366-A9B5-462D-9A1B-B81DD0C8226F}"/>
              </a:ext>
            </a:extLst>
          </p:cNvPr>
          <p:cNvSpPr>
            <a:spLocks noGrp="1"/>
          </p:cNvSpPr>
          <p:nvPr>
            <p:ph type="dt" sz="half" idx="10"/>
          </p:nvPr>
        </p:nvSpPr>
        <p:spPr>
          <a:xfrm>
            <a:off x="8218426" y="6446838"/>
            <a:ext cx="2584850" cy="365125"/>
          </a:xfrm>
        </p:spPr>
        <p:txBody>
          <a:bodyPr/>
          <a:lstStyle/>
          <a:p>
            <a:pPr rtl="0">
              <a:spcAft>
                <a:spcPts val="600"/>
              </a:spcAft>
            </a:pPr>
            <a:fld id="{AC828DE5-5E25-48F8-9D08-0AAF94E065B7}" type="datetime1">
              <a:rPr lang="nl-NL" smtClean="0"/>
              <a:pPr rtl="0">
                <a:spcAft>
                  <a:spcPts val="600"/>
                </a:spcAft>
              </a:pPr>
              <a:t>29-11-2020</a:t>
            </a:fld>
            <a:endParaRPr lang="en-US"/>
          </a:p>
        </p:txBody>
      </p:sp>
      <p:pic>
        <p:nvPicPr>
          <p:cNvPr id="7" name="Afbeelding 6" descr="Schermopname">
            <a:extLst>
              <a:ext uri="{FF2B5EF4-FFF2-40B4-BE49-F238E27FC236}">
                <a16:creationId xmlns:a16="http://schemas.microsoft.com/office/drawing/2014/main" id="{44DAC90D-885F-47DA-9DE0-1C24155E1B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8373" y="772830"/>
            <a:ext cx="4184955" cy="3254034"/>
          </a:xfrm>
          <a:prstGeom prst="rect">
            <a:avLst/>
          </a:prstGeom>
        </p:spPr>
      </p:pic>
    </p:spTree>
    <p:extLst>
      <p:ext uri="{BB962C8B-B14F-4D97-AF65-F5344CB8AC3E}">
        <p14:creationId xmlns:p14="http://schemas.microsoft.com/office/powerpoint/2010/main" val="88004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3466" y="786383"/>
            <a:ext cx="3517567" cy="2093975"/>
          </a:xfrm>
        </p:spPr>
        <p:txBody>
          <a:bodyPr anchor="b">
            <a:normAutofit/>
          </a:bodyPr>
          <a:lstStyle/>
          <a:p>
            <a:r>
              <a:rPr lang="nl-NL" dirty="0"/>
              <a:t>Composer testen</a:t>
            </a:r>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984" y="2029964"/>
            <a:ext cx="5928344" cy="2860426"/>
          </a:xfrm>
          <a:prstGeom prst="rect">
            <a:avLst/>
          </a:prstGeom>
          <a:noFill/>
        </p:spPr>
      </p:pic>
      <p:sp>
        <p:nvSpPr>
          <p:cNvPr id="13" name="Text Placeholder 3">
            <a:extLst>
              <a:ext uri="{FF2B5EF4-FFF2-40B4-BE49-F238E27FC236}">
                <a16:creationId xmlns:a16="http://schemas.microsoft.com/office/drawing/2014/main" id="{A740CD74-B39C-42ED-8D12-626E6A24BDD5}"/>
              </a:ext>
            </a:extLst>
          </p:cNvPr>
          <p:cNvSpPr>
            <a:spLocks noGrp="1"/>
          </p:cNvSpPr>
          <p:nvPr>
            <p:ph type="body" sz="half" idx="2"/>
          </p:nvPr>
        </p:nvSpPr>
        <p:spPr>
          <a:xfrm>
            <a:off x="643465" y="3043050"/>
            <a:ext cx="3517567" cy="3064505"/>
          </a:xfrm>
        </p:spPr>
        <p:txBody>
          <a:bodyPr/>
          <a:lstStyle/>
          <a:p>
            <a:endParaRPr lang="en-US"/>
          </a:p>
        </p:txBody>
      </p:sp>
      <p:sp>
        <p:nvSpPr>
          <p:cNvPr id="14" name="Date Placeholder 4">
            <a:extLst>
              <a:ext uri="{FF2B5EF4-FFF2-40B4-BE49-F238E27FC236}">
                <a16:creationId xmlns:a16="http://schemas.microsoft.com/office/drawing/2014/main" id="{51D3F837-7E54-4C45-9507-FA18A5E00243}"/>
              </a:ext>
            </a:extLst>
          </p:cNvPr>
          <p:cNvSpPr>
            <a:spLocks noGrp="1"/>
          </p:cNvSpPr>
          <p:nvPr>
            <p:ph type="dt" sz="half" idx="10"/>
          </p:nvPr>
        </p:nvSpPr>
        <p:spPr>
          <a:xfrm>
            <a:off x="643464" y="6446520"/>
            <a:ext cx="3517568" cy="365125"/>
          </a:xfrm>
        </p:spPr>
        <p:txBody>
          <a:bodyPr/>
          <a:lstStyle/>
          <a:p>
            <a:pPr rtl="0">
              <a:spcAft>
                <a:spcPts val="600"/>
              </a:spcAft>
            </a:pPr>
            <a:fld id="{7EC0246C-263D-46C0-97C2-33055410F436}" type="datetime1">
              <a:rPr lang="nl-NL" smtClean="0"/>
              <a:pPr rtl="0">
                <a:spcAft>
                  <a:spcPts val="600"/>
                </a:spcAft>
              </a:pPr>
              <a:t>29-11-2020</a:t>
            </a:fld>
            <a:endParaRPr lang="en-US"/>
          </a:p>
        </p:txBody>
      </p:sp>
    </p:spTree>
    <p:extLst>
      <p:ext uri="{BB962C8B-B14F-4D97-AF65-F5344CB8AC3E}">
        <p14:creationId xmlns:p14="http://schemas.microsoft.com/office/powerpoint/2010/main" val="234140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758952"/>
            <a:ext cx="10058400" cy="3566160"/>
          </a:xfrm>
        </p:spPr>
        <p:txBody>
          <a:bodyPr rtlCol="0" anchor="b">
            <a:normAutofit/>
          </a:bodyPr>
          <a:lstStyle/>
          <a:p>
            <a:pPr lvl="0" rtl="0"/>
            <a:r>
              <a:rPr lang="en-US" sz="2600" dirty="0"/>
              <a:t>DOCTRINE - package</a:t>
            </a:r>
            <a:br>
              <a:rPr lang="en-US" sz="2600" dirty="0"/>
            </a:br>
            <a:r>
              <a:rPr lang="en-US" sz="2600" dirty="0" err="1"/>
              <a:t>Deze</a:t>
            </a:r>
            <a:r>
              <a:rPr lang="en-US" sz="2600" dirty="0"/>
              <a:t> software is </a:t>
            </a:r>
            <a:r>
              <a:rPr lang="en-US" sz="2600" dirty="0" err="1"/>
              <a:t>bedoeld</a:t>
            </a:r>
            <a:r>
              <a:rPr lang="en-US" sz="2600" dirty="0"/>
              <a:t> om object </a:t>
            </a:r>
            <a:r>
              <a:rPr lang="en-US" sz="2600" dirty="0" err="1"/>
              <a:t>geörienteerd</a:t>
            </a:r>
            <a:r>
              <a:rPr lang="en-US" sz="2600" dirty="0"/>
              <a:t> </a:t>
            </a:r>
            <a:r>
              <a:rPr lang="en-US" sz="2600" dirty="0" err="1"/>
              <a:t>programmeren</a:t>
            </a:r>
            <a:r>
              <a:rPr lang="en-US" sz="2600" dirty="0"/>
              <a:t> </a:t>
            </a:r>
            <a:r>
              <a:rPr lang="en-US" sz="2600" dirty="0" err="1"/>
              <a:t>te</a:t>
            </a:r>
            <a:r>
              <a:rPr lang="en-US" sz="2600" dirty="0"/>
              <a:t> </a:t>
            </a:r>
            <a:r>
              <a:rPr lang="en-US" sz="2600" dirty="0" err="1"/>
              <a:t>combineren</a:t>
            </a:r>
            <a:r>
              <a:rPr lang="en-US" sz="2600" dirty="0"/>
              <a:t> met de database. </a:t>
            </a:r>
            <a:br>
              <a:rPr lang="en-US" sz="2600" dirty="0"/>
            </a:br>
            <a:br>
              <a:rPr lang="en-US" sz="2600" dirty="0"/>
            </a:br>
            <a:r>
              <a:rPr lang="en-US" sz="2600" dirty="0"/>
              <a:t>Entities </a:t>
            </a:r>
            <a:r>
              <a:rPr lang="en-US" sz="2600" dirty="0" err="1"/>
              <a:t>zijn</a:t>
            </a:r>
            <a:r>
              <a:rPr lang="en-US" sz="2600" dirty="0"/>
              <a:t> de basis </a:t>
            </a:r>
            <a:r>
              <a:rPr lang="en-US" sz="2600" dirty="0" err="1"/>
              <a:t>daarvan</a:t>
            </a:r>
            <a:r>
              <a:rPr lang="en-US" sz="2600" dirty="0"/>
              <a:t>. </a:t>
            </a:r>
            <a:br>
              <a:rPr lang="en-US" sz="2600" dirty="0"/>
            </a:br>
            <a:br>
              <a:rPr lang="en-US" sz="2600" dirty="0"/>
            </a:br>
            <a:r>
              <a:rPr lang="en-US" sz="2600" dirty="0"/>
              <a:t>Entity is de naam die Doctrine </a:t>
            </a:r>
            <a:r>
              <a:rPr lang="en-US" sz="2600" dirty="0" err="1"/>
              <a:t>heeft</a:t>
            </a:r>
            <a:r>
              <a:rPr lang="en-US" sz="2600" dirty="0"/>
              <a:t> </a:t>
            </a:r>
            <a:r>
              <a:rPr lang="en-US" sz="2600" dirty="0" err="1"/>
              <a:t>gegeven</a:t>
            </a:r>
            <a:r>
              <a:rPr lang="en-US" sz="2600" dirty="0"/>
              <a:t> </a:t>
            </a:r>
            <a:r>
              <a:rPr lang="en-US" sz="2600" dirty="0" err="1"/>
              <a:t>aan</a:t>
            </a:r>
            <a:r>
              <a:rPr lang="en-US" sz="2600" dirty="0"/>
              <a:t> Klassen</a:t>
            </a:r>
            <a:endParaRPr lang="nl" sz="2600" i="1" dirty="0"/>
          </a:p>
        </p:txBody>
      </p:sp>
      <p:sp>
        <p:nvSpPr>
          <p:cNvPr id="54" name="Text Placeholder 2">
            <a:extLst>
              <a:ext uri="{FF2B5EF4-FFF2-40B4-BE49-F238E27FC236}">
                <a16:creationId xmlns:a16="http://schemas.microsoft.com/office/drawing/2014/main" id="{89F9BCF8-DB92-49DC-9E1F-C01BF98063DF}"/>
              </a:ext>
            </a:extLst>
          </p:cNvPr>
          <p:cNvSpPr>
            <a:spLocks noGrp="1"/>
          </p:cNvSpPr>
          <p:nvPr>
            <p:ph type="body" idx="1"/>
          </p:nvPr>
        </p:nvSpPr>
        <p:spPr>
          <a:xfrm>
            <a:off x="1097280" y="4663440"/>
            <a:ext cx="10058400" cy="1143000"/>
          </a:xfrm>
        </p:spPr>
        <p:txBody>
          <a:bodyPr/>
          <a:lstStyle/>
          <a:p>
            <a:endParaRPr lang="en-US"/>
          </a:p>
        </p:txBody>
      </p:sp>
      <p:sp>
        <p:nvSpPr>
          <p:cNvPr id="56" name="Date Placeholder 3">
            <a:extLst>
              <a:ext uri="{FF2B5EF4-FFF2-40B4-BE49-F238E27FC236}">
                <a16:creationId xmlns:a16="http://schemas.microsoft.com/office/drawing/2014/main" id="{D60B96C1-E778-4D32-9210-4E80CE1FF778}"/>
              </a:ext>
            </a:extLst>
          </p:cNvPr>
          <p:cNvSpPr>
            <a:spLocks noGrp="1"/>
          </p:cNvSpPr>
          <p:nvPr>
            <p:ph type="dt" sz="half" idx="10"/>
          </p:nvPr>
        </p:nvSpPr>
        <p:spPr>
          <a:xfrm>
            <a:off x="8218426" y="6446838"/>
            <a:ext cx="2584850" cy="365125"/>
          </a:xfrm>
        </p:spPr>
        <p:txBody>
          <a:bodyPr/>
          <a:lstStyle/>
          <a:p>
            <a:pPr rtl="0">
              <a:spcAft>
                <a:spcPts val="600"/>
              </a:spcAft>
            </a:pPr>
            <a:fld id="{760746DE-BCB6-4742-BAD3-23D789492DEA}" type="datetime1">
              <a:rPr lang="nl-NL" smtClean="0"/>
              <a:pPr rtl="0">
                <a:spcAft>
                  <a:spcPts val="600"/>
                </a:spcAft>
              </a:pPr>
              <a:t>29-11-2020</a:t>
            </a:fld>
            <a:endParaRPr lang="en-US"/>
          </a:p>
        </p:txBody>
      </p:sp>
    </p:spTree>
    <p:extLst>
      <p:ext uri="{BB962C8B-B14F-4D97-AF65-F5344CB8AC3E}">
        <p14:creationId xmlns:p14="http://schemas.microsoft.com/office/powerpoint/2010/main" val="305025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758952"/>
            <a:ext cx="10058400" cy="3566160"/>
          </a:xfrm>
        </p:spPr>
        <p:txBody>
          <a:bodyPr rtlCol="0" anchor="b">
            <a:normAutofit/>
          </a:bodyPr>
          <a:lstStyle/>
          <a:p>
            <a:pPr lvl="0" rtl="0"/>
            <a:r>
              <a:rPr lang="en-US" sz="3800"/>
              <a:t>ORM is </a:t>
            </a:r>
            <a:r>
              <a:rPr lang="en-US" sz="3800" err="1"/>
              <a:t>onderdeel</a:t>
            </a:r>
            <a:r>
              <a:rPr lang="en-US" sz="3800"/>
              <a:t> van DOCTRINE</a:t>
            </a:r>
            <a:br>
              <a:rPr lang="en-US" sz="3800"/>
            </a:br>
            <a:r>
              <a:rPr lang="nl-NL" sz="3800"/>
              <a:t>Object </a:t>
            </a:r>
            <a:r>
              <a:rPr lang="nl-NL" sz="3800" err="1"/>
              <a:t>Relational</a:t>
            </a:r>
            <a:r>
              <a:rPr lang="nl-NL" sz="3800"/>
              <a:t> </a:t>
            </a:r>
            <a:r>
              <a:rPr lang="nl-NL" sz="3800" err="1"/>
              <a:t>Mapper</a:t>
            </a:r>
            <a:br>
              <a:rPr lang="nl-NL" sz="3800"/>
            </a:br>
            <a:br>
              <a:rPr lang="nl-NL" sz="3800"/>
            </a:br>
            <a:r>
              <a:rPr lang="nl-NL" sz="3800"/>
              <a:t>De basis is een klasse (entiteit). De database wordt gevormd (</a:t>
            </a:r>
            <a:r>
              <a:rPr lang="nl-NL" sz="3800" err="1"/>
              <a:t>mapping</a:t>
            </a:r>
            <a:r>
              <a:rPr lang="nl-NL" sz="3800"/>
              <a:t>) aan de hand van die entiteit</a:t>
            </a:r>
            <a:endParaRPr lang="nl" sz="3800" i="1"/>
          </a:p>
        </p:txBody>
      </p:sp>
      <p:sp>
        <p:nvSpPr>
          <p:cNvPr id="54" name="Text Placeholder 2">
            <a:extLst>
              <a:ext uri="{FF2B5EF4-FFF2-40B4-BE49-F238E27FC236}">
                <a16:creationId xmlns:a16="http://schemas.microsoft.com/office/drawing/2014/main" id="{3D8B8664-0497-4628-9C63-D1F6139AE45E}"/>
              </a:ext>
            </a:extLst>
          </p:cNvPr>
          <p:cNvSpPr>
            <a:spLocks noGrp="1"/>
          </p:cNvSpPr>
          <p:nvPr>
            <p:ph type="body" idx="1"/>
          </p:nvPr>
        </p:nvSpPr>
        <p:spPr>
          <a:xfrm>
            <a:off x="1097280" y="4663440"/>
            <a:ext cx="10058400" cy="1143000"/>
          </a:xfrm>
        </p:spPr>
        <p:txBody>
          <a:bodyPr/>
          <a:lstStyle/>
          <a:p>
            <a:endParaRPr lang="en-US"/>
          </a:p>
        </p:txBody>
      </p:sp>
      <p:sp>
        <p:nvSpPr>
          <p:cNvPr id="56" name="Date Placeholder 3">
            <a:extLst>
              <a:ext uri="{FF2B5EF4-FFF2-40B4-BE49-F238E27FC236}">
                <a16:creationId xmlns:a16="http://schemas.microsoft.com/office/drawing/2014/main" id="{D17303DE-64FA-44CB-ADFB-2292DE53A91A}"/>
              </a:ext>
            </a:extLst>
          </p:cNvPr>
          <p:cNvSpPr>
            <a:spLocks noGrp="1"/>
          </p:cNvSpPr>
          <p:nvPr>
            <p:ph type="dt" sz="half" idx="10"/>
          </p:nvPr>
        </p:nvSpPr>
        <p:spPr>
          <a:xfrm>
            <a:off x="8218426" y="6446838"/>
            <a:ext cx="2584850" cy="365125"/>
          </a:xfrm>
        </p:spPr>
        <p:txBody>
          <a:bodyPr/>
          <a:lstStyle/>
          <a:p>
            <a:pPr rtl="0">
              <a:spcAft>
                <a:spcPts val="600"/>
              </a:spcAft>
            </a:pPr>
            <a:fld id="{760746DE-BCB6-4742-BAD3-23D789492DEA}" type="datetime1">
              <a:rPr lang="nl-NL" smtClean="0"/>
              <a:pPr rtl="0">
                <a:spcAft>
                  <a:spcPts val="600"/>
                </a:spcAft>
              </a:pPr>
              <a:t>29-11-2020</a:t>
            </a:fld>
            <a:endParaRPr lang="en-US"/>
          </a:p>
        </p:txBody>
      </p:sp>
    </p:spTree>
    <p:extLst>
      <p:ext uri="{BB962C8B-B14F-4D97-AF65-F5344CB8AC3E}">
        <p14:creationId xmlns:p14="http://schemas.microsoft.com/office/powerpoint/2010/main" val="364380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758952"/>
            <a:ext cx="10058400" cy="3566160"/>
          </a:xfrm>
        </p:spPr>
        <p:txBody>
          <a:bodyPr rtlCol="0" anchor="b">
            <a:normAutofit/>
          </a:bodyPr>
          <a:lstStyle/>
          <a:p>
            <a:r>
              <a:rPr lang="en-US" sz="2600" dirty="0"/>
              <a:t>ENTITY</a:t>
            </a:r>
            <a:br>
              <a:rPr lang="en-US" sz="2600" dirty="0"/>
            </a:br>
            <a:r>
              <a:rPr lang="en-US" sz="2600" dirty="0"/>
              <a:t>Entities </a:t>
            </a:r>
            <a:r>
              <a:rPr lang="en-US" sz="2600" dirty="0" err="1"/>
              <a:t>zijn</a:t>
            </a:r>
            <a:r>
              <a:rPr lang="en-US" sz="2600" dirty="0"/>
              <a:t> PHP </a:t>
            </a:r>
            <a:r>
              <a:rPr lang="en-US" sz="2600" dirty="0" err="1"/>
              <a:t>Objecten</a:t>
            </a:r>
            <a:r>
              <a:rPr lang="en-US" sz="2600" dirty="0"/>
              <a:t> die </a:t>
            </a:r>
            <a:r>
              <a:rPr lang="en-US" sz="2600" dirty="0" err="1"/>
              <a:t>te</a:t>
            </a:r>
            <a:r>
              <a:rPr lang="en-US" sz="2600" dirty="0"/>
              <a:t> </a:t>
            </a:r>
            <a:r>
              <a:rPr lang="en-US" sz="2600" dirty="0" err="1"/>
              <a:t>onderscheiden</a:t>
            </a:r>
            <a:r>
              <a:rPr lang="en-US" sz="2600" dirty="0"/>
              <a:t> </a:t>
            </a:r>
            <a:r>
              <a:rPr lang="en-US" sz="2600" dirty="0" err="1"/>
              <a:t>zijn</a:t>
            </a:r>
            <a:r>
              <a:rPr lang="en-US" sz="2600" dirty="0"/>
              <a:t> door </a:t>
            </a:r>
            <a:r>
              <a:rPr lang="en-US" sz="2600" dirty="0" err="1"/>
              <a:t>een</a:t>
            </a:r>
            <a:r>
              <a:rPr lang="en-US" sz="2600" dirty="0"/>
              <a:t> </a:t>
            </a:r>
            <a:r>
              <a:rPr lang="en-US" sz="2600" dirty="0" err="1"/>
              <a:t>unieke</a:t>
            </a:r>
            <a:r>
              <a:rPr lang="en-US" sz="2600" dirty="0"/>
              <a:t> identifier of </a:t>
            </a:r>
            <a:r>
              <a:rPr lang="en-US" sz="2600" dirty="0" err="1"/>
              <a:t>primaire</a:t>
            </a:r>
            <a:r>
              <a:rPr lang="en-US" sz="2600" dirty="0"/>
              <a:t> </a:t>
            </a:r>
            <a:r>
              <a:rPr lang="en-US" sz="2600" dirty="0" err="1"/>
              <a:t>sleutel</a:t>
            </a:r>
            <a:r>
              <a:rPr lang="en-US" sz="2600" dirty="0"/>
              <a:t>. </a:t>
            </a:r>
            <a:br>
              <a:rPr lang="en-US" sz="2600" dirty="0"/>
            </a:br>
            <a:br>
              <a:rPr lang="en-US" sz="2600" dirty="0"/>
            </a:br>
            <a:r>
              <a:rPr lang="en-US" sz="2600" dirty="0" err="1"/>
              <a:t>Een</a:t>
            </a:r>
            <a:r>
              <a:rPr lang="en-US" sz="2600" dirty="0"/>
              <a:t> </a:t>
            </a:r>
            <a:r>
              <a:rPr lang="en-US" sz="2600" dirty="0" err="1"/>
              <a:t>entiteit</a:t>
            </a:r>
            <a:r>
              <a:rPr lang="en-US" sz="2600" dirty="0"/>
              <a:t> </a:t>
            </a:r>
            <a:r>
              <a:rPr lang="en-US" sz="2600" dirty="0" err="1"/>
              <a:t>bevat</a:t>
            </a:r>
            <a:r>
              <a:rPr lang="en-US" sz="2600" dirty="0"/>
              <a:t> </a:t>
            </a:r>
            <a:r>
              <a:rPr lang="en-US" sz="2600" dirty="0" err="1"/>
              <a:t>eigenschappen</a:t>
            </a:r>
            <a:r>
              <a:rPr lang="en-US" sz="2600" dirty="0"/>
              <a:t> die </a:t>
            </a:r>
            <a:r>
              <a:rPr lang="en-US" sz="2600" dirty="0" err="1"/>
              <a:t>kunnen</a:t>
            </a:r>
            <a:r>
              <a:rPr lang="en-US" sz="2600" dirty="0"/>
              <a:t> </a:t>
            </a:r>
            <a:r>
              <a:rPr lang="en-US" sz="2600" dirty="0" err="1"/>
              <a:t>worden</a:t>
            </a:r>
            <a:r>
              <a:rPr lang="en-US" sz="2600" dirty="0"/>
              <a:t> </a:t>
            </a:r>
            <a:r>
              <a:rPr lang="en-US" sz="2600" dirty="0" err="1"/>
              <a:t>opgeslagen</a:t>
            </a:r>
            <a:r>
              <a:rPr lang="en-US" sz="2600" dirty="0"/>
              <a:t> in </a:t>
            </a:r>
            <a:r>
              <a:rPr lang="en-US" sz="2600" dirty="0" err="1"/>
              <a:t>een</a:t>
            </a:r>
            <a:r>
              <a:rPr lang="en-US" sz="2600" dirty="0"/>
              <a:t> database.</a:t>
            </a:r>
          </a:p>
        </p:txBody>
      </p:sp>
      <p:sp>
        <p:nvSpPr>
          <p:cNvPr id="54" name="Text Placeholder 2">
            <a:extLst>
              <a:ext uri="{FF2B5EF4-FFF2-40B4-BE49-F238E27FC236}">
                <a16:creationId xmlns:a16="http://schemas.microsoft.com/office/drawing/2014/main" id="{D14BA3E9-AA9D-4FC7-9A0D-D99390182E02}"/>
              </a:ext>
            </a:extLst>
          </p:cNvPr>
          <p:cNvSpPr>
            <a:spLocks noGrp="1"/>
          </p:cNvSpPr>
          <p:nvPr>
            <p:ph type="body" idx="1"/>
          </p:nvPr>
        </p:nvSpPr>
        <p:spPr>
          <a:xfrm>
            <a:off x="1097280" y="4663440"/>
            <a:ext cx="10058400" cy="1143000"/>
          </a:xfrm>
        </p:spPr>
        <p:txBody>
          <a:bodyPr/>
          <a:lstStyle/>
          <a:p>
            <a:endParaRPr lang="en-US"/>
          </a:p>
        </p:txBody>
      </p:sp>
      <p:sp>
        <p:nvSpPr>
          <p:cNvPr id="56" name="Date Placeholder 3">
            <a:extLst>
              <a:ext uri="{FF2B5EF4-FFF2-40B4-BE49-F238E27FC236}">
                <a16:creationId xmlns:a16="http://schemas.microsoft.com/office/drawing/2014/main" id="{DEAA5078-209E-4A7F-8F72-F543DB218E82}"/>
              </a:ext>
            </a:extLst>
          </p:cNvPr>
          <p:cNvSpPr>
            <a:spLocks noGrp="1"/>
          </p:cNvSpPr>
          <p:nvPr>
            <p:ph type="dt" sz="half" idx="10"/>
          </p:nvPr>
        </p:nvSpPr>
        <p:spPr>
          <a:xfrm>
            <a:off x="8218426" y="6446838"/>
            <a:ext cx="2584850" cy="365125"/>
          </a:xfrm>
        </p:spPr>
        <p:txBody>
          <a:bodyPr/>
          <a:lstStyle/>
          <a:p>
            <a:pPr rtl="0">
              <a:spcAft>
                <a:spcPts val="600"/>
              </a:spcAft>
            </a:pPr>
            <a:fld id="{760746DE-BCB6-4742-BAD3-23D789492DEA}" type="datetime1">
              <a:rPr lang="nl-NL" smtClean="0"/>
              <a:pPr rtl="0">
                <a:spcAft>
                  <a:spcPts val="600"/>
                </a:spcAft>
              </a:pPr>
              <a:t>29-11-2020</a:t>
            </a:fld>
            <a:endParaRPr lang="en-US"/>
          </a:p>
        </p:txBody>
      </p:sp>
    </p:spTree>
    <p:extLst>
      <p:ext uri="{BB962C8B-B14F-4D97-AF65-F5344CB8AC3E}">
        <p14:creationId xmlns:p14="http://schemas.microsoft.com/office/powerpoint/2010/main" val="234459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47890B8A-625D-45E5-88BD-FF9A6D744FED}"/>
              </a:ext>
            </a:extLst>
          </p:cNvPr>
          <p:cNvPicPr>
            <a:picLocks noChangeAspect="1"/>
          </p:cNvPicPr>
          <p:nvPr/>
        </p:nvPicPr>
        <p:blipFill>
          <a:blip r:embed="rId3"/>
          <a:stretch>
            <a:fillRect/>
          </a:stretch>
        </p:blipFill>
        <p:spPr>
          <a:xfrm>
            <a:off x="2433328" y="0"/>
            <a:ext cx="7325359" cy="4578350"/>
          </a:xfrm>
          <a:prstGeom prst="rect">
            <a:avLst/>
          </a:prstGeom>
          <a:noFill/>
        </p:spPr>
      </p:pic>
      <p:sp>
        <p:nvSpPr>
          <p:cNvPr id="3" name="Subtitel 2">
            <a:extLst>
              <a:ext uri="{FF2B5EF4-FFF2-40B4-BE49-F238E27FC236}">
                <a16:creationId xmlns:a16="http://schemas.microsoft.com/office/drawing/2014/main" id="{255E1F2F-E259-4EA8-9FFD-3A10AF541859}"/>
              </a:ext>
            </a:extLst>
          </p:cNvPr>
          <p:cNvSpPr>
            <a:spLocks noGrp="1"/>
          </p:cNvSpPr>
          <p:nvPr>
            <p:ph type="title"/>
          </p:nvPr>
        </p:nvSpPr>
        <p:spPr>
          <a:xfrm>
            <a:off x="1097279" y="4799362"/>
            <a:ext cx="10113645" cy="743682"/>
          </a:xfrm>
        </p:spPr>
        <p:txBody>
          <a:bodyPr rtlCol="0" anchor="b">
            <a:normAutofit/>
          </a:bodyPr>
          <a:lstStyle/>
          <a:p>
            <a:pPr rtl="0"/>
            <a:r>
              <a:rPr lang="nl-NL" sz="2700" dirty="0"/>
              <a:t>We gaan Doctrine met ORM met behulp van Composer toevoegen aan het project</a:t>
            </a:r>
            <a:endParaRPr lang="nl" sz="2700" dirty="0"/>
          </a:p>
        </p:txBody>
      </p:sp>
      <p:sp>
        <p:nvSpPr>
          <p:cNvPr id="61" name="Text Placeholder 3">
            <a:extLst>
              <a:ext uri="{FF2B5EF4-FFF2-40B4-BE49-F238E27FC236}">
                <a16:creationId xmlns:a16="http://schemas.microsoft.com/office/drawing/2014/main" id="{D0A75BD4-FDCA-4D65-BF0D-CD2109F5A7A5}"/>
              </a:ext>
            </a:extLst>
          </p:cNvPr>
          <p:cNvSpPr>
            <a:spLocks noGrp="1"/>
          </p:cNvSpPr>
          <p:nvPr>
            <p:ph type="body" sz="half" idx="2"/>
          </p:nvPr>
        </p:nvSpPr>
        <p:spPr>
          <a:xfrm>
            <a:off x="1097279" y="5715000"/>
            <a:ext cx="10113264" cy="609600"/>
          </a:xfrm>
        </p:spPr>
        <p:txBody>
          <a:bodyPr/>
          <a:lstStyle/>
          <a:p>
            <a:endParaRPr lang="en-US"/>
          </a:p>
        </p:txBody>
      </p:sp>
      <p:sp>
        <p:nvSpPr>
          <p:cNvPr id="56" name="Date Placeholder 4">
            <a:extLst>
              <a:ext uri="{FF2B5EF4-FFF2-40B4-BE49-F238E27FC236}">
                <a16:creationId xmlns:a16="http://schemas.microsoft.com/office/drawing/2014/main" id="{5309F441-7122-4BD3-B07E-625599CE5306}"/>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7EC0246C-263D-46C0-97C2-33055410F436}" type="datetime1">
              <a:rPr lang="nl-NL" smtClean="0"/>
              <a:pPr rtl="0">
                <a:spcAft>
                  <a:spcPts val="600"/>
                </a:spcAft>
              </a:pPr>
              <a:t>29-11-2020</a:t>
            </a:fld>
            <a:endParaRPr lang="en-US"/>
          </a:p>
        </p:txBody>
      </p:sp>
    </p:spTree>
    <p:extLst>
      <p:ext uri="{BB962C8B-B14F-4D97-AF65-F5344CB8AC3E}">
        <p14:creationId xmlns:p14="http://schemas.microsoft.com/office/powerpoint/2010/main" val="19171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758952"/>
            <a:ext cx="10058400" cy="3566160"/>
          </a:xfrm>
        </p:spPr>
        <p:txBody>
          <a:bodyPr rtlCol="0" anchor="b">
            <a:normAutofit/>
          </a:bodyPr>
          <a:lstStyle/>
          <a:p>
            <a:r>
              <a:rPr lang="en-US" sz="3800"/>
              <a:t>DOCTRINE is </a:t>
            </a:r>
            <a:r>
              <a:rPr lang="en-US" sz="3800" err="1"/>
              <a:t>een</a:t>
            </a:r>
            <a:r>
              <a:rPr lang="en-US" sz="3800"/>
              <a:t> data mapper pattern, </a:t>
            </a:r>
            <a:r>
              <a:rPr lang="en-US" sz="3800" err="1"/>
              <a:t>dat</a:t>
            </a:r>
            <a:r>
              <a:rPr lang="en-US" sz="3800"/>
              <a:t> </a:t>
            </a:r>
            <a:r>
              <a:rPr lang="en-US" sz="3800" err="1"/>
              <a:t>wil</a:t>
            </a:r>
            <a:r>
              <a:rPr lang="en-US" sz="3800"/>
              <a:t> </a:t>
            </a:r>
            <a:r>
              <a:rPr lang="en-US" sz="3800" err="1"/>
              <a:t>zeggen</a:t>
            </a:r>
            <a:r>
              <a:rPr lang="en-US" sz="3800"/>
              <a:t> </a:t>
            </a:r>
            <a:r>
              <a:rPr lang="en-US" sz="3800" err="1"/>
              <a:t>dat</a:t>
            </a:r>
            <a:r>
              <a:rPr lang="en-US" sz="3800"/>
              <a:t> de data die is </a:t>
            </a:r>
            <a:r>
              <a:rPr lang="en-US" sz="3800" err="1"/>
              <a:t>opgeslagen</a:t>
            </a:r>
            <a:r>
              <a:rPr lang="en-US" sz="3800"/>
              <a:t> </a:t>
            </a:r>
            <a:r>
              <a:rPr lang="en-US" sz="3800" err="1"/>
              <a:t>gescheiden</a:t>
            </a:r>
            <a:r>
              <a:rPr lang="en-US" sz="3800"/>
              <a:t> is van de data die </a:t>
            </a:r>
            <a:r>
              <a:rPr lang="en-US" sz="3800" err="1"/>
              <a:t>worden</a:t>
            </a:r>
            <a:r>
              <a:rPr lang="en-US" sz="3800"/>
              <a:t> </a:t>
            </a:r>
            <a:r>
              <a:rPr lang="en-US" sz="3800" err="1"/>
              <a:t>weergegeven</a:t>
            </a:r>
            <a:r>
              <a:rPr lang="en-US" sz="3800"/>
              <a:t>. </a:t>
            </a:r>
            <a:r>
              <a:rPr lang="en-US" sz="3800" err="1"/>
              <a:t>En</a:t>
            </a:r>
            <a:r>
              <a:rPr lang="en-US" sz="3800"/>
              <a:t> </a:t>
            </a:r>
            <a:r>
              <a:rPr lang="en-US" sz="3800" err="1"/>
              <a:t>dat</a:t>
            </a:r>
            <a:r>
              <a:rPr lang="en-US" sz="3800"/>
              <a:t> </a:t>
            </a:r>
            <a:r>
              <a:rPr lang="en-US" sz="3800" err="1"/>
              <a:t>proberen</a:t>
            </a:r>
            <a:r>
              <a:rPr lang="en-US" sz="3800"/>
              <a:t> we </a:t>
            </a:r>
            <a:r>
              <a:rPr lang="en-US" sz="3800" err="1"/>
              <a:t>te</a:t>
            </a:r>
            <a:r>
              <a:rPr lang="en-US" sz="3800"/>
              <a:t> </a:t>
            </a:r>
            <a:r>
              <a:rPr lang="en-US" sz="3800" err="1"/>
              <a:t>bereiken</a:t>
            </a:r>
            <a:r>
              <a:rPr lang="en-US" sz="3800"/>
              <a:t> in </a:t>
            </a:r>
            <a:r>
              <a:rPr lang="en-US" sz="3800" err="1"/>
              <a:t>ons</a:t>
            </a:r>
            <a:r>
              <a:rPr lang="en-US" sz="3800"/>
              <a:t> MVC model.</a:t>
            </a:r>
          </a:p>
        </p:txBody>
      </p:sp>
      <p:sp>
        <p:nvSpPr>
          <p:cNvPr id="54" name="Text Placeholder 2">
            <a:extLst>
              <a:ext uri="{FF2B5EF4-FFF2-40B4-BE49-F238E27FC236}">
                <a16:creationId xmlns:a16="http://schemas.microsoft.com/office/drawing/2014/main" id="{95FD40DD-3E6A-4C2F-A8D0-29BE59A625F5}"/>
              </a:ext>
            </a:extLst>
          </p:cNvPr>
          <p:cNvSpPr>
            <a:spLocks noGrp="1"/>
          </p:cNvSpPr>
          <p:nvPr>
            <p:ph type="body" idx="1"/>
          </p:nvPr>
        </p:nvSpPr>
        <p:spPr>
          <a:xfrm>
            <a:off x="1097280" y="4663440"/>
            <a:ext cx="10058400" cy="1143000"/>
          </a:xfrm>
        </p:spPr>
        <p:txBody>
          <a:bodyPr/>
          <a:lstStyle/>
          <a:p>
            <a:endParaRPr lang="en-US"/>
          </a:p>
        </p:txBody>
      </p:sp>
      <p:sp>
        <p:nvSpPr>
          <p:cNvPr id="56" name="Date Placeholder 3">
            <a:extLst>
              <a:ext uri="{FF2B5EF4-FFF2-40B4-BE49-F238E27FC236}">
                <a16:creationId xmlns:a16="http://schemas.microsoft.com/office/drawing/2014/main" id="{B837BFE5-3D24-4FC1-982A-19E4D514E095}"/>
              </a:ext>
            </a:extLst>
          </p:cNvPr>
          <p:cNvSpPr>
            <a:spLocks noGrp="1"/>
          </p:cNvSpPr>
          <p:nvPr>
            <p:ph type="dt" sz="half" idx="10"/>
          </p:nvPr>
        </p:nvSpPr>
        <p:spPr>
          <a:xfrm>
            <a:off x="8218426" y="6446838"/>
            <a:ext cx="2584850" cy="365125"/>
          </a:xfrm>
        </p:spPr>
        <p:txBody>
          <a:bodyPr/>
          <a:lstStyle/>
          <a:p>
            <a:pPr rtl="0">
              <a:spcAft>
                <a:spcPts val="600"/>
              </a:spcAft>
            </a:pPr>
            <a:fld id="{760746DE-BCB6-4742-BAD3-23D789492DEA}" type="datetime1">
              <a:rPr lang="nl-NL" smtClean="0"/>
              <a:pPr rtl="0">
                <a:spcAft>
                  <a:spcPts val="600"/>
                </a:spcAft>
              </a:pPr>
              <a:t>29-11-2020</a:t>
            </a:fld>
            <a:endParaRPr lang="en-US"/>
          </a:p>
        </p:txBody>
      </p:sp>
    </p:spTree>
    <p:extLst>
      <p:ext uri="{BB962C8B-B14F-4D97-AF65-F5344CB8AC3E}">
        <p14:creationId xmlns:p14="http://schemas.microsoft.com/office/powerpoint/2010/main" val="77291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r>
              <a:rPr lang="en-US" sz="4300"/>
              <a:t>Maak </a:t>
            </a:r>
            <a:r>
              <a:rPr lang="en-US" sz="4300" err="1"/>
              <a:t>een</a:t>
            </a:r>
            <a:r>
              <a:rPr lang="en-US" sz="4300"/>
              <a:t> database </a:t>
            </a:r>
            <a:r>
              <a:rPr lang="en-US" sz="4300" err="1"/>
              <a:t>aan</a:t>
            </a:r>
            <a:r>
              <a:rPr lang="en-US" sz="4300"/>
              <a:t>: healthone2</a:t>
            </a:r>
            <a:br>
              <a:rPr lang="en-US" sz="4300"/>
            </a:br>
            <a:endParaRPr lang="en-US" sz="4300"/>
          </a:p>
        </p:txBody>
      </p:sp>
      <p:pic>
        <p:nvPicPr>
          <p:cNvPr id="5" name="Afbeelding 4">
            <a:extLst>
              <a:ext uri="{FF2B5EF4-FFF2-40B4-BE49-F238E27FC236}">
                <a16:creationId xmlns:a16="http://schemas.microsoft.com/office/drawing/2014/main" id="{EFA21F78-DB90-462D-9349-3EB66A85D277}"/>
              </a:ext>
            </a:extLst>
          </p:cNvPr>
          <p:cNvPicPr>
            <a:picLocks noChangeAspect="1"/>
          </p:cNvPicPr>
          <p:nvPr/>
        </p:nvPicPr>
        <p:blipFill rotWithShape="1">
          <a:blip r:embed="rId3"/>
          <a:srcRect t="3604" b="5716"/>
          <a:stretch/>
        </p:blipFill>
        <p:spPr>
          <a:xfrm>
            <a:off x="1097280" y="2579077"/>
            <a:ext cx="10058400" cy="2754924"/>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27-11-2020</a:t>
            </a:fld>
            <a:endParaRPr lang="en-US"/>
          </a:p>
        </p:txBody>
      </p:sp>
    </p:spTree>
    <p:extLst>
      <p:ext uri="{BB962C8B-B14F-4D97-AF65-F5344CB8AC3E}">
        <p14:creationId xmlns:p14="http://schemas.microsoft.com/office/powerpoint/2010/main" val="347225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r>
              <a:rPr lang="en-US" sz="2600"/>
              <a:t>Maak in de root van je project het </a:t>
            </a:r>
            <a:r>
              <a:rPr lang="en-US" sz="2600" err="1"/>
              <a:t>bestand</a:t>
            </a:r>
            <a:r>
              <a:rPr lang="en-US" sz="2600"/>
              <a:t> </a:t>
            </a:r>
            <a:r>
              <a:rPr lang="en-US" sz="2600" err="1"/>
              <a:t>composer.json</a:t>
            </a:r>
            <a:br>
              <a:rPr lang="en-US" sz="2600"/>
            </a:br>
            <a:r>
              <a:rPr lang="en-US" sz="2600" err="1"/>
              <a:t>Vul</a:t>
            </a:r>
            <a:r>
              <a:rPr lang="en-US" sz="2600"/>
              <a:t> met </a:t>
            </a:r>
            <a:r>
              <a:rPr lang="en-US" sz="2600" err="1"/>
              <a:t>deze</a:t>
            </a:r>
            <a:r>
              <a:rPr lang="en-US" sz="2600"/>
              <a:t> </a:t>
            </a:r>
            <a:r>
              <a:rPr lang="en-US" sz="2600" err="1"/>
              <a:t>gegevens</a:t>
            </a:r>
            <a:r>
              <a:rPr lang="en-US" sz="2600"/>
              <a:t>:</a:t>
            </a:r>
            <a:br>
              <a:rPr lang="en-US" sz="2600"/>
            </a:br>
            <a:endParaRPr lang="en-US" sz="2600"/>
          </a:p>
        </p:txBody>
      </p:sp>
      <p:sp>
        <p:nvSpPr>
          <p:cNvPr id="61" name="Content Placeholder 2">
            <a:extLst>
              <a:ext uri="{FF2B5EF4-FFF2-40B4-BE49-F238E27FC236}">
                <a16:creationId xmlns:a16="http://schemas.microsoft.com/office/drawing/2014/main" id="{E76F6A40-90EF-4B51-8BDB-7EAE6FA17031}"/>
              </a:ext>
            </a:extLst>
          </p:cNvPr>
          <p:cNvSpPr>
            <a:spLocks noGrp="1"/>
          </p:cNvSpPr>
          <p:nvPr>
            <p:ph sz="half" idx="1"/>
          </p:nvPr>
        </p:nvSpPr>
        <p:spPr>
          <a:xfrm>
            <a:off x="1097280" y="2120900"/>
            <a:ext cx="4639736" cy="3748193"/>
          </a:xfrm>
        </p:spPr>
        <p:txBody>
          <a:bodyPr/>
          <a:lstStyle/>
          <a:p>
            <a:endParaRPr lang="en-US"/>
          </a:p>
        </p:txBody>
      </p:sp>
      <p:pic>
        <p:nvPicPr>
          <p:cNvPr id="3" name="Afbeelding 2">
            <a:extLst>
              <a:ext uri="{FF2B5EF4-FFF2-40B4-BE49-F238E27FC236}">
                <a16:creationId xmlns:a16="http://schemas.microsoft.com/office/drawing/2014/main" id="{085C4BFA-5332-4CD1-86B5-B1C45CE2B6A0}"/>
              </a:ext>
            </a:extLst>
          </p:cNvPr>
          <p:cNvPicPr>
            <a:picLocks noChangeAspect="1"/>
          </p:cNvPicPr>
          <p:nvPr/>
        </p:nvPicPr>
        <p:blipFill>
          <a:blip r:embed="rId3"/>
          <a:stretch>
            <a:fillRect/>
          </a:stretch>
        </p:blipFill>
        <p:spPr>
          <a:xfrm>
            <a:off x="6515944" y="2759620"/>
            <a:ext cx="4639736" cy="2470753"/>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122204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10006940" cy="2387600"/>
          </a:xfrm>
        </p:spPr>
        <p:txBody>
          <a:bodyPr>
            <a:normAutofit fontScale="90000"/>
          </a:bodyPr>
          <a:lstStyle/>
          <a:p>
            <a:r>
              <a:rPr lang="nl-NL" dirty="0"/>
              <a:t>Inrichten ontwikkelomgeving voor Kerntaak 2</a:t>
            </a:r>
          </a:p>
        </p:txBody>
      </p:sp>
    </p:spTree>
    <p:extLst>
      <p:ext uri="{BB962C8B-B14F-4D97-AF65-F5344CB8AC3E}">
        <p14:creationId xmlns:p14="http://schemas.microsoft.com/office/powerpoint/2010/main" val="57884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r>
              <a:rPr lang="en-US" sz="3300" dirty="0" err="1"/>
              <a:t>Installeer</a:t>
            </a:r>
            <a:r>
              <a:rPr lang="en-US" sz="3300" dirty="0"/>
              <a:t> Doctrine met </a:t>
            </a:r>
            <a:r>
              <a:rPr lang="en-US" sz="3300" dirty="0" err="1"/>
              <a:t>behulp</a:t>
            </a:r>
            <a:r>
              <a:rPr lang="en-US" sz="3300" dirty="0"/>
              <a:t> van Composer. </a:t>
            </a:r>
            <a:br>
              <a:rPr lang="en-US" sz="3300" dirty="0"/>
            </a:br>
            <a:endParaRPr lang="en-US" sz="3300" dirty="0"/>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27-11-2020</a:t>
            </a:fld>
            <a:endParaRPr lang="en-US"/>
          </a:p>
        </p:txBody>
      </p:sp>
      <p:pic>
        <p:nvPicPr>
          <p:cNvPr id="10" name="Afbeelding 9">
            <a:extLst>
              <a:ext uri="{FF2B5EF4-FFF2-40B4-BE49-F238E27FC236}">
                <a16:creationId xmlns:a16="http://schemas.microsoft.com/office/drawing/2014/main" id="{A9391720-9B95-465D-8FDC-8273A5F7FA61}"/>
              </a:ext>
            </a:extLst>
          </p:cNvPr>
          <p:cNvPicPr>
            <a:picLocks noChangeAspect="1"/>
          </p:cNvPicPr>
          <p:nvPr/>
        </p:nvPicPr>
        <p:blipFill>
          <a:blip r:embed="rId3"/>
          <a:stretch>
            <a:fillRect/>
          </a:stretch>
        </p:blipFill>
        <p:spPr>
          <a:xfrm>
            <a:off x="739891" y="2567295"/>
            <a:ext cx="11204585" cy="1524804"/>
          </a:xfrm>
          <a:prstGeom prst="rect">
            <a:avLst/>
          </a:prstGeom>
        </p:spPr>
      </p:pic>
    </p:spTree>
    <p:extLst>
      <p:ext uri="{BB962C8B-B14F-4D97-AF65-F5344CB8AC3E}">
        <p14:creationId xmlns:p14="http://schemas.microsoft.com/office/powerpoint/2010/main" val="82621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rtlCol="0" anchor="b">
            <a:normAutofit/>
          </a:bodyPr>
          <a:lstStyle/>
          <a:p>
            <a:r>
              <a:rPr lang="en-US" dirty="0"/>
              <a:t>Er </a:t>
            </a:r>
            <a:r>
              <a:rPr lang="en-US" dirty="0" err="1"/>
              <a:t>wordt</a:t>
            </a:r>
            <a:r>
              <a:rPr lang="en-US" dirty="0"/>
              <a:t> </a:t>
            </a:r>
            <a:r>
              <a:rPr lang="en-US" dirty="0" err="1"/>
              <a:t>een</a:t>
            </a:r>
            <a:r>
              <a:rPr lang="en-US" dirty="0"/>
              <a:t> vendor-map </a:t>
            </a:r>
            <a:r>
              <a:rPr lang="en-US" dirty="0" err="1"/>
              <a:t>aan</a:t>
            </a:r>
            <a:r>
              <a:rPr lang="en-US" dirty="0"/>
              <a:t> je project </a:t>
            </a:r>
            <a:r>
              <a:rPr lang="en-US" dirty="0" err="1"/>
              <a:t>toegevoegd</a:t>
            </a:r>
            <a:r>
              <a:rPr lang="en-US" dirty="0"/>
              <a:t>.</a:t>
            </a:r>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pic>
        <p:nvPicPr>
          <p:cNvPr id="4" name="Afbeelding 3">
            <a:extLst>
              <a:ext uri="{FF2B5EF4-FFF2-40B4-BE49-F238E27FC236}">
                <a16:creationId xmlns:a16="http://schemas.microsoft.com/office/drawing/2014/main" id="{4BFDF849-EC6C-408A-A07D-296AD3C5106C}"/>
              </a:ext>
            </a:extLst>
          </p:cNvPr>
          <p:cNvPicPr>
            <a:picLocks noChangeAspect="1"/>
          </p:cNvPicPr>
          <p:nvPr/>
        </p:nvPicPr>
        <p:blipFill>
          <a:blip r:embed="rId3"/>
          <a:stretch>
            <a:fillRect/>
          </a:stretch>
        </p:blipFill>
        <p:spPr>
          <a:xfrm>
            <a:off x="2091615" y="4290193"/>
            <a:ext cx="8430802" cy="1781424"/>
          </a:xfrm>
          <a:prstGeom prst="rect">
            <a:avLst/>
          </a:prstGeom>
        </p:spPr>
      </p:pic>
      <p:pic>
        <p:nvPicPr>
          <p:cNvPr id="5" name="Afbeelding 4">
            <a:extLst>
              <a:ext uri="{FF2B5EF4-FFF2-40B4-BE49-F238E27FC236}">
                <a16:creationId xmlns:a16="http://schemas.microsoft.com/office/drawing/2014/main" id="{ED6DB463-7806-45E7-ADB9-51E8C31E5A96}"/>
              </a:ext>
            </a:extLst>
          </p:cNvPr>
          <p:cNvPicPr>
            <a:picLocks noChangeAspect="1"/>
          </p:cNvPicPr>
          <p:nvPr/>
        </p:nvPicPr>
        <p:blipFill>
          <a:blip r:embed="rId4"/>
          <a:stretch>
            <a:fillRect/>
          </a:stretch>
        </p:blipFill>
        <p:spPr>
          <a:xfrm>
            <a:off x="2580784" y="318653"/>
            <a:ext cx="7030431" cy="6220693"/>
          </a:xfrm>
          <a:prstGeom prst="rect">
            <a:avLst/>
          </a:prstGeom>
        </p:spPr>
      </p:pic>
    </p:spTree>
    <p:extLst>
      <p:ext uri="{BB962C8B-B14F-4D97-AF65-F5344CB8AC3E}">
        <p14:creationId xmlns:p14="http://schemas.microsoft.com/office/powerpoint/2010/main" val="88193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3750448"/>
          </a:xfrm>
        </p:spPr>
        <p:txBody>
          <a:bodyPr rtlCol="0" anchor="b">
            <a:normAutofit/>
          </a:bodyPr>
          <a:lstStyle/>
          <a:p>
            <a:r>
              <a:rPr lang="en-US" dirty="0"/>
              <a:t>De package manager </a:t>
            </a:r>
            <a:r>
              <a:rPr lang="en-US" dirty="0" err="1"/>
              <a:t>haalt</a:t>
            </a:r>
            <a:r>
              <a:rPr lang="en-US" dirty="0"/>
              <a:t> document op. </a:t>
            </a:r>
          </a:p>
        </p:txBody>
      </p:sp>
      <p:pic>
        <p:nvPicPr>
          <p:cNvPr id="5" name="Afbeelding 4">
            <a:extLst>
              <a:ext uri="{FF2B5EF4-FFF2-40B4-BE49-F238E27FC236}">
                <a16:creationId xmlns:a16="http://schemas.microsoft.com/office/drawing/2014/main" id="{ED6DB463-7806-45E7-ADB9-51E8C31E5A96}"/>
              </a:ext>
            </a:extLst>
          </p:cNvPr>
          <p:cNvPicPr>
            <a:picLocks noChangeAspect="1"/>
          </p:cNvPicPr>
          <p:nvPr/>
        </p:nvPicPr>
        <p:blipFill>
          <a:blip r:embed="rId3"/>
          <a:stretch>
            <a:fillRect/>
          </a:stretch>
        </p:blipFill>
        <p:spPr>
          <a:xfrm>
            <a:off x="5458984" y="837407"/>
            <a:ext cx="5928344" cy="5245540"/>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328000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r>
              <a:rPr lang="en-US" sz="4300"/>
              <a:t>Er </a:t>
            </a:r>
            <a:r>
              <a:rPr lang="en-US" sz="4300" err="1"/>
              <a:t>wordt</a:t>
            </a:r>
            <a:r>
              <a:rPr lang="en-US" sz="4300"/>
              <a:t> </a:t>
            </a:r>
            <a:r>
              <a:rPr lang="en-US" sz="4300" err="1"/>
              <a:t>een</a:t>
            </a:r>
            <a:r>
              <a:rPr lang="en-US" sz="4300"/>
              <a:t> vendor-map </a:t>
            </a:r>
            <a:r>
              <a:rPr lang="en-US" sz="4300" err="1"/>
              <a:t>aan</a:t>
            </a:r>
            <a:r>
              <a:rPr lang="en-US" sz="4300"/>
              <a:t> je project </a:t>
            </a:r>
            <a:r>
              <a:rPr lang="en-US" sz="4300" err="1"/>
              <a:t>toegevoegd</a:t>
            </a:r>
            <a:r>
              <a:rPr lang="en-US" sz="4300"/>
              <a:t> </a:t>
            </a:r>
            <a:r>
              <a:rPr lang="en-US" sz="4300" err="1"/>
              <a:t>en</a:t>
            </a:r>
            <a:r>
              <a:rPr lang="en-US" sz="4300"/>
              <a:t> </a:t>
            </a:r>
            <a:r>
              <a:rPr lang="en-US" sz="4300" err="1"/>
              <a:t>composer.lock</a:t>
            </a:r>
            <a:endParaRPr lang="en-US" sz="4300"/>
          </a:p>
        </p:txBody>
      </p:sp>
      <p:pic>
        <p:nvPicPr>
          <p:cNvPr id="6" name="Afbeelding 5">
            <a:extLst>
              <a:ext uri="{FF2B5EF4-FFF2-40B4-BE49-F238E27FC236}">
                <a16:creationId xmlns:a16="http://schemas.microsoft.com/office/drawing/2014/main" id="{A9DE6C29-E50C-4DEE-B4CD-F5E6AF89BEE2}"/>
              </a:ext>
            </a:extLst>
          </p:cNvPr>
          <p:cNvPicPr>
            <a:picLocks noChangeAspect="1"/>
          </p:cNvPicPr>
          <p:nvPr/>
        </p:nvPicPr>
        <p:blipFill>
          <a:blip r:embed="rId3"/>
          <a:stretch>
            <a:fillRect/>
          </a:stretch>
        </p:blipFill>
        <p:spPr>
          <a:xfrm>
            <a:off x="1097280" y="2718774"/>
            <a:ext cx="10058400" cy="2539745"/>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27-11-2020</a:t>
            </a:fld>
            <a:endParaRPr lang="en-US"/>
          </a:p>
        </p:txBody>
      </p:sp>
    </p:spTree>
    <p:extLst>
      <p:ext uri="{BB962C8B-B14F-4D97-AF65-F5344CB8AC3E}">
        <p14:creationId xmlns:p14="http://schemas.microsoft.com/office/powerpoint/2010/main" val="1058828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r>
              <a:rPr lang="en-US" sz="4300"/>
              <a:t>Nu </a:t>
            </a:r>
            <a:r>
              <a:rPr lang="en-US" sz="4300" err="1"/>
              <a:t>gaan</a:t>
            </a:r>
            <a:r>
              <a:rPr lang="en-US" sz="4300"/>
              <a:t> we </a:t>
            </a:r>
            <a:r>
              <a:rPr lang="en-US" sz="4300" err="1"/>
              <a:t>informatie</a:t>
            </a:r>
            <a:r>
              <a:rPr lang="en-US" sz="4300"/>
              <a:t> over de database </a:t>
            </a:r>
            <a:r>
              <a:rPr lang="en-US" sz="4300" err="1"/>
              <a:t>instellen</a:t>
            </a:r>
            <a:r>
              <a:rPr lang="en-US" sz="4300"/>
              <a:t> </a:t>
            </a:r>
            <a:r>
              <a:rPr lang="en-US" sz="4300" err="1"/>
              <a:t>mbv</a:t>
            </a:r>
            <a:r>
              <a:rPr lang="en-US" sz="4300"/>
              <a:t> </a:t>
            </a:r>
            <a:r>
              <a:rPr lang="en-US" sz="4300" err="1"/>
              <a:t>bootstrap.php</a:t>
            </a:r>
            <a:endParaRPr lang="en-US" sz="4300"/>
          </a:p>
        </p:txBody>
      </p:sp>
      <p:pic>
        <p:nvPicPr>
          <p:cNvPr id="8" name="Afbeelding 7">
            <a:extLst>
              <a:ext uri="{FF2B5EF4-FFF2-40B4-BE49-F238E27FC236}">
                <a16:creationId xmlns:a16="http://schemas.microsoft.com/office/drawing/2014/main" id="{A12A4E25-0CD9-4E00-88C8-A028F0409752}"/>
              </a:ext>
            </a:extLst>
          </p:cNvPr>
          <p:cNvPicPr>
            <a:picLocks noChangeAspect="1"/>
          </p:cNvPicPr>
          <p:nvPr/>
        </p:nvPicPr>
        <p:blipFill>
          <a:blip r:embed="rId3"/>
          <a:stretch>
            <a:fillRect/>
          </a:stretch>
        </p:blipFill>
        <p:spPr>
          <a:xfrm>
            <a:off x="2249273" y="2108201"/>
            <a:ext cx="7754414" cy="3760891"/>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858081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566160"/>
          </a:xfrm>
        </p:spPr>
        <p:txBody>
          <a:bodyPr rtlCol="0" anchor="b">
            <a:normAutofit/>
          </a:bodyPr>
          <a:lstStyle/>
          <a:p>
            <a:r>
              <a:rPr lang="en-US" sz="3200" dirty="0"/>
              <a:t>$configuration is </a:t>
            </a:r>
            <a:r>
              <a:rPr lang="en-US" sz="3200" dirty="0" err="1"/>
              <a:t>locatie</a:t>
            </a:r>
            <a:r>
              <a:rPr lang="en-US" sz="3200" dirty="0"/>
              <a:t> van de entities </a:t>
            </a:r>
            <a:r>
              <a:rPr lang="en-US" sz="3200" dirty="0" err="1"/>
              <a:t>en</a:t>
            </a:r>
            <a:r>
              <a:rPr lang="en-US" sz="3200" dirty="0"/>
              <a:t> de development of </a:t>
            </a:r>
            <a:r>
              <a:rPr lang="en-US" sz="3200" dirty="0" err="1"/>
              <a:t>productie</a:t>
            </a:r>
            <a:r>
              <a:rPr lang="en-US" sz="3200" dirty="0"/>
              <a:t> modus.</a:t>
            </a:r>
            <a:br>
              <a:rPr lang="en-US" sz="3200" dirty="0"/>
            </a:br>
            <a:br>
              <a:rPr lang="en-US" sz="3200" dirty="0"/>
            </a:br>
            <a:r>
              <a:rPr lang="en-US" sz="3200" dirty="0"/>
              <a:t>$</a:t>
            </a:r>
            <a:r>
              <a:rPr lang="en-US" sz="3200" dirty="0" err="1"/>
              <a:t>connection_parameters</a:t>
            </a:r>
            <a:r>
              <a:rPr lang="en-US" sz="3200" dirty="0"/>
              <a:t> </a:t>
            </a:r>
            <a:r>
              <a:rPr lang="en-US" sz="3200" dirty="0" err="1"/>
              <a:t>instelling</a:t>
            </a:r>
            <a:r>
              <a:rPr lang="en-US" sz="3200" dirty="0"/>
              <a:t> </a:t>
            </a:r>
            <a:r>
              <a:rPr lang="en-US" sz="3200" dirty="0" err="1"/>
              <a:t>gegevens</a:t>
            </a:r>
            <a:r>
              <a:rPr lang="en-US" sz="3200" dirty="0"/>
              <a:t> xampp-phpMyAdmin</a:t>
            </a:r>
            <a:br>
              <a:rPr lang="en-US" sz="3200" dirty="0"/>
            </a:br>
            <a:r>
              <a:rPr lang="en-US" sz="3200" dirty="0" err="1"/>
              <a:t>EntityManager</a:t>
            </a:r>
            <a:r>
              <a:rPr lang="en-US" sz="3200" dirty="0"/>
              <a:t> is de </a:t>
            </a:r>
            <a:r>
              <a:rPr lang="en-US" sz="3200" dirty="0" err="1"/>
              <a:t>tussenlaag</a:t>
            </a:r>
            <a:r>
              <a:rPr lang="en-US" sz="3200" dirty="0"/>
              <a:t> </a:t>
            </a:r>
            <a:r>
              <a:rPr lang="en-US" sz="3200" dirty="0" err="1"/>
              <a:t>tussen</a:t>
            </a:r>
            <a:r>
              <a:rPr lang="en-US" sz="3200" dirty="0"/>
              <a:t> </a:t>
            </a:r>
            <a:r>
              <a:rPr lang="en-US" sz="3200" dirty="0" err="1"/>
              <a:t>applicatie</a:t>
            </a:r>
            <a:r>
              <a:rPr lang="en-US" sz="3200" dirty="0"/>
              <a:t> </a:t>
            </a:r>
            <a:r>
              <a:rPr lang="en-US" sz="3200" dirty="0" err="1"/>
              <a:t>en</a:t>
            </a:r>
            <a:r>
              <a:rPr lang="en-US" sz="3200" dirty="0"/>
              <a:t> database.</a:t>
            </a:r>
          </a:p>
        </p:txBody>
      </p:sp>
      <p:sp>
        <p:nvSpPr>
          <p:cNvPr id="61" name="Subtitle 2">
            <a:extLst>
              <a:ext uri="{FF2B5EF4-FFF2-40B4-BE49-F238E27FC236}">
                <a16:creationId xmlns:a16="http://schemas.microsoft.com/office/drawing/2014/main" id="{0A43F9E9-CD53-4923-B9F3-41D85C741BAB}"/>
              </a:ext>
            </a:extLst>
          </p:cNvPr>
          <p:cNvSpPr>
            <a:spLocks noGrp="1"/>
          </p:cNvSpPr>
          <p:nvPr>
            <p:ph type="subTitle" idx="1"/>
          </p:nvPr>
        </p:nvSpPr>
        <p:spPr>
          <a:xfrm>
            <a:off x="1100051" y="4645152"/>
            <a:ext cx="10058400" cy="1143000"/>
          </a:xfrm>
        </p:spPr>
        <p:txBody>
          <a:bodyPr/>
          <a:lstStyle/>
          <a:p>
            <a:endParaRPr lang="en-US"/>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763958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fontScale="90000"/>
          </a:bodyPr>
          <a:lstStyle/>
          <a:p>
            <a:r>
              <a:rPr lang="en-US" sz="2900" dirty="0"/>
              <a:t>Maak </a:t>
            </a:r>
            <a:r>
              <a:rPr lang="en-US" sz="2900" dirty="0" err="1"/>
              <a:t>een</a:t>
            </a:r>
            <a:r>
              <a:rPr lang="en-US" sz="2900" dirty="0"/>
              <a:t> map entities </a:t>
            </a:r>
            <a:r>
              <a:rPr lang="en-US" sz="2900" dirty="0" err="1"/>
              <a:t>aan</a:t>
            </a:r>
            <a:r>
              <a:rPr lang="en-US" sz="2900" dirty="0"/>
              <a:t>. </a:t>
            </a:r>
            <a:br>
              <a:rPr lang="en-US" sz="2900" dirty="0"/>
            </a:br>
            <a:r>
              <a:rPr lang="en-US" sz="2900" dirty="0" err="1"/>
              <a:t>Kopieer</a:t>
            </a:r>
            <a:r>
              <a:rPr lang="en-US" sz="2900" dirty="0"/>
              <a:t> je patient-</a:t>
            </a:r>
            <a:r>
              <a:rPr lang="en-US" sz="2900" dirty="0" err="1"/>
              <a:t>klasse</a:t>
            </a:r>
            <a:r>
              <a:rPr lang="en-US" sz="2900" dirty="0"/>
              <a:t> </a:t>
            </a:r>
            <a:r>
              <a:rPr lang="en-US" sz="2900" dirty="0" err="1"/>
              <a:t>naar</a:t>
            </a:r>
            <a:r>
              <a:rPr lang="en-US" sz="2900" dirty="0"/>
              <a:t> </a:t>
            </a:r>
            <a:r>
              <a:rPr lang="en-US" sz="2900" dirty="0" err="1"/>
              <a:t>dit</a:t>
            </a:r>
            <a:r>
              <a:rPr lang="en-US" sz="2900" dirty="0"/>
              <a:t> project HealthOne2.0.</a:t>
            </a:r>
            <a:br>
              <a:rPr lang="en-US" sz="2900" dirty="0"/>
            </a:br>
            <a:r>
              <a:rPr lang="en-US" sz="2900" dirty="0" err="1"/>
              <a:t>Haal</a:t>
            </a:r>
            <a:r>
              <a:rPr lang="en-US" sz="2900" dirty="0"/>
              <a:t> de magic getter </a:t>
            </a:r>
            <a:r>
              <a:rPr lang="en-US" sz="2900" dirty="0" err="1"/>
              <a:t>en</a:t>
            </a:r>
            <a:r>
              <a:rPr lang="en-US" sz="2900" dirty="0"/>
              <a:t> setter </a:t>
            </a:r>
            <a:r>
              <a:rPr lang="en-US" sz="2900" dirty="0" err="1"/>
              <a:t>weg</a:t>
            </a:r>
            <a:r>
              <a:rPr lang="en-US" sz="2900" dirty="0"/>
              <a:t>.</a:t>
            </a:r>
            <a:br>
              <a:rPr lang="en-US" sz="2900" dirty="0"/>
            </a:br>
            <a:r>
              <a:rPr lang="en-US" sz="2900" dirty="0" err="1"/>
              <a:t>Plaats</a:t>
            </a:r>
            <a:r>
              <a:rPr lang="en-US" sz="2900" dirty="0"/>
              <a:t> de </a:t>
            </a:r>
            <a:r>
              <a:rPr lang="en-US" sz="2900" dirty="0" err="1"/>
              <a:t>klasse</a:t>
            </a:r>
            <a:r>
              <a:rPr lang="en-US" sz="2900" dirty="0"/>
              <a:t> in de “entities”-map</a:t>
            </a:r>
          </a:p>
        </p:txBody>
      </p:sp>
      <p:pic>
        <p:nvPicPr>
          <p:cNvPr id="4" name="Afbeelding 3">
            <a:extLst>
              <a:ext uri="{FF2B5EF4-FFF2-40B4-BE49-F238E27FC236}">
                <a16:creationId xmlns:a16="http://schemas.microsoft.com/office/drawing/2014/main" id="{AFA01C43-541F-43D4-9EB3-40EA34EB6D25}"/>
              </a:ext>
            </a:extLst>
          </p:cNvPr>
          <p:cNvPicPr>
            <a:picLocks noChangeAspect="1"/>
          </p:cNvPicPr>
          <p:nvPr/>
        </p:nvPicPr>
        <p:blipFill>
          <a:blip r:embed="rId3"/>
          <a:stretch>
            <a:fillRect/>
          </a:stretch>
        </p:blipFill>
        <p:spPr>
          <a:xfrm>
            <a:off x="2917186" y="2108201"/>
            <a:ext cx="6418587" cy="3760891"/>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174434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rtlCol="0" anchor="b">
            <a:normAutofit/>
          </a:bodyPr>
          <a:lstStyle/>
          <a:p>
            <a:r>
              <a:rPr lang="en-US" sz="1700" dirty="0" err="1"/>
              <a:t>Voeg</a:t>
            </a:r>
            <a:r>
              <a:rPr lang="en-US" sz="1700" dirty="0"/>
              <a:t> </a:t>
            </a:r>
            <a:r>
              <a:rPr lang="en-US" sz="1700" dirty="0" err="1"/>
              <a:t>annotaties</a:t>
            </a:r>
            <a:r>
              <a:rPr lang="en-US" sz="1700" dirty="0"/>
              <a:t> toe met </a:t>
            </a:r>
            <a:r>
              <a:rPr lang="en-US" sz="1700" dirty="0" err="1"/>
              <a:t>informatie</a:t>
            </a:r>
            <a:r>
              <a:rPr lang="en-US" sz="1700" dirty="0"/>
              <a:t> over de </a:t>
            </a:r>
            <a:r>
              <a:rPr lang="en-US" sz="1700" dirty="0" err="1"/>
              <a:t>tabel</a:t>
            </a:r>
            <a:r>
              <a:rPr lang="en-US" sz="1700" dirty="0"/>
              <a:t> </a:t>
            </a:r>
            <a:r>
              <a:rPr lang="en-US" sz="1700" dirty="0" err="1"/>
              <a:t>en</a:t>
            </a:r>
            <a:r>
              <a:rPr lang="en-US" sz="1700" dirty="0"/>
              <a:t> de  </a:t>
            </a:r>
            <a:r>
              <a:rPr lang="en-US" sz="1700" dirty="0" err="1"/>
              <a:t>kolommen</a:t>
            </a:r>
            <a:r>
              <a:rPr lang="en-US" sz="1700" dirty="0"/>
              <a:t> in de table</a:t>
            </a:r>
            <a:br>
              <a:rPr lang="en-US" sz="1700" dirty="0"/>
            </a:br>
            <a:br>
              <a:rPr lang="en-US" sz="1700" dirty="0"/>
            </a:br>
            <a:r>
              <a:rPr lang="en-US" sz="1700" dirty="0"/>
              <a:t>/**</a:t>
            </a:r>
            <a:br>
              <a:rPr lang="en-US" sz="1700" dirty="0"/>
            </a:br>
            <a:r>
              <a:rPr lang="en-US" sz="1700" dirty="0"/>
              <a:t>/* @naam</a:t>
            </a:r>
            <a:br>
              <a:rPr lang="en-US" sz="1700" dirty="0"/>
            </a:br>
            <a:r>
              <a:rPr lang="en-US" sz="1700" dirty="0"/>
              <a:t>*/</a:t>
            </a:r>
          </a:p>
        </p:txBody>
      </p:sp>
      <p:pic>
        <p:nvPicPr>
          <p:cNvPr id="3" name="Afbeelding 2">
            <a:extLst>
              <a:ext uri="{FF2B5EF4-FFF2-40B4-BE49-F238E27FC236}">
                <a16:creationId xmlns:a16="http://schemas.microsoft.com/office/drawing/2014/main" id="{613FABAE-C575-4165-A881-400B4E05F7A1}"/>
              </a:ext>
            </a:extLst>
          </p:cNvPr>
          <p:cNvPicPr>
            <a:picLocks noChangeAspect="1"/>
          </p:cNvPicPr>
          <p:nvPr/>
        </p:nvPicPr>
        <p:blipFill>
          <a:blip r:embed="rId3"/>
          <a:stretch>
            <a:fillRect/>
          </a:stretch>
        </p:blipFill>
        <p:spPr>
          <a:xfrm>
            <a:off x="7602469" y="812799"/>
            <a:ext cx="1641374" cy="5294757"/>
          </a:xfrm>
          <a:prstGeom prst="rect">
            <a:avLst/>
          </a:prstGeom>
          <a:noFill/>
        </p:spPr>
      </p:pic>
      <p:sp>
        <p:nvSpPr>
          <p:cNvPr id="63" name="Text Placeholder 3">
            <a:extLst>
              <a:ext uri="{FF2B5EF4-FFF2-40B4-BE49-F238E27FC236}">
                <a16:creationId xmlns:a16="http://schemas.microsoft.com/office/drawing/2014/main" id="{48CB608D-25EA-449F-ABF9-B5A2B5AC5F05}"/>
              </a:ext>
            </a:extLst>
          </p:cNvPr>
          <p:cNvSpPr>
            <a:spLocks noGrp="1"/>
          </p:cNvSpPr>
          <p:nvPr>
            <p:ph type="body" sz="half" idx="2"/>
          </p:nvPr>
        </p:nvSpPr>
        <p:spPr>
          <a:xfrm>
            <a:off x="643465" y="3043050"/>
            <a:ext cx="3517567" cy="3064505"/>
          </a:xfrm>
        </p:spPr>
        <p:txBody>
          <a:bodyPr/>
          <a:lstStyle/>
          <a:p>
            <a:endParaRPr lang="en-US"/>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2166600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683EA46-782E-42DE-A129-2FC281F6FF2D}"/>
              </a:ext>
            </a:extLst>
          </p:cNvPr>
          <p:cNvSpPr>
            <a:spLocks noGrp="1" noChangeArrowheads="1"/>
          </p:cNvSpPr>
          <p:nvPr>
            <p:ph type="title"/>
          </p:nvPr>
        </p:nvSpPr>
        <p:spPr bwMode="auto">
          <a:xfrm>
            <a:off x="1097280" y="286603"/>
            <a:ext cx="10058400" cy="145075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nl-NL" altLang="nl-NL" sz="1900" dirty="0"/>
              <a:t>We kunnen nu met behulp van doctrine </a:t>
            </a:r>
            <a:r>
              <a:rPr lang="nl-NL" altLang="nl-NL" sz="1900" dirty="0" err="1"/>
              <a:t>getters</a:t>
            </a:r>
            <a:r>
              <a:rPr lang="nl-NL" altLang="nl-NL" sz="1900" dirty="0"/>
              <a:t> en setters maken. Maar dan moeten we ervoor zorgen dat we via de </a:t>
            </a:r>
            <a:r>
              <a:rPr lang="nl-NL" altLang="nl-NL" sz="1900" dirty="0" err="1"/>
              <a:t>commandline</a:t>
            </a:r>
            <a:r>
              <a:rPr lang="nl-NL" altLang="nl-NL" sz="1900" dirty="0"/>
              <a:t> (git-</a:t>
            </a:r>
            <a:r>
              <a:rPr lang="nl-NL" altLang="nl-NL" sz="1900" dirty="0" err="1"/>
              <a:t>bash</a:t>
            </a:r>
            <a:r>
              <a:rPr lang="nl-NL" altLang="nl-NL" sz="1900" dirty="0"/>
              <a:t>) Doctrine kunnen aansturen. Daarvoor is het bestandje cli-config nodig in de root-directory.</a:t>
            </a:r>
            <a:br>
              <a:rPr lang="nl-NL" altLang="nl-NL" sz="1900" dirty="0"/>
            </a:br>
            <a:endParaRPr lang="nl-NL" altLang="nl-NL" sz="1900" dirty="0"/>
          </a:p>
        </p:txBody>
      </p:sp>
      <p:pic>
        <p:nvPicPr>
          <p:cNvPr id="6" name="Afbeelding 5">
            <a:extLst>
              <a:ext uri="{FF2B5EF4-FFF2-40B4-BE49-F238E27FC236}">
                <a16:creationId xmlns:a16="http://schemas.microsoft.com/office/drawing/2014/main" id="{F7BD65F3-8138-4A98-AA63-1A0ACDF0047A}"/>
              </a:ext>
            </a:extLst>
          </p:cNvPr>
          <p:cNvPicPr>
            <a:picLocks noChangeAspect="1"/>
          </p:cNvPicPr>
          <p:nvPr/>
        </p:nvPicPr>
        <p:blipFill>
          <a:blip r:embed="rId3"/>
          <a:stretch>
            <a:fillRect/>
          </a:stretch>
        </p:blipFill>
        <p:spPr>
          <a:xfrm>
            <a:off x="1576351" y="2108201"/>
            <a:ext cx="9100258" cy="3760891"/>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1340639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E2DA785-C164-476D-B73D-669205860DA7}"/>
              </a:ext>
            </a:extLst>
          </p:cNvPr>
          <p:cNvPicPr>
            <a:picLocks noChangeAspect="1"/>
          </p:cNvPicPr>
          <p:nvPr/>
        </p:nvPicPr>
        <p:blipFill>
          <a:blip r:embed="rId3"/>
          <a:stretch>
            <a:fillRect/>
          </a:stretch>
        </p:blipFill>
        <p:spPr>
          <a:xfrm>
            <a:off x="15" y="643256"/>
            <a:ext cx="12191985" cy="3291837"/>
          </a:xfrm>
          <a:prstGeom prst="rect">
            <a:avLst/>
          </a:prstGeom>
          <a:noFill/>
        </p:spPr>
      </p:pic>
      <p:sp>
        <p:nvSpPr>
          <p:cNvPr id="5" name="Rectangle 2">
            <a:extLst>
              <a:ext uri="{FF2B5EF4-FFF2-40B4-BE49-F238E27FC236}">
                <a16:creationId xmlns:a16="http://schemas.microsoft.com/office/drawing/2014/main" id="{3683EA46-782E-42DE-A129-2FC281F6FF2D}"/>
              </a:ext>
            </a:extLst>
          </p:cNvPr>
          <p:cNvSpPr>
            <a:spLocks noGrp="1" noChangeArrowheads="1"/>
          </p:cNvSpPr>
          <p:nvPr>
            <p:ph type="title"/>
          </p:nvPr>
        </p:nvSpPr>
        <p:spPr bwMode="auto">
          <a:xfrm>
            <a:off x="1097279" y="4799362"/>
            <a:ext cx="10113645" cy="74368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nl-NL" altLang="nl-NL" sz="1900" dirty="0"/>
              <a:t>Geef het commando om de </a:t>
            </a:r>
            <a:r>
              <a:rPr lang="nl-NL" altLang="nl-NL" sz="1900" dirty="0" err="1"/>
              <a:t>entities</a:t>
            </a:r>
            <a:r>
              <a:rPr lang="nl-NL" altLang="nl-NL" sz="1900" dirty="0"/>
              <a:t> aan te maken en de tabellen aan te maken.</a:t>
            </a:r>
            <a:br>
              <a:rPr lang="nl-NL" altLang="nl-NL" sz="1900" dirty="0"/>
            </a:br>
            <a:endParaRPr lang="nl-NL" altLang="nl-NL" sz="1900" dirty="0"/>
          </a:p>
        </p:txBody>
      </p:sp>
      <p:sp>
        <p:nvSpPr>
          <p:cNvPr id="61" name="Text Placeholder 3">
            <a:extLst>
              <a:ext uri="{FF2B5EF4-FFF2-40B4-BE49-F238E27FC236}">
                <a16:creationId xmlns:a16="http://schemas.microsoft.com/office/drawing/2014/main" id="{008A8687-7755-4887-B4A6-0A878016191C}"/>
              </a:ext>
            </a:extLst>
          </p:cNvPr>
          <p:cNvSpPr>
            <a:spLocks noGrp="1"/>
          </p:cNvSpPr>
          <p:nvPr>
            <p:ph type="body" sz="half" idx="2"/>
          </p:nvPr>
        </p:nvSpPr>
        <p:spPr>
          <a:xfrm>
            <a:off x="1097279" y="5715000"/>
            <a:ext cx="10113264" cy="609600"/>
          </a:xfrm>
        </p:spPr>
        <p:txBody>
          <a:bodyPr/>
          <a:lstStyle/>
          <a:p>
            <a:endParaRPr lang="en-US"/>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69189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3466" y="786383"/>
            <a:ext cx="3517567" cy="2093975"/>
          </a:xfrm>
        </p:spPr>
        <p:txBody>
          <a:bodyPr anchor="b">
            <a:normAutofit/>
          </a:bodyPr>
          <a:lstStyle/>
          <a:p>
            <a:r>
              <a:rPr lang="nl-NL" dirty="0"/>
              <a:t>De IDE: </a:t>
            </a:r>
            <a:r>
              <a:rPr lang="nl-NL" dirty="0" err="1"/>
              <a:t>PhpStorm</a:t>
            </a:r>
            <a:endParaRPr lang="nl-NL" dirty="0"/>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984" y="1696496"/>
            <a:ext cx="5928344" cy="3527363"/>
          </a:xfrm>
          <a:prstGeom prst="rect">
            <a:avLst/>
          </a:prstGeom>
          <a:noFill/>
        </p:spPr>
      </p:pic>
      <p:sp>
        <p:nvSpPr>
          <p:cNvPr id="9" name="Text Placeholder 3">
            <a:extLst>
              <a:ext uri="{FF2B5EF4-FFF2-40B4-BE49-F238E27FC236}">
                <a16:creationId xmlns:a16="http://schemas.microsoft.com/office/drawing/2014/main" id="{0EC59DA6-6BD9-45A4-8439-CFDF6408E0FC}"/>
              </a:ext>
            </a:extLst>
          </p:cNvPr>
          <p:cNvSpPr>
            <a:spLocks noGrp="1"/>
          </p:cNvSpPr>
          <p:nvPr>
            <p:ph type="body" sz="half" idx="2"/>
          </p:nvPr>
        </p:nvSpPr>
        <p:spPr>
          <a:xfrm>
            <a:off x="643465" y="3043050"/>
            <a:ext cx="3517567" cy="3064505"/>
          </a:xfrm>
        </p:spPr>
        <p:txBody>
          <a:bodyPr/>
          <a:lstStyle/>
          <a:p>
            <a:endParaRPr lang="en-US"/>
          </a:p>
        </p:txBody>
      </p:sp>
      <p:sp>
        <p:nvSpPr>
          <p:cNvPr id="11" name="Date Placeholder 4">
            <a:extLst>
              <a:ext uri="{FF2B5EF4-FFF2-40B4-BE49-F238E27FC236}">
                <a16:creationId xmlns:a16="http://schemas.microsoft.com/office/drawing/2014/main" id="{3B410C7F-18D1-49D5-A27C-83727FBF8CFD}"/>
              </a:ext>
            </a:extLst>
          </p:cNvPr>
          <p:cNvSpPr>
            <a:spLocks noGrp="1"/>
          </p:cNvSpPr>
          <p:nvPr>
            <p:ph type="dt" sz="half" idx="10"/>
          </p:nvPr>
        </p:nvSpPr>
        <p:spPr>
          <a:xfrm>
            <a:off x="643464" y="6446520"/>
            <a:ext cx="3517568" cy="365125"/>
          </a:xfrm>
        </p:spPr>
        <p:txBody>
          <a:bodyPr/>
          <a:lstStyle/>
          <a:p>
            <a:pPr rtl="0">
              <a:spcAft>
                <a:spcPts val="600"/>
              </a:spcAft>
            </a:pPr>
            <a:fld id="{7EC0246C-263D-46C0-97C2-33055410F436}" type="datetime1">
              <a:rPr lang="nl-NL" smtClean="0"/>
              <a:pPr rtl="0">
                <a:spcAft>
                  <a:spcPts val="600"/>
                </a:spcAft>
              </a:pPr>
              <a:t>29-11-2020</a:t>
            </a:fld>
            <a:endParaRPr lang="en-US"/>
          </a:p>
        </p:txBody>
      </p:sp>
    </p:spTree>
    <p:extLst>
      <p:ext uri="{BB962C8B-B14F-4D97-AF65-F5344CB8AC3E}">
        <p14:creationId xmlns:p14="http://schemas.microsoft.com/office/powerpoint/2010/main" val="2649572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683EA46-782E-42DE-A129-2FC281F6FF2D}"/>
              </a:ext>
            </a:extLst>
          </p:cNvPr>
          <p:cNvSpPr>
            <a:spLocks noGrp="1" noChangeArrowheads="1"/>
          </p:cNvSpPr>
          <p:nvPr>
            <p:ph type="title"/>
          </p:nvPr>
        </p:nvSpPr>
        <p:spPr bwMode="auto">
          <a:xfrm>
            <a:off x="643466" y="786383"/>
            <a:ext cx="3517567" cy="20939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lang="nl-NL" altLang="nl-NL" sz="2500" dirty="0" err="1"/>
              <a:t>Getters</a:t>
            </a:r>
            <a:r>
              <a:rPr lang="nl-NL" altLang="nl-NL" sz="2500" dirty="0"/>
              <a:t> en setters door Doctrine/ORM toegevoegd</a:t>
            </a:r>
          </a:p>
        </p:txBody>
      </p:sp>
      <p:pic>
        <p:nvPicPr>
          <p:cNvPr id="2" name="Afbeelding 1">
            <a:extLst>
              <a:ext uri="{FF2B5EF4-FFF2-40B4-BE49-F238E27FC236}">
                <a16:creationId xmlns:a16="http://schemas.microsoft.com/office/drawing/2014/main" id="{B466B67D-D94F-4E62-A74A-84D53FD4B867}"/>
              </a:ext>
            </a:extLst>
          </p:cNvPr>
          <p:cNvPicPr>
            <a:picLocks noChangeAspect="1"/>
          </p:cNvPicPr>
          <p:nvPr/>
        </p:nvPicPr>
        <p:blipFill>
          <a:blip r:embed="rId3"/>
          <a:stretch>
            <a:fillRect/>
          </a:stretch>
        </p:blipFill>
        <p:spPr>
          <a:xfrm>
            <a:off x="6861203" y="812799"/>
            <a:ext cx="3123906" cy="5294757"/>
          </a:xfrm>
          <a:prstGeom prst="rect">
            <a:avLst/>
          </a:prstGeom>
          <a:noFill/>
        </p:spPr>
      </p:pic>
      <p:sp>
        <p:nvSpPr>
          <p:cNvPr id="66" name="Text Placeholder 3">
            <a:extLst>
              <a:ext uri="{FF2B5EF4-FFF2-40B4-BE49-F238E27FC236}">
                <a16:creationId xmlns:a16="http://schemas.microsoft.com/office/drawing/2014/main" id="{BDFC1414-9540-4799-ADD2-ADC70916A0BC}"/>
              </a:ext>
            </a:extLst>
          </p:cNvPr>
          <p:cNvSpPr>
            <a:spLocks noGrp="1"/>
          </p:cNvSpPr>
          <p:nvPr>
            <p:ph type="body" sz="half" idx="2"/>
          </p:nvPr>
        </p:nvSpPr>
        <p:spPr>
          <a:xfrm>
            <a:off x="643465" y="3043050"/>
            <a:ext cx="3517567" cy="3064505"/>
          </a:xfrm>
        </p:spPr>
        <p:txBody>
          <a:bodyPr/>
          <a:lstStyle/>
          <a:p>
            <a:endParaRPr lang="en-US"/>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392783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r>
              <a:rPr lang="en-US" dirty="0"/>
              <a:t>Nu </a:t>
            </a:r>
            <a:r>
              <a:rPr lang="en-US" dirty="0" err="1"/>
              <a:t>kunnen</a:t>
            </a:r>
            <a:r>
              <a:rPr lang="en-US" dirty="0"/>
              <a:t> we de </a:t>
            </a:r>
            <a:r>
              <a:rPr lang="en-US" dirty="0" err="1"/>
              <a:t>tabel</a:t>
            </a:r>
            <a:r>
              <a:rPr lang="en-US" dirty="0"/>
              <a:t> laten </a:t>
            </a:r>
            <a:r>
              <a:rPr lang="en-US" dirty="0" err="1"/>
              <a:t>genereren</a:t>
            </a:r>
            <a:r>
              <a:rPr lang="en-US" dirty="0"/>
              <a:t>.</a:t>
            </a:r>
          </a:p>
        </p:txBody>
      </p:sp>
      <p:pic>
        <p:nvPicPr>
          <p:cNvPr id="4" name="Afbeelding 3">
            <a:extLst>
              <a:ext uri="{FF2B5EF4-FFF2-40B4-BE49-F238E27FC236}">
                <a16:creationId xmlns:a16="http://schemas.microsoft.com/office/drawing/2014/main" id="{DF85D9F5-2719-4D08-9C1F-E47F095BC1CE}"/>
              </a:ext>
            </a:extLst>
          </p:cNvPr>
          <p:cNvPicPr>
            <a:picLocks noChangeAspect="1"/>
          </p:cNvPicPr>
          <p:nvPr/>
        </p:nvPicPr>
        <p:blipFill>
          <a:blip r:embed="rId3"/>
          <a:stretch>
            <a:fillRect/>
          </a:stretch>
        </p:blipFill>
        <p:spPr>
          <a:xfrm>
            <a:off x="1097280" y="2222599"/>
            <a:ext cx="10058400" cy="3532094"/>
          </a:xfrm>
          <a:prstGeom prst="rect">
            <a:avLst/>
          </a:prstGeom>
          <a:noFill/>
        </p:spPr>
      </p:pic>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3666310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fontScale="90000"/>
          </a:bodyPr>
          <a:lstStyle/>
          <a:p>
            <a:r>
              <a:rPr lang="en-US" dirty="0"/>
              <a:t>Na </a:t>
            </a:r>
            <a:r>
              <a:rPr lang="en-US" dirty="0" err="1"/>
              <a:t>een</a:t>
            </a:r>
            <a:r>
              <a:rPr lang="en-US" dirty="0"/>
              <a:t> refresh in phpMyAdmin </a:t>
            </a:r>
            <a:r>
              <a:rPr lang="en-US" dirty="0" err="1"/>
              <a:t>zien</a:t>
            </a:r>
            <a:r>
              <a:rPr lang="en-US" dirty="0"/>
              <a:t> we </a:t>
            </a:r>
            <a:r>
              <a:rPr lang="en-US" dirty="0" err="1"/>
              <a:t>een</a:t>
            </a:r>
            <a:r>
              <a:rPr lang="en-US" dirty="0"/>
              <a:t> </a:t>
            </a:r>
            <a:r>
              <a:rPr lang="en-US" dirty="0" err="1"/>
              <a:t>nieuwe</a:t>
            </a:r>
            <a:r>
              <a:rPr lang="en-US" dirty="0"/>
              <a:t> </a:t>
            </a:r>
            <a:r>
              <a:rPr lang="en-US" dirty="0" err="1"/>
              <a:t>tabel</a:t>
            </a:r>
            <a:r>
              <a:rPr lang="en-US" dirty="0"/>
              <a:t> `</a:t>
            </a:r>
            <a:r>
              <a:rPr lang="en-US" dirty="0" err="1"/>
              <a:t>patienten</a:t>
            </a:r>
            <a:r>
              <a:rPr lang="en-US" dirty="0"/>
              <a:t>`.</a:t>
            </a:r>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pic>
        <p:nvPicPr>
          <p:cNvPr id="5" name="Afbeelding 4">
            <a:extLst>
              <a:ext uri="{FF2B5EF4-FFF2-40B4-BE49-F238E27FC236}">
                <a16:creationId xmlns:a16="http://schemas.microsoft.com/office/drawing/2014/main" id="{38E9A478-9A53-4FF9-9CE0-2BD71D8A5359}"/>
              </a:ext>
            </a:extLst>
          </p:cNvPr>
          <p:cNvPicPr>
            <a:picLocks noChangeAspect="1"/>
          </p:cNvPicPr>
          <p:nvPr/>
        </p:nvPicPr>
        <p:blipFill>
          <a:blip r:embed="rId3"/>
          <a:stretch>
            <a:fillRect/>
          </a:stretch>
        </p:blipFill>
        <p:spPr>
          <a:xfrm>
            <a:off x="1097280" y="2519202"/>
            <a:ext cx="6751785" cy="2288105"/>
          </a:xfrm>
          <a:prstGeom prst="rect">
            <a:avLst/>
          </a:prstGeom>
        </p:spPr>
      </p:pic>
    </p:spTree>
    <p:extLst>
      <p:ext uri="{BB962C8B-B14F-4D97-AF65-F5344CB8AC3E}">
        <p14:creationId xmlns:p14="http://schemas.microsoft.com/office/powerpoint/2010/main" val="4052484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A61FE998-E091-4AED-A418-E84304B026CD}"/>
              </a:ext>
            </a:extLst>
          </p:cNvPr>
          <p:cNvPicPr>
            <a:picLocks noChangeAspect="1"/>
          </p:cNvPicPr>
          <p:nvPr/>
        </p:nvPicPr>
        <p:blipFill>
          <a:blip r:embed="rId3"/>
          <a:stretch>
            <a:fillRect/>
          </a:stretch>
        </p:blipFill>
        <p:spPr>
          <a:xfrm>
            <a:off x="2199538" y="0"/>
            <a:ext cx="7792938" cy="4578350"/>
          </a:xfrm>
          <a:prstGeom prst="rect">
            <a:avLst/>
          </a:prstGeom>
          <a:noFill/>
        </p:spPr>
      </p:pic>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1097279" y="4799362"/>
            <a:ext cx="10113645" cy="743682"/>
          </a:xfrm>
        </p:spPr>
        <p:txBody>
          <a:bodyPr rtlCol="0" anchor="b">
            <a:normAutofit/>
          </a:bodyPr>
          <a:lstStyle/>
          <a:p>
            <a:r>
              <a:rPr lang="en-US" sz="2700" err="1"/>
              <a:t>M.b.v</a:t>
            </a:r>
            <a:r>
              <a:rPr lang="en-US" sz="2700"/>
              <a:t>  de Entity-Manager </a:t>
            </a:r>
            <a:r>
              <a:rPr lang="en-US" sz="2700" err="1"/>
              <a:t>kunnen</a:t>
            </a:r>
            <a:r>
              <a:rPr lang="en-US" sz="2700"/>
              <a:t> we nu de database </a:t>
            </a:r>
            <a:r>
              <a:rPr lang="en-US" sz="2700" err="1"/>
              <a:t>vullen</a:t>
            </a:r>
            <a:r>
              <a:rPr lang="en-US" sz="2700"/>
              <a:t>.</a:t>
            </a:r>
          </a:p>
        </p:txBody>
      </p:sp>
      <p:sp>
        <p:nvSpPr>
          <p:cNvPr id="61" name="Text Placeholder 3">
            <a:extLst>
              <a:ext uri="{FF2B5EF4-FFF2-40B4-BE49-F238E27FC236}">
                <a16:creationId xmlns:a16="http://schemas.microsoft.com/office/drawing/2014/main" id="{9C265685-BC59-48BA-99CB-34C8E6EF20E4}"/>
              </a:ext>
            </a:extLst>
          </p:cNvPr>
          <p:cNvSpPr>
            <a:spLocks noGrp="1"/>
          </p:cNvSpPr>
          <p:nvPr>
            <p:ph type="body" sz="half" idx="2"/>
          </p:nvPr>
        </p:nvSpPr>
        <p:spPr>
          <a:xfrm>
            <a:off x="1097279" y="5715000"/>
            <a:ext cx="10113264" cy="609600"/>
          </a:xfrm>
        </p:spPr>
        <p:txBody>
          <a:bodyPr/>
          <a:lstStyle/>
          <a:p>
            <a:endParaRPr lang="en-US"/>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50780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B2EA78-AEB3-469B-9025-3B17201A457B}"/>
              </a:ext>
            </a:extLst>
          </p:cNvPr>
          <p:cNvSpPr>
            <a:spLocks noGrp="1"/>
          </p:cNvSpPr>
          <p:nvPr>
            <p:ph type="title"/>
          </p:nvPr>
        </p:nvSpPr>
        <p:spPr>
          <a:xfrm>
            <a:off x="643465" y="1779105"/>
            <a:ext cx="3517567" cy="1142063"/>
          </a:xfrm>
        </p:spPr>
        <p:txBody>
          <a:bodyPr rtlCol="0" anchor="b">
            <a:normAutofit/>
          </a:bodyPr>
          <a:lstStyle/>
          <a:p>
            <a:r>
              <a:rPr lang="en-US" dirty="0" err="1"/>
              <a:t>Probeer</a:t>
            </a:r>
            <a:r>
              <a:rPr lang="en-US" dirty="0"/>
              <a:t> </a:t>
            </a:r>
            <a:r>
              <a:rPr lang="en-US" dirty="0" err="1"/>
              <a:t>dit</a:t>
            </a:r>
            <a:r>
              <a:rPr lang="en-US" dirty="0"/>
              <a:t> </a:t>
            </a:r>
            <a:r>
              <a:rPr lang="en-US" dirty="0" err="1"/>
              <a:t>zelf</a:t>
            </a:r>
            <a:r>
              <a:rPr lang="en-US" dirty="0"/>
              <a:t> </a:t>
            </a:r>
            <a:r>
              <a:rPr lang="en-US" dirty="0" err="1"/>
              <a:t>na</a:t>
            </a:r>
            <a:r>
              <a:rPr lang="en-US" dirty="0"/>
              <a:t> </a:t>
            </a:r>
            <a:r>
              <a:rPr lang="en-US" dirty="0" err="1"/>
              <a:t>te</a:t>
            </a:r>
            <a:r>
              <a:rPr lang="en-US" dirty="0"/>
              <a:t> </a:t>
            </a:r>
            <a:r>
              <a:rPr lang="en-US" dirty="0" err="1"/>
              <a:t>maken</a:t>
            </a:r>
            <a:r>
              <a:rPr lang="en-US" dirty="0"/>
              <a:t>.</a:t>
            </a:r>
          </a:p>
        </p:txBody>
      </p:sp>
      <p:sp>
        <p:nvSpPr>
          <p:cNvPr id="56" name="Date Placeholder 4">
            <a:extLst>
              <a:ext uri="{FF2B5EF4-FFF2-40B4-BE49-F238E27FC236}">
                <a16:creationId xmlns:a16="http://schemas.microsoft.com/office/drawing/2014/main" id="{4B127EA5-597A-461A-AF6B-A3AED64453DD}"/>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AC828DE5-5E25-48F8-9D08-0AAF94E065B7}" type="datetime1">
              <a:rPr lang="nl-NL" smtClean="0"/>
              <a:pPr rtl="0">
                <a:spcAft>
                  <a:spcPts val="600"/>
                </a:spcAft>
              </a:pPr>
              <a:t>29-11-2020</a:t>
            </a:fld>
            <a:endParaRPr lang="en-US"/>
          </a:p>
        </p:txBody>
      </p:sp>
      <p:sp>
        <p:nvSpPr>
          <p:cNvPr id="7" name="Tekstvak 6">
            <a:extLst>
              <a:ext uri="{FF2B5EF4-FFF2-40B4-BE49-F238E27FC236}">
                <a16:creationId xmlns:a16="http://schemas.microsoft.com/office/drawing/2014/main" id="{CDE467C8-C5AB-47E0-AFB1-A6489F310DBB}"/>
              </a:ext>
            </a:extLst>
          </p:cNvPr>
          <p:cNvSpPr txBox="1"/>
          <p:nvPr/>
        </p:nvSpPr>
        <p:spPr>
          <a:xfrm>
            <a:off x="5453063" y="1779105"/>
            <a:ext cx="5338761" cy="2308324"/>
          </a:xfrm>
          <a:prstGeom prst="rect">
            <a:avLst/>
          </a:prstGeom>
          <a:noFill/>
        </p:spPr>
        <p:txBody>
          <a:bodyPr wrap="square" rtlCol="0">
            <a:spAutoFit/>
          </a:bodyPr>
          <a:lstStyle/>
          <a:p>
            <a:pPr marL="285750" indent="-285750">
              <a:buFont typeface="Arial" panose="020B0604020202020204" pitchFamily="34" charset="0"/>
              <a:buChar char="•"/>
            </a:pPr>
            <a:r>
              <a:rPr lang="nl-NL" sz="2400" dirty="0"/>
              <a:t>Maak een project aan</a:t>
            </a:r>
          </a:p>
          <a:p>
            <a:pPr marL="285750" indent="-285750">
              <a:buFont typeface="Arial" panose="020B0604020202020204" pitchFamily="34" charset="0"/>
              <a:buChar char="•"/>
            </a:pPr>
            <a:r>
              <a:rPr lang="nl-NL" sz="2400" dirty="0"/>
              <a:t>Voeg met composer doctrine toe</a:t>
            </a:r>
          </a:p>
          <a:p>
            <a:pPr marL="285750" indent="-285750">
              <a:buFont typeface="Arial" panose="020B0604020202020204" pitchFamily="34" charset="0"/>
              <a:buChar char="•"/>
            </a:pPr>
            <a:r>
              <a:rPr lang="nl-NL" sz="2400" dirty="0"/>
              <a:t>Maak een </a:t>
            </a:r>
            <a:r>
              <a:rPr lang="nl-NL" sz="2400" dirty="0" err="1"/>
              <a:t>Entity</a:t>
            </a:r>
            <a:r>
              <a:rPr lang="nl-NL" sz="2400" dirty="0"/>
              <a:t> aan met annotatie</a:t>
            </a:r>
          </a:p>
          <a:p>
            <a:pPr marL="285750" indent="-285750">
              <a:buFont typeface="Arial" panose="020B0604020202020204" pitchFamily="34" charset="0"/>
              <a:buChar char="•"/>
            </a:pPr>
            <a:r>
              <a:rPr lang="nl-NL" sz="2400" dirty="0"/>
              <a:t>Maak met Doctrine/</a:t>
            </a:r>
            <a:r>
              <a:rPr lang="nl-NL" sz="2400" dirty="0" err="1"/>
              <a:t>orm</a:t>
            </a:r>
            <a:r>
              <a:rPr lang="nl-NL" sz="2400" dirty="0"/>
              <a:t> </a:t>
            </a:r>
            <a:r>
              <a:rPr lang="nl-NL" sz="2400" dirty="0" err="1"/>
              <a:t>getters</a:t>
            </a:r>
            <a:r>
              <a:rPr lang="nl-NL" sz="2400" dirty="0"/>
              <a:t> en setters aan</a:t>
            </a:r>
          </a:p>
          <a:p>
            <a:pPr marL="285750" indent="-285750">
              <a:buFont typeface="Arial" panose="020B0604020202020204" pitchFamily="34" charset="0"/>
              <a:buChar char="•"/>
            </a:pPr>
            <a:r>
              <a:rPr lang="nl-NL" sz="2400" dirty="0"/>
              <a:t>Maak de tabel in de database aan</a:t>
            </a:r>
          </a:p>
        </p:txBody>
      </p:sp>
    </p:spTree>
    <p:extLst>
      <p:ext uri="{BB962C8B-B14F-4D97-AF65-F5344CB8AC3E}">
        <p14:creationId xmlns:p14="http://schemas.microsoft.com/office/powerpoint/2010/main" val="180718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45" y="0"/>
            <a:ext cx="10647324" cy="4578350"/>
          </a:xfrm>
          <a:prstGeom prst="rect">
            <a:avLst/>
          </a:prstGeom>
          <a:noFill/>
          <a:ln>
            <a:noFill/>
          </a:ln>
          <a:effectLst>
            <a:outerShdw blurRad="190500" algn="tl" rotWithShape="0">
              <a:srgbClr val="000000">
                <a:alpha val="70000"/>
              </a:srgbClr>
            </a:outerShdw>
          </a:effectLst>
        </p:spPr>
      </p:pic>
      <p:sp>
        <p:nvSpPr>
          <p:cNvPr id="2" name="Titel 1"/>
          <p:cNvSpPr>
            <a:spLocks noGrp="1"/>
          </p:cNvSpPr>
          <p:nvPr>
            <p:ph type="title"/>
          </p:nvPr>
        </p:nvSpPr>
        <p:spPr>
          <a:xfrm>
            <a:off x="1097279" y="4799362"/>
            <a:ext cx="10113645" cy="743682"/>
          </a:xfrm>
        </p:spPr>
        <p:txBody>
          <a:bodyPr anchor="b">
            <a:normAutofit/>
          </a:bodyPr>
          <a:lstStyle/>
          <a:p>
            <a:r>
              <a:rPr lang="nl-NL" dirty="0"/>
              <a:t>Een webapplicatie uitvoeren</a:t>
            </a:r>
          </a:p>
        </p:txBody>
      </p:sp>
      <p:sp>
        <p:nvSpPr>
          <p:cNvPr id="10" name="Text Placeholder 3">
            <a:extLst>
              <a:ext uri="{FF2B5EF4-FFF2-40B4-BE49-F238E27FC236}">
                <a16:creationId xmlns:a16="http://schemas.microsoft.com/office/drawing/2014/main" id="{378F8919-4B58-403B-A474-F26BAE0C2AAE}"/>
              </a:ext>
            </a:extLst>
          </p:cNvPr>
          <p:cNvSpPr>
            <a:spLocks noGrp="1"/>
          </p:cNvSpPr>
          <p:nvPr>
            <p:ph type="body" sz="half" idx="2"/>
          </p:nvPr>
        </p:nvSpPr>
        <p:spPr>
          <a:xfrm>
            <a:off x="1097279" y="5715000"/>
            <a:ext cx="10113264" cy="609600"/>
          </a:xfrm>
        </p:spPr>
        <p:txBody>
          <a:bodyPr/>
          <a:lstStyle/>
          <a:p>
            <a:endParaRPr lang="en-US"/>
          </a:p>
        </p:txBody>
      </p:sp>
      <p:sp>
        <p:nvSpPr>
          <p:cNvPr id="12" name="Date Placeholder 4">
            <a:extLst>
              <a:ext uri="{FF2B5EF4-FFF2-40B4-BE49-F238E27FC236}">
                <a16:creationId xmlns:a16="http://schemas.microsoft.com/office/drawing/2014/main" id="{17456B7A-2444-4D71-814D-24874EB673D3}"/>
              </a:ext>
            </a:extLst>
          </p:cNvPr>
          <p:cNvSpPr>
            <a:spLocks noGrp="1"/>
          </p:cNvSpPr>
          <p:nvPr>
            <p:ph type="dt" sz="half" idx="10"/>
          </p:nvPr>
        </p:nvSpPr>
        <p:spPr>
          <a:xfrm>
            <a:off x="8218426" y="6446838"/>
            <a:ext cx="2584850" cy="365125"/>
          </a:xfrm>
        </p:spPr>
        <p:txBody>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297444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3466" y="786383"/>
            <a:ext cx="3517567" cy="2093975"/>
          </a:xfrm>
        </p:spPr>
        <p:txBody>
          <a:bodyPr anchor="b">
            <a:normAutofit/>
          </a:bodyPr>
          <a:lstStyle/>
          <a:p>
            <a:r>
              <a:rPr lang="nl-NL" dirty="0"/>
              <a:t>PHP en HTML</a:t>
            </a:r>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984" y="1852115"/>
            <a:ext cx="5928344" cy="3216125"/>
          </a:xfrm>
          <a:prstGeom prst="rect">
            <a:avLst/>
          </a:prstGeom>
          <a:noFill/>
        </p:spPr>
      </p:pic>
      <p:sp>
        <p:nvSpPr>
          <p:cNvPr id="9" name="Text Placeholder 3">
            <a:extLst>
              <a:ext uri="{FF2B5EF4-FFF2-40B4-BE49-F238E27FC236}">
                <a16:creationId xmlns:a16="http://schemas.microsoft.com/office/drawing/2014/main" id="{FA8EAF8E-C403-4B3B-98B9-4D934BAF121C}"/>
              </a:ext>
            </a:extLst>
          </p:cNvPr>
          <p:cNvSpPr>
            <a:spLocks noGrp="1"/>
          </p:cNvSpPr>
          <p:nvPr>
            <p:ph type="body" sz="half" idx="2"/>
          </p:nvPr>
        </p:nvSpPr>
        <p:spPr>
          <a:xfrm>
            <a:off x="643465" y="3043050"/>
            <a:ext cx="3517567" cy="3064505"/>
          </a:xfrm>
        </p:spPr>
        <p:txBody>
          <a:bodyPr/>
          <a:lstStyle/>
          <a:p>
            <a:endParaRPr lang="en-US"/>
          </a:p>
        </p:txBody>
      </p:sp>
      <p:sp>
        <p:nvSpPr>
          <p:cNvPr id="11" name="Date Placeholder 4">
            <a:extLst>
              <a:ext uri="{FF2B5EF4-FFF2-40B4-BE49-F238E27FC236}">
                <a16:creationId xmlns:a16="http://schemas.microsoft.com/office/drawing/2014/main" id="{1F65FCB1-C369-4BCA-B4B1-01BC9BC60AF8}"/>
              </a:ext>
            </a:extLst>
          </p:cNvPr>
          <p:cNvSpPr>
            <a:spLocks noGrp="1"/>
          </p:cNvSpPr>
          <p:nvPr>
            <p:ph type="dt" sz="half" idx="10"/>
          </p:nvPr>
        </p:nvSpPr>
        <p:spPr>
          <a:xfrm>
            <a:off x="643464" y="6446520"/>
            <a:ext cx="3517568" cy="365125"/>
          </a:xfrm>
        </p:spPr>
        <p:txBody>
          <a:bodyPr/>
          <a:lstStyle/>
          <a:p>
            <a:pPr rtl="0">
              <a:spcAft>
                <a:spcPts val="600"/>
              </a:spcAft>
            </a:pPr>
            <a:fld id="{7EC0246C-263D-46C0-97C2-33055410F436}" type="datetime1">
              <a:rPr lang="nl-NL" smtClean="0"/>
              <a:pPr rtl="0">
                <a:spcAft>
                  <a:spcPts val="600"/>
                </a:spcAft>
              </a:pPr>
              <a:t>29-11-2020</a:t>
            </a:fld>
            <a:endParaRPr lang="en-US"/>
          </a:p>
        </p:txBody>
      </p:sp>
    </p:spTree>
    <p:extLst>
      <p:ext uri="{BB962C8B-B14F-4D97-AF65-F5344CB8AC3E}">
        <p14:creationId xmlns:p14="http://schemas.microsoft.com/office/powerpoint/2010/main" val="214918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341D6552-EFAC-4138-AD9D-30640D9ED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49" y="0"/>
            <a:ext cx="7997117" cy="4578350"/>
          </a:xfrm>
          <a:prstGeom prst="rect">
            <a:avLst/>
          </a:prstGeom>
          <a:noFill/>
        </p:spPr>
      </p:pic>
      <p:sp>
        <p:nvSpPr>
          <p:cNvPr id="2" name="Titel 1"/>
          <p:cNvSpPr>
            <a:spLocks noGrp="1"/>
          </p:cNvSpPr>
          <p:nvPr>
            <p:ph type="title"/>
          </p:nvPr>
        </p:nvSpPr>
        <p:spPr>
          <a:xfrm>
            <a:off x="1097279" y="4799362"/>
            <a:ext cx="10113645" cy="743682"/>
          </a:xfrm>
        </p:spPr>
        <p:txBody>
          <a:bodyPr anchor="b">
            <a:normAutofit/>
          </a:bodyPr>
          <a:lstStyle/>
          <a:p>
            <a:r>
              <a:rPr lang="nl-NL" dirty="0"/>
              <a:t>De web- en </a:t>
            </a:r>
            <a:r>
              <a:rPr lang="nl-NL" dirty="0" err="1"/>
              <a:t>mysql</a:t>
            </a:r>
            <a:r>
              <a:rPr lang="nl-NL" dirty="0"/>
              <a:t> servers: XAMPP</a:t>
            </a:r>
          </a:p>
        </p:txBody>
      </p:sp>
      <p:sp>
        <p:nvSpPr>
          <p:cNvPr id="14" name="Text Placeholder 3">
            <a:extLst>
              <a:ext uri="{FF2B5EF4-FFF2-40B4-BE49-F238E27FC236}">
                <a16:creationId xmlns:a16="http://schemas.microsoft.com/office/drawing/2014/main" id="{B25DA13B-028B-4F4C-8B4F-D2C0C086675D}"/>
              </a:ext>
            </a:extLst>
          </p:cNvPr>
          <p:cNvSpPr>
            <a:spLocks noGrp="1"/>
          </p:cNvSpPr>
          <p:nvPr>
            <p:ph type="body" sz="half" idx="2"/>
          </p:nvPr>
        </p:nvSpPr>
        <p:spPr>
          <a:xfrm>
            <a:off x="1097279" y="5715000"/>
            <a:ext cx="10113264" cy="609600"/>
          </a:xfrm>
        </p:spPr>
        <p:txBody>
          <a:bodyPr/>
          <a:lstStyle/>
          <a:p>
            <a:endParaRPr lang="en-US"/>
          </a:p>
        </p:txBody>
      </p:sp>
      <p:sp>
        <p:nvSpPr>
          <p:cNvPr id="13" name="Date Placeholder 4">
            <a:extLst>
              <a:ext uri="{FF2B5EF4-FFF2-40B4-BE49-F238E27FC236}">
                <a16:creationId xmlns:a16="http://schemas.microsoft.com/office/drawing/2014/main" id="{C06B83DB-6414-49A2-836A-8B68565AB55C}"/>
              </a:ext>
            </a:extLst>
          </p:cNvPr>
          <p:cNvSpPr>
            <a:spLocks noGrp="1"/>
          </p:cNvSpPr>
          <p:nvPr>
            <p:ph type="dt" sz="half" idx="10"/>
          </p:nvPr>
        </p:nvSpPr>
        <p:spPr>
          <a:xfrm>
            <a:off x="8218426" y="6446838"/>
            <a:ext cx="2584850" cy="365125"/>
          </a:xfrm>
        </p:spPr>
        <p:txBody>
          <a:bodyPr/>
          <a:lstStyle/>
          <a:p>
            <a:pPr rtl="0">
              <a:spcAft>
                <a:spcPts val="600"/>
              </a:spcAft>
            </a:pPr>
            <a:fld id="{AC828DE5-5E25-48F8-9D08-0AAF94E065B7}" type="datetime1">
              <a:rPr lang="nl-NL" smtClean="0"/>
              <a:pPr rtl="0">
                <a:spcAft>
                  <a:spcPts val="600"/>
                </a:spcAft>
              </a:pPr>
              <a:t>29-11-2020</a:t>
            </a:fld>
            <a:endParaRPr lang="en-US"/>
          </a:p>
        </p:txBody>
      </p:sp>
    </p:spTree>
    <p:extLst>
      <p:ext uri="{BB962C8B-B14F-4D97-AF65-F5344CB8AC3E}">
        <p14:creationId xmlns:p14="http://schemas.microsoft.com/office/powerpoint/2010/main" val="90990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286603"/>
            <a:ext cx="10058400" cy="1450757"/>
          </a:xfrm>
        </p:spPr>
        <p:txBody>
          <a:bodyPr anchor="b">
            <a:normAutofit/>
          </a:bodyPr>
          <a:lstStyle/>
          <a:p>
            <a:r>
              <a:rPr lang="nl-NL" dirty="0" err="1"/>
              <a:t>php_error_log</a:t>
            </a:r>
            <a:endParaRPr lang="nl-NL" dirty="0"/>
          </a:p>
        </p:txBody>
      </p:sp>
      <p:pic>
        <p:nvPicPr>
          <p:cNvPr id="4" name="Afbeelding 3" descr="Afbeelding met tafel&#10;&#10;Automatisch gegenereerde beschrijving">
            <a:extLst>
              <a:ext uri="{FF2B5EF4-FFF2-40B4-BE49-F238E27FC236}">
                <a16:creationId xmlns:a16="http://schemas.microsoft.com/office/drawing/2014/main" id="{78FEEADB-0E49-4670-81F7-83CEEFC82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489" y="2130483"/>
            <a:ext cx="4639736" cy="1415119"/>
          </a:xfrm>
          <a:prstGeom prst="rect">
            <a:avLst/>
          </a:prstGeom>
          <a:noFill/>
        </p:spPr>
      </p:pic>
      <p:sp>
        <p:nvSpPr>
          <p:cNvPr id="11" name="Date Placeholder 4">
            <a:extLst>
              <a:ext uri="{FF2B5EF4-FFF2-40B4-BE49-F238E27FC236}">
                <a16:creationId xmlns:a16="http://schemas.microsoft.com/office/drawing/2014/main" id="{B767E918-2C5D-45E3-968B-31223A361357}"/>
              </a:ext>
            </a:extLst>
          </p:cNvPr>
          <p:cNvSpPr>
            <a:spLocks noGrp="1"/>
          </p:cNvSpPr>
          <p:nvPr>
            <p:ph type="dt" sz="half" idx="10"/>
          </p:nvPr>
        </p:nvSpPr>
        <p:spPr>
          <a:xfrm>
            <a:off x="8218426" y="6446838"/>
            <a:ext cx="2584850" cy="365125"/>
          </a:xfrm>
        </p:spPr>
        <p:txBody>
          <a:bodyPr/>
          <a:lstStyle/>
          <a:p>
            <a:pPr rtl="0">
              <a:spcAft>
                <a:spcPts val="600"/>
              </a:spcAft>
            </a:pPr>
            <a:fld id="{CF007331-9111-4CF7-BB53-7967C82BE855}" type="datetime1">
              <a:rPr lang="nl-NL" smtClean="0"/>
              <a:pPr rtl="0">
                <a:spcAft>
                  <a:spcPts val="600"/>
                </a:spcAft>
              </a:pPr>
              <a:t>29-11-2020</a:t>
            </a:fld>
            <a:endParaRPr lang="en-US"/>
          </a:p>
        </p:txBody>
      </p:sp>
      <p:pic>
        <p:nvPicPr>
          <p:cNvPr id="10" name="Tijdelijke aanduiding voor inhoud 9">
            <a:extLst>
              <a:ext uri="{FF2B5EF4-FFF2-40B4-BE49-F238E27FC236}">
                <a16:creationId xmlns:a16="http://schemas.microsoft.com/office/drawing/2014/main" id="{CF71055A-A142-4783-85F7-9265FC2049D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096962" y="3914347"/>
            <a:ext cx="10699257" cy="819699"/>
          </a:xfrm>
          <a:prstGeom prst="rect">
            <a:avLst/>
          </a:prstGeom>
        </p:spPr>
      </p:pic>
    </p:spTree>
    <p:extLst>
      <p:ext uri="{BB962C8B-B14F-4D97-AF65-F5344CB8AC3E}">
        <p14:creationId xmlns:p14="http://schemas.microsoft.com/office/powerpoint/2010/main" val="30221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Software installeren </a:t>
            </a:r>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1037" y="1855727"/>
            <a:ext cx="3314314" cy="4068604"/>
          </a:xfrm>
          <a:prstGeom prst="rect">
            <a:avLst/>
          </a:prstGeom>
        </p:spPr>
      </p:pic>
    </p:spTree>
    <p:extLst>
      <p:ext uri="{BB962C8B-B14F-4D97-AF65-F5344CB8AC3E}">
        <p14:creationId xmlns:p14="http://schemas.microsoft.com/office/powerpoint/2010/main" val="123015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Composer</a:t>
            </a:r>
          </a:p>
        </p:txBody>
      </p:sp>
      <p:sp>
        <p:nvSpPr>
          <p:cNvPr id="3" name="Tijdelijke aanduiding voor inhoud 2"/>
          <p:cNvSpPr>
            <a:spLocks noGrp="1"/>
          </p:cNvSpPr>
          <p:nvPr>
            <p:ph idx="1"/>
          </p:nvPr>
        </p:nvSpPr>
        <p:spPr/>
        <p:txBody>
          <a:bodyPr/>
          <a:lstStyle/>
          <a:p>
            <a:r>
              <a:rPr lang="nl-NL" dirty="0"/>
              <a:t>Software pakketten installeren (afhankelijkheden regelt composer)</a:t>
            </a:r>
          </a:p>
          <a:p>
            <a:r>
              <a:rPr lang="nl-NL" dirty="0" err="1"/>
              <a:t>Autoloading</a:t>
            </a:r>
            <a:r>
              <a:rPr lang="nl-NL" dirty="0"/>
              <a:t>  regelen voor PHP-classes, functies en constanten</a:t>
            </a:r>
          </a:p>
          <a:p>
            <a:r>
              <a:rPr lang="nl-NL" dirty="0"/>
              <a:t>Geïnstalleerde software pakketten updaten </a:t>
            </a:r>
          </a:p>
          <a:p>
            <a:pPr marL="0" indent="0">
              <a:buNone/>
            </a:pPr>
            <a:endParaRPr lang="nl-NL" dirty="0"/>
          </a:p>
          <a:p>
            <a:pPr marL="0" indent="0">
              <a:buNone/>
            </a:pPr>
            <a:endParaRPr lang="nl-NL" dirty="0"/>
          </a:p>
        </p:txBody>
      </p:sp>
    </p:spTree>
    <p:extLst>
      <p:ext uri="{BB962C8B-B14F-4D97-AF65-F5344CB8AC3E}">
        <p14:creationId xmlns:p14="http://schemas.microsoft.com/office/powerpoint/2010/main" val="32078260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25_TF56160789" id="{09347C12-031C-413E-A748-FF4F71BF118C}" vid="{3DEA83A5-CB99-49DA-AF92-88A659250F56}"/>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3371F6EC632843AB6E810AF4A3BC7B" ma:contentTypeVersion="9" ma:contentTypeDescription="Een nieuw document maken." ma:contentTypeScope="" ma:versionID="314935671a7ed0443cecd893ea6bce89">
  <xsd:schema xmlns:xsd="http://www.w3.org/2001/XMLSchema" xmlns:xs="http://www.w3.org/2001/XMLSchema" xmlns:p="http://schemas.microsoft.com/office/2006/metadata/properties" xmlns:ns2="fd4092eb-adfe-4033-b17d-7369aaeea5ed" targetNamespace="http://schemas.microsoft.com/office/2006/metadata/properties" ma:root="true" ma:fieldsID="ec71f5beee92242c56836d81517bb1df" ns2:_="">
    <xsd:import namespace="fd4092eb-adfe-4033-b17d-7369aaeea5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4092eb-adfe-4033-b17d-7369aaeea5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6F427B-6A37-4507-916B-6EF7E0CD45DD}"/>
</file>

<file path=customXml/itemProps2.xml><?xml version="1.0" encoding="utf-8"?>
<ds:datastoreItem xmlns:ds="http://schemas.openxmlformats.org/officeDocument/2006/customXml" ds:itemID="{48A9AEC3-576E-4EEA-8C1C-19EB2CB57AAF}">
  <ds:schemaRefs>
    <ds:schemaRef ds:uri="http://schemas.microsoft.com/sharepoint/v3/contenttype/forms"/>
  </ds:schemaRefs>
</ds:datastoreItem>
</file>

<file path=customXml/itemProps3.xml><?xml version="1.0" encoding="utf-8"?>
<ds:datastoreItem xmlns:ds="http://schemas.openxmlformats.org/officeDocument/2006/customXml" ds:itemID="{13B1F650-A766-40FA-86C6-89ADFE1CD4F0}">
  <ds:schemaRef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 ds:uri="http://purl.org/dc/elements/1.1/"/>
    <ds:schemaRef ds:uri="62321ff3-deb1-467f-af1a-73ff550f8047"/>
    <ds:schemaRef ds:uri="http://schemas.microsoft.com/office/infopath/2007/PartnerControls"/>
    <ds:schemaRef ds:uri="e2a31599-0cc0-471f-8316-43f1e51776c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38</TotalTime>
  <Words>1346</Words>
  <Application>Microsoft Office PowerPoint</Application>
  <PresentationFormat>Breedbeeld</PresentationFormat>
  <Paragraphs>171</Paragraphs>
  <Slides>34</Slides>
  <Notes>33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34</vt:i4>
      </vt:variant>
    </vt:vector>
  </HeadingPairs>
  <TitlesOfParts>
    <vt:vector size="39" baseType="lpstr">
      <vt:lpstr>Arial</vt:lpstr>
      <vt:lpstr>Bookman Old Style</vt:lpstr>
      <vt:lpstr>Calibri</vt:lpstr>
      <vt:lpstr>Franklin Gothic Book</vt:lpstr>
      <vt:lpstr>1_RetrospectVTI</vt:lpstr>
      <vt:lpstr>Doctrine/ ORM</vt:lpstr>
      <vt:lpstr>Inrichten ontwikkelomgeving voor Kerntaak 2</vt:lpstr>
      <vt:lpstr>De IDE: PhpStorm</vt:lpstr>
      <vt:lpstr>Een webapplicatie uitvoeren</vt:lpstr>
      <vt:lpstr>PHP en HTML</vt:lpstr>
      <vt:lpstr>De web- en mysql servers: XAMPP</vt:lpstr>
      <vt:lpstr>php_error_log</vt:lpstr>
      <vt:lpstr>Software installeren </vt:lpstr>
      <vt:lpstr>Composer</vt:lpstr>
      <vt:lpstr>Packagist</vt:lpstr>
      <vt:lpstr>Composer installeren</vt:lpstr>
      <vt:lpstr>Composer testen</vt:lpstr>
      <vt:lpstr>DOCTRINE - package Deze software is bedoeld om object geörienteerd programmeren te combineren met de database.   Entities zijn de basis daarvan.   Entity is de naam die Doctrine heeft gegeven aan Klassen</vt:lpstr>
      <vt:lpstr>ORM is onderdeel van DOCTRINE Object Relational Mapper  De basis is een klasse (entiteit). De database wordt gevormd (mapping) aan de hand van die entiteit</vt:lpstr>
      <vt:lpstr>ENTITY Entities zijn PHP Objecten die te onderscheiden zijn door een unieke identifier of primaire sleutel.   Een entiteit bevat eigenschappen die kunnen worden opgeslagen in een database.</vt:lpstr>
      <vt:lpstr>We gaan Doctrine met ORM met behulp van Composer toevoegen aan het project</vt:lpstr>
      <vt:lpstr>DOCTRINE is een data mapper pattern, dat wil zeggen dat de data die is opgeslagen gescheiden is van de data die worden weergegeven. En dat proberen we te bereiken in ons MVC model.</vt:lpstr>
      <vt:lpstr>Maak een database aan: healthone2 </vt:lpstr>
      <vt:lpstr>Maak in de root van je project het bestand composer.json Vul met deze gegevens: </vt:lpstr>
      <vt:lpstr>Installeer Doctrine met behulp van Composer.  </vt:lpstr>
      <vt:lpstr>Er wordt een vendor-map aan je project toegevoegd.</vt:lpstr>
      <vt:lpstr>De package manager haalt document op. </vt:lpstr>
      <vt:lpstr>Er wordt een vendor-map aan je project toegevoegd en composer.lock</vt:lpstr>
      <vt:lpstr>Nu gaan we informatie over de database instellen mbv bootstrap.php</vt:lpstr>
      <vt:lpstr>$configuration is locatie van de entities en de development of productie modus.  $connection_parameters instelling gegevens xampp-phpMyAdmin EntityManager is de tussenlaag tussen applicatie en database.</vt:lpstr>
      <vt:lpstr>Maak een map entities aan.  Kopieer je patient-klasse naar dit project HealthOne2.0. Haal de magic getter en setter weg. Plaats de klasse in de “entities”-map</vt:lpstr>
      <vt:lpstr>Voeg annotaties toe met informatie over de tabel en de  kolommen in de table  /** /* @naam */</vt:lpstr>
      <vt:lpstr>We kunnen nu met behulp van doctrine getters en setters maken. Maar dan moeten we ervoor zorgen dat we via de commandline (git-bash) Doctrine kunnen aansturen. Daarvoor is het bestandje cli-config nodig in de root-directory. </vt:lpstr>
      <vt:lpstr>Geef het commando om de entities aan te maken en de tabellen aan te maken. </vt:lpstr>
      <vt:lpstr>Getters en setters door Doctrine/ORM toegevoegd</vt:lpstr>
      <vt:lpstr>Nu kunnen we de tabel laten genereren.</vt:lpstr>
      <vt:lpstr>Na een refresh in phpMyAdmin zien we een nieuwe tabel `patienten`.</vt:lpstr>
      <vt:lpstr>M.b.v  de Entity-Manager kunnen we nu de database vullen.</vt:lpstr>
      <vt:lpstr>Probeer dit zelf na te maken.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Doctrine/ ORM</dc:title>
  <dc:creator>Kool, J.P.M.</dc:creator>
  <cp:lastModifiedBy>Kool, J.P.M.</cp:lastModifiedBy>
  <cp:revision>5</cp:revision>
  <dcterms:created xsi:type="dcterms:W3CDTF">2020-11-29T17:16:50Z</dcterms:created>
  <dcterms:modified xsi:type="dcterms:W3CDTF">2020-11-29T17:54:55Z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0x010100043371F6EC632843AB6E810AF4A3BC7B</vt:lpwstr>
  </property>
</Properties>
</file>