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D55664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186223-DC23-FB0C-3FBF-3D92FB13C535}" name="Justin" initials="J" userId="Justin"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92" d="100"/>
          <a:sy n="92" d="100"/>
        </p:scale>
        <p:origin x="18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modernComment_101_D556640.xml><?xml version="1.0" encoding="utf-8"?>
<p188:cmLst xmlns:a="http://schemas.openxmlformats.org/drawingml/2006/main" xmlns:r="http://schemas.openxmlformats.org/officeDocument/2006/relationships" xmlns:p188="http://schemas.microsoft.com/office/powerpoint/2018/8/main">
  <p188:cm id="{1FF63428-E79B-449D-A0BE-9EC336145A1D}" authorId="{13186223-DC23-FB0C-3FBF-3D92FB13C535}" created="2024-02-13T03:48:14.891">
    <pc:sldMkLst xmlns:pc="http://schemas.microsoft.com/office/powerpoint/2013/main/command">
      <pc:docMk/>
      <pc:sldMk cId="223700544" sldId="257"/>
    </pc:sldMkLst>
    <p188:txBody>
      <a:bodyPr/>
      <a:lstStyle/>
      <a:p>
        <a:r>
          <a:rPr lang="en-US"/>
          <a:t>Agile method</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AE86-AC13-03F0-995E-58EEB189F7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640CF1-43DB-2833-9EEC-2BA2B2137E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326BAB-7082-37C3-5D78-140E2BD0C2CD}"/>
              </a:ext>
            </a:extLst>
          </p:cNvPr>
          <p:cNvSpPr>
            <a:spLocks noGrp="1"/>
          </p:cNvSpPr>
          <p:nvPr>
            <p:ph type="dt" sz="half" idx="10"/>
          </p:nvPr>
        </p:nvSpPr>
        <p:spPr/>
        <p:txBody>
          <a:bodyPr/>
          <a:lstStyle/>
          <a:p>
            <a:fld id="{E918932F-1247-4AF0-8A20-147ED12B333F}" type="datetimeFigureOut">
              <a:rPr lang="en-US" smtClean="0"/>
              <a:t>2/20/2024</a:t>
            </a:fld>
            <a:endParaRPr lang="en-US"/>
          </a:p>
        </p:txBody>
      </p:sp>
      <p:sp>
        <p:nvSpPr>
          <p:cNvPr id="5" name="Footer Placeholder 4">
            <a:extLst>
              <a:ext uri="{FF2B5EF4-FFF2-40B4-BE49-F238E27FC236}">
                <a16:creationId xmlns:a16="http://schemas.microsoft.com/office/drawing/2014/main" id="{F8F0DD9D-E1AF-6D13-76EC-2221573F1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0665C2-D2FA-0756-1360-179E85277459}"/>
              </a:ext>
            </a:extLst>
          </p:cNvPr>
          <p:cNvSpPr>
            <a:spLocks noGrp="1"/>
          </p:cNvSpPr>
          <p:nvPr>
            <p:ph type="sldNum" sz="quarter" idx="12"/>
          </p:nvPr>
        </p:nvSpPr>
        <p:spPr/>
        <p:txBody>
          <a:bodyPr/>
          <a:lstStyle/>
          <a:p>
            <a:fld id="{F7E263CD-857A-482B-B274-36D5BF52C33E}" type="slidenum">
              <a:rPr lang="en-US" smtClean="0"/>
              <a:t>‹#›</a:t>
            </a:fld>
            <a:endParaRPr lang="en-US"/>
          </a:p>
        </p:txBody>
      </p:sp>
    </p:spTree>
    <p:extLst>
      <p:ext uri="{BB962C8B-B14F-4D97-AF65-F5344CB8AC3E}">
        <p14:creationId xmlns:p14="http://schemas.microsoft.com/office/powerpoint/2010/main" val="454213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02BA-A6DB-7A1D-71D6-1013BACC85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B16780-CA9F-D69A-4477-48755BADC0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9E321E-1084-165E-D4E5-FE9271AF77E2}"/>
              </a:ext>
            </a:extLst>
          </p:cNvPr>
          <p:cNvSpPr>
            <a:spLocks noGrp="1"/>
          </p:cNvSpPr>
          <p:nvPr>
            <p:ph type="dt" sz="half" idx="10"/>
          </p:nvPr>
        </p:nvSpPr>
        <p:spPr/>
        <p:txBody>
          <a:bodyPr/>
          <a:lstStyle/>
          <a:p>
            <a:fld id="{E918932F-1247-4AF0-8A20-147ED12B333F}" type="datetimeFigureOut">
              <a:rPr lang="en-US" smtClean="0"/>
              <a:t>2/20/2024</a:t>
            </a:fld>
            <a:endParaRPr lang="en-US"/>
          </a:p>
        </p:txBody>
      </p:sp>
      <p:sp>
        <p:nvSpPr>
          <p:cNvPr id="5" name="Footer Placeholder 4">
            <a:extLst>
              <a:ext uri="{FF2B5EF4-FFF2-40B4-BE49-F238E27FC236}">
                <a16:creationId xmlns:a16="http://schemas.microsoft.com/office/drawing/2014/main" id="{28B8C43F-0E37-2913-2A59-51D069461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F55A3-8942-3CDD-076A-06E66CA89BDB}"/>
              </a:ext>
            </a:extLst>
          </p:cNvPr>
          <p:cNvSpPr>
            <a:spLocks noGrp="1"/>
          </p:cNvSpPr>
          <p:nvPr>
            <p:ph type="sldNum" sz="quarter" idx="12"/>
          </p:nvPr>
        </p:nvSpPr>
        <p:spPr/>
        <p:txBody>
          <a:bodyPr/>
          <a:lstStyle/>
          <a:p>
            <a:fld id="{F7E263CD-857A-482B-B274-36D5BF52C33E}" type="slidenum">
              <a:rPr lang="en-US" smtClean="0"/>
              <a:t>‹#›</a:t>
            </a:fld>
            <a:endParaRPr lang="en-US"/>
          </a:p>
        </p:txBody>
      </p:sp>
    </p:spTree>
    <p:extLst>
      <p:ext uri="{BB962C8B-B14F-4D97-AF65-F5344CB8AC3E}">
        <p14:creationId xmlns:p14="http://schemas.microsoft.com/office/powerpoint/2010/main" val="2367759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C39586-62A8-BF66-89F8-E6BAC1FBD1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746BF4-D8BC-CF25-ED0A-305B396397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5E05D-6C97-0931-9F11-9278C204F6AC}"/>
              </a:ext>
            </a:extLst>
          </p:cNvPr>
          <p:cNvSpPr>
            <a:spLocks noGrp="1"/>
          </p:cNvSpPr>
          <p:nvPr>
            <p:ph type="dt" sz="half" idx="10"/>
          </p:nvPr>
        </p:nvSpPr>
        <p:spPr/>
        <p:txBody>
          <a:bodyPr/>
          <a:lstStyle/>
          <a:p>
            <a:fld id="{E918932F-1247-4AF0-8A20-147ED12B333F}" type="datetimeFigureOut">
              <a:rPr lang="en-US" smtClean="0"/>
              <a:t>2/20/2024</a:t>
            </a:fld>
            <a:endParaRPr lang="en-US"/>
          </a:p>
        </p:txBody>
      </p:sp>
      <p:sp>
        <p:nvSpPr>
          <p:cNvPr id="5" name="Footer Placeholder 4">
            <a:extLst>
              <a:ext uri="{FF2B5EF4-FFF2-40B4-BE49-F238E27FC236}">
                <a16:creationId xmlns:a16="http://schemas.microsoft.com/office/drawing/2014/main" id="{4B39E5B3-5F4E-0249-0084-085DF0171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FD50C-AFD9-3C6A-0F5A-98626AA91849}"/>
              </a:ext>
            </a:extLst>
          </p:cNvPr>
          <p:cNvSpPr>
            <a:spLocks noGrp="1"/>
          </p:cNvSpPr>
          <p:nvPr>
            <p:ph type="sldNum" sz="quarter" idx="12"/>
          </p:nvPr>
        </p:nvSpPr>
        <p:spPr/>
        <p:txBody>
          <a:bodyPr/>
          <a:lstStyle/>
          <a:p>
            <a:fld id="{F7E263CD-857A-482B-B274-36D5BF52C33E}" type="slidenum">
              <a:rPr lang="en-US" smtClean="0"/>
              <a:t>‹#›</a:t>
            </a:fld>
            <a:endParaRPr lang="en-US"/>
          </a:p>
        </p:txBody>
      </p:sp>
    </p:spTree>
    <p:extLst>
      <p:ext uri="{BB962C8B-B14F-4D97-AF65-F5344CB8AC3E}">
        <p14:creationId xmlns:p14="http://schemas.microsoft.com/office/powerpoint/2010/main" val="120531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E8A1-3FD2-1888-EC22-84875E395A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AFED56-273A-4EAB-F7C0-FEA98DCFCB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5C5CF-0643-912C-3ED2-FBC7CAE2270F}"/>
              </a:ext>
            </a:extLst>
          </p:cNvPr>
          <p:cNvSpPr>
            <a:spLocks noGrp="1"/>
          </p:cNvSpPr>
          <p:nvPr>
            <p:ph type="dt" sz="half" idx="10"/>
          </p:nvPr>
        </p:nvSpPr>
        <p:spPr/>
        <p:txBody>
          <a:bodyPr/>
          <a:lstStyle/>
          <a:p>
            <a:fld id="{E918932F-1247-4AF0-8A20-147ED12B333F}" type="datetimeFigureOut">
              <a:rPr lang="en-US" smtClean="0"/>
              <a:t>2/20/2024</a:t>
            </a:fld>
            <a:endParaRPr lang="en-US"/>
          </a:p>
        </p:txBody>
      </p:sp>
      <p:sp>
        <p:nvSpPr>
          <p:cNvPr id="5" name="Footer Placeholder 4">
            <a:extLst>
              <a:ext uri="{FF2B5EF4-FFF2-40B4-BE49-F238E27FC236}">
                <a16:creationId xmlns:a16="http://schemas.microsoft.com/office/drawing/2014/main" id="{AE3D82D7-D317-BCC8-18B1-85345B1B8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C1D88-A7F6-57AD-DE77-3118F35E71D9}"/>
              </a:ext>
            </a:extLst>
          </p:cNvPr>
          <p:cNvSpPr>
            <a:spLocks noGrp="1"/>
          </p:cNvSpPr>
          <p:nvPr>
            <p:ph type="sldNum" sz="quarter" idx="12"/>
          </p:nvPr>
        </p:nvSpPr>
        <p:spPr/>
        <p:txBody>
          <a:bodyPr/>
          <a:lstStyle/>
          <a:p>
            <a:fld id="{F7E263CD-857A-482B-B274-36D5BF52C33E}" type="slidenum">
              <a:rPr lang="en-US" smtClean="0"/>
              <a:t>‹#›</a:t>
            </a:fld>
            <a:endParaRPr lang="en-US"/>
          </a:p>
        </p:txBody>
      </p:sp>
    </p:spTree>
    <p:extLst>
      <p:ext uri="{BB962C8B-B14F-4D97-AF65-F5344CB8AC3E}">
        <p14:creationId xmlns:p14="http://schemas.microsoft.com/office/powerpoint/2010/main" val="102571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7E7A-1D1B-CBAC-E253-73D68A3258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3B215B-CBD3-0CF7-1B2B-C549431190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EA11A7-9A5C-1364-E365-B4083EAAD537}"/>
              </a:ext>
            </a:extLst>
          </p:cNvPr>
          <p:cNvSpPr>
            <a:spLocks noGrp="1"/>
          </p:cNvSpPr>
          <p:nvPr>
            <p:ph type="dt" sz="half" idx="10"/>
          </p:nvPr>
        </p:nvSpPr>
        <p:spPr/>
        <p:txBody>
          <a:bodyPr/>
          <a:lstStyle/>
          <a:p>
            <a:fld id="{E918932F-1247-4AF0-8A20-147ED12B333F}" type="datetimeFigureOut">
              <a:rPr lang="en-US" smtClean="0"/>
              <a:t>2/20/2024</a:t>
            </a:fld>
            <a:endParaRPr lang="en-US"/>
          </a:p>
        </p:txBody>
      </p:sp>
      <p:sp>
        <p:nvSpPr>
          <p:cNvPr id="5" name="Footer Placeholder 4">
            <a:extLst>
              <a:ext uri="{FF2B5EF4-FFF2-40B4-BE49-F238E27FC236}">
                <a16:creationId xmlns:a16="http://schemas.microsoft.com/office/drawing/2014/main" id="{5F863FD3-AD5B-21E8-9AEC-4FAB01180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2DA709-A91C-1E6F-29EA-3059BD89FE2D}"/>
              </a:ext>
            </a:extLst>
          </p:cNvPr>
          <p:cNvSpPr>
            <a:spLocks noGrp="1"/>
          </p:cNvSpPr>
          <p:nvPr>
            <p:ph type="sldNum" sz="quarter" idx="12"/>
          </p:nvPr>
        </p:nvSpPr>
        <p:spPr/>
        <p:txBody>
          <a:bodyPr/>
          <a:lstStyle/>
          <a:p>
            <a:fld id="{F7E263CD-857A-482B-B274-36D5BF52C33E}" type="slidenum">
              <a:rPr lang="en-US" smtClean="0"/>
              <a:t>‹#›</a:t>
            </a:fld>
            <a:endParaRPr lang="en-US"/>
          </a:p>
        </p:txBody>
      </p:sp>
    </p:spTree>
    <p:extLst>
      <p:ext uri="{BB962C8B-B14F-4D97-AF65-F5344CB8AC3E}">
        <p14:creationId xmlns:p14="http://schemas.microsoft.com/office/powerpoint/2010/main" val="1781488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5E6F-48A2-0B09-EEE7-4DEEC7F9D6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97A188-517C-1A86-AFC7-910322261D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8B6E66-3935-7230-223D-5D288D196E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037927-7A17-DAAC-408E-27C41EAD80A0}"/>
              </a:ext>
            </a:extLst>
          </p:cNvPr>
          <p:cNvSpPr>
            <a:spLocks noGrp="1"/>
          </p:cNvSpPr>
          <p:nvPr>
            <p:ph type="dt" sz="half" idx="10"/>
          </p:nvPr>
        </p:nvSpPr>
        <p:spPr/>
        <p:txBody>
          <a:bodyPr/>
          <a:lstStyle/>
          <a:p>
            <a:fld id="{E918932F-1247-4AF0-8A20-147ED12B333F}" type="datetimeFigureOut">
              <a:rPr lang="en-US" smtClean="0"/>
              <a:t>2/20/2024</a:t>
            </a:fld>
            <a:endParaRPr lang="en-US"/>
          </a:p>
        </p:txBody>
      </p:sp>
      <p:sp>
        <p:nvSpPr>
          <p:cNvPr id="6" name="Footer Placeholder 5">
            <a:extLst>
              <a:ext uri="{FF2B5EF4-FFF2-40B4-BE49-F238E27FC236}">
                <a16:creationId xmlns:a16="http://schemas.microsoft.com/office/drawing/2014/main" id="{A1748547-76E5-09AE-2613-9CFB488B3E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B5F47-C6DD-DE9D-105E-7CBEE919C2E1}"/>
              </a:ext>
            </a:extLst>
          </p:cNvPr>
          <p:cNvSpPr>
            <a:spLocks noGrp="1"/>
          </p:cNvSpPr>
          <p:nvPr>
            <p:ph type="sldNum" sz="quarter" idx="12"/>
          </p:nvPr>
        </p:nvSpPr>
        <p:spPr/>
        <p:txBody>
          <a:bodyPr/>
          <a:lstStyle/>
          <a:p>
            <a:fld id="{F7E263CD-857A-482B-B274-36D5BF52C33E}" type="slidenum">
              <a:rPr lang="en-US" smtClean="0"/>
              <a:t>‹#›</a:t>
            </a:fld>
            <a:endParaRPr lang="en-US"/>
          </a:p>
        </p:txBody>
      </p:sp>
    </p:spTree>
    <p:extLst>
      <p:ext uri="{BB962C8B-B14F-4D97-AF65-F5344CB8AC3E}">
        <p14:creationId xmlns:p14="http://schemas.microsoft.com/office/powerpoint/2010/main" val="323756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609DB-12D7-832C-4EA0-6D1C628668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7C045F-6C72-2698-2588-B884C47A07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B94B4D-6ED6-ACE5-2A4C-862995B2AA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61E343-9671-B205-33EB-A0026F5C6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425165-3322-D6CB-BA9B-5C7934E618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3FE069-78F1-1585-1134-8213971E7CBB}"/>
              </a:ext>
            </a:extLst>
          </p:cNvPr>
          <p:cNvSpPr>
            <a:spLocks noGrp="1"/>
          </p:cNvSpPr>
          <p:nvPr>
            <p:ph type="dt" sz="half" idx="10"/>
          </p:nvPr>
        </p:nvSpPr>
        <p:spPr/>
        <p:txBody>
          <a:bodyPr/>
          <a:lstStyle/>
          <a:p>
            <a:fld id="{E918932F-1247-4AF0-8A20-147ED12B333F}" type="datetimeFigureOut">
              <a:rPr lang="en-US" smtClean="0"/>
              <a:t>2/20/2024</a:t>
            </a:fld>
            <a:endParaRPr lang="en-US"/>
          </a:p>
        </p:txBody>
      </p:sp>
      <p:sp>
        <p:nvSpPr>
          <p:cNvPr id="8" name="Footer Placeholder 7">
            <a:extLst>
              <a:ext uri="{FF2B5EF4-FFF2-40B4-BE49-F238E27FC236}">
                <a16:creationId xmlns:a16="http://schemas.microsoft.com/office/drawing/2014/main" id="{5D7E3EF8-E723-9A9E-71A4-280F88985D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F5DA6F-5D78-EBEF-30CB-92829DE5B7E7}"/>
              </a:ext>
            </a:extLst>
          </p:cNvPr>
          <p:cNvSpPr>
            <a:spLocks noGrp="1"/>
          </p:cNvSpPr>
          <p:nvPr>
            <p:ph type="sldNum" sz="quarter" idx="12"/>
          </p:nvPr>
        </p:nvSpPr>
        <p:spPr/>
        <p:txBody>
          <a:bodyPr/>
          <a:lstStyle/>
          <a:p>
            <a:fld id="{F7E263CD-857A-482B-B274-36D5BF52C33E}" type="slidenum">
              <a:rPr lang="en-US" smtClean="0"/>
              <a:t>‹#›</a:t>
            </a:fld>
            <a:endParaRPr lang="en-US"/>
          </a:p>
        </p:txBody>
      </p:sp>
    </p:spTree>
    <p:extLst>
      <p:ext uri="{BB962C8B-B14F-4D97-AF65-F5344CB8AC3E}">
        <p14:creationId xmlns:p14="http://schemas.microsoft.com/office/powerpoint/2010/main" val="317189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154F2-9C77-7CDA-B181-22ECE124F0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FE1549-E55F-BA86-1201-840234B4271E}"/>
              </a:ext>
            </a:extLst>
          </p:cNvPr>
          <p:cNvSpPr>
            <a:spLocks noGrp="1"/>
          </p:cNvSpPr>
          <p:nvPr>
            <p:ph type="dt" sz="half" idx="10"/>
          </p:nvPr>
        </p:nvSpPr>
        <p:spPr/>
        <p:txBody>
          <a:bodyPr/>
          <a:lstStyle/>
          <a:p>
            <a:fld id="{E918932F-1247-4AF0-8A20-147ED12B333F}" type="datetimeFigureOut">
              <a:rPr lang="en-US" smtClean="0"/>
              <a:t>2/20/2024</a:t>
            </a:fld>
            <a:endParaRPr lang="en-US"/>
          </a:p>
        </p:txBody>
      </p:sp>
      <p:sp>
        <p:nvSpPr>
          <p:cNvPr id="4" name="Footer Placeholder 3">
            <a:extLst>
              <a:ext uri="{FF2B5EF4-FFF2-40B4-BE49-F238E27FC236}">
                <a16:creationId xmlns:a16="http://schemas.microsoft.com/office/drawing/2014/main" id="{EF46547B-F736-F4D1-477B-2F9297D8AA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D54032-3920-E809-C4DF-3DF538E67C29}"/>
              </a:ext>
            </a:extLst>
          </p:cNvPr>
          <p:cNvSpPr>
            <a:spLocks noGrp="1"/>
          </p:cNvSpPr>
          <p:nvPr>
            <p:ph type="sldNum" sz="quarter" idx="12"/>
          </p:nvPr>
        </p:nvSpPr>
        <p:spPr/>
        <p:txBody>
          <a:bodyPr/>
          <a:lstStyle/>
          <a:p>
            <a:fld id="{F7E263CD-857A-482B-B274-36D5BF52C33E}" type="slidenum">
              <a:rPr lang="en-US" smtClean="0"/>
              <a:t>‹#›</a:t>
            </a:fld>
            <a:endParaRPr lang="en-US"/>
          </a:p>
        </p:txBody>
      </p:sp>
    </p:spTree>
    <p:extLst>
      <p:ext uri="{BB962C8B-B14F-4D97-AF65-F5344CB8AC3E}">
        <p14:creationId xmlns:p14="http://schemas.microsoft.com/office/powerpoint/2010/main" val="189210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2AE4D2-8DF8-BCFC-CDEC-2427AE9E3C12}"/>
              </a:ext>
            </a:extLst>
          </p:cNvPr>
          <p:cNvSpPr>
            <a:spLocks noGrp="1"/>
          </p:cNvSpPr>
          <p:nvPr>
            <p:ph type="dt" sz="half" idx="10"/>
          </p:nvPr>
        </p:nvSpPr>
        <p:spPr/>
        <p:txBody>
          <a:bodyPr/>
          <a:lstStyle/>
          <a:p>
            <a:fld id="{E918932F-1247-4AF0-8A20-147ED12B333F}" type="datetimeFigureOut">
              <a:rPr lang="en-US" smtClean="0"/>
              <a:t>2/20/2024</a:t>
            </a:fld>
            <a:endParaRPr lang="en-US"/>
          </a:p>
        </p:txBody>
      </p:sp>
      <p:sp>
        <p:nvSpPr>
          <p:cNvPr id="3" name="Footer Placeholder 2">
            <a:extLst>
              <a:ext uri="{FF2B5EF4-FFF2-40B4-BE49-F238E27FC236}">
                <a16:creationId xmlns:a16="http://schemas.microsoft.com/office/drawing/2014/main" id="{C8038A90-1475-B277-06FC-4E20A8F80C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1164E0-7C00-7972-3ED5-2930CC2D97D3}"/>
              </a:ext>
            </a:extLst>
          </p:cNvPr>
          <p:cNvSpPr>
            <a:spLocks noGrp="1"/>
          </p:cNvSpPr>
          <p:nvPr>
            <p:ph type="sldNum" sz="quarter" idx="12"/>
          </p:nvPr>
        </p:nvSpPr>
        <p:spPr/>
        <p:txBody>
          <a:bodyPr/>
          <a:lstStyle/>
          <a:p>
            <a:fld id="{F7E263CD-857A-482B-B274-36D5BF52C33E}" type="slidenum">
              <a:rPr lang="en-US" smtClean="0"/>
              <a:t>‹#›</a:t>
            </a:fld>
            <a:endParaRPr lang="en-US"/>
          </a:p>
        </p:txBody>
      </p:sp>
    </p:spTree>
    <p:extLst>
      <p:ext uri="{BB962C8B-B14F-4D97-AF65-F5344CB8AC3E}">
        <p14:creationId xmlns:p14="http://schemas.microsoft.com/office/powerpoint/2010/main" val="66687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7E6C6-0F39-4A8C-DF8F-568DAB2239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38BE7B-72D2-E4B7-688F-9ECC6C4DF9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DF3914-829D-51AF-37EF-C09680CF8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074E24-BEC1-ADCF-0ED0-2357E233DBBC}"/>
              </a:ext>
            </a:extLst>
          </p:cNvPr>
          <p:cNvSpPr>
            <a:spLocks noGrp="1"/>
          </p:cNvSpPr>
          <p:nvPr>
            <p:ph type="dt" sz="half" idx="10"/>
          </p:nvPr>
        </p:nvSpPr>
        <p:spPr/>
        <p:txBody>
          <a:bodyPr/>
          <a:lstStyle/>
          <a:p>
            <a:fld id="{E918932F-1247-4AF0-8A20-147ED12B333F}" type="datetimeFigureOut">
              <a:rPr lang="en-US" smtClean="0"/>
              <a:t>2/20/2024</a:t>
            </a:fld>
            <a:endParaRPr lang="en-US"/>
          </a:p>
        </p:txBody>
      </p:sp>
      <p:sp>
        <p:nvSpPr>
          <p:cNvPr id="6" name="Footer Placeholder 5">
            <a:extLst>
              <a:ext uri="{FF2B5EF4-FFF2-40B4-BE49-F238E27FC236}">
                <a16:creationId xmlns:a16="http://schemas.microsoft.com/office/drawing/2014/main" id="{2E846047-01B4-DC54-9A52-3A96B734DC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CFA7F1-80E3-FF90-F294-5507DA50750F}"/>
              </a:ext>
            </a:extLst>
          </p:cNvPr>
          <p:cNvSpPr>
            <a:spLocks noGrp="1"/>
          </p:cNvSpPr>
          <p:nvPr>
            <p:ph type="sldNum" sz="quarter" idx="12"/>
          </p:nvPr>
        </p:nvSpPr>
        <p:spPr/>
        <p:txBody>
          <a:bodyPr/>
          <a:lstStyle/>
          <a:p>
            <a:fld id="{F7E263CD-857A-482B-B274-36D5BF52C33E}" type="slidenum">
              <a:rPr lang="en-US" smtClean="0"/>
              <a:t>‹#›</a:t>
            </a:fld>
            <a:endParaRPr lang="en-US"/>
          </a:p>
        </p:txBody>
      </p:sp>
    </p:spTree>
    <p:extLst>
      <p:ext uri="{BB962C8B-B14F-4D97-AF65-F5344CB8AC3E}">
        <p14:creationId xmlns:p14="http://schemas.microsoft.com/office/powerpoint/2010/main" val="351907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BD32-9161-6B65-BE3D-CDF6DD71D0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9018D7-40D0-9881-0B80-605A7A7D9C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69ADD5-5888-15B3-7B7C-0290E6818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FC1FF4-C355-B103-B588-82B3F6D0601B}"/>
              </a:ext>
            </a:extLst>
          </p:cNvPr>
          <p:cNvSpPr>
            <a:spLocks noGrp="1"/>
          </p:cNvSpPr>
          <p:nvPr>
            <p:ph type="dt" sz="half" idx="10"/>
          </p:nvPr>
        </p:nvSpPr>
        <p:spPr/>
        <p:txBody>
          <a:bodyPr/>
          <a:lstStyle/>
          <a:p>
            <a:fld id="{E918932F-1247-4AF0-8A20-147ED12B333F}" type="datetimeFigureOut">
              <a:rPr lang="en-US" smtClean="0"/>
              <a:t>2/20/2024</a:t>
            </a:fld>
            <a:endParaRPr lang="en-US"/>
          </a:p>
        </p:txBody>
      </p:sp>
      <p:sp>
        <p:nvSpPr>
          <p:cNvPr id="6" name="Footer Placeholder 5">
            <a:extLst>
              <a:ext uri="{FF2B5EF4-FFF2-40B4-BE49-F238E27FC236}">
                <a16:creationId xmlns:a16="http://schemas.microsoft.com/office/drawing/2014/main" id="{0B3314A0-1CB3-2ECF-A5E6-729515E2B1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6EF5D8-01D4-8F08-D7C5-D1C71B5F7184}"/>
              </a:ext>
            </a:extLst>
          </p:cNvPr>
          <p:cNvSpPr>
            <a:spLocks noGrp="1"/>
          </p:cNvSpPr>
          <p:nvPr>
            <p:ph type="sldNum" sz="quarter" idx="12"/>
          </p:nvPr>
        </p:nvSpPr>
        <p:spPr/>
        <p:txBody>
          <a:bodyPr/>
          <a:lstStyle/>
          <a:p>
            <a:fld id="{F7E263CD-857A-482B-B274-36D5BF52C33E}" type="slidenum">
              <a:rPr lang="en-US" smtClean="0"/>
              <a:t>‹#›</a:t>
            </a:fld>
            <a:endParaRPr lang="en-US"/>
          </a:p>
        </p:txBody>
      </p:sp>
    </p:spTree>
    <p:extLst>
      <p:ext uri="{BB962C8B-B14F-4D97-AF65-F5344CB8AC3E}">
        <p14:creationId xmlns:p14="http://schemas.microsoft.com/office/powerpoint/2010/main" val="805177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B69538-BE50-1224-BCCF-90A9035712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614DAE-1863-80A5-0F30-188D41C928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F04CA-A97E-9180-3B61-9D35FBCDD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8932F-1247-4AF0-8A20-147ED12B333F}" type="datetimeFigureOut">
              <a:rPr lang="en-US" smtClean="0"/>
              <a:t>2/20/2024</a:t>
            </a:fld>
            <a:endParaRPr lang="en-US"/>
          </a:p>
        </p:txBody>
      </p:sp>
      <p:sp>
        <p:nvSpPr>
          <p:cNvPr id="5" name="Footer Placeholder 4">
            <a:extLst>
              <a:ext uri="{FF2B5EF4-FFF2-40B4-BE49-F238E27FC236}">
                <a16:creationId xmlns:a16="http://schemas.microsoft.com/office/drawing/2014/main" id="{3322AF36-5A6A-635F-08A6-F48A4CE08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079655-F424-9FDE-53DD-E9F0035F71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263CD-857A-482B-B274-36D5BF52C33E}" type="slidenum">
              <a:rPr lang="en-US" smtClean="0"/>
              <a:t>‹#›</a:t>
            </a:fld>
            <a:endParaRPr lang="en-US"/>
          </a:p>
        </p:txBody>
      </p:sp>
    </p:spTree>
    <p:extLst>
      <p:ext uri="{BB962C8B-B14F-4D97-AF65-F5344CB8AC3E}">
        <p14:creationId xmlns:p14="http://schemas.microsoft.com/office/powerpoint/2010/main" val="1912434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D55664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tlassian.com/agile/scrum/scrum-master" TargetMode="External"/><Relationship Id="rId2" Type="http://schemas.openxmlformats.org/officeDocument/2006/relationships/hyperlink" Target="https://www.teamly.com/blog/agile-sdl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2ECA-2A89-40E8-5BF8-37099CF23638}"/>
              </a:ext>
            </a:extLst>
          </p:cNvPr>
          <p:cNvSpPr>
            <a:spLocks noGrp="1"/>
          </p:cNvSpPr>
          <p:nvPr>
            <p:ph type="ctrTitle"/>
          </p:nvPr>
        </p:nvSpPr>
        <p:spPr/>
        <p:txBody>
          <a:bodyPr/>
          <a:lstStyle/>
          <a:p>
            <a:r>
              <a:rPr lang="en-US" dirty="0"/>
              <a:t>Agile Method</a:t>
            </a:r>
          </a:p>
        </p:txBody>
      </p:sp>
      <p:sp>
        <p:nvSpPr>
          <p:cNvPr id="3" name="Subtitle 2">
            <a:extLst>
              <a:ext uri="{FF2B5EF4-FFF2-40B4-BE49-F238E27FC236}">
                <a16:creationId xmlns:a16="http://schemas.microsoft.com/office/drawing/2014/main" id="{02C359BB-9FBE-E7EF-0DCB-251047D275BA}"/>
              </a:ext>
            </a:extLst>
          </p:cNvPr>
          <p:cNvSpPr>
            <a:spLocks noGrp="1"/>
          </p:cNvSpPr>
          <p:nvPr>
            <p:ph type="subTitle" idx="1"/>
          </p:nvPr>
        </p:nvSpPr>
        <p:spPr/>
        <p:txBody>
          <a:bodyPr>
            <a:normAutofit/>
          </a:bodyPr>
          <a:lstStyle/>
          <a:p>
            <a:endParaRPr lang="en-US" sz="1400" dirty="0"/>
          </a:p>
          <a:p>
            <a:r>
              <a:rPr lang="en-US" sz="1400" dirty="0"/>
              <a:t>Methods and practices of Agile </a:t>
            </a:r>
          </a:p>
          <a:p>
            <a:r>
              <a:rPr lang="en-US" sz="1400" dirty="0"/>
              <a:t>Justin Schumann</a:t>
            </a:r>
          </a:p>
          <a:p>
            <a:r>
              <a:rPr lang="en-US" sz="1400" dirty="0"/>
              <a:t>2/21/2024</a:t>
            </a:r>
          </a:p>
        </p:txBody>
      </p:sp>
    </p:spTree>
    <p:extLst>
      <p:ext uri="{BB962C8B-B14F-4D97-AF65-F5344CB8AC3E}">
        <p14:creationId xmlns:p14="http://schemas.microsoft.com/office/powerpoint/2010/main" val="4255585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700544"/>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BA44-9782-76A1-A387-B8240F9B052F}"/>
              </a:ext>
            </a:extLst>
          </p:cNvPr>
          <p:cNvSpPr>
            <a:spLocks noGrp="1"/>
          </p:cNvSpPr>
          <p:nvPr>
            <p:ph type="ctrTitle"/>
          </p:nvPr>
        </p:nvSpPr>
        <p:spPr>
          <a:xfrm>
            <a:off x="1524000" y="0"/>
            <a:ext cx="9144000" cy="1018309"/>
          </a:xfrm>
        </p:spPr>
        <p:txBody>
          <a:bodyPr>
            <a:normAutofit/>
          </a:bodyPr>
          <a:lstStyle/>
          <a:p>
            <a:r>
              <a:rPr lang="en-US" sz="2000" b="1" dirty="0"/>
              <a:t>Roles of the agile team </a:t>
            </a:r>
          </a:p>
        </p:txBody>
      </p:sp>
      <p:sp>
        <p:nvSpPr>
          <p:cNvPr id="3" name="Subtitle 2">
            <a:extLst>
              <a:ext uri="{FF2B5EF4-FFF2-40B4-BE49-F238E27FC236}">
                <a16:creationId xmlns:a16="http://schemas.microsoft.com/office/drawing/2014/main" id="{EBD09BF2-C5E4-4EEE-44D7-7922E280861F}"/>
              </a:ext>
            </a:extLst>
          </p:cNvPr>
          <p:cNvSpPr>
            <a:spLocks noGrp="1"/>
          </p:cNvSpPr>
          <p:nvPr>
            <p:ph type="subTitle" idx="1"/>
          </p:nvPr>
        </p:nvSpPr>
        <p:spPr>
          <a:xfrm>
            <a:off x="1524000" y="1205345"/>
            <a:ext cx="9144000" cy="4052455"/>
          </a:xfrm>
        </p:spPr>
        <p:txBody>
          <a:bodyPr>
            <a:normAutofit fontScale="92500" lnSpcReduction="10000"/>
          </a:bodyPr>
          <a:lstStyle/>
          <a:p>
            <a:pPr algn="l"/>
            <a:r>
              <a:rPr lang="en-US" sz="2800" dirty="0"/>
              <a:t>1. </a:t>
            </a:r>
            <a:r>
              <a:rPr lang="en-US" sz="2800" b="1" dirty="0"/>
              <a:t>Product Owner</a:t>
            </a:r>
            <a:r>
              <a:rPr lang="en-US" sz="2800" dirty="0"/>
              <a:t>: set goals, stay in good communication with the team on any changes or update, responsible  with product backlog  and product backlog items.</a:t>
            </a:r>
          </a:p>
          <a:p>
            <a:pPr algn="l"/>
            <a:r>
              <a:rPr lang="en-US" sz="2800" dirty="0"/>
              <a:t>2. </a:t>
            </a:r>
            <a:r>
              <a:rPr lang="en-US" sz="2800" b="1" dirty="0"/>
              <a:t>SCRUM master</a:t>
            </a:r>
            <a:r>
              <a:rPr lang="en-US" sz="2800" dirty="0"/>
              <a:t>: set “scrum events” and meetings with team members, make sure that plan events take place, coach the other team members on the rules of the product, offer help and guidance when needed. </a:t>
            </a:r>
          </a:p>
          <a:p>
            <a:pPr algn="l"/>
            <a:r>
              <a:rPr lang="en-US" sz="2800" dirty="0"/>
              <a:t>3.</a:t>
            </a:r>
            <a:r>
              <a:rPr lang="en-US" sz="2800" b="1" dirty="0"/>
              <a:t>Deveope team</a:t>
            </a:r>
            <a:r>
              <a:rPr lang="en-US" sz="2800" dirty="0"/>
              <a:t>:  includes developers and testers, they do all the actual work such as coding and design, responsible for giving constant  updates on their tasks, though mainly following already set goals and plans they are free to offer suggestions</a:t>
            </a:r>
            <a:r>
              <a:rPr lang="en-US" sz="1600" dirty="0"/>
              <a:t>.   </a:t>
            </a:r>
          </a:p>
        </p:txBody>
      </p:sp>
    </p:spTree>
    <p:extLst>
      <p:ext uri="{BB962C8B-B14F-4D97-AF65-F5344CB8AC3E}">
        <p14:creationId xmlns:p14="http://schemas.microsoft.com/office/powerpoint/2010/main" val="90363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9FF8-D0F7-9F05-3785-022CACEE23BD}"/>
              </a:ext>
            </a:extLst>
          </p:cNvPr>
          <p:cNvSpPr>
            <a:spLocks noGrp="1"/>
          </p:cNvSpPr>
          <p:nvPr>
            <p:ph type="title"/>
          </p:nvPr>
        </p:nvSpPr>
        <p:spPr/>
        <p:txBody>
          <a:bodyPr/>
          <a:lstStyle/>
          <a:p>
            <a:r>
              <a:rPr lang="en-US" dirty="0"/>
              <a:t>SDLC in Agile </a:t>
            </a:r>
          </a:p>
        </p:txBody>
      </p:sp>
      <p:sp>
        <p:nvSpPr>
          <p:cNvPr id="3" name="Content Placeholder 2">
            <a:extLst>
              <a:ext uri="{FF2B5EF4-FFF2-40B4-BE49-F238E27FC236}">
                <a16:creationId xmlns:a16="http://schemas.microsoft.com/office/drawing/2014/main" id="{DF9CC5B0-53B0-3EDE-A1C0-25F32BBFFB83}"/>
              </a:ext>
            </a:extLst>
          </p:cNvPr>
          <p:cNvSpPr>
            <a:spLocks noGrp="1"/>
          </p:cNvSpPr>
          <p:nvPr>
            <p:ph idx="1"/>
          </p:nvPr>
        </p:nvSpPr>
        <p:spPr/>
        <p:txBody>
          <a:bodyPr>
            <a:normAutofit/>
          </a:bodyPr>
          <a:lstStyle/>
          <a:p>
            <a:r>
              <a:rPr lang="en-US" sz="2000" dirty="0"/>
              <a:t>1. </a:t>
            </a:r>
            <a:r>
              <a:rPr lang="en-US" sz="2000" b="1" dirty="0"/>
              <a:t>Planning and analys</a:t>
            </a:r>
            <a:r>
              <a:rPr lang="en-US" sz="2000" dirty="0"/>
              <a:t>is:  On each sprint, team have talks with stakeholders and clients before going ahead. Go over costs and timelines, look at what needs to be improve.</a:t>
            </a:r>
          </a:p>
          <a:p>
            <a:r>
              <a:rPr lang="en-US" sz="2000" dirty="0"/>
              <a:t>2. </a:t>
            </a:r>
            <a:r>
              <a:rPr lang="en-US" sz="2000" b="1" dirty="0"/>
              <a:t>Design</a:t>
            </a:r>
            <a:r>
              <a:rPr lang="en-US" sz="2000" dirty="0"/>
              <a:t>: analyze how the product needs to be built, how it going to be use, then make a layout or blueprint of the product’s codding.</a:t>
            </a:r>
          </a:p>
          <a:p>
            <a:r>
              <a:rPr lang="en-US" sz="2000" dirty="0"/>
              <a:t>3. </a:t>
            </a:r>
            <a:r>
              <a:rPr lang="en-US" sz="2000" b="1" dirty="0"/>
              <a:t>Development</a:t>
            </a:r>
            <a:r>
              <a:rPr lang="en-US" sz="2000" dirty="0"/>
              <a:t>: Product is then built, make sure that it bugless and working as intended before releasing it.</a:t>
            </a:r>
          </a:p>
          <a:p>
            <a:r>
              <a:rPr lang="en-US" sz="2000" dirty="0"/>
              <a:t>4. </a:t>
            </a:r>
            <a:r>
              <a:rPr lang="en-US" sz="2000" b="1" dirty="0"/>
              <a:t>Testing</a:t>
            </a:r>
            <a:r>
              <a:rPr lang="en-US" sz="2000" dirty="0"/>
              <a:t>: to see if there bugs or problems with the coding, the product is then tested and retested, making sure that there are no bugs and that everything is up to standard. </a:t>
            </a:r>
          </a:p>
          <a:p>
            <a:r>
              <a:rPr lang="en-US" sz="2000" dirty="0"/>
              <a:t>5. </a:t>
            </a:r>
            <a:r>
              <a:rPr lang="en-US" sz="2000" b="1" dirty="0"/>
              <a:t>Deployment</a:t>
            </a:r>
            <a:r>
              <a:rPr lang="en-US" sz="2000" dirty="0"/>
              <a:t>: After everything is built and tested, the product is release to the userbase. </a:t>
            </a:r>
          </a:p>
          <a:p>
            <a:r>
              <a:rPr lang="en-US" sz="2000" dirty="0"/>
              <a:t>6. </a:t>
            </a:r>
            <a:r>
              <a:rPr lang="en-US" sz="2000" b="1" dirty="0"/>
              <a:t>Maintenance</a:t>
            </a:r>
            <a:r>
              <a:rPr lang="en-US" sz="2000" dirty="0"/>
              <a:t>:  Even after being giving to the user base, there still could be bugs and issues that may be reported. Since ADLC in Agile is continuous for the software’s lifetime, on each circle such new bugs and issues could be fixed.        </a:t>
            </a:r>
          </a:p>
        </p:txBody>
      </p:sp>
    </p:spTree>
    <p:extLst>
      <p:ext uri="{BB962C8B-B14F-4D97-AF65-F5344CB8AC3E}">
        <p14:creationId xmlns:p14="http://schemas.microsoft.com/office/powerpoint/2010/main" val="2287512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9A2D-D0B4-B80E-D526-D73ED61063F7}"/>
              </a:ext>
            </a:extLst>
          </p:cNvPr>
          <p:cNvSpPr>
            <a:spLocks noGrp="1"/>
          </p:cNvSpPr>
          <p:nvPr>
            <p:ph type="title"/>
          </p:nvPr>
        </p:nvSpPr>
        <p:spPr/>
        <p:txBody>
          <a:bodyPr/>
          <a:lstStyle/>
          <a:p>
            <a:r>
              <a:rPr lang="en-US" dirty="0"/>
              <a:t>The waterfall approach </a:t>
            </a:r>
          </a:p>
        </p:txBody>
      </p:sp>
      <p:sp>
        <p:nvSpPr>
          <p:cNvPr id="3" name="Content Placeholder 2">
            <a:extLst>
              <a:ext uri="{FF2B5EF4-FFF2-40B4-BE49-F238E27FC236}">
                <a16:creationId xmlns:a16="http://schemas.microsoft.com/office/drawing/2014/main" id="{71118E3E-88E1-5F87-A95E-BE1E15A3B628}"/>
              </a:ext>
            </a:extLst>
          </p:cNvPr>
          <p:cNvSpPr>
            <a:spLocks noGrp="1"/>
          </p:cNvSpPr>
          <p:nvPr>
            <p:ph idx="1"/>
          </p:nvPr>
        </p:nvSpPr>
        <p:spPr/>
        <p:txBody>
          <a:bodyPr/>
          <a:lstStyle/>
          <a:p>
            <a:pPr marL="514350" indent="-514350">
              <a:buAutoNum type="arabicPeriod"/>
            </a:pPr>
            <a:r>
              <a:rPr lang="en-US" dirty="0"/>
              <a:t>Unlike the agile, everything is done in linear, with no room for improvement on past work. Task by task, like separate steps on a stair. Contrasts with the Agile where everything is done in sprints.</a:t>
            </a:r>
          </a:p>
          <a:p>
            <a:pPr marL="514350" indent="-514350">
              <a:buAutoNum type="arabicPeriod"/>
            </a:pPr>
            <a:r>
              <a:rPr lang="en-US" dirty="0"/>
              <a:t>Everything must be plan out before hand, leaving little liberty and issues are reported or come about. If the client or users being up new ideas and suggestions, there be little leave way to implement them. </a:t>
            </a:r>
          </a:p>
          <a:p>
            <a:pPr marL="514350" indent="-514350">
              <a:buAutoNum type="arabicPeriod"/>
            </a:pPr>
            <a:r>
              <a:rPr lang="en-US" dirty="0"/>
              <a:t>It is because of those reasons why the waterfall approach wasn’t chosen </a:t>
            </a:r>
          </a:p>
        </p:txBody>
      </p:sp>
    </p:spTree>
    <p:extLst>
      <p:ext uri="{BB962C8B-B14F-4D97-AF65-F5344CB8AC3E}">
        <p14:creationId xmlns:p14="http://schemas.microsoft.com/office/powerpoint/2010/main" val="236829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C3CF-00B3-755F-0100-1318F8418E73}"/>
              </a:ext>
            </a:extLst>
          </p:cNvPr>
          <p:cNvSpPr>
            <a:spLocks noGrp="1"/>
          </p:cNvSpPr>
          <p:nvPr>
            <p:ph type="title"/>
          </p:nvPr>
        </p:nvSpPr>
        <p:spPr/>
        <p:txBody>
          <a:bodyPr/>
          <a:lstStyle/>
          <a:p>
            <a:r>
              <a:rPr lang="en-US" dirty="0"/>
              <a:t>In chosen Agile over Waterfall  </a:t>
            </a:r>
          </a:p>
        </p:txBody>
      </p:sp>
      <p:sp>
        <p:nvSpPr>
          <p:cNvPr id="3" name="Content Placeholder 2">
            <a:extLst>
              <a:ext uri="{FF2B5EF4-FFF2-40B4-BE49-F238E27FC236}">
                <a16:creationId xmlns:a16="http://schemas.microsoft.com/office/drawing/2014/main" id="{1FBE0A73-73AB-9218-78AC-7AA36D1B26D6}"/>
              </a:ext>
            </a:extLst>
          </p:cNvPr>
          <p:cNvSpPr>
            <a:spLocks noGrp="1"/>
          </p:cNvSpPr>
          <p:nvPr>
            <p:ph idx="1"/>
          </p:nvPr>
        </p:nvSpPr>
        <p:spPr/>
        <p:txBody>
          <a:bodyPr/>
          <a:lstStyle/>
          <a:p>
            <a:r>
              <a:rPr lang="en-US" dirty="0"/>
              <a:t>1. Which approach will be better in making software for a travel website?</a:t>
            </a:r>
          </a:p>
          <a:p>
            <a:r>
              <a:rPr lang="en-US" dirty="0"/>
              <a:t>2. Which approach is more suited for the team and team members desires and needs?</a:t>
            </a:r>
          </a:p>
          <a:p>
            <a:r>
              <a:rPr lang="en-US" dirty="0"/>
              <a:t>3. Which approach require more planning, effort, and costs. </a:t>
            </a:r>
          </a:p>
          <a:p>
            <a:r>
              <a:rPr lang="en-US" dirty="0"/>
              <a:t>4. Which approach is more flexible for changes and updated goals, either by the team or the client. </a:t>
            </a:r>
          </a:p>
          <a:p>
            <a:pPr marL="0" indent="0">
              <a:buNone/>
            </a:pPr>
            <a:r>
              <a:rPr lang="en-US" dirty="0"/>
              <a:t>  </a:t>
            </a:r>
          </a:p>
        </p:txBody>
      </p:sp>
    </p:spTree>
    <p:extLst>
      <p:ext uri="{BB962C8B-B14F-4D97-AF65-F5344CB8AC3E}">
        <p14:creationId xmlns:p14="http://schemas.microsoft.com/office/powerpoint/2010/main" val="252291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66B43-A888-CEBC-9F3A-B9980E9DCAD0}"/>
              </a:ext>
            </a:extLst>
          </p:cNvPr>
          <p:cNvSpPr>
            <a:spLocks noGrp="1"/>
          </p:cNvSpPr>
          <p:nvPr>
            <p:ph type="title"/>
          </p:nvPr>
        </p:nvSpPr>
        <p:spPr/>
        <p:txBody>
          <a:bodyPr/>
          <a:lstStyle/>
          <a:p>
            <a:r>
              <a:rPr lang="en-US" dirty="0"/>
              <a:t>Sources </a:t>
            </a:r>
          </a:p>
        </p:txBody>
      </p:sp>
      <p:sp>
        <p:nvSpPr>
          <p:cNvPr id="3" name="Content Placeholder 2">
            <a:extLst>
              <a:ext uri="{FF2B5EF4-FFF2-40B4-BE49-F238E27FC236}">
                <a16:creationId xmlns:a16="http://schemas.microsoft.com/office/drawing/2014/main" id="{AE9E35EE-18E1-5490-9047-CF6C31445C71}"/>
              </a:ext>
            </a:extLst>
          </p:cNvPr>
          <p:cNvSpPr>
            <a:spLocks noGrp="1"/>
          </p:cNvSpPr>
          <p:nvPr>
            <p:ph idx="1"/>
          </p:nvPr>
        </p:nvSpPr>
        <p:spPr/>
        <p:txBody>
          <a:bodyPr>
            <a:normAutofit/>
          </a:bodyPr>
          <a:lstStyle/>
          <a:p>
            <a:r>
              <a:rPr lang="en-US" sz="1600" dirty="0"/>
              <a:t>“How to Make the Most Out of Agile SDLC For Your Project Management Workflow”. </a:t>
            </a:r>
            <a:r>
              <a:rPr lang="en-US" sz="1600" i="1" dirty="0" err="1"/>
              <a:t>Teamly</a:t>
            </a:r>
            <a:r>
              <a:rPr lang="en-US" sz="1600" i="1" dirty="0"/>
              <a:t>. </a:t>
            </a:r>
            <a:r>
              <a:rPr lang="en-US" sz="1600" dirty="0" err="1"/>
              <a:t>Barenscheer</a:t>
            </a:r>
            <a:r>
              <a:rPr lang="en-US" sz="1600" dirty="0"/>
              <a:t>, Tim</a:t>
            </a:r>
          </a:p>
          <a:p>
            <a:r>
              <a:rPr lang="en-US" sz="1600" dirty="0">
                <a:hlinkClick r:id="rId2"/>
              </a:rPr>
              <a:t>https://www.teamly.com/blog/agile-sdlc/</a:t>
            </a:r>
            <a:endParaRPr lang="en-US" sz="1600" dirty="0"/>
          </a:p>
          <a:p>
            <a:r>
              <a:rPr lang="en-US" sz="1600" dirty="0"/>
              <a:t>“What is a scrum master &amp; their responsibilities?”. </a:t>
            </a:r>
            <a:r>
              <a:rPr lang="en-US" sz="1600" i="1" dirty="0"/>
              <a:t>Atlassian</a:t>
            </a:r>
            <a:r>
              <a:rPr lang="en-US" sz="1600" dirty="0"/>
              <a:t>. </a:t>
            </a:r>
            <a:r>
              <a:rPr lang="en-US" sz="1600" dirty="0" err="1"/>
              <a:t>Rethkope</a:t>
            </a:r>
            <a:r>
              <a:rPr lang="en-US" sz="1600" dirty="0"/>
              <a:t>, Max. </a:t>
            </a:r>
          </a:p>
          <a:p>
            <a:r>
              <a:rPr lang="en-US" sz="1600" dirty="0">
                <a:hlinkClick r:id="rId3"/>
              </a:rPr>
              <a:t>https://www.atlassian.com/agile/scrum/scrum-master</a:t>
            </a:r>
            <a:endParaRPr lang="en-US" sz="1600" dirty="0"/>
          </a:p>
          <a:p>
            <a:r>
              <a:rPr lang="en-US" sz="1600" dirty="0"/>
              <a:t>“Agile vs. Waterfall”. </a:t>
            </a:r>
            <a:r>
              <a:rPr lang="en-US" sz="1600" i="1" dirty="0" err="1"/>
              <a:t>ProductPlan</a:t>
            </a:r>
            <a:r>
              <a:rPr lang="en-US" sz="1600" dirty="0"/>
              <a:t>. </a:t>
            </a:r>
          </a:p>
          <a:p>
            <a:r>
              <a:rPr lang="en-US" sz="1600"/>
              <a:t>https://www.productplan.com/learn/agile-vs-waterfall/</a:t>
            </a:r>
            <a:endParaRPr lang="en-US" sz="1600" dirty="0"/>
          </a:p>
        </p:txBody>
      </p:sp>
    </p:spTree>
    <p:extLst>
      <p:ext uri="{BB962C8B-B14F-4D97-AF65-F5344CB8AC3E}">
        <p14:creationId xmlns:p14="http://schemas.microsoft.com/office/powerpoint/2010/main" val="2876631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581</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Agile Method</vt:lpstr>
      <vt:lpstr>PowerPoint Presentation</vt:lpstr>
      <vt:lpstr>Roles of the agile team </vt:lpstr>
      <vt:lpstr>SDLC in Agile </vt:lpstr>
      <vt:lpstr>The waterfall approach </vt:lpstr>
      <vt:lpstr>In chosen Agile over Waterfall  </vt:lpstr>
      <vt:lpstr>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dc:title>
  <dc:creator>Justin</dc:creator>
  <cp:lastModifiedBy>Justin</cp:lastModifiedBy>
  <cp:revision>14</cp:revision>
  <dcterms:created xsi:type="dcterms:W3CDTF">2024-02-13T03:46:37Z</dcterms:created>
  <dcterms:modified xsi:type="dcterms:W3CDTF">2024-02-21T05:56:17Z</dcterms:modified>
</cp:coreProperties>
</file>