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3774-CCF8-47DB-BEE6-F7352572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D422-DD08-4F31-AD1E-F2C9F025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674A-067E-44BD-9E66-96049C52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992B-12A4-48FE-ABE3-6B0FD185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D832-8F00-47F4-97D7-34458824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7B1-DFAA-49F4-BAFC-CF09B2C0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CDEA-1947-4A02-8073-F0509B22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154E-22E4-499D-A90A-F93A559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7D1A-C4A5-4B0F-9A7A-DA649DE5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B940-9158-4EC0-96F9-2B97885E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FB20A-E2E8-4188-AC7A-9C0CDC19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37D2-7E00-4AF9-86FB-6C84BB94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F354-CD41-4D0F-B92E-F6B49F89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23BE-D62A-40AD-9CC3-73BE7343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79E8-FDCC-4F6E-A916-07C3C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AC78-F073-4C9D-AEE9-26880D0F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8AA9-4AE2-4C51-913A-D3C3BD3A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2E3F-B548-49A4-8370-86F2FFB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5F0D-8D60-436B-8DA2-3B2362C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669F-C273-43FF-8BFE-D787B847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6BF-A814-429E-B61F-847232C6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75B4-A558-4111-A975-BF0BE7AA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2B87-3DC4-4964-AD5C-6CA1EFB0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2446-82AD-497B-907B-E535CC21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7E8-444B-4BB6-8FF8-51109D90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0A4D-B3A5-4253-B6F3-89BF9B0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51B3-78AF-42FA-9DAE-49C3B43F8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97A7-7071-482A-BC3D-8BA7A922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36CD-C217-44E1-BD39-BE4F36F1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2420-354F-450E-AA91-C5A47F32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89A8-5C52-42CC-8923-68978CEE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A48-DF20-432C-A53F-67660AFD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3488-A488-4F4B-979F-F3A7A8A3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102E-B231-4AB6-B17C-6CEB577C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0D572-D769-4B25-8CC6-E05C66E10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EC2E-F806-4B44-A530-2E259E6D7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65A0A-1C1A-455A-A077-5B989A1A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2086-E851-4D73-8604-68486BBA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6ADF-0121-4DA3-BDDF-C0F3733B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D386-2C59-4F3C-92C0-1F51EA1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7FF94-5C72-48B0-86AE-C9C4A8F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B16C3-FE3C-4923-AB7B-C213A4CA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47208-294A-4B91-92CA-F7F5307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54DC-0268-4EE0-BCC6-FD38086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29CCF-1B42-41CF-A1F6-72333AC3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A532-EAC8-486B-9A57-DAAFF16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CBA5-EDFA-42C6-9310-C07C1FC9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AE2C-AEA2-409F-931D-4B735F8A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D858-108D-4552-B3F6-899811736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7228-A4D6-4651-96B7-FD8FE47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9B16-0B7E-4BC2-9652-FB94FBED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8E97-448C-436E-932C-67354A59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7FC1-9D1A-4AC6-93D1-25759F66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30D49-E823-4CB1-BD99-3F858E2AF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7CDAF-F76E-4A4C-B976-353B1A65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A564-4ED6-4E39-B541-4379FD2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552A-1509-47BF-AA01-50752C80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337D-281C-4F61-8492-C6C84EB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42CA1-F3BD-407D-8718-CDF75807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7E85-2F1B-4A35-A509-0EADB3DA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C857-30C3-4F76-ABDD-AAB63C6A0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9C79-BB94-4816-8E89-402261A6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6076-EC3D-40A7-A2B0-44C894C7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5DCA-4BDE-4B57-A873-DAB2C2CF7315}"/>
              </a:ext>
            </a:extLst>
          </p:cNvPr>
          <p:cNvSpPr txBox="1"/>
          <p:nvPr/>
        </p:nvSpPr>
        <p:spPr>
          <a:xfrm>
            <a:off x="1046508" y="1259840"/>
            <a:ext cx="9834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Climatological Change of Temperature mean, extremes, and autocorrelation by region</a:t>
            </a:r>
          </a:p>
        </p:txBody>
      </p:sp>
    </p:spTree>
    <p:extLst>
      <p:ext uri="{BB962C8B-B14F-4D97-AF65-F5344CB8AC3E}">
        <p14:creationId xmlns:p14="http://schemas.microsoft.com/office/powerpoint/2010/main" val="100277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8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 of extremely hot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2362-250E-4648-9CD1-CF1AA4AD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8" y="877515"/>
            <a:ext cx="10127703" cy="57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 of highest winter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4031C-56AE-4FA9-AA20-7040D8BE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43" y="910306"/>
            <a:ext cx="9769717" cy="53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9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Temperature Trend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4E1F07-D8B0-4A32-96E2-3B9E95A5C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36390"/>
              </p:ext>
            </p:extLst>
          </p:nvPr>
        </p:nvGraphicFramePr>
        <p:xfrm>
          <a:off x="254000" y="973666"/>
          <a:ext cx="1140968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1703165336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1457223567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52787188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120638223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3420448209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29882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968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511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(p&lt;0.05)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066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2.4e-20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2.8e-4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543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Trend of Extreme Hot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0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13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3.7e-8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57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92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42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4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9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437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Dec-Feb Temperature Autocorrelation (lag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D318-0169-4666-A785-2DDC7E34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2" y="785892"/>
            <a:ext cx="11130455" cy="58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437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Dec-Feb Temperature Autocorrelation (lag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8DB0-4B12-4A44-80DA-5AE0C4B8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972755"/>
            <a:ext cx="10846676" cy="57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435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Jun-Aug Temperature Autocorrelation (lag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86CB1-1A1A-4F23-BF12-B86B3D13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59" y="1161418"/>
            <a:ext cx="10108565" cy="54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4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435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Jun-Aug Temperature Autocorrelation (lag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CE4FA-7DA3-4FCC-999E-D0E3CE79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088917"/>
            <a:ext cx="10993120" cy="56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81280" y="304800"/>
            <a:ext cx="29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Autocorrelation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4E1F07-D8B0-4A32-96E2-3B9E95A5C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62978"/>
              </p:ext>
            </p:extLst>
          </p:nvPr>
        </p:nvGraphicFramePr>
        <p:xfrm>
          <a:off x="264160" y="674132"/>
          <a:ext cx="11379200" cy="616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703165336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1457223567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52787188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120638223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3420448209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29882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968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Dec-Feb</a:t>
                      </a:r>
                    </a:p>
                    <a:p>
                      <a:pPr algn="ctr"/>
                      <a:r>
                        <a:rPr lang="en-US" dirty="0"/>
                        <a:t>Lag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511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066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1.33e-13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543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Dec-Feb</a:t>
                      </a:r>
                    </a:p>
                    <a:p>
                      <a:pPr algn="ctr"/>
                      <a:r>
                        <a:rPr lang="en-US" dirty="0"/>
                        <a:t>Lag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0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13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8.3e-7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57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Jun-Aug</a:t>
                      </a:r>
                    </a:p>
                    <a:p>
                      <a:pPr algn="ctr"/>
                      <a:r>
                        <a:rPr lang="en-US" dirty="0"/>
                        <a:t>Lag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92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42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489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Jun-Aug</a:t>
                      </a:r>
                    </a:p>
                    <a:p>
                      <a:pPr algn="ctr"/>
                      <a:r>
                        <a:rPr lang="en-US" dirty="0"/>
                        <a:t>Lag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759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079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7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03EE28-D0A2-4265-8F5C-7D8DCF08F369}"/>
              </a:ext>
            </a:extLst>
          </p:cNvPr>
          <p:cNvSpPr txBox="1"/>
          <p:nvPr/>
        </p:nvSpPr>
        <p:spPr>
          <a:xfrm>
            <a:off x="914400" y="7561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Cecco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G.J.,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Gouhier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T.C. Increased spatial and temporal autocorrelation of temperature under climate change.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Sci Rep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8, 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14850 (2018). https://doi.org/10.1038/s41598-018-33217-0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EFF62A-1015-4268-863E-5D12928D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2680"/>
              </p:ext>
            </p:extLst>
          </p:nvPr>
        </p:nvGraphicFramePr>
        <p:xfrm>
          <a:off x="802640" y="577426"/>
          <a:ext cx="10393680" cy="586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2412846344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322165618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545343603"/>
                    </a:ext>
                  </a:extLst>
                </a:gridCol>
              </a:tblGrid>
              <a:tr h="5411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Change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642446"/>
                  </a:ext>
                </a:extLst>
              </a:tr>
              <a:tr h="13343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temperature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widely used metrics for studying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77456"/>
                  </a:ext>
                </a:extLst>
              </a:tr>
              <a:tr h="5411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</a:t>
                      </a:r>
                    </a:p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trend of climate, animals rely on cold 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444808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 cold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opinion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303070"/>
                  </a:ext>
                </a:extLst>
              </a:tr>
              <a:tr h="54114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Highest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63316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 hot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animal and agriculture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35487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Unseasonably hot days in winter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Hibernation, public opinion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573572"/>
                  </a:ext>
                </a:extLst>
              </a:tr>
              <a:tr h="5411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 and Summer temperature autocorrelation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days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temperature autocorrelation prolongs heat wave or cold snaps and increase animal </a:t>
                      </a:r>
                      <a:r>
                        <a:rPr lang="en-US"/>
                        <a:t>extinction risk[1]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460592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 days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57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37248-689C-482C-A6C4-E9EBFE011030}"/>
              </a:ext>
            </a:extLst>
          </p:cNvPr>
          <p:cNvSpPr txBox="1"/>
          <p:nvPr/>
        </p:nvSpPr>
        <p:spPr>
          <a:xfrm>
            <a:off x="5684577" y="5587867"/>
            <a:ext cx="138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A5367-2733-45AB-94FD-573C397F1964}"/>
              </a:ext>
            </a:extLst>
          </p:cNvPr>
          <p:cNvSpPr txBox="1"/>
          <p:nvPr/>
        </p:nvSpPr>
        <p:spPr>
          <a:xfrm rot="16200000">
            <a:off x="821819" y="3000875"/>
            <a:ext cx="2497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Mean Temp (F)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ACA4A-6998-42A9-9DFC-E77EC1162BCE}"/>
              </a:ext>
            </a:extLst>
          </p:cNvPr>
          <p:cNvSpPr txBox="1"/>
          <p:nvPr/>
        </p:nvSpPr>
        <p:spPr>
          <a:xfrm>
            <a:off x="685629" y="6247068"/>
            <a:ext cx="104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away: Mean temp reduce almost linearly </a:t>
            </a:r>
            <a:r>
              <a:rPr lang="en-US" dirty="0" err="1"/>
              <a:t>wrt</a:t>
            </a:r>
            <a:r>
              <a:rPr lang="en-US" dirty="0"/>
              <a:t> latitude. Different continents follow slightly different trend.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1E967-2811-4A93-9AFF-A52CE4F6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06" y="970760"/>
            <a:ext cx="7033182" cy="4617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19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Temperature</a:t>
            </a:r>
          </a:p>
        </p:txBody>
      </p:sp>
    </p:spTree>
    <p:extLst>
      <p:ext uri="{BB962C8B-B14F-4D97-AF65-F5344CB8AC3E}">
        <p14:creationId xmlns:p14="http://schemas.microsoft.com/office/powerpoint/2010/main" val="33351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57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Temperature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90747-2E1D-4BFA-96F1-7E721649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5" y="976400"/>
            <a:ext cx="9921272" cy="54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57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Temperature Trend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4E1F07-D8B0-4A32-96E2-3B9E95A5C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89034"/>
              </p:ext>
            </p:extLst>
          </p:nvPr>
        </p:nvGraphicFramePr>
        <p:xfrm>
          <a:off x="1818640" y="973666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7223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7871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6382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04482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82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9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06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4.5e-44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3.4e-9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2.4e-4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54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A0FD4D-7700-43D5-AB83-0FFDB9B8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905869"/>
            <a:ext cx="4098607" cy="2658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60A3A0-7D65-4A31-A288-78A0612A184B}"/>
              </a:ext>
            </a:extLst>
          </p:cNvPr>
          <p:cNvSpPr txBox="1"/>
          <p:nvPr/>
        </p:nvSpPr>
        <p:spPr>
          <a:xfrm>
            <a:off x="264161" y="4113468"/>
            <a:ext cx="6431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America less than Europe and Asia, but faster than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 might be one contribution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8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Temperature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36692-A09E-4953-9C56-88240533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054876"/>
            <a:ext cx="10436772" cy="55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 of extremely cold 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E71B0-EC19-4DD1-B520-53DB3EFC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9" y="914726"/>
            <a:ext cx="10668228" cy="58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Temperature Trend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4E1F07-D8B0-4A32-96E2-3B9E95A5C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3423"/>
              </p:ext>
            </p:extLst>
          </p:nvPr>
        </p:nvGraphicFramePr>
        <p:xfrm>
          <a:off x="264160" y="973666"/>
          <a:ext cx="1139952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1703165336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1457223567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152787188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1206382234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3420448209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29882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968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511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066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1.7e-12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543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Trend of Extreme Low Temperature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per century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0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station with trend (p&gt;0.05)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13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than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1.4e-7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574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60A3A0-7D65-4A31-A288-78A0612A184B}"/>
              </a:ext>
            </a:extLst>
          </p:cNvPr>
          <p:cNvSpPr txBox="1"/>
          <p:nvPr/>
        </p:nvSpPr>
        <p:spPr>
          <a:xfrm>
            <a:off x="762000" y="5284169"/>
            <a:ext cx="1014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of extremely cold days globally and increment of lowest temperature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Europe’s reduction of extremely cold days faster than other continents, with Australia the opposite.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5F1307-9B11-4050-B9D9-0DBA687A842E}"/>
              </a:ext>
            </a:extLst>
          </p:cNvPr>
          <p:cNvSpPr txBox="1"/>
          <p:nvPr/>
        </p:nvSpPr>
        <p:spPr>
          <a:xfrm>
            <a:off x="264160" y="416560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Temperature Trend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A70F2-67AD-4980-8269-2DEEEA5B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77" y="1006868"/>
            <a:ext cx="10378378" cy="5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638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Huang</dc:creator>
  <cp:lastModifiedBy>Hao Huang</cp:lastModifiedBy>
  <cp:revision>14</cp:revision>
  <dcterms:created xsi:type="dcterms:W3CDTF">2021-12-30T16:56:04Z</dcterms:created>
  <dcterms:modified xsi:type="dcterms:W3CDTF">2021-12-31T02:57:31Z</dcterms:modified>
</cp:coreProperties>
</file>