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0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3" r:id="rId2"/>
  </p:sldMasterIdLst>
  <p:notesMasterIdLst>
    <p:notesMasterId r:id="rId13"/>
  </p:notesMasterIdLst>
  <p:sldIdLst>
    <p:sldId id="308" r:id="rId3"/>
    <p:sldId id="314" r:id="rId4"/>
    <p:sldId id="339" r:id="rId5"/>
    <p:sldId id="327" r:id="rId6"/>
    <p:sldId id="330" r:id="rId7"/>
    <p:sldId id="318" r:id="rId8"/>
    <p:sldId id="333" r:id="rId9"/>
    <p:sldId id="334" r:id="rId10"/>
    <p:sldId id="337" r:id="rId11"/>
    <p:sldId id="338" r:id="rId12"/>
  </p:sldIdLst>
  <p:sldSz cx="24384000" cy="13716000"/>
  <p:notesSz cx="9928225" cy="6797675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Helvetica Neue" panose="02000503000000020004" pitchFamily="2" charset="0"/>
      <p:regular r:id="rId18"/>
      <p:bold r:id="rId19"/>
      <p:italic r:id="rId20"/>
      <p:boldItalic r:id="rId21"/>
    </p:embeddedFont>
    <p:embeddedFont>
      <p:font typeface="Questrial" pitchFamily="2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EC4690-74D7-4583-A85A-71C25CD4B35E}">
  <a:tblStyle styleId="{45EC4690-74D7-4583-A85A-71C25CD4B35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B541D2-D69C-467A-8D2F-6B53B461F3F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4533"/>
    <p:restoredTop sz="94592"/>
  </p:normalViewPr>
  <p:slideViewPr>
    <p:cSldViewPr snapToGrid="0" snapToObjects="1">
      <p:cViewPr varScale="1">
        <p:scale>
          <a:sx n="45" d="100"/>
          <a:sy n="45" d="100"/>
        </p:scale>
        <p:origin x="16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013685789276339"/>
          <c:y val="9.6099165129762229E-2"/>
          <c:w val="0.58075711689884923"/>
          <c:h val="0.806101493738865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D46-9E49-BEA2-F7F0AFCA66B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D46-9E49-BEA2-F7F0AFCA66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Кол-во пользователей</c:v>
                </c:pt>
                <c:pt idx="1">
                  <c:v>Кол-во активных пользователей за 1 месяц</c:v>
                </c:pt>
                <c:pt idx="2">
                  <c:v>Кол-во активных пользователей за 3 месяца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732</c:v>
                </c:pt>
                <c:pt idx="1">
                  <c:v>273</c:v>
                </c:pt>
                <c:pt idx="2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E6-7B46-8B4A-98EE023537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0685727"/>
        <c:axId val="2127825471"/>
      </c:barChart>
      <c:catAx>
        <c:axId val="20806857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ru-RU"/>
          </a:p>
        </c:txPr>
        <c:crossAx val="2127825471"/>
        <c:crosses val="autoZero"/>
        <c:auto val="1"/>
        <c:lblAlgn val="ctr"/>
        <c:lblOffset val="100"/>
        <c:noMultiLvlLbl val="0"/>
      </c:catAx>
      <c:valAx>
        <c:axId val="212782547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80685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r>
              <a:rPr lang="ru-RU" dirty="0">
                <a:latin typeface="+mn-lt"/>
              </a:rPr>
              <a:t>Оптимальный тариф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476084037686592"/>
          <c:y val="0.18821239838487219"/>
          <c:w val="0.54870575007666988"/>
          <c:h val="0.76398793698251932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5D-7941-AC19-B6FBBF0758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5D-7941-AC19-B6FBBF07587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35D-7941-AC19-B6FBBF075879}"/>
              </c:ext>
            </c:extLst>
          </c:dPt>
          <c:dLbls>
            <c:dLbl>
              <c:idx val="0"/>
              <c:layout>
                <c:manualLayout>
                  <c:x val="5.0510941256086503E-2"/>
                  <c:y val="-6.574202473156948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35D-7941-AC19-B6FBBF075879}"/>
                </c:ext>
              </c:extLst>
            </c:dLbl>
            <c:dLbl>
              <c:idx val="1"/>
              <c:layout>
                <c:manualLayout>
                  <c:x val="-0.13725799254371357"/>
                  <c:y val="-0.1330129337592219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5D-7941-AC19-B6FBBF075879}"/>
                </c:ext>
              </c:extLst>
            </c:dLbl>
            <c:dLbl>
              <c:idx val="2"/>
              <c:layout>
                <c:manualLayout>
                  <c:x val="-5.4903197017485816E-3"/>
                  <c:y val="-0.2155726857477044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35D-7941-AC19-B6FBBF0758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Другой тариф</c:v>
                </c:pt>
                <c:pt idx="1">
                  <c:v>Текущий тариф</c:v>
                </c:pt>
              </c:strCache>
            </c:strRef>
          </c:cat>
          <c:val>
            <c:numRef>
              <c:f>Лист1!$B$2:$B$3</c:f>
              <c:numCache>
                <c:formatCode>0%</c:formatCode>
                <c:ptCount val="2"/>
                <c:pt idx="0">
                  <c:v>0.28999999999999998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5D-7941-AC19-B6FBBF075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r>
              <a:rPr lang="ru-RU" dirty="0">
                <a:latin typeface="+mn-lt"/>
              </a:rPr>
              <a:t>Выручка в</a:t>
            </a:r>
            <a:r>
              <a:rPr lang="ru-RU" baseline="0" dirty="0">
                <a:latin typeface="+mn-lt"/>
              </a:rPr>
              <a:t> рублях</a:t>
            </a:r>
            <a:endParaRPr lang="ru-RU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4541227588795977"/>
          <c:y val="0.23560781156344549"/>
          <c:w val="0.54870575007666988"/>
          <c:h val="0.7639879369825193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E2-6A4C-8832-C55373835EA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E2-6A4C-8832-C55373835EA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E2-6A4C-8832-C55373835EAA}"/>
              </c:ext>
            </c:extLst>
          </c:dPt>
          <c:dLbls>
            <c:dLbl>
              <c:idx val="0"/>
              <c:layout>
                <c:manualLayout>
                  <c:x val="-1.0980639403497083E-3"/>
                  <c:y val="-9.479082635714676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CE2-6A4C-8832-C55373835EAA}"/>
                </c:ext>
              </c:extLst>
            </c:dLbl>
            <c:dLbl>
              <c:idx val="1"/>
              <c:layout>
                <c:manualLayout>
                  <c:x val="0"/>
                  <c:y val="6.1155371843319298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CE2-6A4C-8832-C55373835EAA}"/>
                </c:ext>
              </c:extLst>
            </c:dLbl>
            <c:dLbl>
              <c:idx val="2"/>
              <c:layout>
                <c:manualLayout>
                  <c:x val="-5.4903197017485816E-3"/>
                  <c:y val="-0.2155726857477044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CE2-6A4C-8832-C55373835E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endParaRPr lang="ru-RU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Текущий тариф</c:v>
                </c:pt>
                <c:pt idx="1">
                  <c:v>Оптимальный тариф</c:v>
                </c:pt>
              </c:strCache>
            </c:strRef>
          </c:cat>
          <c:val>
            <c:numRef>
              <c:f>Лист1!$B$2:$B$3</c:f>
              <c:numCache>
                <c:formatCode>#,##0</c:formatCode>
                <c:ptCount val="2"/>
                <c:pt idx="0">
                  <c:v>242763</c:v>
                </c:pt>
                <c:pt idx="1">
                  <c:v>222900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CE2-6A4C-8832-C55373835EA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Разница</c:v>
                </c:pt>
              </c:strCache>
            </c:strRef>
          </c:tx>
          <c:spPr>
            <a:solidFill>
              <a:schemeClr val="lt1"/>
            </a:solidFill>
            <a:ln w="28575"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Текущий тариф</c:v>
                </c:pt>
                <c:pt idx="1">
                  <c:v>Оптимальный тариф</c:v>
                </c:pt>
              </c:strCache>
            </c:strRef>
          </c:cat>
          <c:val>
            <c:numRef>
              <c:f>Лист1!$C$2:$C$3</c:f>
              <c:numCache>
                <c:formatCode>#,##0</c:formatCode>
                <c:ptCount val="2"/>
                <c:pt idx="1">
                  <c:v>19863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CE2-6A4C-8832-C55373835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788022144"/>
        <c:axId val="1748027760"/>
      </c:barChart>
      <c:catAx>
        <c:axId val="1788022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48027760"/>
        <c:crosses val="autoZero"/>
        <c:auto val="1"/>
        <c:lblAlgn val="ctr"/>
        <c:lblOffset val="100"/>
        <c:noMultiLvlLbl val="0"/>
      </c:catAx>
      <c:valAx>
        <c:axId val="1748027760"/>
        <c:scaling>
          <c:orientation val="minMax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1788022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r>
              <a:rPr lang="ru-RU" dirty="0">
                <a:latin typeface="+mn-lt"/>
              </a:rPr>
              <a:t>Средняя</a:t>
            </a:r>
            <a:r>
              <a:rPr lang="ru-RU" baseline="0" dirty="0">
                <a:latin typeface="+mn-lt"/>
              </a:rPr>
              <a:t> п</a:t>
            </a:r>
            <a:r>
              <a:rPr lang="ru-RU" dirty="0">
                <a:latin typeface="+mn-lt"/>
              </a:rPr>
              <a:t>отеря выручки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476084037686592"/>
          <c:y val="0.18821239838487219"/>
          <c:w val="0.54870575007666988"/>
          <c:h val="0.76398793698251932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0C-CB42-8DBB-D16A346287D7}"/>
              </c:ext>
            </c:extLst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0C-CB42-8DBB-D16A346287D7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0C-CB42-8DBB-D16A346287D7}"/>
              </c:ext>
            </c:extLst>
          </c:dPt>
          <c:dLbls>
            <c:dLbl>
              <c:idx val="0"/>
              <c:layout>
                <c:manualLayout>
                  <c:x val="-1.0980639403497887E-3"/>
                  <c:y val="-3.05776859216602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0C-CB42-8DBB-D16A346287D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D0C-CB42-8DBB-D16A346287D7}"/>
                </c:ext>
              </c:extLst>
            </c:dLbl>
            <c:dLbl>
              <c:idx val="2"/>
              <c:layout>
                <c:manualLayout>
                  <c:x val="-5.4903197017485816E-3"/>
                  <c:y val="-0.2155726857477044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D0C-CB42-8DBB-D16A346287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Лист1!$A$2:$A$3</c:f>
              <c:numCache>
                <c:formatCode>General</c:formatCode>
                <c:ptCount val="2"/>
              </c:numCache>
            </c:numRef>
          </c:cat>
          <c:val>
            <c:numRef>
              <c:f>Лист1!$B$2:$B$3</c:f>
              <c:numCache>
                <c:formatCode>0%</c:formatCode>
                <c:ptCount val="2"/>
                <c:pt idx="0">
                  <c:v>-0.1</c:v>
                </c:pt>
                <c:pt idx="1">
                  <c:v>-0.9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0C-CB42-8DBB-D16A34628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r>
              <a:rPr lang="ru-RU" sz="4000" b="1" i="0" baseline="0" dirty="0">
                <a:effectLst/>
                <a:latin typeface="+mn-lt"/>
              </a:rPr>
              <a:t>Средний чек  в рублях</a:t>
            </a:r>
            <a:endParaRPr lang="ru-RU" sz="4000" dirty="0">
              <a:effectLst/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4541227588795977"/>
          <c:y val="0.23560781156344549"/>
          <c:w val="0.54870575007666988"/>
          <c:h val="0.7639879369825193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F9E-B148-A89A-372BA21930E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9E-B148-A89A-372BA21930E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F9E-B148-A89A-372BA21930E0}"/>
              </c:ext>
            </c:extLst>
          </c:dPt>
          <c:dLbls>
            <c:dLbl>
              <c:idx val="0"/>
              <c:layout>
                <c:manualLayout>
                  <c:x val="-1.0980639403497083E-3"/>
                  <c:y val="-9.479082635714676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F9E-B148-A89A-372BA21930E0}"/>
                </c:ext>
              </c:extLst>
            </c:dLbl>
            <c:dLbl>
              <c:idx val="1"/>
              <c:layout>
                <c:manualLayout>
                  <c:x val="0"/>
                  <c:y val="6.1155371843319298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F9E-B148-A89A-372BA21930E0}"/>
                </c:ext>
              </c:extLst>
            </c:dLbl>
            <c:dLbl>
              <c:idx val="2"/>
              <c:layout>
                <c:manualLayout>
                  <c:x val="-5.4903197017485816E-3"/>
                  <c:y val="-0.2155726857477044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F9E-B148-A89A-372BA21930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endParaRPr lang="ru-RU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Текущий тариф</c:v>
                </c:pt>
                <c:pt idx="1">
                  <c:v>Оптимальный тариф</c:v>
                </c:pt>
              </c:strCache>
            </c:strRef>
          </c:cat>
          <c:val>
            <c:numRef>
              <c:f>Лист1!$B$2:$B$3</c:f>
              <c:numCache>
                <c:formatCode>#,##0</c:formatCode>
                <c:ptCount val="2"/>
                <c:pt idx="0">
                  <c:v>3112</c:v>
                </c:pt>
                <c:pt idx="1">
                  <c:v>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F9E-B148-A89A-372BA21930E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Разница</c:v>
                </c:pt>
              </c:strCache>
            </c:strRef>
          </c:tx>
          <c:spPr>
            <a:solidFill>
              <a:schemeClr val="lt1"/>
            </a:solidFill>
            <a:ln w="28575"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Текущий тариф</c:v>
                </c:pt>
                <c:pt idx="1">
                  <c:v>Оптимальный тариф</c:v>
                </c:pt>
              </c:strCache>
            </c:strRef>
          </c:cat>
          <c:val>
            <c:numRef>
              <c:f>Лист1!$C$2:$C$3</c:f>
              <c:numCache>
                <c:formatCode>#,##0</c:formatCode>
                <c:ptCount val="2"/>
                <c:pt idx="1">
                  <c:v>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F9E-B148-A89A-372BA2193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788022144"/>
        <c:axId val="1748027760"/>
      </c:barChart>
      <c:catAx>
        <c:axId val="1788022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48027760"/>
        <c:crosses val="autoZero"/>
        <c:auto val="1"/>
        <c:lblAlgn val="ctr"/>
        <c:lblOffset val="100"/>
        <c:noMultiLvlLbl val="0"/>
      </c:catAx>
      <c:valAx>
        <c:axId val="1748027760"/>
        <c:scaling>
          <c:orientation val="minMax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1788022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r>
              <a:rPr lang="ru-RU" dirty="0">
                <a:latin typeface="+mn-lt"/>
              </a:rPr>
              <a:t>Распределение</a:t>
            </a:r>
            <a:r>
              <a:rPr lang="ru-RU" baseline="0" dirty="0">
                <a:latin typeface="+mn-lt"/>
              </a:rPr>
              <a:t> среди активных 3 месяца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4541227588795977"/>
          <c:y val="0.23560781156344549"/>
          <c:w val="0.54870575007666988"/>
          <c:h val="0.76398793698251932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F7D-9D48-9641-D5A03CC96570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F7D-9D48-9641-D5A03CC96570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F7D-9D48-9641-D5A03CC96570}"/>
              </c:ext>
            </c:extLst>
          </c:dPt>
          <c:dLbls>
            <c:dLbl>
              <c:idx val="0"/>
              <c:layout>
                <c:manualLayout>
                  <c:x val="-1.0980639403497887E-3"/>
                  <c:y val="-3.05776859216602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F7D-9D48-9641-D5A03CC96570}"/>
                </c:ext>
              </c:extLst>
            </c:dLbl>
            <c:dLbl>
              <c:idx val="1"/>
              <c:layout>
                <c:manualLayout>
                  <c:x val="0"/>
                  <c:y val="6.1155371843319298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F7D-9D48-9641-D5A03CC96570}"/>
                </c:ext>
              </c:extLst>
            </c:dLbl>
            <c:dLbl>
              <c:idx val="2"/>
              <c:layout>
                <c:manualLayout>
                  <c:x val="-3.5138046091190707E-2"/>
                  <c:y val="-3.210657021774327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F7D-9D48-9641-D5A03CC965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Тариф A</c:v>
                </c:pt>
                <c:pt idx="1">
                  <c:v>Тариф B</c:v>
                </c:pt>
                <c:pt idx="2">
                  <c:v>Тариф C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0.14000000000000001</c:v>
                </c:pt>
                <c:pt idx="1">
                  <c:v>0.42</c:v>
                </c:pt>
                <c:pt idx="2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F7D-9D48-9641-D5A03CC965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r>
              <a:rPr lang="ru-RU" dirty="0">
                <a:latin typeface="+mn-lt"/>
              </a:rPr>
              <a:t>Переплата</a:t>
            </a:r>
            <a:r>
              <a:rPr lang="ru-RU" baseline="0" dirty="0">
                <a:latin typeface="+mn-lt"/>
              </a:rPr>
              <a:t> в рублях</a:t>
            </a:r>
            <a:endParaRPr lang="ru-RU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4541227588795977"/>
          <c:y val="0.23560781156344549"/>
          <c:w val="0.54870575007666988"/>
          <c:h val="0.7639879369825193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38A-8D47-AF3D-39B0CDB22E3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E03-F040-BF32-BA0938ED1F0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8A-8D47-AF3D-39B0CDB22E3B}"/>
              </c:ext>
            </c:extLst>
          </c:dPt>
          <c:dLbls>
            <c:dLbl>
              <c:idx val="0"/>
              <c:layout>
                <c:manualLayout>
                  <c:x val="-1.0980639403497083E-3"/>
                  <c:y val="-9.479082635714676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38A-8D47-AF3D-39B0CDB22E3B}"/>
                </c:ext>
              </c:extLst>
            </c:dLbl>
            <c:dLbl>
              <c:idx val="1"/>
              <c:layout>
                <c:manualLayout>
                  <c:x val="0"/>
                  <c:y val="6.1155371843319298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03-F040-BF32-BA0938ED1F0F}"/>
                </c:ext>
              </c:extLst>
            </c:dLbl>
            <c:dLbl>
              <c:idx val="2"/>
              <c:layout>
                <c:manualLayout>
                  <c:x val="-5.4903197017485816E-3"/>
                  <c:y val="-0.2155726857477044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38A-8D47-AF3D-39B0CDB22E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endParaRPr lang="ru-RU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Средняя по клиенту</c:v>
                </c:pt>
                <c:pt idx="1">
                  <c:v>Всего</c:v>
                </c:pt>
              </c:strCache>
            </c:strRef>
          </c:cat>
          <c:val>
            <c:numRef>
              <c:f>Лист1!$B$2:$B$3</c:f>
              <c:numCache>
                <c:formatCode>#,##0</c:formatCode>
                <c:ptCount val="2"/>
                <c:pt idx="0" formatCode="General">
                  <c:v>858</c:v>
                </c:pt>
                <c:pt idx="1">
                  <c:v>66976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03-F040-BF32-BA0938ED1F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788022144"/>
        <c:axId val="1748027760"/>
      </c:barChart>
      <c:catAx>
        <c:axId val="1788022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48027760"/>
        <c:crosses val="autoZero"/>
        <c:auto val="1"/>
        <c:lblAlgn val="ctr"/>
        <c:lblOffset val="100"/>
        <c:noMultiLvlLbl val="0"/>
      </c:catAx>
      <c:valAx>
        <c:axId val="1748027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88022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r>
              <a:rPr lang="ru-RU" dirty="0">
                <a:latin typeface="+mn-lt"/>
              </a:rPr>
              <a:t>Оптимальный тариф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476084037686592"/>
          <c:y val="0.18821239838487219"/>
          <c:w val="0.54870575007666988"/>
          <c:h val="0.76398793698251932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5D-7941-AC19-B6FBBF0758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5D-7941-AC19-B6FBBF07587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35D-7941-AC19-B6FBBF075879}"/>
              </c:ext>
            </c:extLst>
          </c:dPt>
          <c:dLbls>
            <c:dLbl>
              <c:idx val="0"/>
              <c:layout>
                <c:manualLayout>
                  <c:x val="0.12957154496126558"/>
                  <c:y val="-0.1788794626417122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35D-7941-AC19-B6FBBF075879}"/>
                </c:ext>
              </c:extLst>
            </c:dLbl>
            <c:dLbl>
              <c:idx val="1"/>
              <c:layout>
                <c:manualLayout>
                  <c:x val="-0.13725799254371357"/>
                  <c:y val="-0.1330129337592219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5D-7941-AC19-B6FBBF075879}"/>
                </c:ext>
              </c:extLst>
            </c:dLbl>
            <c:dLbl>
              <c:idx val="2"/>
              <c:layout>
                <c:manualLayout>
                  <c:x val="-5.4903197017485816E-3"/>
                  <c:y val="-0.2155726857477044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35D-7941-AC19-B6FBBF0758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Лист1!$A$2:$A$3</c:f>
              <c:strCache>
                <c:ptCount val="2"/>
                <c:pt idx="0">
                  <c:v>Другой тариф</c:v>
                </c:pt>
                <c:pt idx="1">
                  <c:v>Текущий тариф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0.52</c:v>
                </c:pt>
                <c:pt idx="1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5D-7941-AC19-B6FBBF075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r>
              <a:rPr lang="ru-RU" dirty="0">
                <a:latin typeface="+mn-lt"/>
              </a:rPr>
              <a:t>Выручка в</a:t>
            </a:r>
            <a:r>
              <a:rPr lang="ru-RU" baseline="0" dirty="0">
                <a:latin typeface="+mn-lt"/>
              </a:rPr>
              <a:t> рублях</a:t>
            </a:r>
            <a:endParaRPr lang="ru-RU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4541227588795977"/>
          <c:y val="0.23560781156344549"/>
          <c:w val="0.54870575007666988"/>
          <c:h val="0.7639879369825193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E7-8644-8324-29B2E9BD4F5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E7-8644-8324-29B2E9BD4F5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E7-8644-8324-29B2E9BD4F5B}"/>
              </c:ext>
            </c:extLst>
          </c:dPt>
          <c:dLbls>
            <c:dLbl>
              <c:idx val="0"/>
              <c:layout>
                <c:manualLayout>
                  <c:x val="-1.0980639403497083E-3"/>
                  <c:y val="-9.479082635714676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5E7-8644-8324-29B2E9BD4F5B}"/>
                </c:ext>
              </c:extLst>
            </c:dLbl>
            <c:dLbl>
              <c:idx val="1"/>
              <c:layout>
                <c:manualLayout>
                  <c:x val="0"/>
                  <c:y val="6.1155371843319298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5E7-8644-8324-29B2E9BD4F5B}"/>
                </c:ext>
              </c:extLst>
            </c:dLbl>
            <c:dLbl>
              <c:idx val="2"/>
              <c:layout>
                <c:manualLayout>
                  <c:x val="-5.4903197017485816E-3"/>
                  <c:y val="-0.2155726857477044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5E7-8644-8324-29B2E9BD4F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endParaRPr lang="ru-RU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Текущий тариф</c:v>
                </c:pt>
                <c:pt idx="1">
                  <c:v>Оптимальный тариф</c:v>
                </c:pt>
              </c:strCache>
            </c:strRef>
          </c:cat>
          <c:val>
            <c:numRef>
              <c:f>Лист1!$B$2:$B$3</c:f>
              <c:numCache>
                <c:formatCode>#,##0</c:formatCode>
                <c:ptCount val="2"/>
                <c:pt idx="0">
                  <c:v>242763</c:v>
                </c:pt>
                <c:pt idx="1">
                  <c:v>175787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5E7-8644-8324-29B2E9BD4F5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Разница</c:v>
                </c:pt>
              </c:strCache>
            </c:strRef>
          </c:tx>
          <c:spPr>
            <a:solidFill>
              <a:schemeClr val="lt1"/>
            </a:solidFill>
            <a:ln w="28575"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Текущий тариф</c:v>
                </c:pt>
                <c:pt idx="1">
                  <c:v>Оптимальный тариф</c:v>
                </c:pt>
              </c:strCache>
            </c:strRef>
          </c:cat>
          <c:val>
            <c:numRef>
              <c:f>Лист1!$C$2:$C$3</c:f>
              <c:numCache>
                <c:formatCode>#,##0</c:formatCode>
                <c:ptCount val="2"/>
                <c:pt idx="1">
                  <c:v>66976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5E7-8644-8324-29B2E9BD4F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788022144"/>
        <c:axId val="1748027760"/>
      </c:barChart>
      <c:catAx>
        <c:axId val="1788022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48027760"/>
        <c:crosses val="autoZero"/>
        <c:auto val="1"/>
        <c:lblAlgn val="ctr"/>
        <c:lblOffset val="100"/>
        <c:noMultiLvlLbl val="0"/>
      </c:catAx>
      <c:valAx>
        <c:axId val="1748027760"/>
        <c:scaling>
          <c:orientation val="minMax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1788022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r>
              <a:rPr lang="ru-RU" dirty="0">
                <a:latin typeface="+mn-lt"/>
              </a:rPr>
              <a:t>Средняя</a:t>
            </a:r>
            <a:r>
              <a:rPr lang="ru-RU" baseline="0" dirty="0">
                <a:latin typeface="+mn-lt"/>
              </a:rPr>
              <a:t> п</a:t>
            </a:r>
            <a:r>
              <a:rPr lang="ru-RU" dirty="0">
                <a:latin typeface="+mn-lt"/>
              </a:rPr>
              <a:t>отеря выручки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476084037686592"/>
          <c:y val="0.18821239838487219"/>
          <c:w val="0.54870575007666988"/>
          <c:h val="0.76398793698251932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</c:v>
                </c:pt>
              </c:strCache>
            </c:strRef>
          </c:tx>
          <c:spPr>
            <a:solidFill>
              <a:schemeClr val="accent5"/>
            </a:solidFill>
          </c:spPr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67B-8C40-812D-AA4ED1E7084B}"/>
              </c:ext>
            </c:extLst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67B-8C40-812D-AA4ED1E7084B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67B-8C40-812D-AA4ED1E7084B}"/>
              </c:ext>
            </c:extLst>
          </c:dPt>
          <c:dLbls>
            <c:dLbl>
              <c:idx val="0"/>
              <c:layout>
                <c:manualLayout>
                  <c:x val="-1.0980639403497887E-3"/>
                  <c:y val="-3.05776859216602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67B-8C40-812D-AA4ED1E7084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67B-8C40-812D-AA4ED1E7084B}"/>
                </c:ext>
              </c:extLst>
            </c:dLbl>
            <c:dLbl>
              <c:idx val="2"/>
              <c:layout>
                <c:manualLayout>
                  <c:x val="-5.4903197017485816E-3"/>
                  <c:y val="-0.2155726857477044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67B-8C40-812D-AA4ED1E708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Лист1!$A$2:$A$3</c:f>
              <c:numCache>
                <c:formatCode>General</c:formatCode>
                <c:ptCount val="2"/>
              </c:numCache>
            </c:numRef>
          </c:cat>
          <c:val>
            <c:numRef>
              <c:f>Лист1!$B$2:$B$3</c:f>
              <c:numCache>
                <c:formatCode>0%</c:formatCode>
                <c:ptCount val="2"/>
                <c:pt idx="0">
                  <c:v>-0.24</c:v>
                </c:pt>
                <c:pt idx="1">
                  <c:v>-0.76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67B-8C40-812D-AA4ED1E708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8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r>
              <a:rPr lang="ru-RU" sz="4000" b="1" i="0" baseline="0" dirty="0">
                <a:effectLst/>
                <a:latin typeface="+mn-lt"/>
              </a:rPr>
              <a:t>Средний чек  в рублях</a:t>
            </a:r>
            <a:endParaRPr lang="ru-RU" sz="4000" dirty="0">
              <a:effectLst/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4541227588795977"/>
          <c:y val="0.23560781156344549"/>
          <c:w val="0.54870575007666988"/>
          <c:h val="0.7639879369825193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B6-5745-8D8B-40A498792BD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B6-5745-8D8B-40A498792BD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B6-5745-8D8B-40A498792BD3}"/>
              </c:ext>
            </c:extLst>
          </c:dPt>
          <c:dLbls>
            <c:dLbl>
              <c:idx val="0"/>
              <c:layout>
                <c:manualLayout>
                  <c:x val="-1.0980639403497083E-3"/>
                  <c:y val="-9.479082635714676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B6-5745-8D8B-40A498792BD3}"/>
                </c:ext>
              </c:extLst>
            </c:dLbl>
            <c:dLbl>
              <c:idx val="1"/>
              <c:layout>
                <c:manualLayout>
                  <c:x val="0"/>
                  <c:y val="6.1155371843319298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B6-5745-8D8B-40A498792BD3}"/>
                </c:ext>
              </c:extLst>
            </c:dLbl>
            <c:dLbl>
              <c:idx val="2"/>
              <c:layout>
                <c:manualLayout>
                  <c:x val="-5.4903197017485816E-3"/>
                  <c:y val="-0.2155726857477044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B6-5745-8D8B-40A498792B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endParaRPr lang="ru-RU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Текущий тариф</c:v>
                </c:pt>
                <c:pt idx="1">
                  <c:v>Оптимальный тариф</c:v>
                </c:pt>
              </c:strCache>
            </c:strRef>
          </c:cat>
          <c:val>
            <c:numRef>
              <c:f>Лист1!$B$2:$B$3</c:f>
              <c:numCache>
                <c:formatCode>#,##0</c:formatCode>
                <c:ptCount val="2"/>
                <c:pt idx="0">
                  <c:v>3112</c:v>
                </c:pt>
                <c:pt idx="1">
                  <c:v>2253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B6-5745-8D8B-40A498792BD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Разница</c:v>
                </c:pt>
              </c:strCache>
            </c:strRef>
          </c:tx>
          <c:spPr>
            <a:solidFill>
              <a:schemeClr val="lt1"/>
            </a:solidFill>
            <a:ln w="28575">
              <a:solidFill>
                <a:schemeClr val="accent2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Текущий тариф</c:v>
                </c:pt>
                <c:pt idx="1">
                  <c:v>Оптимальный тариф</c:v>
                </c:pt>
              </c:strCache>
            </c:strRef>
          </c:cat>
          <c:val>
            <c:numRef>
              <c:f>Лист1!$C$2:$C$3</c:f>
              <c:numCache>
                <c:formatCode>#,##0</c:formatCode>
                <c:ptCount val="2"/>
                <c:pt idx="1">
                  <c:v>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4B6-5745-8D8B-40A498792B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788022144"/>
        <c:axId val="1748027760"/>
      </c:barChart>
      <c:catAx>
        <c:axId val="1788022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48027760"/>
        <c:crosses val="autoZero"/>
        <c:auto val="1"/>
        <c:lblAlgn val="ctr"/>
        <c:lblOffset val="100"/>
        <c:noMultiLvlLbl val="0"/>
      </c:catAx>
      <c:valAx>
        <c:axId val="1748027760"/>
        <c:scaling>
          <c:orientation val="minMax"/>
          <c:min val="0"/>
        </c:scaling>
        <c:delete val="1"/>
        <c:axPos val="l"/>
        <c:numFmt formatCode="#,##0" sourceLinked="1"/>
        <c:majorTickMark val="out"/>
        <c:minorTickMark val="none"/>
        <c:tickLblPos val="nextTo"/>
        <c:crossAx val="1788022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3200" b="1" dirty="0"/>
              <a:t>Процент переплаты</a:t>
            </a:r>
          </a:p>
        </c:rich>
      </c:tx>
      <c:layout>
        <c:manualLayout>
          <c:xMode val="edge"/>
          <c:yMode val="edge"/>
          <c:x val="0.40124511127703649"/>
          <c:y val="0.846921133292890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Лист1!$A$2:$A$10</c:f>
              <c:numCache>
                <c:formatCode>0%</c:formatCode>
                <c:ptCount val="9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</c:numCache>
            </c:numRef>
          </c:cat>
          <c:val>
            <c:numRef>
              <c:f>Лист1!$B$2:$B$10</c:f>
              <c:numCache>
                <c:formatCode>0%</c:formatCode>
                <c:ptCount val="9"/>
                <c:pt idx="0">
                  <c:v>0.47</c:v>
                </c:pt>
                <c:pt idx="1">
                  <c:v>0.47</c:v>
                </c:pt>
                <c:pt idx="2">
                  <c:v>0.47</c:v>
                </c:pt>
                <c:pt idx="3">
                  <c:v>0.55999999999999994</c:v>
                </c:pt>
                <c:pt idx="4">
                  <c:v>0.71</c:v>
                </c:pt>
                <c:pt idx="5">
                  <c:v>0.83</c:v>
                </c:pt>
                <c:pt idx="6">
                  <c:v>0.83</c:v>
                </c:pt>
                <c:pt idx="7">
                  <c:v>0.8899999999999999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25-2843-ACF2-2D467BAE18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4005808"/>
        <c:axId val="1444007456"/>
      </c:lineChart>
      <c:catAx>
        <c:axId val="144400580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44007456"/>
        <c:crosses val="autoZero"/>
        <c:auto val="1"/>
        <c:lblAlgn val="ctr"/>
        <c:lblOffset val="100"/>
        <c:noMultiLvlLbl val="0"/>
      </c:catAx>
      <c:valAx>
        <c:axId val="14440074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4400580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4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r>
              <a:rPr lang="ru-RU" dirty="0">
                <a:latin typeface="+mn-lt"/>
              </a:rPr>
              <a:t>Переплата</a:t>
            </a:r>
            <a:r>
              <a:rPr lang="ru-RU" baseline="0" dirty="0">
                <a:latin typeface="+mn-lt"/>
              </a:rPr>
              <a:t> в рублях</a:t>
            </a:r>
            <a:endParaRPr lang="ru-RU" dirty="0">
              <a:latin typeface="+mn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4541227588795977"/>
          <c:y val="0.23560781156344549"/>
          <c:w val="0.54870575007666988"/>
          <c:h val="0.7639879369825193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</c:v>
                </c:pt>
              </c:strCache>
            </c:strRef>
          </c:tx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38A-8D47-AF3D-39B0CDB22E3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E03-F040-BF32-BA0938ED1F0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8A-8D47-AF3D-39B0CDB22E3B}"/>
              </c:ext>
            </c:extLst>
          </c:dPt>
          <c:dLbls>
            <c:dLbl>
              <c:idx val="0"/>
              <c:layout>
                <c:manualLayout>
                  <c:x val="-1.0980639403497083E-3"/>
                  <c:y val="-9.479082635714676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38A-8D47-AF3D-39B0CDB22E3B}"/>
                </c:ext>
              </c:extLst>
            </c:dLbl>
            <c:dLbl>
              <c:idx val="1"/>
              <c:layout>
                <c:manualLayout>
                  <c:x val="0"/>
                  <c:y val="6.1155371843319298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03-F040-BF32-BA0938ED1F0F}"/>
                </c:ext>
              </c:extLst>
            </c:dLbl>
            <c:dLbl>
              <c:idx val="2"/>
              <c:layout>
                <c:manualLayout>
                  <c:x val="-5.4903197017485816E-3"/>
                  <c:y val="-0.2155726857477044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38A-8D47-AF3D-39B0CDB22E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endParaRPr lang="ru-RU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Лист1!$A$2:$A$3</c:f>
              <c:strCache>
                <c:ptCount val="2"/>
                <c:pt idx="0">
                  <c:v>Средняя по клиенту</c:v>
                </c:pt>
                <c:pt idx="1">
                  <c:v>Всего</c:v>
                </c:pt>
              </c:strCache>
            </c:strRef>
          </c:cat>
          <c:val>
            <c:numRef>
              <c:f>Лист1!$B$2:$B$3</c:f>
              <c:numCache>
                <c:formatCode>#,##0</c:formatCode>
                <c:ptCount val="2"/>
                <c:pt idx="0" formatCode="General">
                  <c:v>255</c:v>
                </c:pt>
                <c:pt idx="1">
                  <c:v>19863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03-F040-BF32-BA0938ED1F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1788022144"/>
        <c:axId val="1748027760"/>
      </c:barChart>
      <c:catAx>
        <c:axId val="17880221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48027760"/>
        <c:crosses val="autoZero"/>
        <c:auto val="1"/>
        <c:lblAlgn val="ctr"/>
        <c:lblOffset val="100"/>
        <c:noMultiLvlLbl val="0"/>
      </c:catAx>
      <c:valAx>
        <c:axId val="17480277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88022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0.57822</cdr:x>
      <cdr:y>0.08781</cdr:y>
    </cdr:from>
    <cdr:to>
      <cdr:x>0.57822</cdr:x>
      <cdr:y>0.83131</cdr:y>
    </cdr:to>
    <cdr:cxnSp macro="">
      <cdr:nvCxnSpPr>
        <cdr:cNvPr id="3" name="Прямая соединительная линия 2">
          <a:extLst xmlns:a="http://schemas.openxmlformats.org/drawingml/2006/main">
            <a:ext uri="{FF2B5EF4-FFF2-40B4-BE49-F238E27FC236}">
              <a16:creationId xmlns:a16="http://schemas.microsoft.com/office/drawing/2014/main" id="{4C5E3A12-C693-415D-BB85-DA06437EB0CC}"/>
            </a:ext>
          </a:extLst>
        </cdr:cNvPr>
        <cdr:cNvCxnSpPr/>
      </cdr:nvCxnSpPr>
      <cdr:spPr>
        <a:xfrm xmlns:a="http://schemas.openxmlformats.org/drawingml/2006/main" flipV="1">
          <a:off x="12706350" y="857250"/>
          <a:ext cx="0" cy="7258050"/>
        </a:xfrm>
        <a:prstGeom xmlns:a="http://schemas.openxmlformats.org/drawingml/2006/main" prst="line">
          <a:avLst/>
        </a:prstGeom>
        <a:ln xmlns:a="http://schemas.openxmlformats.org/drawingml/2006/main" w="57150">
          <a:solidFill>
            <a:schemeClr val="accent5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:notes"/>
          <p:cNvSpPr txBox="1">
            <a:spLocks noGrp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7" name="Google Shape;1587;p54:notes"/>
          <p:cNvSpPr txBox="1">
            <a:spLocks noGrp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8012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9:notes"/>
          <p:cNvSpPr txBox="1">
            <a:spLocks noGrp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19345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0:notes"/>
          <p:cNvSpPr txBox="1">
            <a:spLocks noGrp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6870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0:notes"/>
          <p:cNvSpPr txBox="1">
            <a:spLocks noGrp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881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7" name="Google Shape;1587;p54:notes"/>
          <p:cNvSpPr txBox="1">
            <a:spLocks noGrp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29202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7" name="Google Shape;1587;p54:notes"/>
          <p:cNvSpPr txBox="1">
            <a:spLocks noGrp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10924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7" name="Google Shape;1587;p54:notes"/>
          <p:cNvSpPr txBox="1">
            <a:spLocks noGrp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52044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7" name="Google Shape;1587;p54:notes"/>
          <p:cNvSpPr txBox="1">
            <a:spLocks noGrp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85802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7" name="Google Shape;1587;p54:notes"/>
          <p:cNvSpPr txBox="1">
            <a:spLocks noGrp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4882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357596" y="0"/>
            <a:ext cx="24024033" cy="1100421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 rot="-300000">
            <a:off x="810441" y="1257187"/>
            <a:ext cx="15824201" cy="762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</a:pPr>
            <a:endParaRPr sz="50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 rot="-300000">
            <a:off x="1316283" y="1790945"/>
            <a:ext cx="14583918" cy="614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Font typeface="Helvetica Neue"/>
              <a:buNone/>
              <a:defRPr sz="11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968400" y="1182554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ирюзовая рамка">
  <p:cSld name="Бирюзовая рамка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300000">
            <a:off x="746349" y="1011344"/>
            <a:ext cx="16142684" cy="9159437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4"/>
          <p:cNvSpPr txBox="1">
            <a:spLocks noGrp="1"/>
          </p:cNvSpPr>
          <p:nvPr>
            <p:ph type="title"/>
          </p:nvPr>
        </p:nvSpPr>
        <p:spPr>
          <a:xfrm rot="-300000">
            <a:off x="1658906" y="1842291"/>
            <a:ext cx="14600079" cy="7396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Font typeface="Helvetica Neue"/>
              <a:buNone/>
              <a:defRPr sz="11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" name="Google Shape;344;p54"/>
          <p:cNvSpPr txBox="1">
            <a:spLocks noGrp="1"/>
          </p:cNvSpPr>
          <p:nvPr>
            <p:ph type="ftr" idx="11"/>
          </p:nvPr>
        </p:nvSpPr>
        <p:spPr>
          <a:xfrm>
            <a:off x="968400" y="1182554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иняя рамка">
  <p:cSld name="Синяя рамка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300000">
            <a:off x="784632" y="1126421"/>
            <a:ext cx="15822326" cy="7877328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5"/>
          <p:cNvSpPr txBox="1">
            <a:spLocks noGrp="1"/>
          </p:cNvSpPr>
          <p:nvPr>
            <p:ph type="title"/>
          </p:nvPr>
        </p:nvSpPr>
        <p:spPr>
          <a:xfrm rot="-300000">
            <a:off x="1636878" y="1981019"/>
            <a:ext cx="14301154" cy="617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Font typeface="Helvetica Neue"/>
              <a:buNone/>
              <a:defRPr sz="11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55"/>
          <p:cNvSpPr txBox="1">
            <a:spLocks noGrp="1"/>
          </p:cNvSpPr>
          <p:nvPr>
            <p:ph type="ftr" idx="11"/>
          </p:nvPr>
        </p:nvSpPr>
        <p:spPr>
          <a:xfrm>
            <a:off x="968400" y="1182554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озовая рамка">
  <p:cSld name="Розовая рамка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300000">
            <a:off x="675241" y="866547"/>
            <a:ext cx="13280111" cy="928734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6"/>
          <p:cNvSpPr txBox="1">
            <a:spLocks noGrp="1"/>
          </p:cNvSpPr>
          <p:nvPr>
            <p:ph type="title"/>
          </p:nvPr>
        </p:nvSpPr>
        <p:spPr>
          <a:xfrm rot="-300000">
            <a:off x="1627422" y="1645999"/>
            <a:ext cx="11604165" cy="754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Font typeface="Helvetica Neue"/>
              <a:buNone/>
              <a:defRPr sz="11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2" name="Google Shape;352;p56"/>
          <p:cNvSpPr txBox="1">
            <a:spLocks noGrp="1"/>
          </p:cNvSpPr>
          <p:nvPr>
            <p:ph type="ftr" idx="11"/>
          </p:nvPr>
        </p:nvSpPr>
        <p:spPr>
          <a:xfrm>
            <a:off x="968400" y="1182554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Титульный слайд">
  <p:cSld name="3_Титульный слайд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024033" cy="1368582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 rot="-300000">
            <a:off x="729364" y="1318166"/>
            <a:ext cx="19657771" cy="770614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</a:pPr>
            <a:endParaRPr sz="50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 rot="-300000">
            <a:off x="1331357" y="1796062"/>
            <a:ext cx="18513495" cy="6694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200"/>
              <a:buFont typeface="Helvetica Neue"/>
              <a:buNone/>
              <a:defRPr sz="132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968400" y="1182554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Титульный слайд">
  <p:cSld name="4_Титульный слайд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024033" cy="1368582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/>
        </p:nvSpPr>
        <p:spPr>
          <a:xfrm rot="-300000">
            <a:off x="822731" y="1288630"/>
            <a:ext cx="17975108" cy="85788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</a:pPr>
            <a:endParaRPr sz="50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 rot="-300000">
            <a:off x="1375014" y="1690374"/>
            <a:ext cx="16828656" cy="759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800"/>
              <a:buFont typeface="Helvetica Neue"/>
              <a:buNone/>
              <a:defRPr sz="13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>
            <a:off x="968400" y="1182554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Титульный слайд">
  <p:cSld name="5_Титульный слайд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024033" cy="1368582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/>
          <p:nvPr/>
        </p:nvSpPr>
        <p:spPr>
          <a:xfrm rot="-300000">
            <a:off x="888418" y="1054754"/>
            <a:ext cx="16349406" cy="869676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</a:pPr>
            <a:endParaRPr sz="50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 rot="-300000">
            <a:off x="1371934" y="1428268"/>
            <a:ext cx="15343849" cy="771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400"/>
              <a:buFont typeface="Helvetica Neue"/>
              <a:buNone/>
              <a:defRPr sz="12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ftr" idx="11"/>
          </p:nvPr>
        </p:nvSpPr>
        <p:spPr>
          <a:xfrm>
            <a:off x="968400" y="1182554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24024033" cy="1368582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rot="-300000">
            <a:off x="727754" y="1261127"/>
            <a:ext cx="17161757" cy="80481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</a:pPr>
            <a:endParaRPr sz="50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 rot="-300000">
            <a:off x="1214153" y="1740546"/>
            <a:ext cx="16173684" cy="7145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Font typeface="Helvetica Neue"/>
              <a:buNone/>
              <a:defRPr sz="11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968400" y="1182554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6_Титульный слайд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>
            <a:spLocks noGrp="1"/>
          </p:cNvSpPr>
          <p:nvPr>
            <p:ph type="title"/>
          </p:nvPr>
        </p:nvSpPr>
        <p:spPr>
          <a:xfrm>
            <a:off x="1054800" y="597600"/>
            <a:ext cx="13411200" cy="111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Helvetica Neue"/>
              <a:buNone/>
              <a:defRPr sz="80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body" idx="1"/>
          </p:nvPr>
        </p:nvSpPr>
        <p:spPr>
          <a:xfrm>
            <a:off x="1066800" y="4487004"/>
            <a:ext cx="21844000" cy="6333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0" name="Google Shape;270;p39"/>
          <p:cNvSpPr txBox="1">
            <a:spLocks noGrp="1"/>
          </p:cNvSpPr>
          <p:nvPr>
            <p:ph type="body" idx="2"/>
          </p:nvPr>
        </p:nvSpPr>
        <p:spPr>
          <a:xfrm>
            <a:off x="1066800" y="1895475"/>
            <a:ext cx="14147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1" name="Google Shape;271;p39"/>
          <p:cNvSpPr txBox="1">
            <a:spLocks noGrp="1"/>
          </p:cNvSpPr>
          <p:nvPr>
            <p:ph type="dt" idx="10"/>
          </p:nvPr>
        </p:nvSpPr>
        <p:spPr>
          <a:xfrm>
            <a:off x="2653556" y="11904193"/>
            <a:ext cx="2075989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Google Shape;272;p39"/>
          <p:cNvSpPr txBox="1"/>
          <p:nvPr/>
        </p:nvSpPr>
        <p:spPr>
          <a:xfrm>
            <a:off x="76200" y="13021650"/>
            <a:ext cx="904629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"/>
              <a:buNone/>
            </a:pPr>
            <a:fld id="{00000000-1234-1234-1234-123412341234}" type="slidenum">
              <a:rPr lang="ru-RU" sz="2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2400" b="0" i="0" u="none" strike="noStrike" cap="none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7794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Пользовательский макет">
  <p:cSld name="15_Пользовательский макет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>
            <a:spLocks noGrp="1"/>
          </p:cNvSpPr>
          <p:nvPr>
            <p:ph type="body" idx="1"/>
          </p:nvPr>
        </p:nvSpPr>
        <p:spPr>
          <a:xfrm>
            <a:off x="2921000" y="4673600"/>
            <a:ext cx="18923000" cy="63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0" name="Google Shape;300;p45"/>
          <p:cNvSpPr txBox="1">
            <a:spLocks noGrp="1"/>
          </p:cNvSpPr>
          <p:nvPr>
            <p:ph type="title"/>
          </p:nvPr>
        </p:nvSpPr>
        <p:spPr>
          <a:xfrm>
            <a:off x="1053734" y="597242"/>
            <a:ext cx="21425265" cy="277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Font typeface="Helvetica Neue"/>
              <a:buNone/>
              <a:defRPr sz="7200" b="1" i="0" u="none" strike="noStrike" cap="non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1" name="Google Shape;301;p45"/>
          <p:cNvSpPr txBox="1">
            <a:spLocks noGrp="1"/>
          </p:cNvSpPr>
          <p:nvPr>
            <p:ph type="dt" idx="10"/>
          </p:nvPr>
        </p:nvSpPr>
        <p:spPr>
          <a:xfrm>
            <a:off x="2653556" y="11904193"/>
            <a:ext cx="2075989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2" name="Google Shape;302;p45"/>
          <p:cNvSpPr txBox="1">
            <a:spLocks noGrp="1"/>
          </p:cNvSpPr>
          <p:nvPr>
            <p:ph type="ftr" idx="11"/>
          </p:nvPr>
        </p:nvSpPr>
        <p:spPr>
          <a:xfrm>
            <a:off x="5535235" y="11904193"/>
            <a:ext cx="4357189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Calibri"/>
              <a:buNone/>
              <a:defRPr sz="5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3" name="Google Shape;303;p45"/>
          <p:cNvSpPr txBox="1"/>
          <p:nvPr/>
        </p:nvSpPr>
        <p:spPr>
          <a:xfrm>
            <a:off x="76200" y="13021650"/>
            <a:ext cx="904629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"/>
              <a:buNone/>
            </a:pPr>
            <a:fld id="{00000000-1234-1234-1234-123412341234}" type="slidenum">
              <a:rPr lang="ru-RU" sz="2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2400" b="0" i="0" u="none" strike="noStrike" cap="none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464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еленая рамка">
  <p:cSld name="Зеленая рамка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300000">
            <a:off x="716393" y="1139832"/>
            <a:ext cx="18770803" cy="836918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2"/>
          <p:cNvSpPr txBox="1">
            <a:spLocks noGrp="1"/>
          </p:cNvSpPr>
          <p:nvPr>
            <p:ph type="title"/>
          </p:nvPr>
        </p:nvSpPr>
        <p:spPr>
          <a:xfrm rot="-300000">
            <a:off x="1589385" y="1874595"/>
            <a:ext cx="17302493" cy="671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Font typeface="Helvetica Neue"/>
              <a:buNone/>
              <a:defRPr sz="11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5" name="Google Shape;335;p52"/>
          <p:cNvSpPr txBox="1"/>
          <p:nvPr/>
        </p:nvSpPr>
        <p:spPr>
          <a:xfrm>
            <a:off x="4930139" y="13232250"/>
            <a:ext cx="144333" cy="91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52"/>
          <p:cNvSpPr txBox="1">
            <a:spLocks noGrp="1"/>
          </p:cNvSpPr>
          <p:nvPr>
            <p:ph type="ftr" idx="11"/>
          </p:nvPr>
        </p:nvSpPr>
        <p:spPr>
          <a:xfrm>
            <a:off x="968400" y="1182554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ранжевая рамка">
  <p:cSld name="Оранжевая рамка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300000">
            <a:off x="833531" y="1493567"/>
            <a:ext cx="18070168" cy="790845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3"/>
          <p:cNvSpPr txBox="1">
            <a:spLocks noGrp="1"/>
          </p:cNvSpPr>
          <p:nvPr>
            <p:ph type="title"/>
          </p:nvPr>
        </p:nvSpPr>
        <p:spPr>
          <a:xfrm rot="-300000">
            <a:off x="1871083" y="2320055"/>
            <a:ext cx="16427338" cy="6230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Font typeface="Helvetica Neue"/>
              <a:buNone/>
              <a:defRPr sz="11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  <a:defRPr sz="1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0" name="Google Shape;340;p53"/>
          <p:cNvSpPr txBox="1">
            <a:spLocks noGrp="1"/>
          </p:cNvSpPr>
          <p:nvPr>
            <p:ph type="ftr" idx="11"/>
          </p:nvPr>
        </p:nvSpPr>
        <p:spPr>
          <a:xfrm>
            <a:off x="968400" y="1182554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1066800" y="10079870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Questrial"/>
              <a:buNone/>
              <a:defRPr sz="5000" b="0" i="0" u="none" strike="noStrike" cap="none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704" r:id="rId6"/>
    <p:sldLayoutId id="214748370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5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378800" y="10004400"/>
            <a:ext cx="4932281" cy="347478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1"/>
          <p:cNvSpPr txBox="1">
            <a:spLocks noGrp="1"/>
          </p:cNvSpPr>
          <p:nvPr>
            <p:ph type="ftr" idx="11"/>
          </p:nvPr>
        </p:nvSpPr>
        <p:spPr>
          <a:xfrm>
            <a:off x="968400" y="1182554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Helvetica Neue"/>
              <a:buNone/>
              <a:defRPr sz="3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Helvetica Neue"/>
              <a:buNone/>
            </a:pPr>
            <a:r>
              <a:rPr lang="ru-RU" sz="7200" dirty="0"/>
              <a:t>АНАЛИЗ ИЗМЕНЕНИЙ ВЫРУЧКИ ПРИ ИЗМЕНЕНИИ ТАРИФОВ ПОЛЬЗОВАТЕЛЕЙ НА ОПТИМАЛЬНЫЕ</a:t>
            </a:r>
            <a:endParaRPr dirty="0"/>
          </a:p>
        </p:txBody>
      </p:sp>
      <p:sp>
        <p:nvSpPr>
          <p:cNvPr id="358" name="Google Shape;358;p57"/>
          <p:cNvSpPr txBox="1">
            <a:spLocks noGrp="1"/>
          </p:cNvSpPr>
          <p:nvPr>
            <p:ph type="ftr" idx="11"/>
          </p:nvPr>
        </p:nvSpPr>
        <p:spPr>
          <a:xfrm>
            <a:off x="9985248" y="11598834"/>
            <a:ext cx="471830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</a:pPr>
            <a:r>
              <a:rPr lang="ru-RU" dirty="0"/>
              <a:t>Июль</a:t>
            </a:r>
            <a:r>
              <a:rPr lang="ru-RU" sz="30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98"/>
          <p:cNvSpPr txBox="1"/>
          <p:nvPr/>
        </p:nvSpPr>
        <p:spPr>
          <a:xfrm>
            <a:off x="1066800" y="772612"/>
            <a:ext cx="18135600" cy="237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5400"/>
            </a:pPr>
            <a:r>
              <a:rPr lang="ru-RU" sz="5400" b="1" dirty="0">
                <a:solidFill>
                  <a:schemeClr val="dk2"/>
                </a:solidFill>
                <a:latin typeface="+mn-lt"/>
                <a:ea typeface="Helvetica Neue"/>
                <a:cs typeface="Helvetica Neue"/>
                <a:sym typeface="Helvetica Neue"/>
              </a:rPr>
              <a:t>При переходе на оптимальные тарифы средняя потеря в выручке составит 10%. </a:t>
            </a:r>
            <a:r>
              <a:rPr lang="ru-RU" sz="5400" b="1" dirty="0">
                <a:solidFill>
                  <a:schemeClr val="dk2"/>
                </a:solidFill>
                <a:ea typeface="Helvetica Neue"/>
                <a:cs typeface="Helvetica Neue"/>
                <a:sym typeface="Helvetica Neue"/>
              </a:rPr>
              <a:t>А средний чек упадет на 255 рублей.</a:t>
            </a:r>
            <a:endParaRPr lang="ru-RU" sz="5400" b="1" dirty="0">
              <a:solidFill>
                <a:schemeClr val="dk2"/>
              </a:solidFill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E16AC8-91AD-06A1-22A5-D10CE8B452F6}"/>
              </a:ext>
            </a:extLst>
          </p:cNvPr>
          <p:cNvSpPr txBox="1"/>
          <p:nvPr/>
        </p:nvSpPr>
        <p:spPr>
          <a:xfrm>
            <a:off x="19862800" y="772612"/>
            <a:ext cx="452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6"/>
                </a:solidFill>
              </a:rPr>
              <a:t>&gt;=</a:t>
            </a:r>
            <a:r>
              <a:rPr lang="ru-RU" sz="6600" dirty="0">
                <a:solidFill>
                  <a:schemeClr val="accent6"/>
                </a:solidFill>
              </a:rPr>
              <a:t>45%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2E5D3D62-D376-AB05-77DF-9E0CFD288EA7}"/>
              </a:ext>
            </a:extLst>
          </p:cNvPr>
          <p:cNvSpPr/>
          <p:nvPr/>
        </p:nvSpPr>
        <p:spPr>
          <a:xfrm>
            <a:off x="19431000" y="431800"/>
            <a:ext cx="3810000" cy="18542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D093C233-0B0F-8DA9-1A7D-ABEEA1A726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9445285"/>
              </p:ext>
            </p:extLst>
          </p:nvPr>
        </p:nvGraphicFramePr>
        <p:xfrm>
          <a:off x="-1537573" y="3146050"/>
          <a:ext cx="11565811" cy="8440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5AC0E286-41C5-D5CE-65FA-04BDBE5944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9464319"/>
              </p:ext>
            </p:extLst>
          </p:nvPr>
        </p:nvGraphicFramePr>
        <p:xfrm>
          <a:off x="12818189" y="3279400"/>
          <a:ext cx="11565811" cy="8306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8D1C956C-35F6-4EB0-FE82-5D94875A63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2702202"/>
              </p:ext>
            </p:extLst>
          </p:nvPr>
        </p:nvGraphicFramePr>
        <p:xfrm>
          <a:off x="5640308" y="3279399"/>
          <a:ext cx="11565811" cy="8306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6531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9"/>
          <p:cNvSpPr txBox="1">
            <a:spLocks noGrp="1"/>
          </p:cNvSpPr>
          <p:nvPr>
            <p:ph type="title"/>
          </p:nvPr>
        </p:nvSpPr>
        <p:spPr>
          <a:xfrm>
            <a:off x="1054799" y="597600"/>
            <a:ext cx="20738393" cy="111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Helvetica Neue"/>
              <a:buNone/>
            </a:pPr>
            <a:r>
              <a:rPr lang="ru-RU" sz="8000" b="1" i="0" u="none" strike="noStrike" cap="none" dirty="0">
                <a:solidFill>
                  <a:schemeClr val="dk2"/>
                </a:solidFill>
                <a:latin typeface="+mn-lt"/>
                <a:ea typeface="Helvetica Neue"/>
                <a:cs typeface="Helvetica Neue"/>
                <a:sym typeface="Helvetica Neue"/>
              </a:rPr>
              <a:t>ОПИСАНИЕ ТАРИФОВ</a:t>
            </a:r>
            <a:endParaRPr dirty="0">
              <a:latin typeface="+mn-lt"/>
            </a:endParaRPr>
          </a:p>
        </p:txBody>
      </p:sp>
      <p:sp>
        <p:nvSpPr>
          <p:cNvPr id="375" name="Google Shape;375;p59"/>
          <p:cNvSpPr/>
          <p:nvPr/>
        </p:nvSpPr>
        <p:spPr>
          <a:xfrm>
            <a:off x="448801" y="6459840"/>
            <a:ext cx="6592063" cy="6182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endParaRPr lang="ru-RU" sz="3600" dirty="0">
              <a:latin typeface="+mn-lt"/>
              <a:ea typeface="Helvetica Neue" panose="02000503000000020004" pitchFamily="2" charset="0"/>
              <a:cs typeface="Helvetica Neue" panose="02000503000000020004" pitchFamily="2" charset="0"/>
              <a:sym typeface="Helvetica Neue"/>
            </a:endParaRPr>
          </a:p>
          <a:p>
            <a:pPr marL="274638" indent="-274638">
              <a:spcBef>
                <a:spcPts val="600"/>
              </a:spcBef>
              <a:buSzPts val="3400"/>
              <a:buFont typeface="Arial"/>
              <a:buChar char="•"/>
            </a:pPr>
            <a:r>
              <a:rPr lang="ru-RU" sz="3600" dirty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Абонентская плата - 5000 </a:t>
            </a:r>
            <a:r>
              <a:rPr lang="ru-RU" sz="3600" dirty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rPr>
              <a:t>₽</a:t>
            </a:r>
            <a:r>
              <a:rPr lang="ru-RU" sz="3600" dirty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.</a:t>
            </a:r>
          </a:p>
          <a:p>
            <a:pPr marL="274638" indent="-274638">
              <a:spcBef>
                <a:spcPts val="600"/>
              </a:spcBef>
              <a:buSzPts val="3400"/>
              <a:buFont typeface="Arial"/>
              <a:buChar char="•"/>
            </a:pPr>
            <a:r>
              <a:rPr lang="ru-RU" sz="3600" dirty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rPr>
              <a:t>Исходящие звонки внутри сети  сверх лимита - 0.1 ₽/мин</a:t>
            </a:r>
          </a:p>
          <a:p>
            <a:pPr marL="274638" indent="-274638">
              <a:spcBef>
                <a:spcPts val="600"/>
              </a:spcBef>
              <a:buSzPts val="3400"/>
              <a:buFont typeface="Arial"/>
              <a:buChar char="•"/>
            </a:pPr>
            <a:r>
              <a:rPr lang="ru-RU" sz="3600" dirty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rPr>
              <a:t>Исходящие звонки, кроме внутренних </a:t>
            </a:r>
            <a:r>
              <a:rPr lang="ru-RU" sz="3600" dirty="0">
                <a:ea typeface="Helvetica Neue" panose="02000503000000020004" pitchFamily="2" charset="0"/>
                <a:cs typeface="Helvetica Neue" panose="02000503000000020004" pitchFamily="2" charset="0"/>
              </a:rPr>
              <a:t>- 0.4 ₽/мин</a:t>
            </a:r>
            <a:endParaRPr lang="ru-RU" sz="3600" dirty="0">
              <a:latin typeface="+mn-lt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74638" indent="-274638">
              <a:spcBef>
                <a:spcPts val="600"/>
              </a:spcBef>
              <a:buSzPts val="3400"/>
              <a:buFont typeface="Arial"/>
              <a:buChar char="•"/>
            </a:pPr>
            <a:endParaRPr lang="ru-RU" sz="3600" dirty="0">
              <a:latin typeface="+mn-lt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ru-RU" dirty="0"/>
          </a:p>
        </p:txBody>
      </p:sp>
      <p:cxnSp>
        <p:nvCxnSpPr>
          <p:cNvPr id="24" name="Google Shape;601;p69">
            <a:extLst>
              <a:ext uri="{FF2B5EF4-FFF2-40B4-BE49-F238E27FC236}">
                <a16:creationId xmlns:a16="http://schemas.microsoft.com/office/drawing/2014/main" id="{829E5AF3-4C08-3645-8A37-1E2492BC54B7}"/>
              </a:ext>
            </a:extLst>
          </p:cNvPr>
          <p:cNvCxnSpPr>
            <a:cxnSpLocks/>
          </p:cNvCxnSpPr>
          <p:nvPr/>
        </p:nvCxnSpPr>
        <p:spPr>
          <a:xfrm>
            <a:off x="7318088" y="5051358"/>
            <a:ext cx="0" cy="795812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" name="Google Shape;601;p69">
            <a:extLst>
              <a:ext uri="{FF2B5EF4-FFF2-40B4-BE49-F238E27FC236}">
                <a16:creationId xmlns:a16="http://schemas.microsoft.com/office/drawing/2014/main" id="{849C7790-B868-B54C-B335-AAFAD34E2024}"/>
              </a:ext>
            </a:extLst>
          </p:cNvPr>
          <p:cNvCxnSpPr>
            <a:cxnSpLocks/>
          </p:cNvCxnSpPr>
          <p:nvPr/>
        </p:nvCxnSpPr>
        <p:spPr>
          <a:xfrm>
            <a:off x="15364808" y="5051358"/>
            <a:ext cx="0" cy="795812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75;p59">
            <a:extLst>
              <a:ext uri="{FF2B5EF4-FFF2-40B4-BE49-F238E27FC236}">
                <a16:creationId xmlns:a16="http://schemas.microsoft.com/office/drawing/2014/main" id="{D7BEC58F-772E-1B4B-95E6-3746370803CF}"/>
              </a:ext>
            </a:extLst>
          </p:cNvPr>
          <p:cNvSpPr/>
          <p:nvPr/>
        </p:nvSpPr>
        <p:spPr>
          <a:xfrm>
            <a:off x="981447" y="4507983"/>
            <a:ext cx="5845434" cy="1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lang="ru-RU" sz="3600" b="1" dirty="0">
                <a:latin typeface="+mn-lt"/>
                <a:ea typeface="Helvetica Neue"/>
                <a:cs typeface="Helvetica Neue"/>
                <a:sym typeface="Helvetica Neue"/>
              </a:rPr>
              <a:t>ТАРИФ </a:t>
            </a:r>
            <a:r>
              <a:rPr lang="en-US" sz="3600" b="1" dirty="0">
                <a:latin typeface="+mn-lt"/>
                <a:ea typeface="Helvetica Neue"/>
                <a:cs typeface="Helvetica Neue"/>
                <a:sym typeface="Helvetica Neue"/>
              </a:rPr>
              <a:t>A</a:t>
            </a:r>
            <a:endParaRPr dirty="0">
              <a:latin typeface="+mn-lt"/>
            </a:endParaRPr>
          </a:p>
        </p:txBody>
      </p:sp>
      <p:sp>
        <p:nvSpPr>
          <p:cNvPr id="34" name="Google Shape;375;p59">
            <a:extLst>
              <a:ext uri="{FF2B5EF4-FFF2-40B4-BE49-F238E27FC236}">
                <a16:creationId xmlns:a16="http://schemas.microsoft.com/office/drawing/2014/main" id="{A864B414-6C74-334E-9024-A442328842F4}"/>
              </a:ext>
            </a:extLst>
          </p:cNvPr>
          <p:cNvSpPr/>
          <p:nvPr/>
        </p:nvSpPr>
        <p:spPr>
          <a:xfrm>
            <a:off x="8391517" y="4507983"/>
            <a:ext cx="5845434" cy="1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600"/>
            </a:pPr>
            <a:r>
              <a:rPr lang="ru-RU" sz="3600" b="1" dirty="0">
                <a:latin typeface="+mn-lt"/>
                <a:ea typeface="Helvetica Neue"/>
                <a:cs typeface="Helvetica Neue"/>
                <a:sym typeface="Helvetica Neue"/>
              </a:rPr>
              <a:t>ТАРИФ </a:t>
            </a:r>
            <a:r>
              <a:rPr lang="en-US" sz="3600" b="1" dirty="0">
                <a:latin typeface="+mn-lt"/>
                <a:ea typeface="Helvetica Neue"/>
                <a:cs typeface="Helvetica Neue"/>
                <a:sym typeface="Helvetica Neue"/>
              </a:rPr>
              <a:t>B</a:t>
            </a:r>
            <a:endParaRPr lang="en-US" sz="3600" dirty="0">
              <a:latin typeface="+mn-lt"/>
            </a:endParaRPr>
          </a:p>
        </p:txBody>
      </p:sp>
      <p:sp>
        <p:nvSpPr>
          <p:cNvPr id="35" name="Google Shape;375;p59">
            <a:extLst>
              <a:ext uri="{FF2B5EF4-FFF2-40B4-BE49-F238E27FC236}">
                <a16:creationId xmlns:a16="http://schemas.microsoft.com/office/drawing/2014/main" id="{5D3058E9-7AD7-B84E-A42C-99445B55E8EB}"/>
              </a:ext>
            </a:extLst>
          </p:cNvPr>
          <p:cNvSpPr/>
          <p:nvPr/>
        </p:nvSpPr>
        <p:spPr>
          <a:xfrm>
            <a:off x="16497686" y="4465162"/>
            <a:ext cx="5845434" cy="1800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600"/>
            </a:pPr>
            <a:r>
              <a:rPr lang="ru-RU" sz="3600" b="1" dirty="0">
                <a:latin typeface="+mn-lt"/>
                <a:ea typeface="Helvetica Neue"/>
                <a:cs typeface="Helvetica Neue"/>
                <a:sym typeface="Helvetica Neue"/>
              </a:rPr>
              <a:t>ТАРИФ </a:t>
            </a:r>
            <a:r>
              <a:rPr lang="en-US" sz="3600" b="1" dirty="0">
                <a:latin typeface="+mn-lt"/>
                <a:ea typeface="Helvetica Neue"/>
                <a:cs typeface="Helvetica Neue"/>
                <a:sym typeface="Helvetica Neue"/>
              </a:rPr>
              <a:t>C</a:t>
            </a:r>
            <a:endParaRPr lang="en-US" sz="36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BEBFB-2985-06E1-B158-A86CE2C22C17}"/>
              </a:ext>
            </a:extLst>
          </p:cNvPr>
          <p:cNvSpPr txBox="1"/>
          <p:nvPr/>
        </p:nvSpPr>
        <p:spPr>
          <a:xfrm>
            <a:off x="981447" y="2812583"/>
            <a:ext cx="179000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effectLst/>
                <a:latin typeface="+mn-lt"/>
              </a:rPr>
              <a:t>Входящие звонки</a:t>
            </a:r>
            <a:r>
              <a:rPr lang="ru-RU" sz="3600" dirty="0">
                <a:effectLst/>
                <a:latin typeface="+mn-lt"/>
              </a:rPr>
              <a:t> — бесплатны на всех тарифах,</a:t>
            </a:r>
          </a:p>
          <a:p>
            <a:r>
              <a:rPr lang="ru-RU" sz="3600" b="1" dirty="0">
                <a:effectLst/>
                <a:latin typeface="+mn-lt"/>
              </a:rPr>
              <a:t>Исходящие звонки внутри сети</a:t>
            </a:r>
            <a:r>
              <a:rPr lang="ru-RU" sz="3600" dirty="0">
                <a:effectLst/>
                <a:latin typeface="+mn-lt"/>
              </a:rPr>
              <a:t> — бесплатны до 2000 минут в месяц на всех тарифах. </a:t>
            </a:r>
          </a:p>
        </p:txBody>
      </p:sp>
      <p:sp>
        <p:nvSpPr>
          <p:cNvPr id="4" name="Google Shape;375;p59">
            <a:extLst>
              <a:ext uri="{FF2B5EF4-FFF2-40B4-BE49-F238E27FC236}">
                <a16:creationId xmlns:a16="http://schemas.microsoft.com/office/drawing/2014/main" id="{C710B479-53F9-A89E-4EE5-84603C7242CD}"/>
              </a:ext>
            </a:extLst>
          </p:cNvPr>
          <p:cNvSpPr/>
          <p:nvPr/>
        </p:nvSpPr>
        <p:spPr>
          <a:xfrm>
            <a:off x="7959945" y="6481611"/>
            <a:ext cx="6592063" cy="6182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endParaRPr lang="ru-RU" sz="3600" dirty="0">
              <a:latin typeface="+mn-lt"/>
              <a:ea typeface="Helvetica Neue" panose="02000503000000020004" pitchFamily="2" charset="0"/>
              <a:cs typeface="Helvetica Neue" panose="02000503000000020004" pitchFamily="2" charset="0"/>
              <a:sym typeface="Helvetica Neue"/>
            </a:endParaRPr>
          </a:p>
          <a:p>
            <a:pPr marL="274638" indent="-274638">
              <a:spcBef>
                <a:spcPts val="600"/>
              </a:spcBef>
              <a:buSzPts val="3400"/>
              <a:buFont typeface="Arial"/>
              <a:buChar char="•"/>
            </a:pPr>
            <a:r>
              <a:rPr lang="ru-RU" sz="3600" dirty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Абонентская плата - 2000 </a:t>
            </a:r>
            <a:r>
              <a:rPr lang="ru-RU" sz="3600" dirty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rPr>
              <a:t>₽</a:t>
            </a:r>
            <a:r>
              <a:rPr lang="ru-RU" sz="3600" dirty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.</a:t>
            </a:r>
          </a:p>
          <a:p>
            <a:pPr marL="274638" indent="-274638">
              <a:spcBef>
                <a:spcPts val="600"/>
              </a:spcBef>
              <a:buSzPts val="3400"/>
              <a:buFont typeface="Arial"/>
              <a:buChar char="•"/>
            </a:pPr>
            <a:r>
              <a:rPr lang="ru-RU" sz="3600" dirty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rPr>
              <a:t>Исходящие звонки внутри сети  сверх лимита - 0.15 ₽/мин</a:t>
            </a:r>
          </a:p>
          <a:p>
            <a:pPr marL="274638" indent="-274638">
              <a:spcBef>
                <a:spcPts val="600"/>
              </a:spcBef>
              <a:buSzPts val="3400"/>
              <a:buFont typeface="Arial"/>
              <a:buChar char="•"/>
            </a:pPr>
            <a:r>
              <a:rPr lang="ru-RU" sz="3600" dirty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rPr>
              <a:t>Исходящие звонки, кроме внутренних </a:t>
            </a:r>
            <a:r>
              <a:rPr lang="ru-RU" sz="3600" dirty="0">
                <a:ea typeface="Helvetica Neue" panose="02000503000000020004" pitchFamily="2" charset="0"/>
                <a:cs typeface="Helvetica Neue" panose="02000503000000020004" pitchFamily="2" charset="0"/>
              </a:rPr>
              <a:t>- 0.5 ₽/мин</a:t>
            </a:r>
            <a:endParaRPr lang="ru-RU" sz="3600" dirty="0">
              <a:latin typeface="+mn-lt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74638" indent="-274638">
              <a:spcBef>
                <a:spcPts val="600"/>
              </a:spcBef>
              <a:buSzPts val="3400"/>
              <a:buFont typeface="Arial"/>
              <a:buChar char="•"/>
            </a:pPr>
            <a:endParaRPr lang="ru-RU" sz="3600" dirty="0">
              <a:latin typeface="+mn-lt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ru-RU" dirty="0"/>
          </a:p>
        </p:txBody>
      </p:sp>
      <p:sp>
        <p:nvSpPr>
          <p:cNvPr id="5" name="Google Shape;375;p59">
            <a:extLst>
              <a:ext uri="{FF2B5EF4-FFF2-40B4-BE49-F238E27FC236}">
                <a16:creationId xmlns:a16="http://schemas.microsoft.com/office/drawing/2014/main" id="{AEBBB1E8-E9DC-6EB2-DCDF-F973B0311B0C}"/>
              </a:ext>
            </a:extLst>
          </p:cNvPr>
          <p:cNvSpPr/>
          <p:nvPr/>
        </p:nvSpPr>
        <p:spPr>
          <a:xfrm>
            <a:off x="16385492" y="6459839"/>
            <a:ext cx="6592063" cy="6182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endParaRPr lang="ru-RU" sz="3600" dirty="0">
              <a:latin typeface="+mn-lt"/>
              <a:ea typeface="Helvetica Neue" panose="02000503000000020004" pitchFamily="2" charset="0"/>
              <a:cs typeface="Helvetica Neue" panose="02000503000000020004" pitchFamily="2" charset="0"/>
              <a:sym typeface="Helvetica Neue"/>
            </a:endParaRPr>
          </a:p>
          <a:p>
            <a:pPr marL="274638" indent="-274638">
              <a:spcBef>
                <a:spcPts val="600"/>
              </a:spcBef>
              <a:buSzPts val="3400"/>
              <a:buFont typeface="Arial"/>
              <a:buChar char="•"/>
            </a:pPr>
            <a:r>
              <a:rPr lang="ru-RU" sz="3600" dirty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Абонентская плата - 1000 </a:t>
            </a:r>
            <a:r>
              <a:rPr lang="ru-RU" sz="3600" dirty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rPr>
              <a:t>₽</a:t>
            </a:r>
            <a:r>
              <a:rPr lang="ru-RU" sz="3600" dirty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.</a:t>
            </a:r>
          </a:p>
          <a:p>
            <a:pPr marL="274638" indent="-274638">
              <a:spcBef>
                <a:spcPts val="600"/>
              </a:spcBef>
              <a:buSzPts val="3400"/>
              <a:buFont typeface="Arial"/>
              <a:buChar char="•"/>
            </a:pPr>
            <a:r>
              <a:rPr lang="ru-RU" sz="3600" dirty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rPr>
              <a:t>Исходящие звонки внутри сети  сверх лимита - 0.3 ₽/мин</a:t>
            </a:r>
          </a:p>
          <a:p>
            <a:pPr marL="274638" indent="-274638">
              <a:spcBef>
                <a:spcPts val="600"/>
              </a:spcBef>
              <a:buSzPts val="3400"/>
              <a:buFont typeface="Arial"/>
              <a:buChar char="•"/>
            </a:pPr>
            <a:r>
              <a:rPr lang="ru-RU" sz="3600" dirty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rPr>
              <a:t>Исходящие звонки, кроме внутренних </a:t>
            </a:r>
            <a:r>
              <a:rPr lang="ru-RU" sz="3600" dirty="0">
                <a:ea typeface="Helvetica Neue" panose="02000503000000020004" pitchFamily="2" charset="0"/>
                <a:cs typeface="Helvetica Neue" panose="02000503000000020004" pitchFamily="2" charset="0"/>
              </a:rPr>
              <a:t>– 0.7 ₽/мин</a:t>
            </a:r>
            <a:endParaRPr lang="ru-RU" sz="3600" dirty="0">
              <a:latin typeface="+mn-lt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74638" indent="-274638">
              <a:spcBef>
                <a:spcPts val="600"/>
              </a:spcBef>
              <a:buSzPts val="3400"/>
              <a:buFont typeface="Arial"/>
              <a:buChar char="•"/>
            </a:pPr>
            <a:endParaRPr lang="ru-RU" sz="3600" dirty="0">
              <a:latin typeface="+mn-lt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977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Helvetica Neue"/>
              <a:buNone/>
            </a:pPr>
            <a:r>
              <a:rPr lang="ru-RU" sz="8000" b="1" i="0" u="none" strike="noStrike" cap="none" dirty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Результат анализа</a:t>
            </a:r>
            <a:endParaRPr dirty="0"/>
          </a:p>
        </p:txBody>
      </p:sp>
      <p:sp>
        <p:nvSpPr>
          <p:cNvPr id="398" name="Google Shape;398;p60"/>
          <p:cNvSpPr txBox="1">
            <a:spLocks noGrp="1"/>
          </p:cNvSpPr>
          <p:nvPr>
            <p:ph type="body" idx="1"/>
          </p:nvPr>
        </p:nvSpPr>
        <p:spPr>
          <a:xfrm>
            <a:off x="1054800" y="2170969"/>
            <a:ext cx="21599999" cy="979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0">
              <a:lnSpc>
                <a:spcPct val="150000"/>
              </a:lnSpc>
            </a:pPr>
            <a:r>
              <a:rPr lang="ru-RU" sz="3800" b="1" kern="120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sym typeface="Calibri"/>
              </a:rPr>
              <a:t>На основе исторических данных о клиентах виртуальной телефонии «</a:t>
            </a:r>
            <a:r>
              <a:rPr lang="ru-RU" sz="3800" b="1" kern="12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sym typeface="Calibri"/>
              </a:rPr>
              <a:t>Нупозвони</a:t>
            </a:r>
            <a:r>
              <a:rPr lang="ru-RU" sz="3800" b="1" kern="120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sym typeface="Calibri"/>
              </a:rPr>
              <a:t>», был сделан анализ, который позволил найти активных клиентов сети</a:t>
            </a:r>
            <a:r>
              <a:rPr lang="en-US" sz="3800" b="1" kern="120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sym typeface="Calibri"/>
              </a:rPr>
              <a:t>:</a:t>
            </a:r>
            <a:endParaRPr lang="ru-RU" sz="3800" b="1" kern="1200" dirty="0">
              <a:solidFill>
                <a:srgbClr val="000000">
                  <a:lumMod val="65000"/>
                  <a:lumOff val="35000"/>
                </a:srgbClr>
              </a:solidFill>
              <a:latin typeface="+mn-lt"/>
              <a:sym typeface="Calibri"/>
            </a:endParaRPr>
          </a:p>
          <a:p>
            <a:pPr marL="800100" indent="-571500">
              <a:lnSpc>
                <a:spcPct val="150000"/>
              </a:lnSpc>
              <a:buSzPct val="100000"/>
              <a:buFont typeface="Wingdings" pitchFamily="2" charset="2"/>
              <a:buChar char="§"/>
            </a:pPr>
            <a:r>
              <a:rPr lang="ru-RU" sz="3800" dirty="0">
                <a:latin typeface="+mn-lt"/>
                <a:sym typeface="Calibri"/>
              </a:rPr>
              <a:t>Всего 273 активных клиента за последний полный месяц</a:t>
            </a:r>
          </a:p>
          <a:p>
            <a:pPr marL="800100" indent="-571500">
              <a:lnSpc>
                <a:spcPct val="150000"/>
              </a:lnSpc>
              <a:buSzPct val="100000"/>
              <a:buFont typeface="Wingdings" pitchFamily="2" charset="2"/>
              <a:buChar char="§"/>
            </a:pPr>
            <a:r>
              <a:rPr lang="ru-RU" sz="3800" dirty="0">
                <a:latin typeface="+mn-lt"/>
                <a:sym typeface="Calibri"/>
              </a:rPr>
              <a:t>Всего 73 активных клиента за последние 3 месяца</a:t>
            </a:r>
          </a:p>
          <a:p>
            <a:pPr marL="1257300" lvl="1" indent="-571500">
              <a:lnSpc>
                <a:spcPct val="150000"/>
              </a:lnSpc>
              <a:buSzPct val="100000"/>
              <a:buFont typeface="Wingdings" pitchFamily="2" charset="2"/>
              <a:buChar char="§"/>
            </a:pPr>
            <a:r>
              <a:rPr lang="ru-RU" sz="3800" dirty="0">
                <a:latin typeface="+mn-lt"/>
              </a:rPr>
              <a:t>Это составляют 10% от всех зарегистрированных пользователей</a:t>
            </a:r>
          </a:p>
          <a:p>
            <a:pPr marL="228600" indent="0">
              <a:lnSpc>
                <a:spcPct val="150000"/>
              </a:lnSpc>
            </a:pPr>
            <a:endParaRPr lang="ru-RU" sz="3800" dirty="0">
              <a:latin typeface="+mn-lt"/>
              <a:sym typeface="Calibri"/>
            </a:endParaRPr>
          </a:p>
          <a:p>
            <a:pPr marL="228600" lvl="0" indent="0">
              <a:lnSpc>
                <a:spcPct val="150000"/>
              </a:lnSpc>
            </a:pPr>
            <a:r>
              <a:rPr lang="ru-RU" sz="3800" b="1" kern="120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sym typeface="Calibri"/>
              </a:rPr>
              <a:t>52% активных клиентов  (44 клиента) имеют не оптимальный тариф (на основании поведения за два полных месяца)</a:t>
            </a:r>
          </a:p>
          <a:p>
            <a:pPr marL="571500" lvl="0" indent="-571500">
              <a:lnSpc>
                <a:spcPct val="150000"/>
              </a:lnSpc>
              <a:buSzPct val="100000"/>
              <a:buFont typeface="Wingdings" pitchFamily="2" charset="2"/>
              <a:buChar char="§"/>
            </a:pPr>
            <a:r>
              <a:rPr lang="ru-RU" sz="3800" dirty="0">
                <a:latin typeface="+mn-lt"/>
                <a:sym typeface="Calibri"/>
              </a:rPr>
              <a:t>Переплата всех клиентов  составляет  67 тыс. рублей</a:t>
            </a:r>
          </a:p>
          <a:p>
            <a:pPr marL="571500" indent="-571500">
              <a:lnSpc>
                <a:spcPct val="150000"/>
              </a:lnSpc>
              <a:buSzPct val="100000"/>
              <a:buFont typeface="Wingdings" pitchFamily="2" charset="2"/>
              <a:buChar char="§"/>
            </a:pPr>
            <a:r>
              <a:rPr lang="ru-RU" sz="3800" dirty="0">
                <a:latin typeface="+mn-lt"/>
                <a:sym typeface="Calibri"/>
              </a:rPr>
              <a:t>При переходе всех клиентов на оптимальные тарифы средняя потеря в выручке составит 29%, </a:t>
            </a:r>
            <a:r>
              <a:rPr lang="ru-RU" sz="3800" dirty="0">
                <a:latin typeface="+mn-lt"/>
              </a:rPr>
              <a:t>а</a:t>
            </a:r>
            <a:r>
              <a:rPr lang="ru-RU" sz="3800" dirty="0">
                <a:latin typeface="+mn-lt"/>
                <a:sym typeface="Helvetica Neue"/>
              </a:rPr>
              <a:t> средний чек упадет на </a:t>
            </a:r>
            <a:r>
              <a:rPr lang="ru-RU" sz="4000" dirty="0"/>
              <a:t>859</a:t>
            </a:r>
            <a:r>
              <a:rPr lang="ru-RU" sz="3800" dirty="0">
                <a:latin typeface="+mn-lt"/>
                <a:sym typeface="Helvetica Neue"/>
              </a:rPr>
              <a:t> рублей.</a:t>
            </a:r>
          </a:p>
        </p:txBody>
      </p:sp>
      <p:sp>
        <p:nvSpPr>
          <p:cNvPr id="399" name="Google Shape;399;p60"/>
          <p:cNvSpPr txBox="1">
            <a:spLocks noGrp="1"/>
          </p:cNvSpPr>
          <p:nvPr>
            <p:ph type="sldNum" idx="4294967295"/>
          </p:nvPr>
        </p:nvSpPr>
        <p:spPr>
          <a:xfrm>
            <a:off x="0" y="13079413"/>
            <a:ext cx="904875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"/>
              <a:buNone/>
            </a:pPr>
            <a:fld id="{00000000-1234-1234-1234-123412341234}" type="slidenum">
              <a:rPr lang="ru-RU" smtClean="0"/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Helvetica Neue"/>
                <a:buNone/>
              </a:pPr>
              <a:t>3</a:t>
            </a:fld>
            <a:endParaRPr sz="2400" b="0" i="0" u="none" strike="noStrike" cap="none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741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0"/>
          <p:cNvSpPr txBox="1">
            <a:spLocks noGrp="1"/>
          </p:cNvSpPr>
          <p:nvPr>
            <p:ph type="title"/>
          </p:nvPr>
        </p:nvSpPr>
        <p:spPr>
          <a:xfrm>
            <a:off x="1054800" y="551880"/>
            <a:ext cx="13411200" cy="111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ru-RU" dirty="0"/>
              <a:t>Результат анализа</a:t>
            </a:r>
            <a:endParaRPr dirty="0"/>
          </a:p>
        </p:txBody>
      </p:sp>
      <p:sp>
        <p:nvSpPr>
          <p:cNvPr id="398" name="Google Shape;398;p60"/>
          <p:cNvSpPr txBox="1">
            <a:spLocks noGrp="1"/>
          </p:cNvSpPr>
          <p:nvPr>
            <p:ph type="body" idx="1"/>
          </p:nvPr>
        </p:nvSpPr>
        <p:spPr>
          <a:xfrm>
            <a:off x="1054800" y="2170969"/>
            <a:ext cx="21599999" cy="979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0">
              <a:lnSpc>
                <a:spcPct val="150000"/>
              </a:lnSpc>
              <a:buSzPts val="5400"/>
            </a:pPr>
            <a:r>
              <a:rPr lang="ru-RU" sz="3800" b="1" kern="120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sym typeface="Calibri"/>
              </a:rPr>
              <a:t>Наиболее опасна для ухода группа с большей переплатой. </a:t>
            </a:r>
          </a:p>
          <a:p>
            <a:pPr marL="228600" indent="0">
              <a:lnSpc>
                <a:spcPct val="150000"/>
              </a:lnSpc>
              <a:buSzPts val="5400"/>
            </a:pPr>
            <a:r>
              <a:rPr lang="ru-RU" sz="3800" b="1" kern="120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sym typeface="Calibri"/>
              </a:rPr>
              <a:t>Предлагаем уменьшить потерю в выборке и взять в работу только клиентов при условии потеря объема выплат при разнице тарифов будет составлять 45% и более</a:t>
            </a:r>
          </a:p>
          <a:p>
            <a:pPr marL="228600" indent="0">
              <a:lnSpc>
                <a:spcPct val="150000"/>
              </a:lnSpc>
              <a:buSzPts val="5400"/>
            </a:pPr>
            <a:endParaRPr lang="ru-RU" sz="3800" b="1" kern="1200" dirty="0">
              <a:solidFill>
                <a:srgbClr val="000000">
                  <a:lumMod val="65000"/>
                  <a:lumOff val="35000"/>
                </a:srgbClr>
              </a:solidFill>
              <a:latin typeface="+mn-lt"/>
              <a:sym typeface="Calibri"/>
            </a:endParaRPr>
          </a:p>
          <a:p>
            <a:pPr marL="228600" indent="0">
              <a:lnSpc>
                <a:spcPct val="150000"/>
              </a:lnSpc>
              <a:buSzPct val="100000"/>
            </a:pPr>
            <a:r>
              <a:rPr lang="ru-RU" sz="3800" b="1" kern="120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</a:rPr>
              <a:t>При этом условии мы выявили клиентов подходящих для перехода на более оптимальный тариф</a:t>
            </a:r>
            <a:r>
              <a:rPr lang="en-US" sz="3800" b="1" kern="120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</a:rPr>
              <a:t>:</a:t>
            </a:r>
            <a:endParaRPr lang="ru-RU" sz="3800" b="1" kern="1200" dirty="0">
              <a:solidFill>
                <a:srgbClr val="000000">
                  <a:lumMod val="65000"/>
                  <a:lumOff val="35000"/>
                </a:srgbClr>
              </a:solidFill>
              <a:latin typeface="+mn-lt"/>
            </a:endParaRPr>
          </a:p>
          <a:p>
            <a:pPr marL="800100" indent="-571500">
              <a:lnSpc>
                <a:spcPct val="150000"/>
              </a:lnSpc>
              <a:buSzPct val="100000"/>
              <a:buFont typeface="Wingdings" pitchFamily="2" charset="2"/>
              <a:buChar char="§"/>
            </a:pPr>
            <a:r>
              <a:rPr lang="ru-RU" sz="3800" dirty="0">
                <a:latin typeface="+mn-lt"/>
                <a:sym typeface="Calibri"/>
              </a:rPr>
              <a:t>29% активных клиентов будут иметь не оптимальный тариф (на основании поведения за два полных месяца)</a:t>
            </a:r>
          </a:p>
          <a:p>
            <a:pPr marL="571500" lvl="0" indent="-571500">
              <a:lnSpc>
                <a:spcPct val="150000"/>
              </a:lnSpc>
              <a:buClr>
                <a:srgbClr val="000000"/>
              </a:buClr>
              <a:buSzPct val="100000"/>
              <a:buFont typeface="Wingdings" pitchFamily="2" charset="2"/>
              <a:buChar char="§"/>
            </a:pPr>
            <a:r>
              <a:rPr lang="ru-RU" sz="3800" dirty="0">
                <a:latin typeface="+mn-lt"/>
                <a:sym typeface="Calibri"/>
              </a:rPr>
              <a:t>Переплата клиентов  будет составлять  19 тыс. рублей</a:t>
            </a:r>
          </a:p>
          <a:p>
            <a:pPr marL="571500" indent="-571500">
              <a:lnSpc>
                <a:spcPct val="150000"/>
              </a:lnSpc>
              <a:buClr>
                <a:srgbClr val="000000"/>
              </a:buClr>
              <a:buSzPct val="100000"/>
              <a:buFont typeface="Wingdings" pitchFamily="2" charset="2"/>
              <a:buChar char="§"/>
            </a:pPr>
            <a:r>
              <a:rPr lang="ru-RU" sz="3800" dirty="0">
                <a:latin typeface="+mn-lt"/>
                <a:sym typeface="Calibri"/>
              </a:rPr>
              <a:t>При переходе клиентов на оптимальные тарифы средняя потеря в выручке составит 8%, а</a:t>
            </a:r>
            <a:r>
              <a:rPr lang="ru-RU" sz="3800" dirty="0">
                <a:latin typeface="+mn-lt"/>
              </a:rPr>
              <a:t> средний чек предположительно упадет на 205 рубль.</a:t>
            </a:r>
          </a:p>
          <a:p>
            <a:pPr marL="457200" lvl="1" indent="0">
              <a:lnSpc>
                <a:spcPct val="150000"/>
              </a:lnSpc>
              <a:buClr>
                <a:srgbClr val="000000"/>
              </a:buClr>
              <a:buSzPts val="5400"/>
              <a:buNone/>
            </a:pPr>
            <a:endParaRPr lang="ru-RU" sz="3800" dirty="0">
              <a:latin typeface="+mn-lt"/>
            </a:endParaRPr>
          </a:p>
        </p:txBody>
      </p:sp>
      <p:sp>
        <p:nvSpPr>
          <p:cNvPr id="399" name="Google Shape;399;p60"/>
          <p:cNvSpPr txBox="1">
            <a:spLocks noGrp="1"/>
          </p:cNvSpPr>
          <p:nvPr>
            <p:ph type="sldNum" idx="4294967295"/>
          </p:nvPr>
        </p:nvSpPr>
        <p:spPr>
          <a:xfrm>
            <a:off x="0" y="13079413"/>
            <a:ext cx="904875" cy="63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"/>
              <a:buNone/>
            </a:pPr>
            <a:fld id="{00000000-1234-1234-1234-123412341234}" type="slidenum">
              <a:rPr lang="ru-RU" smtClean="0"/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400"/>
                <a:buFont typeface="Helvetica Neue"/>
                <a:buNone/>
              </a:pPr>
              <a:t>4</a:t>
            </a:fld>
            <a:endParaRPr sz="2400" b="0" i="0" u="none" strike="noStrike" cap="none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8577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98"/>
          <p:cNvSpPr txBox="1"/>
          <p:nvPr/>
        </p:nvSpPr>
        <p:spPr>
          <a:xfrm>
            <a:off x="1066800" y="772612"/>
            <a:ext cx="22260814" cy="237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5400"/>
            </a:pPr>
            <a:r>
              <a:rPr lang="ru-RU" sz="5400" b="1" dirty="0">
                <a:solidFill>
                  <a:schemeClr val="dk2"/>
                </a:solidFill>
                <a:latin typeface="+mn-lt"/>
                <a:ea typeface="Helvetica Neue"/>
                <a:cs typeface="Helvetica Neue"/>
                <a:sym typeface="Helvetica Neue"/>
              </a:rPr>
              <a:t>Активные пользователи за 3 месяца составляют 10% от всех зарегистрированных пользователей</a:t>
            </a:r>
            <a:endParaRPr sz="5400" b="1" dirty="0">
              <a:solidFill>
                <a:schemeClr val="dk2"/>
              </a:solidFill>
              <a:latin typeface="+mn-lt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B55AA428-7929-60CB-CD47-4608E878B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6698488"/>
              </p:ext>
            </p:extLst>
          </p:nvPr>
        </p:nvGraphicFramePr>
        <p:xfrm>
          <a:off x="809625" y="4117220"/>
          <a:ext cx="13868400" cy="8063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398215E0-0CE3-8AF8-FD8A-3230DAADD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335564"/>
              </p:ext>
            </p:extLst>
          </p:nvPr>
        </p:nvGraphicFramePr>
        <p:xfrm>
          <a:off x="12442111" y="3069498"/>
          <a:ext cx="11565811" cy="8306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Google Shape;1589;p98">
            <a:extLst>
              <a:ext uri="{FF2B5EF4-FFF2-40B4-BE49-F238E27FC236}">
                <a16:creationId xmlns:a16="http://schemas.microsoft.com/office/drawing/2014/main" id="{E3E46EDC-4304-9039-4C85-C9E78DC49D4B}"/>
              </a:ext>
            </a:extLst>
          </p:cNvPr>
          <p:cNvSpPr txBox="1"/>
          <p:nvPr/>
        </p:nvSpPr>
        <p:spPr>
          <a:xfrm>
            <a:off x="1085850" y="3069498"/>
            <a:ext cx="11356261" cy="141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ru-RU" sz="4000" b="1" kern="120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Количество</a:t>
            </a:r>
            <a:r>
              <a:rPr lang="ru-RU" sz="5400" b="1" dirty="0">
                <a:solidFill>
                  <a:schemeClr val="dk2"/>
                </a:solidFill>
                <a:latin typeface="+mn-lt"/>
                <a:ea typeface="Helvetica Neue"/>
                <a:cs typeface="Helvetica Neue"/>
                <a:sym typeface="Helvetica Neue"/>
              </a:rPr>
              <a:t> </a:t>
            </a:r>
            <a:r>
              <a:rPr lang="ru-RU" sz="4000" b="1" kern="1200" dirty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  <a:sym typeface="Helvetica Neue"/>
              </a:rPr>
              <a:t>пользователей</a:t>
            </a:r>
            <a:endParaRPr sz="4000" b="1" kern="1200" dirty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Helvetica Neue" panose="02000503000000020004" pitchFamily="2" charset="0"/>
              <a:cs typeface="Helvetica Neue" panose="02000503000000020004" pitchFamily="2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3111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98"/>
          <p:cNvSpPr txBox="1"/>
          <p:nvPr/>
        </p:nvSpPr>
        <p:spPr>
          <a:xfrm>
            <a:off x="1066800" y="772612"/>
            <a:ext cx="22260814" cy="237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ru-RU" sz="5400" b="1" dirty="0">
                <a:solidFill>
                  <a:schemeClr val="dk2"/>
                </a:solidFill>
                <a:latin typeface="+mn-lt"/>
                <a:ea typeface="Helvetica Neue"/>
                <a:cs typeface="Helvetica Neue"/>
                <a:sym typeface="Helvetica Neue"/>
              </a:rPr>
              <a:t>Более половины активных клиентов имею не оптимальный тариф (на основании поведения за два полных месяца)</a:t>
            </a:r>
            <a:endParaRPr sz="5400" b="1" dirty="0">
              <a:solidFill>
                <a:schemeClr val="dk2"/>
              </a:solidFill>
              <a:latin typeface="+mn-lt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6D016F63-9D08-364C-966B-DA47612368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0861012"/>
              </p:ext>
            </p:extLst>
          </p:nvPr>
        </p:nvGraphicFramePr>
        <p:xfrm>
          <a:off x="11111627" y="3501650"/>
          <a:ext cx="11565811" cy="8306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DF7463BC-0FF6-9E34-67A1-EF913ABA4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3620432"/>
              </p:ext>
            </p:extLst>
          </p:nvPr>
        </p:nvGraphicFramePr>
        <p:xfrm>
          <a:off x="-137398" y="3501650"/>
          <a:ext cx="11565811" cy="8306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3422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98"/>
          <p:cNvSpPr txBox="1"/>
          <p:nvPr/>
        </p:nvSpPr>
        <p:spPr>
          <a:xfrm>
            <a:off x="1066800" y="772612"/>
            <a:ext cx="22260814" cy="237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5400"/>
            </a:pPr>
            <a:r>
              <a:rPr lang="ru-RU" sz="5400" b="1" dirty="0">
                <a:solidFill>
                  <a:schemeClr val="dk2"/>
                </a:solidFill>
                <a:ea typeface="Helvetica Neue"/>
                <a:cs typeface="Helvetica Neue"/>
                <a:sym typeface="Helvetica Neue"/>
              </a:rPr>
              <a:t>При переходе на оптимальные тарифы средняя потеря в выручке составит 2</a:t>
            </a:r>
            <a:r>
              <a:rPr lang="en-US" sz="5400" b="1" dirty="0">
                <a:solidFill>
                  <a:schemeClr val="dk2"/>
                </a:solidFill>
                <a:ea typeface="Helvetica Neue"/>
                <a:cs typeface="Helvetica Neue"/>
                <a:sym typeface="Helvetica Neue"/>
              </a:rPr>
              <a:t>4</a:t>
            </a:r>
            <a:r>
              <a:rPr lang="ru-RU" sz="5400" b="1" dirty="0">
                <a:solidFill>
                  <a:schemeClr val="dk2"/>
                </a:solidFill>
                <a:ea typeface="Helvetica Neue"/>
                <a:cs typeface="Helvetica Neue"/>
                <a:sym typeface="Helvetica Neue"/>
              </a:rPr>
              <a:t>%. А средний чек упадет на </a:t>
            </a:r>
            <a:r>
              <a:rPr lang="en-US" sz="5400" b="1" dirty="0">
                <a:solidFill>
                  <a:schemeClr val="dk2"/>
                </a:solidFill>
                <a:ea typeface="Helvetica Neue"/>
                <a:cs typeface="Helvetica Neue"/>
                <a:sym typeface="Helvetica Neue"/>
              </a:rPr>
              <a:t>859</a:t>
            </a:r>
            <a:r>
              <a:rPr lang="ru-RU" sz="5400" b="1" dirty="0">
                <a:solidFill>
                  <a:schemeClr val="dk2"/>
                </a:solidFill>
                <a:ea typeface="Helvetica Neue"/>
                <a:cs typeface="Helvetica Neue"/>
                <a:sym typeface="Helvetica Neue"/>
              </a:rPr>
              <a:t> рублей.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3A52B6FD-A678-1ACE-0C23-122DF82038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663081"/>
              </p:ext>
            </p:extLst>
          </p:nvPr>
        </p:nvGraphicFramePr>
        <p:xfrm>
          <a:off x="-1537573" y="3146050"/>
          <a:ext cx="11565811" cy="8440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32B6BF8C-7931-E8A6-6607-6CF828F05E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276593"/>
              </p:ext>
            </p:extLst>
          </p:nvPr>
        </p:nvGraphicFramePr>
        <p:xfrm>
          <a:off x="12818189" y="3279400"/>
          <a:ext cx="11565811" cy="8306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67BE4564-C028-8E81-54A8-131CBA2F94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8068083"/>
              </p:ext>
            </p:extLst>
          </p:nvPr>
        </p:nvGraphicFramePr>
        <p:xfrm>
          <a:off x="5640308" y="3279399"/>
          <a:ext cx="11565811" cy="8306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730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89;p98">
            <a:extLst>
              <a:ext uri="{FF2B5EF4-FFF2-40B4-BE49-F238E27FC236}">
                <a16:creationId xmlns:a16="http://schemas.microsoft.com/office/drawing/2014/main" id="{ED437BD1-3A4C-484A-BF69-1DA7DBF378FD}"/>
              </a:ext>
            </a:extLst>
          </p:cNvPr>
          <p:cNvSpPr txBox="1"/>
          <p:nvPr/>
        </p:nvSpPr>
        <p:spPr>
          <a:xfrm>
            <a:off x="1095375" y="772613"/>
            <a:ext cx="2226081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5400"/>
            </a:pPr>
            <a:r>
              <a:rPr lang="ru-RU" sz="5400" b="1" dirty="0">
                <a:solidFill>
                  <a:schemeClr val="dk2"/>
                </a:solidFill>
                <a:latin typeface="+mn-lt"/>
                <a:ea typeface="Helvetica Neue"/>
                <a:cs typeface="Helvetica Neue"/>
              </a:rPr>
              <a:t>Наиболее опасна для ухода группа с большей переплатой.</a:t>
            </a:r>
          </a:p>
          <a:p>
            <a:pPr>
              <a:buSzPts val="5400"/>
            </a:pPr>
            <a:r>
              <a:rPr lang="ru-RU" sz="5400" b="1" dirty="0">
                <a:solidFill>
                  <a:schemeClr val="dk2"/>
                </a:solidFill>
                <a:latin typeface="+mn-lt"/>
                <a:ea typeface="Helvetica Neue"/>
                <a:cs typeface="Helvetica Neue"/>
              </a:rPr>
              <a:t>Треть переплачивают больше 50%</a:t>
            </a:r>
            <a:endParaRPr sz="5400" b="1" dirty="0">
              <a:solidFill>
                <a:schemeClr val="dk2"/>
              </a:solidFill>
              <a:latin typeface="+mn-lt"/>
              <a:ea typeface="Helvetica Neue"/>
              <a:cs typeface="Helvetica Neue"/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975E17F8-FDFA-F66C-BCF1-458D868092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5875057"/>
              </p:ext>
            </p:extLst>
          </p:nvPr>
        </p:nvGraphicFramePr>
        <p:xfrm>
          <a:off x="1066800" y="2628900"/>
          <a:ext cx="21975064" cy="9762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22A85A-46B7-ACE4-7563-753B5ABE6B1C}"/>
              </a:ext>
            </a:extLst>
          </p:cNvPr>
          <p:cNvSpPr txBox="1"/>
          <p:nvPr/>
        </p:nvSpPr>
        <p:spPr>
          <a:xfrm>
            <a:off x="12144375" y="3571875"/>
            <a:ext cx="1514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</a:rPr>
              <a:t>4</a:t>
            </a:r>
            <a:r>
              <a:rPr lang="ru-RU" sz="3200" b="1" dirty="0">
                <a:solidFill>
                  <a:schemeClr val="accent4"/>
                </a:solidFill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165898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98"/>
          <p:cNvSpPr txBox="1"/>
          <p:nvPr/>
        </p:nvSpPr>
        <p:spPr>
          <a:xfrm>
            <a:off x="1066800" y="772612"/>
            <a:ext cx="19151600" cy="237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Helvetica Neue"/>
              <a:buNone/>
            </a:pPr>
            <a:r>
              <a:rPr lang="en-US" sz="5400" b="1" dirty="0">
                <a:solidFill>
                  <a:schemeClr val="dk2"/>
                </a:solidFill>
                <a:latin typeface="+mn-lt"/>
                <a:ea typeface="Helvetica Neue"/>
                <a:cs typeface="Helvetica Neue"/>
                <a:sym typeface="Helvetica Neue"/>
              </a:rPr>
              <a:t>21% </a:t>
            </a:r>
            <a:r>
              <a:rPr lang="ru-RU" sz="5400" b="1" dirty="0">
                <a:solidFill>
                  <a:schemeClr val="dk2"/>
                </a:solidFill>
                <a:latin typeface="+mn-lt"/>
                <a:ea typeface="Helvetica Neue"/>
                <a:cs typeface="Helvetica Neue"/>
                <a:sym typeface="Helvetica Neue"/>
              </a:rPr>
              <a:t>клиентов, переплачивающих на 45 и более процентов, имею не оптимальный тариф (на основании поведения за два полных месяца)</a:t>
            </a:r>
            <a:endParaRPr sz="5400" b="1" dirty="0">
              <a:solidFill>
                <a:schemeClr val="dk2"/>
              </a:solidFill>
              <a:latin typeface="+mn-lt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6D016F63-9D08-364C-966B-DA47612368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120541"/>
              </p:ext>
            </p:extLst>
          </p:nvPr>
        </p:nvGraphicFramePr>
        <p:xfrm>
          <a:off x="11111627" y="3527050"/>
          <a:ext cx="11565811" cy="8306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Диаграмма 2">
            <a:extLst>
              <a:ext uri="{FF2B5EF4-FFF2-40B4-BE49-F238E27FC236}">
                <a16:creationId xmlns:a16="http://schemas.microsoft.com/office/drawing/2014/main" id="{DF7463BC-0FF6-9E34-67A1-EF913ABA4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9251242"/>
              </p:ext>
            </p:extLst>
          </p:nvPr>
        </p:nvGraphicFramePr>
        <p:xfrm>
          <a:off x="-137398" y="3527050"/>
          <a:ext cx="11565811" cy="8306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72AF34-D8C6-91CE-CD49-CE9AA64DD27D}"/>
              </a:ext>
            </a:extLst>
          </p:cNvPr>
          <p:cNvSpPr txBox="1"/>
          <p:nvPr/>
        </p:nvSpPr>
        <p:spPr>
          <a:xfrm>
            <a:off x="19862800" y="772612"/>
            <a:ext cx="452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6"/>
                </a:solidFill>
              </a:rPr>
              <a:t>&gt;=</a:t>
            </a:r>
            <a:r>
              <a:rPr lang="ru-RU" sz="6600" dirty="0">
                <a:solidFill>
                  <a:schemeClr val="accent6"/>
                </a:solidFill>
              </a:rPr>
              <a:t>45%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B0021A3-1EDE-E9D4-3989-0A23C3249AD2}"/>
              </a:ext>
            </a:extLst>
          </p:cNvPr>
          <p:cNvSpPr/>
          <p:nvPr/>
        </p:nvSpPr>
        <p:spPr>
          <a:xfrm>
            <a:off x="19431000" y="431800"/>
            <a:ext cx="3810000" cy="18542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956728"/>
      </p:ext>
    </p:extLst>
  </p:cSld>
  <p:clrMapOvr>
    <a:masterClrMapping/>
  </p:clrMapOvr>
</p:sld>
</file>

<file path=ppt/theme/theme1.xml><?xml version="1.0" encoding="utf-8"?>
<a:theme xmlns:a="http://schemas.openxmlformats.org/drawingml/2006/main" name="Главный_белый">
  <a:themeElements>
    <a:clrScheme name="Tele2_Color">
      <a:dk1>
        <a:srgbClr val="000000"/>
      </a:dk1>
      <a:lt1>
        <a:srgbClr val="FEFFFF"/>
      </a:lt1>
      <a:dk2>
        <a:srgbClr val="000000"/>
      </a:dk2>
      <a:lt2>
        <a:srgbClr val="FEFFFF"/>
      </a:lt2>
      <a:accent1>
        <a:srgbClr val="28CDF7"/>
      </a:accent1>
      <a:accent2>
        <a:srgbClr val="D14091"/>
      </a:accent2>
      <a:accent3>
        <a:srgbClr val="66BFB5"/>
      </a:accent3>
      <a:accent4>
        <a:srgbClr val="F39209"/>
      </a:accent4>
      <a:accent5>
        <a:srgbClr val="EE7656"/>
      </a:accent5>
      <a:accent6>
        <a:srgbClr val="AECB15"/>
      </a:accent6>
      <a:hlink>
        <a:srgbClr val="D14091"/>
      </a:hlink>
      <a:folHlink>
        <a:srgbClr val="66BFB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Главный_черный">
  <a:themeElements>
    <a:clrScheme name="Tele2">
      <a:dk1>
        <a:srgbClr val="000000"/>
      </a:dk1>
      <a:lt1>
        <a:srgbClr val="FEFFFF"/>
      </a:lt1>
      <a:dk2>
        <a:srgbClr val="000000"/>
      </a:dk2>
      <a:lt2>
        <a:srgbClr val="FEFFFF"/>
      </a:lt2>
      <a:accent1>
        <a:srgbClr val="28CDF7"/>
      </a:accent1>
      <a:accent2>
        <a:srgbClr val="DC65A2"/>
      </a:accent2>
      <a:accent3>
        <a:srgbClr val="69CCC1"/>
      </a:accent3>
      <a:accent4>
        <a:srgbClr val="F17A57"/>
      </a:accent4>
      <a:accent5>
        <a:srgbClr val="F8A625"/>
      </a:accent5>
      <a:accent6>
        <a:srgbClr val="B2D226"/>
      </a:accent6>
      <a:hlink>
        <a:srgbClr val="DC65A2"/>
      </a:hlink>
      <a:folHlink>
        <a:srgbClr val="69CC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</TotalTime>
  <Words>541</Words>
  <Application>Microsoft Macintosh PowerPoint</Application>
  <PresentationFormat>Произвольный</PresentationFormat>
  <Paragraphs>83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Calibri</vt:lpstr>
      <vt:lpstr>Arial</vt:lpstr>
      <vt:lpstr>Wingdings</vt:lpstr>
      <vt:lpstr>Helvetica Neue</vt:lpstr>
      <vt:lpstr>Questrial</vt:lpstr>
      <vt:lpstr>Главный_белый</vt:lpstr>
      <vt:lpstr>Главный_черный</vt:lpstr>
      <vt:lpstr>АНАЛИЗ ИЗМЕНЕНИЙ ВЫРУЧКИ ПРИ ИЗМЕНЕНИИ ТАРИФОВ ПОЛЬЗОВАТЕЛЕЙ НА ОПТИМАЛЬНЫЕ</vt:lpstr>
      <vt:lpstr>ОПИСАНИЕ ТАРИФОВ</vt:lpstr>
      <vt:lpstr>Результат анализа</vt:lpstr>
      <vt:lpstr>Результат анализа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ЗАМЕР КЛЮЧЕВЫХ МАРКЕТИНГОВЫХ ПОКАЗАТЕЛЕЙ (KPIS) В МОСКОВСКОЙ ОБЛАСТИ.  2 ВОЛНА</dc:title>
  <cp:lastModifiedBy>Киселева Елена</cp:lastModifiedBy>
  <cp:revision>36</cp:revision>
  <dcterms:modified xsi:type="dcterms:W3CDTF">2022-07-20T19:50:44Z</dcterms:modified>
</cp:coreProperties>
</file>