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 id="2147483706" r:id="rId2"/>
  </p:sldMasterIdLst>
  <p:notesMasterIdLst>
    <p:notesMasterId r:id="rId22"/>
  </p:notesMasterIdLst>
  <p:sldIdLst>
    <p:sldId id="257" r:id="rId3"/>
    <p:sldId id="276" r:id="rId4"/>
    <p:sldId id="261" r:id="rId5"/>
    <p:sldId id="262" r:id="rId6"/>
    <p:sldId id="266" r:id="rId7"/>
    <p:sldId id="283" r:id="rId8"/>
    <p:sldId id="284" r:id="rId9"/>
    <p:sldId id="285" r:id="rId10"/>
    <p:sldId id="277" r:id="rId11"/>
    <p:sldId id="278" r:id="rId12"/>
    <p:sldId id="279" r:id="rId13"/>
    <p:sldId id="280" r:id="rId14"/>
    <p:sldId id="281" r:id="rId15"/>
    <p:sldId id="287" r:id="rId16"/>
    <p:sldId id="288" r:id="rId17"/>
    <p:sldId id="289" r:id="rId18"/>
    <p:sldId id="282" r:id="rId19"/>
    <p:sldId id="260" r:id="rId20"/>
    <p:sldId id="26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673"/>
    <a:srgbClr val="6DA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75294" autoAdjust="0"/>
  </p:normalViewPr>
  <p:slideViewPr>
    <p:cSldViewPr snapToGrid="0">
      <p:cViewPr varScale="1">
        <p:scale>
          <a:sx n="83" d="100"/>
          <a:sy n="83" d="100"/>
        </p:scale>
        <p:origin x="2172" y="78"/>
      </p:cViewPr>
      <p:guideLst/>
    </p:cSldViewPr>
  </p:slideViewPr>
  <p:outlineViewPr>
    <p:cViewPr>
      <p:scale>
        <a:sx n="33" d="100"/>
        <a:sy n="33" d="100"/>
      </p:scale>
      <p:origin x="0" y="-252"/>
    </p:cViewPr>
  </p:outlin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lv-LV" b="1" dirty="0"/>
              <a:t>Ballanced</a:t>
            </a:r>
            <a:r>
              <a:rPr lang="en-US" dirty="0"/>
              <a:t> data max Recall</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Sheet2!$B$1</c:f>
              <c:strCache>
                <c:ptCount val="1"/>
                <c:pt idx="0">
                  <c:v>Unballanced data max Recall</c:v>
                </c:pt>
              </c:strCache>
            </c:strRef>
          </c:tx>
          <c:spPr>
            <a:solidFill>
              <a:schemeClr val="accent1"/>
            </a:solidFill>
            <a:ln>
              <a:noFill/>
            </a:ln>
            <a:effectLst/>
          </c:spPr>
          <c:invertIfNegative val="0"/>
          <c:dLbls>
            <c:spPr>
              <a:solidFill>
                <a:schemeClr val="bg1">
                  <a:lumMod val="85000"/>
                </a:schemeClr>
              </a:solidFill>
              <a:ln>
                <a:noFill/>
              </a:ln>
              <a:effectLst/>
            </c:spPr>
            <c:txPr>
              <a:bodyPr rot="0" spcFirstLastPara="1" vertOverflow="ellipsis" vert="horz" wrap="square" lIns="38100" tIns="19050" rIns="38100" bIns="19050" anchor="ctr" anchorCtr="0">
                <a:spAutoFit/>
              </a:bodyPr>
              <a:lstStyle/>
              <a:p>
                <a:pPr algn="ctr">
                  <a:defRPr lang="en-US" sz="105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Sheet2!$A$13:$A$21</c:f>
              <c:strCache>
                <c:ptCount val="9"/>
                <c:pt idx="0">
                  <c:v>Linear Regression</c:v>
                </c:pt>
                <c:pt idx="1">
                  <c:v>SVM (Support Vector Machines)</c:v>
                </c:pt>
                <c:pt idx="2">
                  <c:v>Logistic Regression</c:v>
                </c:pt>
                <c:pt idx="3">
                  <c:v>AdaBoost</c:v>
                </c:pt>
                <c:pt idx="4">
                  <c:v>AdaBoostDT</c:v>
                </c:pt>
                <c:pt idx="5">
                  <c:v>Gradient Boosting Machine</c:v>
                </c:pt>
                <c:pt idx="6">
                  <c:v>Random Forest</c:v>
                </c:pt>
                <c:pt idx="7">
                  <c:v>XGBoost</c:v>
                </c:pt>
                <c:pt idx="8">
                  <c:v>K-Nearest Neighbors (KNN)</c:v>
                </c:pt>
              </c:strCache>
            </c:strRef>
          </c:cat>
          <c:val>
            <c:numRef>
              <c:f>Sheet2!$B$13:$B$21</c:f>
              <c:numCache>
                <c:formatCode>0.0%</c:formatCode>
                <c:ptCount val="9"/>
                <c:pt idx="0">
                  <c:v>0.91398132547037347</c:v>
                </c:pt>
                <c:pt idx="1">
                  <c:v>0.95032996349340071</c:v>
                </c:pt>
                <c:pt idx="2">
                  <c:v>0.95282224094355517</c:v>
                </c:pt>
                <c:pt idx="3">
                  <c:v>0.96826734063465314</c:v>
                </c:pt>
                <c:pt idx="4" formatCode="0.000%">
                  <c:v>0.99998244875035103</c:v>
                </c:pt>
                <c:pt idx="5" formatCode="0.000%">
                  <c:v>0.99998244875035103</c:v>
                </c:pt>
                <c:pt idx="6" formatCode="0.000%">
                  <c:v>1</c:v>
                </c:pt>
                <c:pt idx="7" formatCode="0.000%">
                  <c:v>1</c:v>
                </c:pt>
                <c:pt idx="8" formatCode="0.000%">
                  <c:v>1</c:v>
                </c:pt>
              </c:numCache>
            </c:numRef>
          </c:val>
          <c:extLst>
            <c:ext xmlns:c16="http://schemas.microsoft.com/office/drawing/2014/chart" uri="{C3380CC4-5D6E-409C-BE32-E72D297353CC}">
              <c16:uniqueId val="{00000000-D8E0-4405-8DD1-339D4E78053F}"/>
            </c:ext>
          </c:extLst>
        </c:ser>
        <c:dLbls>
          <c:showLegendKey val="0"/>
          <c:showVal val="0"/>
          <c:showCatName val="0"/>
          <c:showSerName val="0"/>
          <c:showPercent val="0"/>
          <c:showBubbleSize val="0"/>
        </c:dLbls>
        <c:gapWidth val="140"/>
        <c:axId val="708956255"/>
        <c:axId val="708962975"/>
      </c:barChart>
      <c:catAx>
        <c:axId val="7089562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08962975"/>
        <c:crosses val="autoZero"/>
        <c:auto val="1"/>
        <c:lblAlgn val="ctr"/>
        <c:lblOffset val="100"/>
        <c:noMultiLvlLbl val="0"/>
      </c:catAx>
      <c:valAx>
        <c:axId val="708962975"/>
        <c:scaling>
          <c:orientation val="minMax"/>
          <c:max val="1"/>
          <c:min val="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89562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b="1" dirty="0" err="1"/>
              <a:t>Unballanced</a:t>
            </a:r>
            <a:r>
              <a:rPr lang="en-US" dirty="0"/>
              <a:t> data max Recall</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Sheet2!$B$1</c:f>
              <c:strCache>
                <c:ptCount val="1"/>
                <c:pt idx="0">
                  <c:v>Unballanced data max Recall</c:v>
                </c:pt>
              </c:strCache>
            </c:strRef>
          </c:tx>
          <c:spPr>
            <a:solidFill>
              <a:schemeClr val="accent1"/>
            </a:solidFill>
            <a:ln>
              <a:noFill/>
            </a:ln>
            <a:effectLst/>
          </c:spPr>
          <c:invertIfNegative val="0"/>
          <c:dLbls>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Sheet2!$A$2:$A$10</c:f>
              <c:strCache>
                <c:ptCount val="9"/>
                <c:pt idx="0">
                  <c:v>Linear Regression</c:v>
                </c:pt>
                <c:pt idx="1">
                  <c:v>Logistic Regression</c:v>
                </c:pt>
                <c:pt idx="2">
                  <c:v>Random Forest</c:v>
                </c:pt>
                <c:pt idx="3">
                  <c:v>SVM (Support Vector Machines)</c:v>
                </c:pt>
                <c:pt idx="4">
                  <c:v>AdaBoostDT</c:v>
                </c:pt>
                <c:pt idx="5">
                  <c:v>XGBoost</c:v>
                </c:pt>
                <c:pt idx="6">
                  <c:v>K-Nearest Neighbors (KNN)</c:v>
                </c:pt>
                <c:pt idx="7">
                  <c:v>Gradient Boosting Machine</c:v>
                </c:pt>
                <c:pt idx="8">
                  <c:v>AdaBoost</c:v>
                </c:pt>
              </c:strCache>
            </c:strRef>
          </c:cat>
          <c:val>
            <c:numRef>
              <c:f>Sheet2!$B$2:$B$10</c:f>
              <c:numCache>
                <c:formatCode>0.0%</c:formatCode>
                <c:ptCount val="9"/>
                <c:pt idx="0">
                  <c:v>0.56122448979591832</c:v>
                </c:pt>
                <c:pt idx="1">
                  <c:v>0.62244897959183676</c:v>
                </c:pt>
                <c:pt idx="2">
                  <c:v>0.75510204081632604</c:v>
                </c:pt>
                <c:pt idx="3">
                  <c:v>0.77551020408163263</c:v>
                </c:pt>
                <c:pt idx="4">
                  <c:v>0.80612244897959184</c:v>
                </c:pt>
                <c:pt idx="5">
                  <c:v>0.80612244897959184</c:v>
                </c:pt>
                <c:pt idx="6">
                  <c:v>0.80612244897959184</c:v>
                </c:pt>
                <c:pt idx="7">
                  <c:v>0.82653061224489799</c:v>
                </c:pt>
                <c:pt idx="8">
                  <c:v>0.83673469387755106</c:v>
                </c:pt>
              </c:numCache>
            </c:numRef>
          </c:val>
          <c:extLst>
            <c:ext xmlns:c16="http://schemas.microsoft.com/office/drawing/2014/chart" uri="{C3380CC4-5D6E-409C-BE32-E72D297353CC}">
              <c16:uniqueId val="{00000000-1FEB-493C-8710-15A8A03D9F1F}"/>
            </c:ext>
          </c:extLst>
        </c:ser>
        <c:dLbls>
          <c:showLegendKey val="0"/>
          <c:showVal val="0"/>
          <c:showCatName val="0"/>
          <c:showSerName val="0"/>
          <c:showPercent val="0"/>
          <c:showBubbleSize val="0"/>
        </c:dLbls>
        <c:gapWidth val="140"/>
        <c:axId val="708956255"/>
        <c:axId val="708962975"/>
      </c:barChart>
      <c:catAx>
        <c:axId val="7089562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08962975"/>
        <c:crosses val="autoZero"/>
        <c:auto val="1"/>
        <c:lblAlgn val="ctr"/>
        <c:lblOffset val="100"/>
        <c:noMultiLvlLbl val="0"/>
      </c:catAx>
      <c:valAx>
        <c:axId val="708962975"/>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89562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lv-LV" b="1" dirty="0"/>
              <a:t>Synthetic</a:t>
            </a:r>
            <a:r>
              <a:rPr lang="en-US" dirty="0"/>
              <a:t> data max Recall</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Sheet2!$B$1</c:f>
              <c:strCache>
                <c:ptCount val="1"/>
                <c:pt idx="0">
                  <c:v>Unballanced data max Recall</c:v>
                </c:pt>
              </c:strCache>
            </c:strRef>
          </c:tx>
          <c:spPr>
            <a:solidFill>
              <a:schemeClr val="accent1"/>
            </a:solidFill>
            <a:ln>
              <a:noFill/>
            </a:ln>
            <a:effectLst/>
          </c:spPr>
          <c:invertIfNegative val="0"/>
          <c:dLbls>
            <c:spPr>
              <a:solidFill>
                <a:schemeClr val="bg1">
                  <a:lumMod val="85000"/>
                </a:schemeClr>
              </a:solidFill>
              <a:ln>
                <a:noFill/>
              </a:ln>
              <a:effectLst/>
            </c:spPr>
            <c:txPr>
              <a:bodyPr rot="0" spcFirstLastPara="1" vertOverflow="ellipsis" vert="horz" wrap="square" lIns="38100" tIns="19050" rIns="38100" bIns="19050" anchor="ctr" anchorCtr="0">
                <a:spAutoFit/>
              </a:bodyPr>
              <a:lstStyle/>
              <a:p>
                <a:pPr algn="ctr">
                  <a:defRPr lang="en-US" sz="105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Sheet2!$A$24:$A$32</c:f>
              <c:strCache>
                <c:ptCount val="9"/>
                <c:pt idx="0">
                  <c:v>Linear Regression</c:v>
                </c:pt>
                <c:pt idx="1">
                  <c:v>SVM (Support Vector Machines)</c:v>
                </c:pt>
                <c:pt idx="2">
                  <c:v>Logistic Regression</c:v>
                </c:pt>
                <c:pt idx="3">
                  <c:v>XGBoost</c:v>
                </c:pt>
                <c:pt idx="4">
                  <c:v>AdaBoost</c:v>
                </c:pt>
                <c:pt idx="5">
                  <c:v>K-Nearest Neighbors (KNN)</c:v>
                </c:pt>
                <c:pt idx="6">
                  <c:v>Random Forest</c:v>
                </c:pt>
                <c:pt idx="7">
                  <c:v>AdaBoostDT</c:v>
                </c:pt>
                <c:pt idx="8">
                  <c:v>Gradient Boosting Machine</c:v>
                </c:pt>
              </c:strCache>
            </c:strRef>
          </c:cat>
          <c:val>
            <c:numRef>
              <c:f>Sheet2!$B$24:$B$32</c:f>
              <c:numCache>
                <c:formatCode>0.0%</c:formatCode>
                <c:ptCount val="9"/>
                <c:pt idx="0">
                  <c:v>3.5087719298245611E-4</c:v>
                </c:pt>
                <c:pt idx="1">
                  <c:v>1.052631578947368E-3</c:v>
                </c:pt>
                <c:pt idx="2">
                  <c:v>0.10175438596491231</c:v>
                </c:pt>
                <c:pt idx="3">
                  <c:v>0.17122807017543859</c:v>
                </c:pt>
                <c:pt idx="4">
                  <c:v>0.2249122807017544</c:v>
                </c:pt>
                <c:pt idx="5">
                  <c:v>0.232280701754386</c:v>
                </c:pt>
                <c:pt idx="6">
                  <c:v>0.24070175438596489</c:v>
                </c:pt>
                <c:pt idx="7">
                  <c:v>0.41333333333333327</c:v>
                </c:pt>
                <c:pt idx="8">
                  <c:v>0.72245614035087724</c:v>
                </c:pt>
              </c:numCache>
            </c:numRef>
          </c:val>
          <c:extLst>
            <c:ext xmlns:c16="http://schemas.microsoft.com/office/drawing/2014/chart" uri="{C3380CC4-5D6E-409C-BE32-E72D297353CC}">
              <c16:uniqueId val="{00000000-1E5B-48C7-AEA5-B9725C31F488}"/>
            </c:ext>
          </c:extLst>
        </c:ser>
        <c:dLbls>
          <c:showLegendKey val="0"/>
          <c:showVal val="0"/>
          <c:showCatName val="0"/>
          <c:showSerName val="0"/>
          <c:showPercent val="0"/>
          <c:showBubbleSize val="0"/>
        </c:dLbls>
        <c:gapWidth val="140"/>
        <c:axId val="708956255"/>
        <c:axId val="708962975"/>
      </c:barChart>
      <c:catAx>
        <c:axId val="7089562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08962975"/>
        <c:crosses val="autoZero"/>
        <c:auto val="1"/>
        <c:lblAlgn val="ctr"/>
        <c:lblOffset val="100"/>
        <c:noMultiLvlLbl val="0"/>
      </c:catAx>
      <c:valAx>
        <c:axId val="708962975"/>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89562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6513B-EBB8-49B6-BD8F-2652FE9ECEC6}" type="datetimeFigureOut">
              <a:rPr lang="en-GB" smtClean="0"/>
              <a:t>19/04/2024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6BB30-4C71-4D09-933A-B2F84F8C947D}" type="slidenum">
              <a:rPr lang="en-GB" smtClean="0"/>
              <a:t>‹#›</a:t>
            </a:fld>
            <a:endParaRPr lang="en-GB"/>
          </a:p>
        </p:txBody>
      </p:sp>
    </p:spTree>
    <p:extLst>
      <p:ext uri="{BB962C8B-B14F-4D97-AF65-F5344CB8AC3E}">
        <p14:creationId xmlns:p14="http://schemas.microsoft.com/office/powerpoint/2010/main" val="2166572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Credit card fraud continues to be a significant financial threat, evolving in complexity and scale. Effective fraud detection not only mitigates financial losses but also protects consumer trust and financial institution integrity. </a:t>
            </a:r>
            <a:endParaRPr lang="lv-LV" b="0" i="0" dirty="0">
              <a:effectLst/>
              <a:latin typeface="Söhne"/>
            </a:endParaRPr>
          </a:p>
          <a:p>
            <a:pPr algn="l"/>
            <a:endParaRPr lang="lv-LV" b="0" i="0" dirty="0">
              <a:effectLst/>
              <a:latin typeface="Söhne"/>
            </a:endParaRPr>
          </a:p>
          <a:p>
            <a:pPr algn="l"/>
            <a:r>
              <a:rPr lang="en-US" b="0" i="0" dirty="0">
                <a:effectLst/>
                <a:latin typeface="Söhne"/>
              </a:rPr>
              <a:t>This research is pivotal as it explores advanced machine learning methods, particularly boosting algorithms, which have demonstrated potential in other fields for superior performance over traditional methods. </a:t>
            </a:r>
            <a:endParaRPr lang="lv-LV" b="0" i="0" dirty="0">
              <a:effectLst/>
              <a:latin typeface="Söhne"/>
            </a:endParaRPr>
          </a:p>
          <a:p>
            <a:pPr algn="l"/>
            <a:endParaRPr lang="lv-LV" b="0" i="0" dirty="0">
              <a:effectLst/>
              <a:latin typeface="Söhne"/>
            </a:endParaRPr>
          </a:p>
          <a:p>
            <a:pPr algn="l"/>
            <a:r>
              <a:rPr lang="en-US" b="0" i="0" dirty="0">
                <a:effectLst/>
                <a:latin typeface="Söhne"/>
              </a:rPr>
              <a:t>By testing these algorithms across varied and realistic datasets, the study provides insights that can lead to more effective</a:t>
            </a:r>
            <a:r>
              <a:rPr lang="lv-LV" b="0" i="0" dirty="0">
                <a:effectLst/>
                <a:latin typeface="Söhne"/>
              </a:rPr>
              <a:t> </a:t>
            </a:r>
            <a:r>
              <a:rPr lang="en-US" b="0" i="0" dirty="0">
                <a:effectLst/>
                <a:latin typeface="Söhne"/>
              </a:rPr>
              <a:t>fraud detection systems. The results are </a:t>
            </a:r>
            <a:r>
              <a:rPr lang="lv-LV" b="0" i="0" dirty="0">
                <a:effectLst/>
                <a:latin typeface="Söhne"/>
              </a:rPr>
              <a:t>interesting</a:t>
            </a:r>
            <a:r>
              <a:rPr lang="en-US" b="0" i="0" dirty="0">
                <a:effectLst/>
                <a:latin typeface="Söhne"/>
              </a:rPr>
              <a:t> for developing strategies that keep pace with the</a:t>
            </a:r>
            <a:r>
              <a:rPr lang="lv-LV" b="0" i="0" dirty="0">
                <a:effectLst/>
                <a:latin typeface="Söhne"/>
              </a:rPr>
              <a:t> </a:t>
            </a:r>
            <a:r>
              <a:rPr lang="en-US" b="0" i="0" dirty="0">
                <a:effectLst/>
                <a:latin typeface="Söhne"/>
              </a:rPr>
              <a:t>changing tactics of fraudsters, making this research directly relevant to anyone involved in financial security and machine learning applications.</a:t>
            </a:r>
          </a:p>
          <a:p>
            <a:br>
              <a:rPr lang="en-US" b="0" i="0" dirty="0">
                <a:effectLst/>
                <a:latin typeface="Söhne"/>
              </a:rPr>
            </a:br>
            <a:endParaRPr lang="en-US" dirty="0"/>
          </a:p>
        </p:txBody>
      </p:sp>
      <p:sp>
        <p:nvSpPr>
          <p:cNvPr id="4" name="Slide Number Placeholder 3"/>
          <p:cNvSpPr>
            <a:spLocks noGrp="1"/>
          </p:cNvSpPr>
          <p:nvPr>
            <p:ph type="sldNum" sz="quarter" idx="5"/>
          </p:nvPr>
        </p:nvSpPr>
        <p:spPr/>
        <p:txBody>
          <a:bodyPr/>
          <a:lstStyle/>
          <a:p>
            <a:fld id="{0136BB30-4C71-4D09-933A-B2F84F8C947D}" type="slidenum">
              <a:rPr lang="en-GB" smtClean="0"/>
              <a:t>2</a:t>
            </a:fld>
            <a:endParaRPr lang="en-GB"/>
          </a:p>
        </p:txBody>
      </p:sp>
    </p:spTree>
    <p:extLst>
      <p:ext uri="{BB962C8B-B14F-4D97-AF65-F5344CB8AC3E}">
        <p14:creationId xmlns:p14="http://schemas.microsoft.com/office/powerpoint/2010/main" val="2339074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36BB30-4C71-4D09-933A-B2F84F8C947D}" type="slidenum">
              <a:rPr lang="en-GB" smtClean="0"/>
              <a:t>12</a:t>
            </a:fld>
            <a:endParaRPr lang="en-GB"/>
          </a:p>
        </p:txBody>
      </p:sp>
    </p:spTree>
    <p:extLst>
      <p:ext uri="{BB962C8B-B14F-4D97-AF65-F5344CB8AC3E}">
        <p14:creationId xmlns:p14="http://schemas.microsoft.com/office/powerpoint/2010/main" val="1468298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36BB30-4C71-4D09-933A-B2F84F8C947D}" type="slidenum">
              <a:rPr lang="en-GB" smtClean="0"/>
              <a:t>13</a:t>
            </a:fld>
            <a:endParaRPr lang="en-GB"/>
          </a:p>
        </p:txBody>
      </p:sp>
    </p:spTree>
    <p:extLst>
      <p:ext uri="{BB962C8B-B14F-4D97-AF65-F5344CB8AC3E}">
        <p14:creationId xmlns:p14="http://schemas.microsoft.com/office/powerpoint/2010/main" val="192245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36BB30-4C71-4D09-933A-B2F84F8C947D}" type="slidenum">
              <a:rPr lang="en-GB" smtClean="0"/>
              <a:t>14</a:t>
            </a:fld>
            <a:endParaRPr lang="en-GB"/>
          </a:p>
        </p:txBody>
      </p:sp>
    </p:spTree>
    <p:extLst>
      <p:ext uri="{BB962C8B-B14F-4D97-AF65-F5344CB8AC3E}">
        <p14:creationId xmlns:p14="http://schemas.microsoft.com/office/powerpoint/2010/main" val="739469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36BB30-4C71-4D09-933A-B2F84F8C947D}" type="slidenum">
              <a:rPr lang="en-GB" smtClean="0"/>
              <a:t>15</a:t>
            </a:fld>
            <a:endParaRPr lang="en-GB"/>
          </a:p>
        </p:txBody>
      </p:sp>
    </p:spTree>
    <p:extLst>
      <p:ext uri="{BB962C8B-B14F-4D97-AF65-F5344CB8AC3E}">
        <p14:creationId xmlns:p14="http://schemas.microsoft.com/office/powerpoint/2010/main" val="1667793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36BB30-4C71-4D09-933A-B2F84F8C947D}" type="slidenum">
              <a:rPr lang="en-GB" smtClean="0"/>
              <a:t>16</a:t>
            </a:fld>
            <a:endParaRPr lang="en-GB"/>
          </a:p>
        </p:txBody>
      </p:sp>
    </p:spTree>
    <p:extLst>
      <p:ext uri="{BB962C8B-B14F-4D97-AF65-F5344CB8AC3E}">
        <p14:creationId xmlns:p14="http://schemas.microsoft.com/office/powerpoint/2010/main" val="4023238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v-LV" dirty="0"/>
              <a:t>As Recall is most useful for Fraud detection un mostly in real world scenarious companies, according to these findings it would be recommended to use AdaBoost algorithm as it had the highest Recall of 83,7% on Unballanced dataset and considerably outperforms other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lv-LV" dirty="0"/>
          </a:p>
          <a:p>
            <a:pPr marL="0" marR="0" lvl="0" indent="0" algn="l" defTabSz="914400" rtl="0" eaLnBrk="1" fontAlgn="auto" latinLnBrk="0" hangingPunct="1">
              <a:lnSpc>
                <a:spcPct val="100000"/>
              </a:lnSpc>
              <a:spcBef>
                <a:spcPts val="0"/>
              </a:spcBef>
              <a:spcAft>
                <a:spcPts val="0"/>
              </a:spcAft>
              <a:buClrTx/>
              <a:buSzTx/>
              <a:buFontTx/>
              <a:buNone/>
              <a:tabLst/>
              <a:defRPr/>
            </a:pPr>
            <a:r>
              <a:rPr lang="lv-LV" dirty="0"/>
              <a:t>Other algorithms might be better to be used for different industries with similar data, for example, F1 Score and Accuracy was the highest for Ballanced and Unballanced data for </a:t>
            </a:r>
            <a:r>
              <a:rPr lang="en-US" sz="1800" b="1" i="0" u="none" strike="noStrike" dirty="0" err="1">
                <a:solidFill>
                  <a:srgbClr val="000000"/>
                </a:solidFill>
                <a:effectLst/>
                <a:latin typeface="Aptos Narrow" panose="020B0004020202020204" pitchFamily="34" charset="0"/>
              </a:rPr>
              <a:t>XGBoost</a:t>
            </a:r>
            <a:r>
              <a:rPr lang="lv-LV" sz="1800" b="1" i="0" u="none" strike="noStrike" dirty="0">
                <a:solidFill>
                  <a:srgbClr val="000000"/>
                </a:solidFill>
                <a:effectLst/>
                <a:latin typeface="Aptos Narrow" panose="020B0004020202020204" pitchFamily="34" charset="0"/>
              </a:rPr>
              <a:t> and </a:t>
            </a:r>
            <a:r>
              <a:rPr lang="en-US" sz="1800" b="1" i="0" u="none" strike="noStrike" dirty="0" err="1">
                <a:solidFill>
                  <a:srgbClr val="000000"/>
                </a:solidFill>
                <a:effectLst/>
                <a:latin typeface="Aptos Narrow" panose="020B0004020202020204" pitchFamily="34" charset="0"/>
              </a:rPr>
              <a:t>AdaBoostDT</a:t>
            </a:r>
            <a:r>
              <a:rPr lang="lv-LV" sz="1800" b="1" i="0" u="none" strike="noStrike" dirty="0">
                <a:solidFill>
                  <a:srgbClr val="000000"/>
                </a:solidFill>
                <a:effectLst/>
                <a:latin typeface="Aptos Narrow" panose="020B00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lv-LV" sz="1800" b="0" i="0" u="none" strike="noStrike" dirty="0">
                <a:solidFill>
                  <a:srgbClr val="000000"/>
                </a:solidFill>
                <a:effectLst/>
                <a:latin typeface="Aptos Narrow" panose="020B0004020202020204" pitchFamily="34" charset="0"/>
              </a:rPr>
              <a:t>Precision</a:t>
            </a:r>
            <a:r>
              <a:rPr lang="lv-LV" sz="1800" b="1" i="0" u="none" strike="noStrike" dirty="0">
                <a:solidFill>
                  <a:srgbClr val="000000"/>
                </a:solidFill>
                <a:effectLst/>
                <a:latin typeface="Aptos Narrow" panose="020B0004020202020204" pitchFamily="34" charset="0"/>
              </a:rPr>
              <a:t> </a:t>
            </a:r>
            <a:r>
              <a:rPr lang="lv-LV" sz="1800" b="0" i="0" u="none" strike="noStrike" dirty="0">
                <a:solidFill>
                  <a:srgbClr val="000000"/>
                </a:solidFill>
                <a:effectLst/>
                <a:latin typeface="Aptos Narrow" panose="020B0004020202020204" pitchFamily="34" charset="0"/>
              </a:rPr>
              <a:t>was highest for </a:t>
            </a:r>
            <a:r>
              <a:rPr lang="lv-LV" sz="1800" b="1" i="0" u="none" strike="noStrike" dirty="0">
                <a:solidFill>
                  <a:srgbClr val="000000"/>
                </a:solidFill>
                <a:effectLst/>
                <a:latin typeface="Aptos Narrow" panose="020B0004020202020204" pitchFamily="34" charset="0"/>
              </a:rPr>
              <a:t>Random Forest</a:t>
            </a:r>
            <a:r>
              <a:rPr lang="lv-LV" sz="1800" b="0" i="0" u="none" strike="noStrike" dirty="0">
                <a:solidFill>
                  <a:srgbClr val="000000"/>
                </a:solidFill>
                <a:effectLst/>
                <a:latin typeface="Aptos Narrow" panose="020B0004020202020204" pitchFamily="34" charset="0"/>
              </a:rPr>
              <a:t> which was one of the fastest algorighms in terms of execution time.</a:t>
            </a:r>
            <a:endParaRPr lang="lv-LV"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136BB30-4C71-4D09-933A-B2F84F8C947D}" type="slidenum">
              <a:rPr lang="en-GB" smtClean="0"/>
              <a:t>17</a:t>
            </a:fld>
            <a:endParaRPr lang="en-GB"/>
          </a:p>
        </p:txBody>
      </p:sp>
    </p:spTree>
    <p:extLst>
      <p:ext uri="{BB962C8B-B14F-4D97-AF65-F5344CB8AC3E}">
        <p14:creationId xmlns:p14="http://schemas.microsoft.com/office/powerpoint/2010/main" val="207601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Research Goal:</a:t>
            </a:r>
            <a:br>
              <a:rPr lang="en-US" b="0" i="0" dirty="0">
                <a:solidFill>
                  <a:srgbClr val="0D0D0D"/>
                </a:solidFill>
                <a:effectLst/>
                <a:latin typeface="Söhne"/>
              </a:rPr>
            </a:br>
            <a:r>
              <a:rPr lang="en-US" b="0" i="0" dirty="0">
                <a:solidFill>
                  <a:srgbClr val="0D0D0D"/>
                </a:solidFill>
                <a:effectLst/>
                <a:latin typeface="Söhne"/>
              </a:rPr>
              <a:t>To conduct a comprehensive analysis and comparison of boosting algorithms against traditional machine learning methods in detecting credit card fraud across various datasets.</a:t>
            </a:r>
          </a:p>
          <a:p>
            <a:pPr algn="l"/>
            <a:endParaRPr lang="lv-LV" b="1" i="0" dirty="0">
              <a:solidFill>
                <a:srgbClr val="0D0D0D"/>
              </a:solidFill>
              <a:effectLst/>
              <a:latin typeface="Söhne"/>
            </a:endParaRPr>
          </a:p>
          <a:p>
            <a:pPr algn="l"/>
            <a:r>
              <a:rPr lang="en-US" b="1" i="0" dirty="0">
                <a:solidFill>
                  <a:srgbClr val="0D0D0D"/>
                </a:solidFill>
                <a:effectLst/>
                <a:latin typeface="Söhne"/>
              </a:rPr>
              <a:t>Main Objective:</a:t>
            </a:r>
            <a:br>
              <a:rPr lang="en-US" b="0" i="0" dirty="0">
                <a:solidFill>
                  <a:srgbClr val="0D0D0D"/>
                </a:solidFill>
                <a:effectLst/>
                <a:latin typeface="Söhne"/>
              </a:rPr>
            </a:br>
            <a:r>
              <a:rPr lang="en-US" b="0" i="0" dirty="0">
                <a:solidFill>
                  <a:srgbClr val="0D0D0D"/>
                </a:solidFill>
                <a:effectLst/>
                <a:latin typeface="Söhne"/>
              </a:rPr>
              <a:t>To evaluate the effectiveness of boosting algorithms in comparison to traditional techniques, using different types of credit card transaction datasets</a:t>
            </a:r>
            <a:r>
              <a:rPr lang="lv-LV" b="0" i="0" dirty="0">
                <a:solidFill>
                  <a:srgbClr val="0D0D0D"/>
                </a:solidFill>
                <a:effectLst/>
                <a:latin typeface="Söhne"/>
              </a:rPr>
              <a:t>: </a:t>
            </a:r>
            <a:r>
              <a:rPr lang="en-US" b="0" i="0" dirty="0">
                <a:solidFill>
                  <a:srgbClr val="0D0D0D"/>
                </a:solidFill>
                <a:effectLst/>
                <a:latin typeface="Söhne"/>
              </a:rPr>
              <a:t>a synthetic dataset, a balanced dataset with equal proportions of fraudulent and valid transactions, and a highly unbalanced dataset.</a:t>
            </a:r>
          </a:p>
          <a:p>
            <a:pPr algn="l"/>
            <a:endParaRPr lang="lv-LV" b="1" i="0" dirty="0">
              <a:solidFill>
                <a:srgbClr val="0D0D0D"/>
              </a:solidFill>
              <a:effectLst/>
              <a:latin typeface="Söhne"/>
            </a:endParaRPr>
          </a:p>
          <a:p>
            <a:pPr algn="l"/>
            <a:br>
              <a:rPr lang="en-US" b="0" i="0" dirty="0">
                <a:solidFill>
                  <a:srgbClr val="0D0D0D"/>
                </a:solidFill>
                <a:effectLst/>
                <a:latin typeface="Söhne"/>
              </a:rPr>
            </a:br>
            <a:r>
              <a:rPr lang="en-US" b="0" i="0" dirty="0">
                <a:solidFill>
                  <a:srgbClr val="0D0D0D"/>
                </a:solidFill>
                <a:effectLst/>
                <a:latin typeface="Söhne"/>
              </a:rPr>
              <a:t>This research addresses the gap in existing studies on machine learning techniques for fraud detection, which have not extensively compared various methods across diverse data conditions. The study's insights aim to inform the optimal choice of algorithms for practical application in detecting credit card fraud, providing valuable recommendations based on performance metrics such as F1 score, accuracy, precision, and recall. This is crucial because the type of dataset can significantly influence the performance of the detection method, impacting its real-world usability.</a:t>
            </a:r>
          </a:p>
          <a:p>
            <a:endParaRPr lang="en-US" dirty="0"/>
          </a:p>
        </p:txBody>
      </p:sp>
      <p:sp>
        <p:nvSpPr>
          <p:cNvPr id="4" name="Slide Number Placeholder 3"/>
          <p:cNvSpPr>
            <a:spLocks noGrp="1"/>
          </p:cNvSpPr>
          <p:nvPr>
            <p:ph type="sldNum" sz="quarter" idx="5"/>
          </p:nvPr>
        </p:nvSpPr>
        <p:spPr/>
        <p:txBody>
          <a:bodyPr/>
          <a:lstStyle/>
          <a:p>
            <a:fld id="{0136BB30-4C71-4D09-933A-B2F84F8C947D}" type="slidenum">
              <a:rPr lang="en-GB" smtClean="0"/>
              <a:t>3</a:t>
            </a:fld>
            <a:endParaRPr lang="en-GB"/>
          </a:p>
        </p:txBody>
      </p:sp>
    </p:spTree>
    <p:extLst>
      <p:ext uri="{BB962C8B-B14F-4D97-AF65-F5344CB8AC3E}">
        <p14:creationId xmlns:p14="http://schemas.microsoft.com/office/powerpoint/2010/main" val="218723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36BB30-4C71-4D09-933A-B2F84F8C947D}" type="slidenum">
              <a:rPr lang="en-GB" smtClean="0"/>
              <a:t>5</a:t>
            </a:fld>
            <a:endParaRPr lang="en-GB"/>
          </a:p>
        </p:txBody>
      </p:sp>
    </p:spTree>
    <p:extLst>
      <p:ext uri="{BB962C8B-B14F-4D97-AF65-F5344CB8AC3E}">
        <p14:creationId xmlns:p14="http://schemas.microsoft.com/office/powerpoint/2010/main" val="124277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36BB30-4C71-4D09-933A-B2F84F8C947D}" type="slidenum">
              <a:rPr lang="en-GB" smtClean="0"/>
              <a:t>6</a:t>
            </a:fld>
            <a:endParaRPr lang="en-GB"/>
          </a:p>
        </p:txBody>
      </p:sp>
    </p:spTree>
    <p:extLst>
      <p:ext uri="{BB962C8B-B14F-4D97-AF65-F5344CB8AC3E}">
        <p14:creationId xmlns:p14="http://schemas.microsoft.com/office/powerpoint/2010/main" val="2818667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6BB30-4C71-4D09-933A-B2F84F8C947D}" type="slidenum">
              <a:rPr lang="en-GB" smtClean="0"/>
              <a:t>7</a:t>
            </a:fld>
            <a:endParaRPr lang="en-GB"/>
          </a:p>
        </p:txBody>
      </p:sp>
    </p:spTree>
    <p:extLst>
      <p:ext uri="{BB962C8B-B14F-4D97-AF65-F5344CB8AC3E}">
        <p14:creationId xmlns:p14="http://schemas.microsoft.com/office/powerpoint/2010/main" val="3019607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6BB30-4C71-4D09-933A-B2F84F8C947D}" type="slidenum">
              <a:rPr lang="en-GB" smtClean="0"/>
              <a:t>8</a:t>
            </a:fld>
            <a:endParaRPr lang="en-GB"/>
          </a:p>
        </p:txBody>
      </p:sp>
    </p:spTree>
    <p:extLst>
      <p:ext uri="{BB962C8B-B14F-4D97-AF65-F5344CB8AC3E}">
        <p14:creationId xmlns:p14="http://schemas.microsoft.com/office/powerpoint/2010/main" val="226717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6BB30-4C71-4D09-933A-B2F84F8C947D}" type="slidenum">
              <a:rPr lang="en-GB" smtClean="0"/>
              <a:t>9</a:t>
            </a:fld>
            <a:endParaRPr lang="en-GB"/>
          </a:p>
        </p:txBody>
      </p:sp>
    </p:spTree>
    <p:extLst>
      <p:ext uri="{BB962C8B-B14F-4D97-AF65-F5344CB8AC3E}">
        <p14:creationId xmlns:p14="http://schemas.microsoft.com/office/powerpoint/2010/main" val="897471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In implementing this </a:t>
            </a:r>
            <a:r>
              <a:rPr lang="lv-LV" b="0" i="0" dirty="0">
                <a:solidFill>
                  <a:srgbClr val="0D0D0D"/>
                </a:solidFill>
                <a:effectLst/>
                <a:latin typeface="Söhne"/>
              </a:rPr>
              <a:t>research</a:t>
            </a:r>
            <a:r>
              <a:rPr lang="en-US" b="0" i="0" dirty="0">
                <a:solidFill>
                  <a:srgbClr val="0D0D0D"/>
                </a:solidFill>
                <a:effectLst/>
                <a:latin typeface="Söhne"/>
              </a:rPr>
              <a:t>, Python notebooks</a:t>
            </a:r>
            <a:r>
              <a:rPr lang="lv-LV" b="0" i="0" dirty="0">
                <a:solidFill>
                  <a:srgbClr val="0D0D0D"/>
                </a:solidFill>
                <a:effectLst/>
                <a:latin typeface="Söhne"/>
              </a:rPr>
              <a:t> were used for </a:t>
            </a:r>
            <a:r>
              <a:rPr lang="en-US" b="0" i="0" dirty="0">
                <a:solidFill>
                  <a:srgbClr val="0D0D0D"/>
                </a:solidFill>
                <a:effectLst/>
                <a:latin typeface="Söhne"/>
              </a:rPr>
              <a:t>data preprocessing, algorithm tuning, and testing. </a:t>
            </a:r>
            <a:endParaRPr lang="lv-LV" b="0" i="0" dirty="0">
              <a:solidFill>
                <a:srgbClr val="0D0D0D"/>
              </a:solidFill>
              <a:effectLst/>
              <a:latin typeface="Söhne"/>
            </a:endParaRPr>
          </a:p>
          <a:p>
            <a:r>
              <a:rPr lang="en-US" b="0" i="0" dirty="0">
                <a:solidFill>
                  <a:srgbClr val="0D0D0D"/>
                </a:solidFill>
                <a:effectLst/>
                <a:latin typeface="Söhne"/>
              </a:rPr>
              <a:t>Initially, the data was cleaned and preprocessed to ensure it was suitable for the models. </a:t>
            </a:r>
            <a:endParaRPr lang="lv-LV" b="0" i="0" dirty="0">
              <a:solidFill>
                <a:srgbClr val="0D0D0D"/>
              </a:solidFill>
              <a:effectLst/>
              <a:latin typeface="Söhne"/>
            </a:endParaRPr>
          </a:p>
          <a:p>
            <a:r>
              <a:rPr lang="lv-LV" b="0" i="0" dirty="0">
                <a:solidFill>
                  <a:srgbClr val="0D0D0D"/>
                </a:solidFill>
                <a:effectLst/>
                <a:latin typeface="Söhne"/>
              </a:rPr>
              <a:t>Then </a:t>
            </a:r>
            <a:r>
              <a:rPr lang="en-US" b="0" i="0" dirty="0">
                <a:solidFill>
                  <a:srgbClr val="0D0D0D"/>
                </a:solidFill>
                <a:effectLst/>
                <a:latin typeface="Söhne"/>
              </a:rPr>
              <a:t>conducted parameter tuning to optimize each algorithm's performance. </a:t>
            </a:r>
            <a:endParaRPr lang="lv-LV" b="0" i="0" dirty="0">
              <a:solidFill>
                <a:srgbClr val="0D0D0D"/>
              </a:solidFill>
              <a:effectLst/>
              <a:latin typeface="Söhne"/>
            </a:endParaRPr>
          </a:p>
          <a:p>
            <a:r>
              <a:rPr lang="en-US" b="0" i="0" dirty="0">
                <a:solidFill>
                  <a:srgbClr val="0D0D0D"/>
                </a:solidFill>
                <a:effectLst/>
                <a:latin typeface="Söhne"/>
              </a:rPr>
              <a:t>All these tasks were performed on a regular work computer, demonstrating that advanced, effective fraud detection can be developed without the need for high-end computing resources. This approach makes </a:t>
            </a:r>
            <a:r>
              <a:rPr lang="lv-LV" b="0" i="0" dirty="0">
                <a:solidFill>
                  <a:srgbClr val="0D0D0D"/>
                </a:solidFill>
                <a:effectLst/>
                <a:latin typeface="Söhne"/>
              </a:rPr>
              <a:t>research</a:t>
            </a:r>
            <a:r>
              <a:rPr lang="en-US" b="0" i="0" dirty="0">
                <a:solidFill>
                  <a:srgbClr val="0D0D0D"/>
                </a:solidFill>
                <a:effectLst/>
                <a:latin typeface="Söhne"/>
              </a:rPr>
              <a:t> findings accessible and practical for a wide range of applications.</a:t>
            </a:r>
            <a:endParaRPr lang="en-US" dirty="0"/>
          </a:p>
        </p:txBody>
      </p:sp>
      <p:sp>
        <p:nvSpPr>
          <p:cNvPr id="4" name="Slide Number Placeholder 3"/>
          <p:cNvSpPr>
            <a:spLocks noGrp="1"/>
          </p:cNvSpPr>
          <p:nvPr>
            <p:ph type="sldNum" sz="quarter" idx="5"/>
          </p:nvPr>
        </p:nvSpPr>
        <p:spPr/>
        <p:txBody>
          <a:bodyPr/>
          <a:lstStyle/>
          <a:p>
            <a:fld id="{0136BB30-4C71-4D09-933A-B2F84F8C947D}" type="slidenum">
              <a:rPr lang="en-GB" smtClean="0"/>
              <a:t>10</a:t>
            </a:fld>
            <a:endParaRPr lang="en-GB"/>
          </a:p>
        </p:txBody>
      </p:sp>
    </p:spTree>
    <p:extLst>
      <p:ext uri="{BB962C8B-B14F-4D97-AF65-F5344CB8AC3E}">
        <p14:creationId xmlns:p14="http://schemas.microsoft.com/office/powerpoint/2010/main" val="38554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36BB30-4C71-4D09-933A-B2F84F8C947D}" type="slidenum">
              <a:rPr lang="en-GB" smtClean="0"/>
              <a:t>11</a:t>
            </a:fld>
            <a:endParaRPr lang="en-GB"/>
          </a:p>
        </p:txBody>
      </p:sp>
    </p:spTree>
    <p:extLst>
      <p:ext uri="{BB962C8B-B14F-4D97-AF65-F5344CB8AC3E}">
        <p14:creationId xmlns:p14="http://schemas.microsoft.com/office/powerpoint/2010/main" val="2916093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2960" y="564022"/>
            <a:ext cx="7543800" cy="3761090"/>
          </a:xfrm>
        </p:spPr>
        <p:txBody>
          <a:bodyPr anchor="b" anchorCtr="0">
            <a:normAutofit/>
          </a:bodyPr>
          <a:lstStyle>
            <a:lvl1pPr>
              <a:lnSpc>
                <a:spcPct val="85000"/>
              </a:lnSpc>
              <a:defRPr sz="7200" b="0">
                <a:solidFill>
                  <a:schemeClr val="tx1">
                    <a:lumMod val="85000"/>
                    <a:lumOff val="15000"/>
                  </a:schemeClr>
                </a:solidFill>
              </a:defRPr>
            </a:lvl1pPr>
          </a:lstStyle>
          <a:p>
            <a:r>
              <a:rPr lang="en-US" dirty="0"/>
              <a:t>Paper Title</a:t>
            </a:r>
          </a:p>
        </p:txBody>
      </p:sp>
      <p:sp>
        <p:nvSpPr>
          <p:cNvPr id="3" name="Text Placeholder 2"/>
          <p:cNvSpPr>
            <a:spLocks noGrp="1"/>
          </p:cNvSpPr>
          <p:nvPr>
            <p:ph type="body" idx="1" hasCustomPrompt="1"/>
          </p:nvPr>
        </p:nvSpPr>
        <p:spPr>
          <a:xfrm>
            <a:off x="822960" y="4453128"/>
            <a:ext cx="7543800" cy="375246"/>
          </a:xfrm>
          <a:prstGeom prst="rect">
            <a:avLst/>
          </a:prstGeom>
        </p:spPr>
        <p:txBody>
          <a:bodyPr lIns="91440" rIns="91440" anchor="t" anchorCtr="0">
            <a:normAutofit/>
          </a:bodyPr>
          <a:lstStyle>
            <a:lvl1pPr marL="0" indent="0" algn="r">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Author name(s)</a:t>
            </a:r>
          </a:p>
        </p:txBody>
      </p:sp>
      <p:sp>
        <p:nvSpPr>
          <p:cNvPr id="4" name="Date Placeholder 3"/>
          <p:cNvSpPr>
            <a:spLocks noGrp="1"/>
          </p:cNvSpPr>
          <p:nvPr>
            <p:ph type="dt" sz="half" idx="10"/>
          </p:nvPr>
        </p:nvSpPr>
        <p:spPr/>
        <p:txBody>
          <a:bodyPr/>
          <a:lstStyle/>
          <a:p>
            <a:fld id="{03F1FFC4-4BD7-4723-ABB8-1CA8FEEB2BEF}" type="datetime5">
              <a:rPr lang="en-GB" smtClean="0"/>
              <a:t>19-Apr-24</a:t>
            </a:fld>
            <a:endParaRPr lang="en-GB"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
          <p:cNvSpPr>
            <a:spLocks noGrp="1"/>
          </p:cNvSpPr>
          <p:nvPr>
            <p:ph type="body" idx="11" hasCustomPrompt="1"/>
          </p:nvPr>
        </p:nvSpPr>
        <p:spPr>
          <a:xfrm>
            <a:off x="837164" y="4956390"/>
            <a:ext cx="7543800" cy="1143220"/>
          </a:xfrm>
          <a:prstGeom prst="rect">
            <a:avLst/>
          </a:prstGeom>
        </p:spPr>
        <p:txBody>
          <a:bodyPr lIns="91440" rIns="91440" anchor="t" anchorCtr="0">
            <a:normAutofit/>
          </a:bodyPr>
          <a:lstStyle>
            <a:lvl1pPr marL="0" indent="0" algn="r">
              <a:buNone/>
              <a:defRPr sz="18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Author Affiliation</a:t>
            </a:r>
          </a:p>
        </p:txBody>
      </p:sp>
    </p:spTree>
    <p:extLst>
      <p:ext uri="{BB962C8B-B14F-4D97-AF65-F5344CB8AC3E}">
        <p14:creationId xmlns:p14="http://schemas.microsoft.com/office/powerpoint/2010/main" val="63026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2960" y="564022"/>
            <a:ext cx="7543800" cy="3761090"/>
          </a:xfrm>
        </p:spPr>
        <p:txBody>
          <a:bodyPr anchor="b" anchorCtr="0">
            <a:normAutofit/>
          </a:bodyPr>
          <a:lstStyle>
            <a:lvl1pPr>
              <a:lnSpc>
                <a:spcPct val="85000"/>
              </a:lnSpc>
              <a:defRPr sz="6600" b="0">
                <a:solidFill>
                  <a:schemeClr val="tx1">
                    <a:lumMod val="85000"/>
                    <a:lumOff val="15000"/>
                  </a:schemeClr>
                </a:solidFill>
              </a:defRPr>
            </a:lvl1pPr>
          </a:lstStyle>
          <a:p>
            <a:r>
              <a:rPr lang="en-US" dirty="0"/>
              <a:t>Section title</a:t>
            </a:r>
          </a:p>
        </p:txBody>
      </p:sp>
      <p:sp>
        <p:nvSpPr>
          <p:cNvPr id="4" name="Date Placeholder 3"/>
          <p:cNvSpPr>
            <a:spLocks noGrp="1"/>
          </p:cNvSpPr>
          <p:nvPr>
            <p:ph type="dt" sz="half" idx="10"/>
          </p:nvPr>
        </p:nvSpPr>
        <p:spPr/>
        <p:txBody>
          <a:bodyPr/>
          <a:lstStyle/>
          <a:p>
            <a:fld id="{02EE4D8A-4AE0-44A1-A702-01B049E5D9F6}" type="datetime5">
              <a:rPr lang="en-GB" smtClean="0"/>
              <a:t>19-Apr-24</a:t>
            </a:fld>
            <a:endParaRPr lang="en-GB"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56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2960" y="1153682"/>
            <a:ext cx="7558004" cy="3059395"/>
          </a:xfrm>
        </p:spPr>
        <p:txBody>
          <a:bodyPr/>
          <a:lstStyle>
            <a:lvl1pPr>
              <a:defRPr/>
            </a:lvl1pPr>
          </a:lstStyle>
          <a:p>
            <a:r>
              <a:rPr lang="en-US" dirty="0"/>
              <a:t>Thank you wording</a:t>
            </a:r>
            <a:endParaRPr lang="en-GB" dirty="0"/>
          </a:p>
        </p:txBody>
      </p:sp>
      <p:sp>
        <p:nvSpPr>
          <p:cNvPr id="3" name="Date Placeholder 2"/>
          <p:cNvSpPr>
            <a:spLocks noGrp="1"/>
          </p:cNvSpPr>
          <p:nvPr>
            <p:ph type="dt" sz="half" idx="10"/>
          </p:nvPr>
        </p:nvSpPr>
        <p:spPr/>
        <p:txBody>
          <a:bodyPr/>
          <a:lstStyle/>
          <a:p>
            <a:fld id="{A1C2DCDB-9721-4878-BF58-3FBA6895CED8}" type="datetime5">
              <a:rPr lang="en-GB" smtClean="0"/>
              <a:t>19-Apr-24</a:t>
            </a:fld>
            <a:endParaRPr lang="en-GB" dirty="0"/>
          </a:p>
        </p:txBody>
      </p:sp>
      <p:sp>
        <p:nvSpPr>
          <p:cNvPr id="4" name="Text Placeholder 2"/>
          <p:cNvSpPr>
            <a:spLocks noGrp="1"/>
          </p:cNvSpPr>
          <p:nvPr>
            <p:ph type="body" idx="11" hasCustomPrompt="1"/>
          </p:nvPr>
        </p:nvSpPr>
        <p:spPr>
          <a:xfrm>
            <a:off x="837164" y="4956390"/>
            <a:ext cx="7543800" cy="1143220"/>
          </a:xfrm>
          <a:prstGeom prst="rect">
            <a:avLst/>
          </a:prstGeom>
        </p:spPr>
        <p:txBody>
          <a:bodyPr lIns="91440" rIns="91440" anchor="t" anchorCtr="0">
            <a:normAutofit/>
          </a:bodyPr>
          <a:lstStyle>
            <a:lvl1pPr marL="0" indent="0" algn="r">
              <a:buNone/>
              <a:defRPr sz="18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Contact information</a:t>
            </a:r>
          </a:p>
        </p:txBody>
      </p:sp>
      <p:sp>
        <p:nvSpPr>
          <p:cNvPr id="5" name="Text Placeholder 2"/>
          <p:cNvSpPr>
            <a:spLocks noGrp="1"/>
          </p:cNvSpPr>
          <p:nvPr>
            <p:ph type="body" idx="1" hasCustomPrompt="1"/>
          </p:nvPr>
        </p:nvSpPr>
        <p:spPr>
          <a:xfrm>
            <a:off x="822960" y="4453128"/>
            <a:ext cx="7543800" cy="375246"/>
          </a:xfrm>
          <a:prstGeom prst="rect">
            <a:avLst/>
          </a:prstGeom>
        </p:spPr>
        <p:txBody>
          <a:bodyPr lIns="91440" rIns="91440" anchor="t" anchorCtr="0">
            <a:normAutofit/>
          </a:bodyPr>
          <a:lstStyle>
            <a:lvl1pPr marL="0" indent="0" algn="r">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Author name(s)</a:t>
            </a:r>
          </a:p>
        </p:txBody>
      </p:sp>
    </p:spTree>
    <p:extLst>
      <p:ext uri="{BB962C8B-B14F-4D97-AF65-F5344CB8AC3E}">
        <p14:creationId xmlns:p14="http://schemas.microsoft.com/office/powerpoint/2010/main" val="408853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346273"/>
            <a:ext cx="9143998" cy="986719"/>
          </a:xfrm>
        </p:spPr>
        <p:txBody>
          <a:bodyPr/>
          <a:lstStyle>
            <a:lvl1pPr marL="111125" indent="0">
              <a:defRPr/>
            </a:lvl1pPr>
          </a:lstStyle>
          <a:p>
            <a:r>
              <a:rPr lang="en-US" dirty="0"/>
              <a:t>Click to edit title</a:t>
            </a:r>
          </a:p>
        </p:txBody>
      </p:sp>
      <p:sp>
        <p:nvSpPr>
          <p:cNvPr id="3" name="Content Placeholder 2"/>
          <p:cNvSpPr>
            <a:spLocks noGrp="1"/>
          </p:cNvSpPr>
          <p:nvPr>
            <p:ph idx="1"/>
          </p:nvPr>
        </p:nvSpPr>
        <p:spPr/>
        <p:txBody>
          <a:bodyPr>
            <a:normAutofit/>
          </a:bodyPr>
          <a:lstStyle>
            <a:lvl1pPr marL="230188" indent="-230188">
              <a:lnSpc>
                <a:spcPct val="150000"/>
              </a:lnSpc>
              <a:buFont typeface="Arial" panose="020B0604020202020204" pitchFamily="34" charset="0"/>
              <a:buChar char="•"/>
              <a:defRPr sz="2400"/>
            </a:lvl1pPr>
            <a:lvl2pPr marL="461963" indent="-231775">
              <a:lnSpc>
                <a:spcPct val="150000"/>
              </a:lnSpc>
              <a:buClr>
                <a:schemeClr val="accent2"/>
              </a:buClr>
              <a:defRPr sz="2400"/>
            </a:lvl2pPr>
            <a:lvl3pPr marL="684213" indent="-225425">
              <a:lnSpc>
                <a:spcPct val="150000"/>
              </a:lnSpc>
              <a:buClr>
                <a:schemeClr val="accent2"/>
              </a:buClr>
              <a:defRPr sz="2400"/>
            </a:lvl3pPr>
            <a:lvl4pPr marL="914400" indent="-230188">
              <a:lnSpc>
                <a:spcPct val="150000"/>
              </a:lnSpc>
              <a:buClr>
                <a:schemeClr val="accent2"/>
              </a:buClr>
              <a:defRPr sz="2400"/>
            </a:lvl4pPr>
            <a:lvl5pPr marL="1144588" indent="-230188">
              <a:lnSpc>
                <a:spcPct val="150000"/>
              </a:lnSpc>
              <a:buClr>
                <a:schemeClr val="accent2"/>
              </a:buCl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10"/>
          <p:cNvSpPr>
            <a:spLocks noGrp="1"/>
          </p:cNvSpPr>
          <p:nvPr>
            <p:ph type="dt" sz="half" idx="10"/>
          </p:nvPr>
        </p:nvSpPr>
        <p:spPr>
          <a:xfrm>
            <a:off x="4082" y="6597052"/>
            <a:ext cx="1097280" cy="259435"/>
          </a:xfrm>
        </p:spPr>
        <p:txBody>
          <a:bodyPr/>
          <a:lstStyle>
            <a:lvl1pPr>
              <a:defRPr sz="1300"/>
            </a:lvl1pPr>
          </a:lstStyle>
          <a:p>
            <a:fld id="{CCC9EF8E-048C-4334-AD80-D83F6C532D96}" type="datetime5">
              <a:rPr lang="en-GB" smtClean="0"/>
              <a:t>19-Apr-24</a:t>
            </a:fld>
            <a:endParaRPr lang="en-GB" dirty="0"/>
          </a:p>
        </p:txBody>
      </p:sp>
      <p:sp>
        <p:nvSpPr>
          <p:cNvPr id="11" name="Slide Number Placeholder 12"/>
          <p:cNvSpPr>
            <a:spLocks noGrp="1"/>
          </p:cNvSpPr>
          <p:nvPr>
            <p:ph type="sldNum" sz="quarter" idx="12"/>
          </p:nvPr>
        </p:nvSpPr>
        <p:spPr>
          <a:xfrm>
            <a:off x="8545794" y="6597052"/>
            <a:ext cx="598206" cy="259435"/>
          </a:xfrm>
        </p:spPr>
        <p:txBody>
          <a:bodyPr/>
          <a:lstStyle>
            <a:lvl1pPr>
              <a:defRPr sz="2000" b="1"/>
            </a:lvl1pPr>
          </a:lstStyle>
          <a:p>
            <a:fld id="{CC7D8618-F20C-406E-B464-04F15D14577A}" type="slidenum">
              <a:rPr lang="en-GB" smtClean="0"/>
              <a:pPr/>
              <a:t>‹#›</a:t>
            </a:fld>
            <a:endParaRPr lang="en-GB" dirty="0"/>
          </a:p>
        </p:txBody>
      </p:sp>
      <p:sp>
        <p:nvSpPr>
          <p:cNvPr id="14" name="Text Placeholder 13"/>
          <p:cNvSpPr>
            <a:spLocks noGrp="1"/>
          </p:cNvSpPr>
          <p:nvPr>
            <p:ph type="body" sz="quarter" idx="13" hasCustomPrompt="1"/>
          </p:nvPr>
        </p:nvSpPr>
        <p:spPr>
          <a:xfrm>
            <a:off x="1116602" y="6597962"/>
            <a:ext cx="3395577" cy="258763"/>
          </a:xfrm>
        </p:spPr>
        <p:txBody>
          <a:bodyPr anchor="ctr" anchorCtr="0">
            <a:noAutofit/>
          </a:bodyPr>
          <a:lstStyle>
            <a:lvl1pPr marL="222250" indent="0" algn="r">
              <a:lnSpc>
                <a:spcPct val="100000"/>
              </a:lnSpc>
              <a:buNone/>
              <a:tabLst>
                <a:tab pos="230188" algn="l"/>
              </a:tabLst>
              <a:defRPr sz="130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Author name(s)</a:t>
            </a:r>
            <a:endParaRPr lang="en-GB" dirty="0"/>
          </a:p>
        </p:txBody>
      </p:sp>
      <p:sp>
        <p:nvSpPr>
          <p:cNvPr id="15" name="Text Placeholder 13"/>
          <p:cNvSpPr>
            <a:spLocks noGrp="1"/>
          </p:cNvSpPr>
          <p:nvPr>
            <p:ph type="body" sz="quarter" idx="14" hasCustomPrompt="1"/>
          </p:nvPr>
        </p:nvSpPr>
        <p:spPr>
          <a:xfrm>
            <a:off x="1" y="2203"/>
            <a:ext cx="4571999" cy="258763"/>
          </a:xfrm>
        </p:spPr>
        <p:txBody>
          <a:bodyPr anchor="ctr" anchorCtr="0">
            <a:noAutofit/>
          </a:bodyPr>
          <a:lstStyle>
            <a:lvl1pPr marL="222250" indent="0" algn="l">
              <a:lnSpc>
                <a:spcPct val="100000"/>
              </a:lnSpc>
              <a:buNone/>
              <a:defRPr sz="130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Presentation section</a:t>
            </a:r>
            <a:endParaRPr lang="en-GB" dirty="0"/>
          </a:p>
        </p:txBody>
      </p:sp>
      <p:sp>
        <p:nvSpPr>
          <p:cNvPr id="16" name="Text Placeholder 13"/>
          <p:cNvSpPr>
            <a:spLocks noGrp="1"/>
          </p:cNvSpPr>
          <p:nvPr>
            <p:ph type="body" sz="quarter" idx="15" hasCustomPrompt="1"/>
          </p:nvPr>
        </p:nvSpPr>
        <p:spPr>
          <a:xfrm>
            <a:off x="4572000" y="2203"/>
            <a:ext cx="4571999" cy="258763"/>
          </a:xfrm>
        </p:spPr>
        <p:txBody>
          <a:bodyPr anchor="ctr" anchorCtr="0">
            <a:noAutofit/>
          </a:bodyPr>
          <a:lstStyle>
            <a:lvl1pPr marL="222250" indent="0" algn="l">
              <a:lnSpc>
                <a:spcPct val="100000"/>
              </a:lnSpc>
              <a:buNone/>
              <a:defRPr sz="1300" baseline="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Short paper title</a:t>
            </a:r>
            <a:endParaRPr lang="en-GB" dirty="0"/>
          </a:p>
        </p:txBody>
      </p:sp>
    </p:spTree>
    <p:extLst>
      <p:ext uri="{BB962C8B-B14F-4D97-AF65-F5344CB8AC3E}">
        <p14:creationId xmlns:p14="http://schemas.microsoft.com/office/powerpoint/2010/main" val="123919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9" name="Text Placeholder 13"/>
          <p:cNvSpPr>
            <a:spLocks noGrp="1"/>
          </p:cNvSpPr>
          <p:nvPr>
            <p:ph type="body" sz="quarter" idx="14" hasCustomPrompt="1"/>
          </p:nvPr>
        </p:nvSpPr>
        <p:spPr>
          <a:xfrm>
            <a:off x="2" y="2203"/>
            <a:ext cx="4571998" cy="258763"/>
          </a:xfrm>
        </p:spPr>
        <p:txBody>
          <a:bodyPr anchor="ctr" anchorCtr="0">
            <a:noAutofit/>
          </a:bodyPr>
          <a:lstStyle>
            <a:lvl1pPr marL="222250" indent="0" algn="l">
              <a:lnSpc>
                <a:spcPct val="100000"/>
              </a:lnSpc>
              <a:buNone/>
              <a:defRPr sz="130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Presentation section</a:t>
            </a:r>
            <a:endParaRPr lang="en-GB" dirty="0"/>
          </a:p>
        </p:txBody>
      </p:sp>
      <p:sp>
        <p:nvSpPr>
          <p:cNvPr id="10" name="Text Placeholder 13"/>
          <p:cNvSpPr>
            <a:spLocks noGrp="1"/>
          </p:cNvSpPr>
          <p:nvPr>
            <p:ph type="body" sz="quarter" idx="15" hasCustomPrompt="1"/>
          </p:nvPr>
        </p:nvSpPr>
        <p:spPr>
          <a:xfrm>
            <a:off x="4572001" y="2203"/>
            <a:ext cx="4571998" cy="258763"/>
          </a:xfrm>
        </p:spPr>
        <p:txBody>
          <a:bodyPr anchor="ctr" anchorCtr="0">
            <a:noAutofit/>
          </a:bodyPr>
          <a:lstStyle>
            <a:lvl1pPr marL="222250" indent="0" algn="l">
              <a:lnSpc>
                <a:spcPct val="100000"/>
              </a:lnSpc>
              <a:buNone/>
              <a:defRPr sz="1300" baseline="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Short paper title</a:t>
            </a:r>
            <a:endParaRPr lang="en-GB" dirty="0"/>
          </a:p>
        </p:txBody>
      </p:sp>
      <p:sp>
        <p:nvSpPr>
          <p:cNvPr id="11" name="Date Placeholder 10"/>
          <p:cNvSpPr>
            <a:spLocks noGrp="1"/>
          </p:cNvSpPr>
          <p:nvPr>
            <p:ph type="dt" sz="half" idx="10"/>
          </p:nvPr>
        </p:nvSpPr>
        <p:spPr>
          <a:xfrm>
            <a:off x="4082" y="6597052"/>
            <a:ext cx="1097280" cy="259435"/>
          </a:xfrm>
        </p:spPr>
        <p:txBody>
          <a:bodyPr/>
          <a:lstStyle>
            <a:lvl1pPr>
              <a:defRPr sz="1300"/>
            </a:lvl1pPr>
          </a:lstStyle>
          <a:p>
            <a:fld id="{CCC9EF8E-048C-4334-AD80-D83F6C532D96}" type="datetime5">
              <a:rPr lang="en-GB" smtClean="0"/>
              <a:t>19-Apr-24</a:t>
            </a:fld>
            <a:endParaRPr lang="en-GB" dirty="0"/>
          </a:p>
        </p:txBody>
      </p:sp>
      <p:sp>
        <p:nvSpPr>
          <p:cNvPr id="12" name="Slide Number Placeholder 12"/>
          <p:cNvSpPr>
            <a:spLocks noGrp="1"/>
          </p:cNvSpPr>
          <p:nvPr>
            <p:ph type="sldNum" sz="quarter" idx="12"/>
          </p:nvPr>
        </p:nvSpPr>
        <p:spPr>
          <a:xfrm>
            <a:off x="8545794" y="6597052"/>
            <a:ext cx="598206" cy="259435"/>
          </a:xfrm>
        </p:spPr>
        <p:txBody>
          <a:bodyPr/>
          <a:lstStyle>
            <a:lvl1pPr>
              <a:defRPr sz="2000" b="1"/>
            </a:lvl1pPr>
          </a:lstStyle>
          <a:p>
            <a:fld id="{CC7D8618-F20C-406E-B464-04F15D14577A}" type="slidenum">
              <a:rPr lang="en-GB" smtClean="0"/>
              <a:pPr/>
              <a:t>‹#›</a:t>
            </a:fld>
            <a:endParaRPr lang="en-GB" dirty="0"/>
          </a:p>
        </p:txBody>
      </p:sp>
      <p:sp>
        <p:nvSpPr>
          <p:cNvPr id="8" name="Text Placeholder 13"/>
          <p:cNvSpPr>
            <a:spLocks noGrp="1"/>
          </p:cNvSpPr>
          <p:nvPr>
            <p:ph type="body" sz="quarter" idx="13" hasCustomPrompt="1"/>
          </p:nvPr>
        </p:nvSpPr>
        <p:spPr>
          <a:xfrm>
            <a:off x="1116602" y="6597962"/>
            <a:ext cx="3395577" cy="258763"/>
          </a:xfrm>
        </p:spPr>
        <p:txBody>
          <a:bodyPr anchor="ctr" anchorCtr="0">
            <a:noAutofit/>
          </a:bodyPr>
          <a:lstStyle>
            <a:lvl1pPr marL="222250" indent="0" algn="r">
              <a:lnSpc>
                <a:spcPct val="100000"/>
              </a:lnSpc>
              <a:buNone/>
              <a:tabLst>
                <a:tab pos="230188" algn="l"/>
              </a:tabLst>
              <a:defRPr sz="130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Author name(s)</a:t>
            </a:r>
            <a:endParaRPr lang="en-GB" dirty="0"/>
          </a:p>
        </p:txBody>
      </p:sp>
    </p:spTree>
    <p:extLst>
      <p:ext uri="{BB962C8B-B14F-4D97-AF65-F5344CB8AC3E}">
        <p14:creationId xmlns:p14="http://schemas.microsoft.com/office/powerpoint/2010/main" val="388040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0211" y="1463040"/>
            <a:ext cx="4206240" cy="5029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80531" y="1463040"/>
            <a:ext cx="4206240" cy="5029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1" y="260966"/>
            <a:ext cx="9143998" cy="986719"/>
          </a:xfrm>
        </p:spPr>
        <p:txBody>
          <a:bodyPr/>
          <a:lstStyle/>
          <a:p>
            <a:r>
              <a:rPr lang="en-US" dirty="0"/>
              <a:t>Click to edit title</a:t>
            </a:r>
          </a:p>
        </p:txBody>
      </p:sp>
      <p:sp>
        <p:nvSpPr>
          <p:cNvPr id="14" name="Text Placeholder 13"/>
          <p:cNvSpPr>
            <a:spLocks noGrp="1"/>
          </p:cNvSpPr>
          <p:nvPr>
            <p:ph type="body" sz="quarter" idx="14" hasCustomPrompt="1"/>
          </p:nvPr>
        </p:nvSpPr>
        <p:spPr>
          <a:xfrm>
            <a:off x="2" y="2203"/>
            <a:ext cx="4571998" cy="258763"/>
          </a:xfrm>
        </p:spPr>
        <p:txBody>
          <a:bodyPr anchor="ctr" anchorCtr="0">
            <a:noAutofit/>
          </a:bodyPr>
          <a:lstStyle>
            <a:lvl1pPr marL="222250" indent="0" algn="l">
              <a:lnSpc>
                <a:spcPct val="100000"/>
              </a:lnSpc>
              <a:buNone/>
              <a:defRPr sz="130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Presentation section</a:t>
            </a:r>
            <a:endParaRPr lang="en-GB" dirty="0"/>
          </a:p>
        </p:txBody>
      </p:sp>
      <p:sp>
        <p:nvSpPr>
          <p:cNvPr id="15" name="Text Placeholder 13"/>
          <p:cNvSpPr>
            <a:spLocks noGrp="1"/>
          </p:cNvSpPr>
          <p:nvPr>
            <p:ph type="body" sz="quarter" idx="15" hasCustomPrompt="1"/>
          </p:nvPr>
        </p:nvSpPr>
        <p:spPr>
          <a:xfrm>
            <a:off x="4572001" y="2203"/>
            <a:ext cx="4571998" cy="258763"/>
          </a:xfrm>
        </p:spPr>
        <p:txBody>
          <a:bodyPr anchor="ctr" anchorCtr="0">
            <a:noAutofit/>
          </a:bodyPr>
          <a:lstStyle>
            <a:lvl1pPr marL="222250" indent="0" algn="l">
              <a:lnSpc>
                <a:spcPct val="100000"/>
              </a:lnSpc>
              <a:buNone/>
              <a:defRPr sz="1300" baseline="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Short paper title</a:t>
            </a:r>
            <a:endParaRPr lang="en-GB" dirty="0"/>
          </a:p>
        </p:txBody>
      </p:sp>
      <p:sp>
        <p:nvSpPr>
          <p:cNvPr id="16" name="Date Placeholder 10"/>
          <p:cNvSpPr>
            <a:spLocks noGrp="1"/>
          </p:cNvSpPr>
          <p:nvPr>
            <p:ph type="dt" sz="half" idx="10"/>
          </p:nvPr>
        </p:nvSpPr>
        <p:spPr>
          <a:xfrm>
            <a:off x="4082" y="6597052"/>
            <a:ext cx="1097280" cy="259435"/>
          </a:xfrm>
        </p:spPr>
        <p:txBody>
          <a:bodyPr/>
          <a:lstStyle>
            <a:lvl1pPr>
              <a:defRPr sz="1300"/>
            </a:lvl1pPr>
          </a:lstStyle>
          <a:p>
            <a:fld id="{CCC9EF8E-048C-4334-AD80-D83F6C532D96}" type="datetime5">
              <a:rPr lang="en-GB" smtClean="0"/>
              <a:t>19-Apr-24</a:t>
            </a:fld>
            <a:endParaRPr lang="en-GB" dirty="0"/>
          </a:p>
        </p:txBody>
      </p:sp>
      <p:sp>
        <p:nvSpPr>
          <p:cNvPr id="17" name="Slide Number Placeholder 12"/>
          <p:cNvSpPr>
            <a:spLocks noGrp="1"/>
          </p:cNvSpPr>
          <p:nvPr>
            <p:ph type="sldNum" sz="quarter" idx="12"/>
          </p:nvPr>
        </p:nvSpPr>
        <p:spPr>
          <a:xfrm>
            <a:off x="8545794" y="6597052"/>
            <a:ext cx="598206" cy="259435"/>
          </a:xfrm>
        </p:spPr>
        <p:txBody>
          <a:bodyPr/>
          <a:lstStyle>
            <a:lvl1pPr>
              <a:defRPr sz="2000" b="1"/>
            </a:lvl1pPr>
          </a:lstStyle>
          <a:p>
            <a:fld id="{CC7D8618-F20C-406E-B464-04F15D14577A}" type="slidenum">
              <a:rPr lang="en-GB" smtClean="0"/>
              <a:pPr/>
              <a:t>‹#›</a:t>
            </a:fld>
            <a:endParaRPr lang="en-GB" dirty="0"/>
          </a:p>
        </p:txBody>
      </p:sp>
      <p:sp>
        <p:nvSpPr>
          <p:cNvPr id="10" name="Text Placeholder 13"/>
          <p:cNvSpPr>
            <a:spLocks noGrp="1"/>
          </p:cNvSpPr>
          <p:nvPr>
            <p:ph type="body" sz="quarter" idx="13" hasCustomPrompt="1"/>
          </p:nvPr>
        </p:nvSpPr>
        <p:spPr>
          <a:xfrm>
            <a:off x="1116602" y="6597962"/>
            <a:ext cx="3395577" cy="258763"/>
          </a:xfrm>
        </p:spPr>
        <p:txBody>
          <a:bodyPr anchor="ctr" anchorCtr="0">
            <a:noAutofit/>
          </a:bodyPr>
          <a:lstStyle>
            <a:lvl1pPr marL="222250" indent="0" algn="r">
              <a:lnSpc>
                <a:spcPct val="100000"/>
              </a:lnSpc>
              <a:buNone/>
              <a:tabLst>
                <a:tab pos="230188" algn="l"/>
              </a:tabLst>
              <a:defRPr sz="130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Author name(s)</a:t>
            </a:r>
            <a:endParaRPr lang="en-GB" dirty="0"/>
          </a:p>
        </p:txBody>
      </p:sp>
    </p:spTree>
    <p:extLst>
      <p:ext uri="{BB962C8B-B14F-4D97-AF65-F5344CB8AC3E}">
        <p14:creationId xmlns:p14="http://schemas.microsoft.com/office/powerpoint/2010/main" val="413860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 name="Rectangle 21"/>
          <p:cNvSpPr/>
          <p:nvPr userDrawn="1"/>
        </p:nvSpPr>
        <p:spPr>
          <a:xfrm>
            <a:off x="4568390" y="6606655"/>
            <a:ext cx="4575609" cy="2521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 y="6605899"/>
            <a:ext cx="4568390" cy="252101"/>
          </a:xfrm>
          <a:prstGeom prst="rect">
            <a:avLst/>
          </a:prstGeom>
          <a:solidFill>
            <a:srgbClr val="21467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 y="286604"/>
            <a:ext cx="9143998" cy="986719"/>
          </a:xfrm>
          <a:prstGeom prst="rect">
            <a:avLst/>
          </a:prstGeom>
        </p:spPr>
        <p:txBody>
          <a:bodyPr vert="horz" lIns="91440" tIns="45720" rIns="91440" bIns="45720" rtlCol="0" anchor="b">
            <a:normAutofit/>
          </a:bodyPr>
          <a:lstStyle/>
          <a:p>
            <a:r>
              <a:rPr lang="en-US" dirty="0"/>
              <a:t>Click to edit Master title style</a:t>
            </a:r>
          </a:p>
        </p:txBody>
      </p:sp>
      <p:sp>
        <p:nvSpPr>
          <p:cNvPr id="4" name="Date Placeholder 3"/>
          <p:cNvSpPr>
            <a:spLocks noGrp="1"/>
          </p:cNvSpPr>
          <p:nvPr>
            <p:ph type="dt" sz="half" idx="2"/>
          </p:nvPr>
        </p:nvSpPr>
        <p:spPr>
          <a:xfrm>
            <a:off x="-2368" y="6602872"/>
            <a:ext cx="1113322" cy="246841"/>
          </a:xfrm>
          <a:prstGeom prst="rect">
            <a:avLst/>
          </a:prstGeom>
        </p:spPr>
        <p:txBody>
          <a:bodyPr vert="horz" lIns="91440" tIns="45720" rIns="91440" bIns="45720" rtlCol="0" anchor="ctr"/>
          <a:lstStyle>
            <a:lvl1pPr algn="l">
              <a:defRPr sz="1300">
                <a:solidFill>
                  <a:srgbClr val="FFFFFF"/>
                </a:solidFill>
              </a:defRPr>
            </a:lvl1pPr>
          </a:lstStyle>
          <a:p>
            <a:fld id="{66BE9E39-D550-4951-9818-55D401126FCD}" type="datetime5">
              <a:rPr lang="en-GB" smtClean="0"/>
              <a:t>19-Apr-24</a:t>
            </a:fld>
            <a:endParaRPr lang="en-GB" dirty="0"/>
          </a:p>
        </p:txBody>
      </p:sp>
      <p:sp>
        <p:nvSpPr>
          <p:cNvPr id="14" name="Text Placeholder 14"/>
          <p:cNvSpPr txBox="1">
            <a:spLocks/>
          </p:cNvSpPr>
          <p:nvPr userDrawn="1"/>
        </p:nvSpPr>
        <p:spPr>
          <a:xfrm>
            <a:off x="4568391" y="6602872"/>
            <a:ext cx="4575609" cy="255128"/>
          </a:xfrm>
          <a:prstGeom prst="rect">
            <a:avLst/>
          </a:prstGeom>
        </p:spPr>
        <p:txBody>
          <a:bodyPr anchor="ctr"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400" kern="1200">
                <a:solidFill>
                  <a:schemeClr val="bg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sz="1300" b="0" i="0" kern="1200" dirty="0">
                <a:solidFill>
                  <a:schemeClr val="bg1"/>
                </a:solidFill>
                <a:effectLst/>
                <a:latin typeface="+mn-lt"/>
                <a:ea typeface="+mn-ea"/>
                <a:cs typeface="+mn-cs"/>
              </a:rPr>
              <a:t>Research and Technology – Step into the Future</a:t>
            </a:r>
            <a:endParaRPr lang="en-GB" sz="1300" dirty="0"/>
          </a:p>
        </p:txBody>
      </p:sp>
      <p:sp>
        <p:nvSpPr>
          <p:cNvPr id="21" name="Text Placeholder 14"/>
          <p:cNvSpPr txBox="1">
            <a:spLocks/>
          </p:cNvSpPr>
          <p:nvPr userDrawn="1"/>
        </p:nvSpPr>
        <p:spPr>
          <a:xfrm>
            <a:off x="1110954" y="6602872"/>
            <a:ext cx="3457437" cy="253615"/>
          </a:xfrm>
          <a:prstGeom prst="rect">
            <a:avLst/>
          </a:prstGeom>
        </p:spPr>
        <p:txBody>
          <a:bodyPr anchor="ctr" anchorCtr="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400" kern="1200">
                <a:solidFill>
                  <a:schemeClr val="bg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t>Riga,</a:t>
            </a:r>
            <a:r>
              <a:rPr lang="en-US" baseline="0" dirty="0"/>
              <a:t> Latvia</a:t>
            </a:r>
            <a:endParaRPr lang="en-GB" dirty="0"/>
          </a:p>
        </p:txBody>
      </p:sp>
    </p:spTree>
    <p:extLst>
      <p:ext uri="{BB962C8B-B14F-4D97-AF65-F5344CB8AC3E}">
        <p14:creationId xmlns:p14="http://schemas.microsoft.com/office/powerpoint/2010/main" val="3823026427"/>
      </p:ext>
    </p:extLst>
  </p:cSld>
  <p:clrMap bg1="lt1" tx1="dk1" bg2="lt2" tx2="dk2" accent1="accent1" accent2="accent2" accent3="accent3" accent4="accent4" accent5="accent5" accent6="accent6" hlink="hlink" folHlink="folHlink"/>
  <p:sldLayoutIdLst>
    <p:sldLayoutId id="2147483729" r:id="rId1"/>
    <p:sldLayoutId id="2147483731" r:id="rId2"/>
    <p:sldLayoutId id="2147483730" r:id="rId3"/>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4568391" y="6601968"/>
            <a:ext cx="4579310" cy="2560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 y="6601968"/>
            <a:ext cx="4568390" cy="256032"/>
          </a:xfrm>
          <a:prstGeom prst="rect">
            <a:avLst/>
          </a:prstGeom>
          <a:solidFill>
            <a:srgbClr val="21467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 y="329031"/>
            <a:ext cx="9143998" cy="1012659"/>
          </a:xfrm>
          <a:prstGeom prst="rect">
            <a:avLst/>
          </a:prstGeom>
        </p:spPr>
        <p:txBody>
          <a:bodyPr vert="horz" lIns="91440" tIns="45720" rIns="91440" bIns="45720" rtlCol="0" anchor="t" anchorCtr="0">
            <a:normAutofit/>
          </a:bodyPr>
          <a:lstStyle/>
          <a:p>
            <a:r>
              <a:rPr lang="en-US" dirty="0"/>
              <a:t>Click to edit title</a:t>
            </a:r>
          </a:p>
        </p:txBody>
      </p:sp>
      <p:sp>
        <p:nvSpPr>
          <p:cNvPr id="3" name="Text Placeholder 2"/>
          <p:cNvSpPr>
            <a:spLocks noGrp="1"/>
          </p:cNvSpPr>
          <p:nvPr>
            <p:ph type="body" idx="1"/>
          </p:nvPr>
        </p:nvSpPr>
        <p:spPr>
          <a:xfrm>
            <a:off x="276027" y="1418301"/>
            <a:ext cx="8568869" cy="5033773"/>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601968"/>
            <a:ext cx="1097280" cy="248412"/>
          </a:xfrm>
          <a:prstGeom prst="rect">
            <a:avLst/>
          </a:prstGeom>
        </p:spPr>
        <p:txBody>
          <a:bodyPr vert="horz" lIns="91440" tIns="45720" rIns="91440" bIns="45720" rtlCol="0" anchor="ctr"/>
          <a:lstStyle>
            <a:lvl1pPr algn="l">
              <a:defRPr sz="1300">
                <a:solidFill>
                  <a:srgbClr val="FFFFFF"/>
                </a:solidFill>
              </a:defRPr>
            </a:lvl1pPr>
          </a:lstStyle>
          <a:p>
            <a:fld id="{8AEAAFD9-E057-47C0-9571-8C4815721903}" type="datetime5">
              <a:rPr lang="en-GB" smtClean="0"/>
              <a:t>19-Apr-24</a:t>
            </a:fld>
            <a:endParaRPr lang="en-GB" dirty="0"/>
          </a:p>
        </p:txBody>
      </p:sp>
      <p:sp>
        <p:nvSpPr>
          <p:cNvPr id="6" name="Slide Number Placeholder 5"/>
          <p:cNvSpPr>
            <a:spLocks noGrp="1"/>
          </p:cNvSpPr>
          <p:nvPr>
            <p:ph type="sldNum" sz="quarter" idx="4"/>
          </p:nvPr>
        </p:nvSpPr>
        <p:spPr>
          <a:xfrm>
            <a:off x="8534825" y="6601968"/>
            <a:ext cx="598206" cy="248412"/>
          </a:xfrm>
          <a:prstGeom prst="rect">
            <a:avLst/>
          </a:prstGeom>
        </p:spPr>
        <p:txBody>
          <a:bodyPr vert="horz" lIns="91440" tIns="45720" rIns="91440" bIns="45720" rtlCol="0" anchor="ctr"/>
          <a:lstStyle>
            <a:lvl1pPr algn="r">
              <a:defRPr sz="2000" b="1">
                <a:solidFill>
                  <a:srgbClr val="FFFFFF"/>
                </a:solidFill>
              </a:defRPr>
            </a:lvl1pPr>
          </a:lstStyle>
          <a:p>
            <a:fld id="{CC7D8618-F20C-406E-B464-04F15D14577A}" type="slidenum">
              <a:rPr lang="en-GB" smtClean="0"/>
              <a:pPr/>
              <a:t>‹#›</a:t>
            </a:fld>
            <a:endParaRPr lang="en-GB" dirty="0"/>
          </a:p>
        </p:txBody>
      </p:sp>
      <p:sp>
        <p:nvSpPr>
          <p:cNvPr id="14" name="Text Placeholder 14"/>
          <p:cNvSpPr txBox="1">
            <a:spLocks/>
          </p:cNvSpPr>
          <p:nvPr userDrawn="1"/>
        </p:nvSpPr>
        <p:spPr>
          <a:xfrm>
            <a:off x="4568391" y="6601968"/>
            <a:ext cx="3951765" cy="256032"/>
          </a:xfrm>
          <a:prstGeom prst="rect">
            <a:avLst/>
          </a:prstGeom>
        </p:spPr>
        <p:txBody>
          <a:bodyPr anchor="ctr" anchorCtr="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400" kern="1200">
                <a:solidFill>
                  <a:schemeClr val="bg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sz="1300" dirty="0" err="1"/>
              <a:t>RaTSiF</a:t>
            </a:r>
            <a:r>
              <a:rPr lang="en-US" sz="1300" dirty="0"/>
              <a:t>,</a:t>
            </a:r>
            <a:r>
              <a:rPr lang="en-US" sz="1300" baseline="0" dirty="0"/>
              <a:t> Riga, Latvia</a:t>
            </a:r>
            <a:endParaRPr lang="en-GB" sz="1300" dirty="0"/>
          </a:p>
        </p:txBody>
      </p:sp>
      <p:sp>
        <p:nvSpPr>
          <p:cNvPr id="16" name="Rectangle 15"/>
          <p:cNvSpPr/>
          <p:nvPr userDrawn="1"/>
        </p:nvSpPr>
        <p:spPr>
          <a:xfrm>
            <a:off x="0" y="0"/>
            <a:ext cx="4572000" cy="256032"/>
          </a:xfrm>
          <a:prstGeom prst="rect">
            <a:avLst/>
          </a:prstGeom>
          <a:solidFill>
            <a:srgbClr val="21467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4572000" y="0"/>
            <a:ext cx="4572000" cy="2560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8536158"/>
      </p:ext>
    </p:extLst>
  </p:cSld>
  <p:clrMap bg1="lt1" tx1="dk1" bg2="lt2" tx2="dk2" accent1="accent1" accent2="accent2" accent3="accent3" accent4="accent4" accent5="accent5" accent6="accent6" hlink="hlink" folHlink="folHlink"/>
  <p:sldLayoutIdLst>
    <p:sldLayoutId id="2147483708" r:id="rId1"/>
    <p:sldLayoutId id="2147483712" r:id="rId2"/>
    <p:sldLayoutId id="2147483710" r:id="rId3"/>
  </p:sldLayoutIdLst>
  <p:hf hdr="0" ftr="0"/>
  <p:txStyles>
    <p:titleStyle>
      <a:lvl1pPr marL="111125" indent="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230188" indent="-230188" algn="l" defTabSz="914400" rtl="0" eaLnBrk="1" latinLnBrk="0" hangingPunct="1">
        <a:lnSpc>
          <a:spcPct val="150000"/>
        </a:lnSpc>
        <a:spcBef>
          <a:spcPts val="1200"/>
        </a:spcBef>
        <a:spcAft>
          <a:spcPts val="200"/>
        </a:spcAft>
        <a:buClr>
          <a:schemeClr val="accent1"/>
        </a:buClr>
        <a:buSzPct val="100000"/>
        <a:buFont typeface="Arial" panose="020B0604020202020204" pitchFamily="34" charset="0"/>
        <a:buChar char="•"/>
        <a:tabLst>
          <a:tab pos="230188" algn="l"/>
          <a:tab pos="631825" algn="l"/>
        </a:tabLst>
        <a:defRPr sz="2400" kern="1200">
          <a:solidFill>
            <a:schemeClr val="tx1">
              <a:lumMod val="75000"/>
              <a:lumOff val="25000"/>
            </a:schemeClr>
          </a:solidFill>
          <a:latin typeface="+mn-lt"/>
          <a:ea typeface="+mn-ea"/>
          <a:cs typeface="+mn-cs"/>
        </a:defRPr>
      </a:lvl1pPr>
      <a:lvl2pPr marL="461963" indent="-231775" algn="l" defTabSz="914400" rtl="0" eaLnBrk="1" latinLnBrk="0" hangingPunct="1">
        <a:lnSpc>
          <a:spcPct val="150000"/>
        </a:lnSpc>
        <a:spcBef>
          <a:spcPts val="200"/>
        </a:spcBef>
        <a:spcAft>
          <a:spcPts val="400"/>
        </a:spcAft>
        <a:buClr>
          <a:schemeClr val="accent1"/>
        </a:buClr>
        <a:buFont typeface="Calibri" pitchFamily="34" charset="0"/>
        <a:buChar char="◦"/>
        <a:tabLst>
          <a:tab pos="461963" algn="l"/>
        </a:tabLst>
        <a:defRPr sz="2400" kern="1200">
          <a:solidFill>
            <a:schemeClr val="tx1">
              <a:lumMod val="75000"/>
              <a:lumOff val="25000"/>
            </a:schemeClr>
          </a:solidFill>
          <a:latin typeface="+mn-lt"/>
          <a:ea typeface="+mn-ea"/>
          <a:cs typeface="+mn-cs"/>
        </a:defRPr>
      </a:lvl2pPr>
      <a:lvl3pPr marL="684213" indent="-222250" algn="l" defTabSz="914400" rtl="0" eaLnBrk="1" latinLnBrk="0" hangingPunct="1">
        <a:lnSpc>
          <a:spcPct val="15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914400" indent="-230188" algn="l" defTabSz="914400" rtl="0" eaLnBrk="1" latinLnBrk="0" hangingPunct="1">
        <a:lnSpc>
          <a:spcPct val="15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1144588" indent="-230188" algn="l" defTabSz="914400" rtl="0" eaLnBrk="1" latinLnBrk="0" hangingPunct="1">
        <a:lnSpc>
          <a:spcPct val="15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noAutofit/>
          </a:bodyPr>
          <a:lstStyle/>
          <a:p>
            <a:r>
              <a:rPr lang="en-US" sz="3600" dirty="0"/>
              <a:t>RESEARCH OF BOOSTING ALGORITHMS VERSUS TRADITIONAL METHODS IN CREDIT CARD FRAUD DETECTION ACROSS VARIED DATASETS</a:t>
            </a:r>
            <a:endParaRPr lang="en-GB" sz="3600" dirty="0"/>
          </a:p>
        </p:txBody>
      </p:sp>
      <p:sp>
        <p:nvSpPr>
          <p:cNvPr id="20" name="Text Placeholder 19"/>
          <p:cNvSpPr>
            <a:spLocks noGrp="1"/>
          </p:cNvSpPr>
          <p:nvPr>
            <p:ph type="body" idx="1"/>
          </p:nvPr>
        </p:nvSpPr>
        <p:spPr/>
        <p:txBody>
          <a:bodyPr>
            <a:normAutofit fontScale="92500" lnSpcReduction="10000"/>
          </a:bodyPr>
          <a:lstStyle/>
          <a:p>
            <a:r>
              <a:rPr lang="lv-LV" dirty="0"/>
              <a:t>Justs Viduss</a:t>
            </a:r>
            <a:endParaRPr lang="en-GB" dirty="0"/>
          </a:p>
        </p:txBody>
      </p:sp>
      <p:sp>
        <p:nvSpPr>
          <p:cNvPr id="4" name="Date Placeholder 3"/>
          <p:cNvSpPr>
            <a:spLocks noGrp="1"/>
          </p:cNvSpPr>
          <p:nvPr>
            <p:ph type="dt" sz="half" idx="10"/>
          </p:nvPr>
        </p:nvSpPr>
        <p:spPr/>
        <p:txBody>
          <a:bodyPr/>
          <a:lstStyle/>
          <a:p>
            <a:fld id="{E2CA3675-AFAB-48CB-861B-E0B3C82FC417}" type="datetime5">
              <a:rPr lang="en-GB" smtClean="0"/>
              <a:t>19-Apr-24</a:t>
            </a:fld>
            <a:endParaRPr lang="en-GB" dirty="0"/>
          </a:p>
        </p:txBody>
      </p:sp>
      <p:sp>
        <p:nvSpPr>
          <p:cNvPr id="21" name="Text Placeholder 20"/>
          <p:cNvSpPr>
            <a:spLocks noGrp="1"/>
          </p:cNvSpPr>
          <p:nvPr>
            <p:ph type="body" idx="11"/>
          </p:nvPr>
        </p:nvSpPr>
        <p:spPr/>
        <p:txBody>
          <a:bodyPr/>
          <a:lstStyle/>
          <a:p>
            <a:r>
              <a:rPr lang="en-US" sz="1800" i="1" dirty="0">
                <a:effectLst/>
                <a:latin typeface="Times New Roman" panose="02020603050405020304" pitchFamily="18" charset="0"/>
                <a:ea typeface="Times New Roman" panose="02020603050405020304" pitchFamily="18" charset="0"/>
              </a:rPr>
              <a:t>Transport and Telecommunication Institute</a:t>
            </a:r>
          </a:p>
        </p:txBody>
      </p:sp>
    </p:spTree>
    <p:extLst>
      <p:ext uri="{BB962C8B-B14F-4D97-AF65-F5344CB8AC3E}">
        <p14:creationId xmlns:p14="http://schemas.microsoft.com/office/powerpoint/2010/main" val="180411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lv-LV" dirty="0"/>
              <a:t>Implementation</a:t>
            </a:r>
            <a:endParaRPr lang="en-GB" dirty="0"/>
          </a:p>
        </p:txBody>
      </p:sp>
      <p:sp>
        <p:nvSpPr>
          <p:cNvPr id="7" name="Content Placeholder 6"/>
          <p:cNvSpPr>
            <a:spLocks noGrp="1"/>
          </p:cNvSpPr>
          <p:nvPr>
            <p:ph idx="1"/>
          </p:nvPr>
        </p:nvSpPr>
        <p:spPr/>
        <p:txBody>
          <a:bodyPr/>
          <a:lstStyle/>
          <a:p>
            <a:r>
              <a:rPr lang="lv-LV" dirty="0"/>
              <a:t>Tools: Python notebooks, Excel</a:t>
            </a:r>
          </a:p>
          <a:p>
            <a:r>
              <a:rPr lang="lv-LV" dirty="0"/>
              <a:t>Preprocessing: Data cleaning and preparation for modeling</a:t>
            </a:r>
          </a:p>
          <a:p>
            <a:r>
              <a:rPr lang="lv-LV" dirty="0"/>
              <a:t>Parameter tuning: In total 900 semi-automated tests were done</a:t>
            </a:r>
          </a:p>
          <a:p>
            <a:r>
              <a:rPr lang="lv-LV" dirty="0"/>
              <a:t>Testing environment: Laptop</a:t>
            </a:r>
          </a:p>
          <a:p>
            <a:pPr lvl="1"/>
            <a:r>
              <a:rPr lang="lv-LV" dirty="0"/>
              <a:t>10 Core 12th gen Intel CPU</a:t>
            </a:r>
          </a:p>
          <a:p>
            <a:pPr lvl="1"/>
            <a:r>
              <a:rPr lang="lv-LV" dirty="0"/>
              <a:t>16 GB RAM</a:t>
            </a:r>
          </a:p>
        </p:txBody>
      </p:sp>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10</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Implementation</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spTree>
    <p:extLst>
      <p:ext uri="{BB962C8B-B14F-4D97-AF65-F5344CB8AC3E}">
        <p14:creationId xmlns:p14="http://schemas.microsoft.com/office/powerpoint/2010/main" val="2871513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lv-LV" dirty="0"/>
              <a:t>Algorithm performance analysis</a:t>
            </a:r>
            <a:endParaRPr lang="en-GB" dirty="0"/>
          </a:p>
        </p:txBody>
      </p:sp>
      <p:sp>
        <p:nvSpPr>
          <p:cNvPr id="7" name="Content Placeholder 6"/>
          <p:cNvSpPr>
            <a:spLocks noGrp="1"/>
          </p:cNvSpPr>
          <p:nvPr>
            <p:ph idx="1"/>
          </p:nvPr>
        </p:nvSpPr>
        <p:spPr>
          <a:xfrm>
            <a:off x="276027" y="1237785"/>
            <a:ext cx="8568869" cy="5214289"/>
          </a:xfrm>
        </p:spPr>
        <p:txBody>
          <a:bodyPr>
            <a:normAutofit fontScale="92500"/>
          </a:bodyPr>
          <a:lstStyle/>
          <a:p>
            <a:pPr marL="0" indent="0">
              <a:buNone/>
            </a:pPr>
            <a:r>
              <a:rPr lang="lv-LV" dirty="0"/>
              <a:t>Why each metric was chosen for tests:</a:t>
            </a:r>
          </a:p>
          <a:p>
            <a:pPr lvl="1">
              <a:buFont typeface="Arial" panose="020B0604020202020204" pitchFamily="34" charset="0"/>
              <a:buChar char="•"/>
            </a:pPr>
            <a:r>
              <a:rPr lang="en-US" b="1" i="0" dirty="0">
                <a:solidFill>
                  <a:srgbClr val="0D0D0D"/>
                </a:solidFill>
                <a:effectLst/>
                <a:latin typeface="Söhne"/>
              </a:rPr>
              <a:t>Recall</a:t>
            </a:r>
            <a:r>
              <a:rPr lang="en-US" b="0" i="0" dirty="0">
                <a:solidFill>
                  <a:srgbClr val="0D0D0D"/>
                </a:solidFill>
                <a:effectLst/>
                <a:latin typeface="Söhne"/>
              </a:rPr>
              <a:t> when it is critical to catch as many frauds as possible (minimizing false negatives)</a:t>
            </a:r>
          </a:p>
          <a:p>
            <a:pPr lvl="1">
              <a:buFont typeface="Arial" panose="020B0604020202020204" pitchFamily="34" charset="0"/>
              <a:buChar char="•"/>
            </a:pPr>
            <a:r>
              <a:rPr lang="en-US" b="1" i="0" dirty="0">
                <a:solidFill>
                  <a:srgbClr val="0D0D0D"/>
                </a:solidFill>
                <a:effectLst/>
                <a:latin typeface="Söhne"/>
              </a:rPr>
              <a:t>Precision</a:t>
            </a:r>
            <a:r>
              <a:rPr lang="en-US" b="0" i="0" dirty="0">
                <a:solidFill>
                  <a:srgbClr val="0D0D0D"/>
                </a:solidFill>
                <a:effectLst/>
                <a:latin typeface="Söhne"/>
              </a:rPr>
              <a:t> when it is crucial to be as accurate as possible in your fraud predictions (minimizing false positives)</a:t>
            </a:r>
          </a:p>
          <a:p>
            <a:pPr lvl="1">
              <a:buFont typeface="Arial" panose="020B0604020202020204" pitchFamily="34" charset="0"/>
              <a:buChar char="•"/>
            </a:pPr>
            <a:r>
              <a:rPr lang="en-US" b="1" i="0" dirty="0">
                <a:solidFill>
                  <a:srgbClr val="0D0D0D"/>
                </a:solidFill>
                <a:effectLst/>
                <a:latin typeface="Söhne"/>
              </a:rPr>
              <a:t>F1 Score</a:t>
            </a:r>
            <a:r>
              <a:rPr lang="en-US" b="0" i="0" dirty="0">
                <a:solidFill>
                  <a:srgbClr val="0D0D0D"/>
                </a:solidFill>
                <a:effectLst/>
                <a:latin typeface="Söhne"/>
              </a:rPr>
              <a:t> when you need a balance between precision and recall, and both types of errors are similarly costly</a:t>
            </a:r>
            <a:endParaRPr lang="lv-LV" b="0" i="0" dirty="0">
              <a:solidFill>
                <a:srgbClr val="0D0D0D"/>
              </a:solidFill>
              <a:effectLst/>
              <a:latin typeface="Söhne"/>
            </a:endParaRPr>
          </a:p>
          <a:p>
            <a:pPr lvl="1">
              <a:buFont typeface="Arial" panose="020B0604020202020204" pitchFamily="34" charset="0"/>
              <a:buChar char="•"/>
            </a:pPr>
            <a:r>
              <a:rPr lang="en-US" b="1" i="0" dirty="0">
                <a:solidFill>
                  <a:srgbClr val="0D0D0D"/>
                </a:solidFill>
                <a:effectLst/>
                <a:latin typeface="Söhne"/>
              </a:rPr>
              <a:t>Accuracy</a:t>
            </a:r>
            <a:r>
              <a:rPr lang="en-US" b="0" i="0" dirty="0">
                <a:solidFill>
                  <a:srgbClr val="0D0D0D"/>
                </a:solidFill>
                <a:effectLst/>
                <a:latin typeface="Söhne"/>
              </a:rPr>
              <a:t> only when the classes are somewhat balanced or when you want a general idea of the model's performance across all predictions</a:t>
            </a:r>
          </a:p>
          <a:p>
            <a:pPr lvl="1"/>
            <a:endParaRPr lang="en-GB" dirty="0"/>
          </a:p>
        </p:txBody>
      </p:sp>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11</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Algorithm performance analysis</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spTree>
    <p:extLst>
      <p:ext uri="{BB962C8B-B14F-4D97-AF65-F5344CB8AC3E}">
        <p14:creationId xmlns:p14="http://schemas.microsoft.com/office/powerpoint/2010/main" val="75020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lv-LV" dirty="0"/>
              <a:t>Recall</a:t>
            </a:r>
            <a:endParaRPr lang="en-GB" dirty="0"/>
          </a:p>
        </p:txBody>
      </p:sp>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12</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Algorithm performance analysis</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graphicFrame>
        <p:nvGraphicFramePr>
          <p:cNvPr id="11" name="Chart 10">
            <a:extLst>
              <a:ext uri="{FF2B5EF4-FFF2-40B4-BE49-F238E27FC236}">
                <a16:creationId xmlns:a16="http://schemas.microsoft.com/office/drawing/2014/main" id="{0246D7EE-BE4D-41CD-A8FA-194558D7A922}"/>
              </a:ext>
            </a:extLst>
          </p:cNvPr>
          <p:cNvGraphicFramePr>
            <a:graphicFrameLocks/>
          </p:cNvGraphicFramePr>
          <p:nvPr>
            <p:extLst>
              <p:ext uri="{D42A27DB-BD31-4B8C-83A1-F6EECF244321}">
                <p14:modId xmlns:p14="http://schemas.microsoft.com/office/powerpoint/2010/main" val="112461926"/>
              </p:ext>
            </p:extLst>
          </p:nvPr>
        </p:nvGraphicFramePr>
        <p:xfrm>
          <a:off x="1704065" y="3196272"/>
          <a:ext cx="7140832" cy="32045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11A52705-D172-EE43-3D3F-7C68BC7AC333}"/>
              </a:ext>
            </a:extLst>
          </p:cNvPr>
          <p:cNvGraphicFramePr>
            <a:graphicFrameLocks/>
          </p:cNvGraphicFramePr>
          <p:nvPr>
            <p:extLst>
              <p:ext uri="{D42A27DB-BD31-4B8C-83A1-F6EECF244321}">
                <p14:modId xmlns:p14="http://schemas.microsoft.com/office/powerpoint/2010/main" val="2632564602"/>
              </p:ext>
            </p:extLst>
          </p:nvPr>
        </p:nvGraphicFramePr>
        <p:xfrm>
          <a:off x="1704065" y="260966"/>
          <a:ext cx="7140832" cy="30882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80918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lv-LV" dirty="0"/>
              <a:t>Recall</a:t>
            </a:r>
            <a:endParaRPr lang="en-GB" dirty="0"/>
          </a:p>
        </p:txBody>
      </p:sp>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13</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Algorithm performance analysis</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graphicFrame>
        <p:nvGraphicFramePr>
          <p:cNvPr id="4" name="Chart 3">
            <a:extLst>
              <a:ext uri="{FF2B5EF4-FFF2-40B4-BE49-F238E27FC236}">
                <a16:creationId xmlns:a16="http://schemas.microsoft.com/office/drawing/2014/main" id="{E675F3E0-5CB0-45C6-AF5D-EDBC93BDDBE0}"/>
              </a:ext>
            </a:extLst>
          </p:cNvPr>
          <p:cNvGraphicFramePr>
            <a:graphicFrameLocks/>
          </p:cNvGraphicFramePr>
          <p:nvPr>
            <p:extLst>
              <p:ext uri="{D42A27DB-BD31-4B8C-83A1-F6EECF244321}">
                <p14:modId xmlns:p14="http://schemas.microsoft.com/office/powerpoint/2010/main" val="463946648"/>
              </p:ext>
            </p:extLst>
          </p:nvPr>
        </p:nvGraphicFramePr>
        <p:xfrm>
          <a:off x="719137" y="1577898"/>
          <a:ext cx="7826657" cy="34676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546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lv-LV" dirty="0"/>
              <a:t>Accuracy</a:t>
            </a:r>
            <a:endParaRPr lang="en-GB" dirty="0"/>
          </a:p>
        </p:txBody>
      </p:sp>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14</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Algorithm performance analysis</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pic>
        <p:nvPicPr>
          <p:cNvPr id="15" name="Picture 14">
            <a:extLst>
              <a:ext uri="{FF2B5EF4-FFF2-40B4-BE49-F238E27FC236}">
                <a16:creationId xmlns:a16="http://schemas.microsoft.com/office/drawing/2014/main" id="{771A0B09-433A-2050-2261-380252735D46}"/>
              </a:ext>
            </a:extLst>
          </p:cNvPr>
          <p:cNvPicPr>
            <a:picLocks noChangeAspect="1"/>
          </p:cNvPicPr>
          <p:nvPr/>
        </p:nvPicPr>
        <p:blipFill>
          <a:blip r:embed="rId3"/>
          <a:stretch>
            <a:fillRect/>
          </a:stretch>
        </p:blipFill>
        <p:spPr>
          <a:xfrm>
            <a:off x="47625" y="1743075"/>
            <a:ext cx="9048750" cy="3371850"/>
          </a:xfrm>
          <a:prstGeom prst="rect">
            <a:avLst/>
          </a:prstGeom>
        </p:spPr>
      </p:pic>
      <p:pic>
        <p:nvPicPr>
          <p:cNvPr id="16" name="Picture 15">
            <a:extLst>
              <a:ext uri="{FF2B5EF4-FFF2-40B4-BE49-F238E27FC236}">
                <a16:creationId xmlns:a16="http://schemas.microsoft.com/office/drawing/2014/main" id="{7050EE75-EB06-978C-D7BB-F0418D6C8D53}"/>
              </a:ext>
            </a:extLst>
          </p:cNvPr>
          <p:cNvPicPr>
            <a:picLocks noChangeAspect="1"/>
          </p:cNvPicPr>
          <p:nvPr/>
        </p:nvPicPr>
        <p:blipFill>
          <a:blip r:embed="rId4"/>
          <a:stretch>
            <a:fillRect/>
          </a:stretch>
        </p:blipFill>
        <p:spPr>
          <a:xfrm>
            <a:off x="3279802" y="2588088"/>
            <a:ext cx="510268" cy="560614"/>
          </a:xfrm>
          <a:prstGeom prst="rect">
            <a:avLst/>
          </a:prstGeom>
        </p:spPr>
      </p:pic>
    </p:spTree>
    <p:extLst>
      <p:ext uri="{BB962C8B-B14F-4D97-AF65-F5344CB8AC3E}">
        <p14:creationId xmlns:p14="http://schemas.microsoft.com/office/powerpoint/2010/main" val="926691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lv-LV" dirty="0"/>
              <a:t>F1 Score</a:t>
            </a:r>
            <a:endParaRPr lang="en-GB" dirty="0"/>
          </a:p>
        </p:txBody>
      </p:sp>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15</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Algorithm performance analysis</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pic>
        <p:nvPicPr>
          <p:cNvPr id="3" name="Picture 2">
            <a:extLst>
              <a:ext uri="{FF2B5EF4-FFF2-40B4-BE49-F238E27FC236}">
                <a16:creationId xmlns:a16="http://schemas.microsoft.com/office/drawing/2014/main" id="{92DD0B4E-BAB2-76E8-2FB3-6CA87F872640}"/>
              </a:ext>
            </a:extLst>
          </p:cNvPr>
          <p:cNvPicPr>
            <a:picLocks noChangeAspect="1"/>
          </p:cNvPicPr>
          <p:nvPr/>
        </p:nvPicPr>
        <p:blipFill>
          <a:blip r:embed="rId3"/>
          <a:stretch>
            <a:fillRect/>
          </a:stretch>
        </p:blipFill>
        <p:spPr>
          <a:xfrm>
            <a:off x="47625" y="1743075"/>
            <a:ext cx="9048750" cy="3371850"/>
          </a:xfrm>
          <a:prstGeom prst="rect">
            <a:avLst/>
          </a:prstGeom>
        </p:spPr>
      </p:pic>
      <p:pic>
        <p:nvPicPr>
          <p:cNvPr id="4" name="Picture 3">
            <a:extLst>
              <a:ext uri="{FF2B5EF4-FFF2-40B4-BE49-F238E27FC236}">
                <a16:creationId xmlns:a16="http://schemas.microsoft.com/office/drawing/2014/main" id="{7050EE75-EB06-978C-D7BB-F0418D6C8D53}"/>
              </a:ext>
            </a:extLst>
          </p:cNvPr>
          <p:cNvPicPr>
            <a:picLocks noChangeAspect="1"/>
          </p:cNvPicPr>
          <p:nvPr/>
        </p:nvPicPr>
        <p:blipFill>
          <a:blip r:embed="rId4"/>
          <a:stretch>
            <a:fillRect/>
          </a:stretch>
        </p:blipFill>
        <p:spPr>
          <a:xfrm>
            <a:off x="3369013" y="2638268"/>
            <a:ext cx="510268" cy="560614"/>
          </a:xfrm>
          <a:prstGeom prst="rect">
            <a:avLst/>
          </a:prstGeom>
        </p:spPr>
      </p:pic>
    </p:spTree>
    <p:extLst>
      <p:ext uri="{BB962C8B-B14F-4D97-AF65-F5344CB8AC3E}">
        <p14:creationId xmlns:p14="http://schemas.microsoft.com/office/powerpoint/2010/main" val="127730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lv-LV" dirty="0"/>
              <a:t>Precision</a:t>
            </a:r>
            <a:endParaRPr lang="en-GB" dirty="0"/>
          </a:p>
        </p:txBody>
      </p:sp>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16</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Algorithm performance analysis</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pic>
        <p:nvPicPr>
          <p:cNvPr id="7" name="Picture 6">
            <a:extLst>
              <a:ext uri="{FF2B5EF4-FFF2-40B4-BE49-F238E27FC236}">
                <a16:creationId xmlns:a16="http://schemas.microsoft.com/office/drawing/2014/main" id="{4D5A66BD-4CFB-1EC1-D549-2F0110AA7029}"/>
              </a:ext>
            </a:extLst>
          </p:cNvPr>
          <p:cNvPicPr>
            <a:picLocks noChangeAspect="1"/>
          </p:cNvPicPr>
          <p:nvPr/>
        </p:nvPicPr>
        <p:blipFill>
          <a:blip r:embed="rId3"/>
          <a:stretch>
            <a:fillRect/>
          </a:stretch>
        </p:blipFill>
        <p:spPr>
          <a:xfrm>
            <a:off x="47625" y="1743075"/>
            <a:ext cx="9048750" cy="3371850"/>
          </a:xfrm>
          <a:prstGeom prst="rect">
            <a:avLst/>
          </a:prstGeom>
        </p:spPr>
      </p:pic>
      <p:pic>
        <p:nvPicPr>
          <p:cNvPr id="9" name="Picture 8">
            <a:extLst>
              <a:ext uri="{FF2B5EF4-FFF2-40B4-BE49-F238E27FC236}">
                <a16:creationId xmlns:a16="http://schemas.microsoft.com/office/drawing/2014/main" id="{7050EE75-EB06-978C-D7BB-F0418D6C8D53}"/>
              </a:ext>
            </a:extLst>
          </p:cNvPr>
          <p:cNvPicPr>
            <a:picLocks noChangeAspect="1"/>
          </p:cNvPicPr>
          <p:nvPr/>
        </p:nvPicPr>
        <p:blipFill>
          <a:blip r:embed="rId4"/>
          <a:stretch>
            <a:fillRect/>
          </a:stretch>
        </p:blipFill>
        <p:spPr>
          <a:xfrm>
            <a:off x="3402466" y="2612689"/>
            <a:ext cx="510268" cy="560614"/>
          </a:xfrm>
          <a:prstGeom prst="rect">
            <a:avLst/>
          </a:prstGeom>
        </p:spPr>
      </p:pic>
    </p:spTree>
    <p:extLst>
      <p:ext uri="{BB962C8B-B14F-4D97-AF65-F5344CB8AC3E}">
        <p14:creationId xmlns:p14="http://schemas.microsoft.com/office/powerpoint/2010/main" val="3635505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lv-LV" dirty="0"/>
              <a:t>Conclusions</a:t>
            </a:r>
            <a:endParaRPr lang="en-GB" dirty="0"/>
          </a:p>
        </p:txBody>
      </p:sp>
      <p:sp>
        <p:nvSpPr>
          <p:cNvPr id="7" name="Content Placeholder 6"/>
          <p:cNvSpPr>
            <a:spLocks noGrp="1"/>
          </p:cNvSpPr>
          <p:nvPr>
            <p:ph idx="1"/>
          </p:nvPr>
        </p:nvSpPr>
        <p:spPr>
          <a:xfrm>
            <a:off x="276027" y="1062681"/>
            <a:ext cx="8568869" cy="5534371"/>
          </a:xfrm>
        </p:spPr>
        <p:txBody>
          <a:bodyPr>
            <a:normAutofit/>
          </a:bodyPr>
          <a:lstStyle/>
          <a:p>
            <a:r>
              <a:rPr lang="lv-LV" dirty="0"/>
              <a:t>For Fraud detection in real world scenarious AdaBoost has best performance from tested algorithms, and outperforms other Boosting and classical algorithms</a:t>
            </a:r>
          </a:p>
          <a:p>
            <a:r>
              <a:rPr lang="lv-LV" dirty="0"/>
              <a:t>Other algorithms perform better in different situations which is interesting for other industries where Accuracy, F1 Score or Precision would be more important</a:t>
            </a:r>
          </a:p>
          <a:p>
            <a:r>
              <a:rPr lang="lv-LV" dirty="0"/>
              <a:t>Gradient Boosting Machine might be go to algorithm with uncertain or changing data, as it performed well on both, real and synthetic data</a:t>
            </a:r>
          </a:p>
          <a:p>
            <a:endParaRPr lang="en-GB" dirty="0"/>
          </a:p>
        </p:txBody>
      </p:sp>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17</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Conclusions</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spTree>
    <p:extLst>
      <p:ext uri="{BB962C8B-B14F-4D97-AF65-F5344CB8AC3E}">
        <p14:creationId xmlns:p14="http://schemas.microsoft.com/office/powerpoint/2010/main" val="1976518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Acknowledgements</a:t>
            </a:r>
            <a:endParaRPr lang="en-GB" dirty="0"/>
          </a:p>
        </p:txBody>
      </p:sp>
      <p:sp>
        <p:nvSpPr>
          <p:cNvPr id="7" name="Content Placeholder 6"/>
          <p:cNvSpPr>
            <a:spLocks noGrp="1"/>
          </p:cNvSpPr>
          <p:nvPr>
            <p:ph idx="1"/>
          </p:nvPr>
        </p:nvSpPr>
        <p:spPr/>
        <p:txBody>
          <a:bodyPr/>
          <a:lstStyle/>
          <a:p>
            <a:r>
              <a:rPr lang="en-US" dirty="0"/>
              <a:t>The research </a:t>
            </a:r>
            <a:r>
              <a:rPr lang="lv-LV" dirty="0"/>
              <a:t>was</a:t>
            </a:r>
            <a:r>
              <a:rPr lang="en-US" dirty="0"/>
              <a:t> supervised by </a:t>
            </a:r>
            <a:r>
              <a:rPr lang="en-US" dirty="0" err="1"/>
              <a:t>Dr.sc.ing</a:t>
            </a:r>
            <a:r>
              <a:rPr lang="en-US" dirty="0"/>
              <a:t>., Professor </a:t>
            </a:r>
            <a:r>
              <a:rPr lang="en-US" dirty="0" err="1"/>
              <a:t>Nadezda</a:t>
            </a:r>
            <a:r>
              <a:rPr lang="en-US" dirty="0"/>
              <a:t> </a:t>
            </a:r>
            <a:r>
              <a:rPr lang="en-US" dirty="0" err="1"/>
              <a:t>Spiridovska</a:t>
            </a:r>
            <a:r>
              <a:rPr lang="en-US" dirty="0"/>
              <a:t>, whose insights and guidance were invaluable throughout the study</a:t>
            </a:r>
            <a:endParaRPr lang="lv-LV" dirty="0"/>
          </a:p>
        </p:txBody>
      </p:sp>
      <p:sp>
        <p:nvSpPr>
          <p:cNvPr id="5" name="Date Placeholder 4"/>
          <p:cNvSpPr>
            <a:spLocks noGrp="1"/>
          </p:cNvSpPr>
          <p:nvPr>
            <p:ph type="dt" sz="half" idx="10"/>
          </p:nvPr>
        </p:nvSpPr>
        <p:spPr/>
        <p:txBody>
          <a:bodyPr/>
          <a:lstStyle/>
          <a:p>
            <a:fld id="{7FA25A00-0FC2-47C6-A588-2F0FA70FE944}"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18</a:t>
            </a:fld>
            <a:endParaRPr lang="en-GB" dirty="0"/>
          </a:p>
        </p:txBody>
      </p:sp>
      <p:sp>
        <p:nvSpPr>
          <p:cNvPr id="15" name="Text Placeholder 14"/>
          <p:cNvSpPr>
            <a:spLocks noGrp="1"/>
          </p:cNvSpPr>
          <p:nvPr>
            <p:ph type="body" sz="quarter" idx="13"/>
          </p:nvPr>
        </p:nvSpPr>
        <p:spPr/>
        <p:txBody>
          <a:bodyPr/>
          <a:lstStyle/>
          <a:p>
            <a:r>
              <a:rPr lang="lv-LV" dirty="0"/>
              <a:t>Justs Viduss</a:t>
            </a:r>
            <a:endParaRPr lang="en-GB" dirty="0"/>
          </a:p>
        </p:txBody>
      </p:sp>
      <p:sp>
        <p:nvSpPr>
          <p:cNvPr id="16" name="Text Placeholder 15"/>
          <p:cNvSpPr>
            <a:spLocks noGrp="1"/>
          </p:cNvSpPr>
          <p:nvPr>
            <p:ph type="body" sz="quarter" idx="14"/>
          </p:nvPr>
        </p:nvSpPr>
        <p:spPr/>
        <p:txBody>
          <a:bodyPr/>
          <a:lstStyle/>
          <a:p>
            <a:r>
              <a:rPr lang="en-US" dirty="0"/>
              <a:t>Acknowledgement</a:t>
            </a:r>
            <a:r>
              <a:rPr lang="lv-LV" dirty="0"/>
              <a:t>s</a:t>
            </a:r>
            <a:endParaRPr lang="en-GB" dirty="0"/>
          </a:p>
        </p:txBody>
      </p:sp>
      <p:sp>
        <p:nvSpPr>
          <p:cNvPr id="17" name="Text Placeholder 16"/>
          <p:cNvSpPr>
            <a:spLocks noGrp="1"/>
          </p:cNvSpPr>
          <p:nvPr>
            <p:ph type="body" sz="quarter" idx="15"/>
          </p:nvPr>
        </p:nvSpPr>
        <p:spPr/>
        <p:txBody>
          <a:bodyPr/>
          <a:lstStyle/>
          <a:p>
            <a:r>
              <a:rPr lang="lv-LV" dirty="0"/>
              <a:t>Research of Boosting Alghoritms</a:t>
            </a:r>
            <a:endParaRPr lang="en-GB" dirty="0"/>
          </a:p>
        </p:txBody>
      </p:sp>
    </p:spTree>
    <p:extLst>
      <p:ext uri="{BB962C8B-B14F-4D97-AF65-F5344CB8AC3E}">
        <p14:creationId xmlns:p14="http://schemas.microsoft.com/office/powerpoint/2010/main" val="508422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lv-LV" dirty="0"/>
              <a:t>Thank you</a:t>
            </a:r>
            <a:endParaRPr lang="en-GB" dirty="0"/>
          </a:p>
        </p:txBody>
      </p:sp>
      <p:sp>
        <p:nvSpPr>
          <p:cNvPr id="3" name="Date Placeholder 2"/>
          <p:cNvSpPr>
            <a:spLocks noGrp="1"/>
          </p:cNvSpPr>
          <p:nvPr>
            <p:ph type="dt" sz="half" idx="10"/>
          </p:nvPr>
        </p:nvSpPr>
        <p:spPr/>
        <p:txBody>
          <a:bodyPr/>
          <a:lstStyle/>
          <a:p>
            <a:fld id="{FC74EB83-C161-4DEC-ADBB-863389A41030}" type="datetime5">
              <a:rPr lang="en-GB" smtClean="0"/>
              <a:t>19-Apr-24</a:t>
            </a:fld>
            <a:endParaRPr lang="en-GB" dirty="0"/>
          </a:p>
        </p:txBody>
      </p:sp>
      <p:sp>
        <p:nvSpPr>
          <p:cNvPr id="9" name="Text Placeholder 8"/>
          <p:cNvSpPr>
            <a:spLocks noGrp="1"/>
          </p:cNvSpPr>
          <p:nvPr>
            <p:ph type="body" idx="11"/>
          </p:nvPr>
        </p:nvSpPr>
        <p:spPr/>
        <p:txBody>
          <a:bodyPr/>
          <a:lstStyle/>
          <a:p>
            <a:r>
              <a:rPr lang="en-US" sz="1800" i="1" dirty="0">
                <a:effectLst/>
                <a:latin typeface="Times New Roman" panose="02020603050405020304" pitchFamily="18" charset="0"/>
                <a:ea typeface="Times New Roman" panose="02020603050405020304" pitchFamily="18" charset="0"/>
              </a:rPr>
              <a:t>viduss.justs@gmail.com</a:t>
            </a:r>
          </a:p>
        </p:txBody>
      </p:sp>
      <p:sp>
        <p:nvSpPr>
          <p:cNvPr id="8" name="Text Placeholder 7"/>
          <p:cNvSpPr>
            <a:spLocks noGrp="1"/>
          </p:cNvSpPr>
          <p:nvPr>
            <p:ph type="body" idx="1"/>
          </p:nvPr>
        </p:nvSpPr>
        <p:spPr/>
        <p:txBody>
          <a:bodyPr>
            <a:normAutofit fontScale="92500" lnSpcReduction="10000"/>
          </a:bodyPr>
          <a:lstStyle/>
          <a:p>
            <a:r>
              <a:rPr lang="en-GB" dirty="0"/>
              <a:t>Justs </a:t>
            </a:r>
            <a:r>
              <a:rPr lang="en-GB" dirty="0" err="1"/>
              <a:t>Viduss</a:t>
            </a:r>
            <a:endParaRPr lang="en-GB" dirty="0"/>
          </a:p>
        </p:txBody>
      </p:sp>
    </p:spTree>
    <p:extLst>
      <p:ext uri="{BB962C8B-B14F-4D97-AF65-F5344CB8AC3E}">
        <p14:creationId xmlns:p14="http://schemas.microsoft.com/office/powerpoint/2010/main" val="326546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This Research Matters</a:t>
            </a:r>
            <a:endParaRPr lang="en-GB" dirty="0"/>
          </a:p>
        </p:txBody>
      </p:sp>
      <p:sp>
        <p:nvSpPr>
          <p:cNvPr id="7" name="Content Placeholder 6"/>
          <p:cNvSpPr>
            <a:spLocks noGrp="1"/>
          </p:cNvSpPr>
          <p:nvPr>
            <p:ph idx="1"/>
          </p:nvPr>
        </p:nvSpPr>
        <p:spPr/>
        <p:txBody>
          <a:bodyPr/>
          <a:lstStyle/>
          <a:p>
            <a:r>
              <a:rPr lang="en-US" dirty="0"/>
              <a:t>Addressing a Major Challenge: Credit card fraud poses a significant financial threat.</a:t>
            </a:r>
          </a:p>
          <a:p>
            <a:r>
              <a:rPr lang="en-US" dirty="0"/>
              <a:t>Advanced Solutions: Tests boosting algorithms known for superior performance.</a:t>
            </a:r>
          </a:p>
          <a:p>
            <a:r>
              <a:rPr lang="en-US" dirty="0"/>
              <a:t>Practical Impact: Provides data-driven insights to enhance fraud detection systems, adapting to evolving fraud tactics.</a:t>
            </a:r>
            <a:endParaRPr lang="en-GB" i="1" dirty="0"/>
          </a:p>
        </p:txBody>
      </p:sp>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2</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Actuality</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spTree>
    <p:extLst>
      <p:ext uri="{BB962C8B-B14F-4D97-AF65-F5344CB8AC3E}">
        <p14:creationId xmlns:p14="http://schemas.microsoft.com/office/powerpoint/2010/main" val="293055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Objectives</a:t>
            </a:r>
            <a:endParaRPr lang="en-GB" dirty="0"/>
          </a:p>
        </p:txBody>
      </p:sp>
      <p:sp>
        <p:nvSpPr>
          <p:cNvPr id="7" name="Content Placeholder 6"/>
          <p:cNvSpPr>
            <a:spLocks noGrp="1"/>
          </p:cNvSpPr>
          <p:nvPr>
            <p:ph idx="1"/>
          </p:nvPr>
        </p:nvSpPr>
        <p:spPr/>
        <p:txBody>
          <a:bodyPr/>
          <a:lstStyle/>
          <a:p>
            <a:r>
              <a:rPr lang="lv-LV" dirty="0"/>
              <a:t>G</a:t>
            </a:r>
            <a:r>
              <a:rPr lang="en-US" dirty="0" err="1"/>
              <a:t>oal</a:t>
            </a:r>
            <a:r>
              <a:rPr lang="lv-LV" dirty="0"/>
              <a:t>:</a:t>
            </a:r>
            <a:r>
              <a:rPr lang="en-US" dirty="0"/>
              <a:t> </a:t>
            </a:r>
            <a:r>
              <a:rPr lang="en-US" b="0" i="0" dirty="0">
                <a:solidFill>
                  <a:srgbClr val="0D0D0D"/>
                </a:solidFill>
                <a:effectLst/>
                <a:latin typeface="Söhne"/>
              </a:rPr>
              <a:t>Evaluate and compare the effectiveness of boosting algorithms</a:t>
            </a:r>
            <a:endParaRPr lang="lv-LV" b="0" i="0" dirty="0">
              <a:solidFill>
                <a:srgbClr val="0D0D0D"/>
              </a:solidFill>
              <a:effectLst/>
              <a:latin typeface="Söhne"/>
            </a:endParaRPr>
          </a:p>
          <a:p>
            <a:r>
              <a:rPr lang="lv-LV" dirty="0"/>
              <a:t>Objective: </a:t>
            </a:r>
            <a:r>
              <a:rPr lang="en-US" b="0" i="0" dirty="0">
                <a:solidFill>
                  <a:srgbClr val="0D0D0D"/>
                </a:solidFill>
                <a:effectLst/>
                <a:latin typeface="Söhne"/>
              </a:rPr>
              <a:t>Assess multiple machine learning approaches across three distinct datasets: synthetic, balanced, and highly unbalanced</a:t>
            </a:r>
            <a:endParaRPr lang="lv-LV" b="0" i="0" dirty="0">
              <a:solidFill>
                <a:srgbClr val="0D0D0D"/>
              </a:solidFill>
              <a:effectLst/>
              <a:latin typeface="Söhne"/>
            </a:endParaRPr>
          </a:p>
          <a:p>
            <a:r>
              <a:rPr lang="lv-LV" dirty="0">
                <a:solidFill>
                  <a:srgbClr val="0D0D0D"/>
                </a:solidFill>
                <a:latin typeface="Söhne"/>
              </a:rPr>
              <a:t>Key insights: </a:t>
            </a:r>
            <a:r>
              <a:rPr lang="en-US" b="0" i="0" dirty="0">
                <a:solidFill>
                  <a:srgbClr val="0D0D0D"/>
                </a:solidFill>
                <a:effectLst/>
                <a:latin typeface="Söhne"/>
              </a:rPr>
              <a:t>Determine the best-performing algorithms based on F1 score, accuracy, precision, recall to optimize fraud detection strategies</a:t>
            </a:r>
            <a:endParaRPr lang="en-GB" i="1" dirty="0"/>
          </a:p>
        </p:txBody>
      </p:sp>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3</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Objectives</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spTree>
    <p:extLst>
      <p:ext uri="{BB962C8B-B14F-4D97-AF65-F5344CB8AC3E}">
        <p14:creationId xmlns:p14="http://schemas.microsoft.com/office/powerpoint/2010/main" val="398009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GB" dirty="0"/>
          </a:p>
        </p:txBody>
      </p:sp>
      <p:sp>
        <p:nvSpPr>
          <p:cNvPr id="4" name="Content Placeholder 3"/>
          <p:cNvSpPr>
            <a:spLocks noGrp="1"/>
          </p:cNvSpPr>
          <p:nvPr>
            <p:ph idx="1"/>
          </p:nvPr>
        </p:nvSpPr>
        <p:spPr/>
        <p:txBody>
          <a:bodyPr>
            <a:normAutofit/>
          </a:bodyPr>
          <a:lstStyle/>
          <a:p>
            <a:r>
              <a:rPr lang="lv-LV" dirty="0"/>
              <a:t>Algorithms tested</a:t>
            </a:r>
          </a:p>
          <a:p>
            <a:r>
              <a:rPr lang="lv-LV" dirty="0"/>
              <a:t>Datasets</a:t>
            </a:r>
          </a:p>
          <a:p>
            <a:r>
              <a:rPr lang="lv-LV" dirty="0"/>
              <a:t>Implementation</a:t>
            </a:r>
          </a:p>
          <a:p>
            <a:r>
              <a:rPr lang="lv-LV" dirty="0"/>
              <a:t>Algorithm performance analysis</a:t>
            </a:r>
          </a:p>
          <a:p>
            <a:r>
              <a:rPr lang="lv-LV" dirty="0"/>
              <a:t>Conclusions</a:t>
            </a:r>
            <a:endParaRPr lang="en-GB" dirty="0"/>
          </a:p>
        </p:txBody>
      </p:sp>
      <p:sp>
        <p:nvSpPr>
          <p:cNvPr id="3" name="Date Placeholder 2"/>
          <p:cNvSpPr>
            <a:spLocks noGrp="1"/>
          </p:cNvSpPr>
          <p:nvPr>
            <p:ph type="dt" sz="half" idx="10"/>
          </p:nvPr>
        </p:nvSpPr>
        <p:spPr/>
        <p:txBody>
          <a:bodyPr/>
          <a:lstStyle/>
          <a:p>
            <a:fld id="{1C51D4B7-F1CE-4DC4-9007-5E81F2BCCCD2}" type="datetime5">
              <a:rPr lang="en-GB" smtClean="0"/>
              <a:t>19-Apr-24</a:t>
            </a:fld>
            <a:endParaRPr lang="en-GB" dirty="0"/>
          </a:p>
        </p:txBody>
      </p:sp>
      <p:sp>
        <p:nvSpPr>
          <p:cNvPr id="5" name="Slide Number Placeholder 4"/>
          <p:cNvSpPr>
            <a:spLocks noGrp="1"/>
          </p:cNvSpPr>
          <p:nvPr>
            <p:ph type="sldNum" sz="quarter" idx="12"/>
          </p:nvPr>
        </p:nvSpPr>
        <p:spPr/>
        <p:txBody>
          <a:bodyPr/>
          <a:lstStyle/>
          <a:p>
            <a:fld id="{CC7D8618-F20C-406E-B464-04F15D14577A}" type="slidenum">
              <a:rPr lang="en-GB" smtClean="0"/>
              <a:pPr/>
              <a:t>4</a:t>
            </a:fld>
            <a:endParaRPr lang="en-GB" dirty="0"/>
          </a:p>
        </p:txBody>
      </p:sp>
      <p:sp>
        <p:nvSpPr>
          <p:cNvPr id="10" name="Text Placeholder 9"/>
          <p:cNvSpPr>
            <a:spLocks noGrp="1"/>
          </p:cNvSpPr>
          <p:nvPr>
            <p:ph type="body" sz="quarter" idx="13"/>
          </p:nvPr>
        </p:nvSpPr>
        <p:spPr/>
        <p:txBody>
          <a:bodyPr/>
          <a:lstStyle/>
          <a:p>
            <a:r>
              <a:rPr lang="lv-LV" dirty="0"/>
              <a:t>Justs Viduss</a:t>
            </a:r>
            <a:endParaRPr lang="en-GB" dirty="0"/>
          </a:p>
        </p:txBody>
      </p:sp>
      <p:sp>
        <p:nvSpPr>
          <p:cNvPr id="11" name="Text Placeholder 10"/>
          <p:cNvSpPr>
            <a:spLocks noGrp="1"/>
          </p:cNvSpPr>
          <p:nvPr>
            <p:ph type="body" sz="quarter" idx="14"/>
          </p:nvPr>
        </p:nvSpPr>
        <p:spPr/>
        <p:txBody>
          <a:bodyPr/>
          <a:lstStyle/>
          <a:p>
            <a:r>
              <a:rPr lang="lv-LV" dirty="0"/>
              <a:t>Outline</a:t>
            </a:r>
            <a:endParaRPr lang="en-GB" dirty="0"/>
          </a:p>
        </p:txBody>
      </p:sp>
      <p:sp>
        <p:nvSpPr>
          <p:cNvPr id="12" name="Text Placeholder 11"/>
          <p:cNvSpPr>
            <a:spLocks noGrp="1"/>
          </p:cNvSpPr>
          <p:nvPr>
            <p:ph type="body" sz="quarter" idx="15"/>
          </p:nvPr>
        </p:nvSpPr>
        <p:spPr/>
        <p:txBody>
          <a:bodyPr/>
          <a:lstStyle/>
          <a:p>
            <a:r>
              <a:rPr lang="lv-LV" dirty="0"/>
              <a:t>Research of Boosting Alghoritms</a:t>
            </a:r>
            <a:endParaRPr lang="en-GB" dirty="0"/>
          </a:p>
        </p:txBody>
      </p:sp>
    </p:spTree>
    <p:extLst>
      <p:ext uri="{BB962C8B-B14F-4D97-AF65-F5344CB8AC3E}">
        <p14:creationId xmlns:p14="http://schemas.microsoft.com/office/powerpoint/2010/main" val="548423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lv-LV" dirty="0"/>
              <a:t>Algorithms tested</a:t>
            </a:r>
            <a:endParaRPr lang="en-GB" dirty="0"/>
          </a:p>
        </p:txBody>
      </p:sp>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5</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Algorithms tested</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pic>
        <p:nvPicPr>
          <p:cNvPr id="10" name="Picture 9">
            <a:extLst>
              <a:ext uri="{FF2B5EF4-FFF2-40B4-BE49-F238E27FC236}">
                <a16:creationId xmlns:a16="http://schemas.microsoft.com/office/drawing/2014/main" id="{F1CEA237-473C-EB90-7FF9-0B83199B18CB}"/>
              </a:ext>
            </a:extLst>
          </p:cNvPr>
          <p:cNvPicPr>
            <a:picLocks noChangeAspect="1"/>
          </p:cNvPicPr>
          <p:nvPr/>
        </p:nvPicPr>
        <p:blipFill>
          <a:blip r:embed="rId3"/>
          <a:stretch>
            <a:fillRect/>
          </a:stretch>
        </p:blipFill>
        <p:spPr>
          <a:xfrm>
            <a:off x="0" y="1549999"/>
            <a:ext cx="9144000" cy="3758001"/>
          </a:xfrm>
          <a:prstGeom prst="rect">
            <a:avLst/>
          </a:prstGeom>
        </p:spPr>
      </p:pic>
    </p:spTree>
    <p:extLst>
      <p:ext uri="{BB962C8B-B14F-4D97-AF65-F5344CB8AC3E}">
        <p14:creationId xmlns:p14="http://schemas.microsoft.com/office/powerpoint/2010/main" val="324363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6</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Algorithms tested</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pic>
        <p:nvPicPr>
          <p:cNvPr id="3" name="Picture 2">
            <a:extLst>
              <a:ext uri="{FF2B5EF4-FFF2-40B4-BE49-F238E27FC236}">
                <a16:creationId xmlns:a16="http://schemas.microsoft.com/office/drawing/2014/main" id="{16DF612D-96A4-A00C-A15A-7552D02DFE51}"/>
              </a:ext>
            </a:extLst>
          </p:cNvPr>
          <p:cNvPicPr>
            <a:picLocks noChangeAspect="1"/>
          </p:cNvPicPr>
          <p:nvPr/>
        </p:nvPicPr>
        <p:blipFill>
          <a:blip r:embed="rId3"/>
          <a:stretch>
            <a:fillRect/>
          </a:stretch>
        </p:blipFill>
        <p:spPr>
          <a:xfrm>
            <a:off x="0" y="989353"/>
            <a:ext cx="9144000" cy="4879294"/>
          </a:xfrm>
          <a:prstGeom prst="rect">
            <a:avLst/>
          </a:prstGeom>
        </p:spPr>
      </p:pic>
    </p:spTree>
    <p:extLst>
      <p:ext uri="{BB962C8B-B14F-4D97-AF65-F5344CB8AC3E}">
        <p14:creationId xmlns:p14="http://schemas.microsoft.com/office/powerpoint/2010/main" val="278378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lv-LV" dirty="0"/>
              <a:t>Datasets</a:t>
            </a:r>
            <a:endParaRPr lang="en-GB" dirty="0"/>
          </a:p>
        </p:txBody>
      </p:sp>
      <p:sp>
        <p:nvSpPr>
          <p:cNvPr id="7" name="Content Placeholder 6"/>
          <p:cNvSpPr>
            <a:spLocks noGrp="1"/>
          </p:cNvSpPr>
          <p:nvPr>
            <p:ph idx="1"/>
          </p:nvPr>
        </p:nvSpPr>
        <p:spPr>
          <a:xfrm>
            <a:off x="227744" y="912122"/>
            <a:ext cx="8568869" cy="5033773"/>
          </a:xfrm>
        </p:spPr>
        <p:txBody>
          <a:bodyPr/>
          <a:lstStyle/>
          <a:p>
            <a:r>
              <a:rPr lang="lv-LV" b="1" dirty="0"/>
              <a:t>Unballanced</a:t>
            </a:r>
            <a:r>
              <a:rPr lang="lv-LV" dirty="0"/>
              <a:t> dataset: 284k rows, 30 features, 492 fraud cases (0.17%). </a:t>
            </a:r>
            <a:r>
              <a:rPr lang="lv-LV" sz="2000" dirty="0"/>
              <a:t>All features exept time and transaction amount are </a:t>
            </a:r>
            <a:r>
              <a:rPr lang="en-US" sz="2000" b="0" i="0" dirty="0">
                <a:solidFill>
                  <a:srgbClr val="1F1F1F"/>
                </a:solidFill>
                <a:effectLst/>
                <a:latin typeface="Google Sans"/>
              </a:rPr>
              <a:t>anonymized</a:t>
            </a:r>
            <a:r>
              <a:rPr lang="lv-LV" sz="2000" b="0" i="0" dirty="0">
                <a:solidFill>
                  <a:srgbClr val="1F1F1F"/>
                </a:solidFill>
                <a:effectLst/>
                <a:latin typeface="Google Sans"/>
              </a:rPr>
              <a:t> using PCA. Source: Kaggle (2018) </a:t>
            </a:r>
            <a:r>
              <a:rPr lang="lv-LV" sz="2000" b="0" i="1" dirty="0">
                <a:solidFill>
                  <a:srgbClr val="1F1F1F"/>
                </a:solidFill>
                <a:effectLst/>
                <a:latin typeface="Google Sans"/>
              </a:rPr>
              <a:t>t</a:t>
            </a:r>
            <a:r>
              <a:rPr lang="en-US" sz="2000" b="0" i="1" dirty="0" err="1">
                <a:solidFill>
                  <a:srgbClr val="3C4043"/>
                </a:solidFill>
                <a:effectLst/>
                <a:latin typeface="Inter"/>
              </a:rPr>
              <a:t>ransactions</a:t>
            </a:r>
            <a:r>
              <a:rPr lang="en-US" sz="2000" b="0" i="1" dirty="0">
                <a:solidFill>
                  <a:srgbClr val="3C4043"/>
                </a:solidFill>
                <a:effectLst/>
                <a:latin typeface="Inter"/>
              </a:rPr>
              <a:t> made by European cardholders in </a:t>
            </a:r>
            <a:r>
              <a:rPr lang="lv-LV" sz="2000" b="0" i="1" dirty="0">
                <a:solidFill>
                  <a:srgbClr val="3C4043"/>
                </a:solidFill>
                <a:effectLst/>
                <a:latin typeface="Inter"/>
              </a:rPr>
              <a:t>September </a:t>
            </a:r>
            <a:r>
              <a:rPr lang="en-US" sz="2000" b="0" i="1" dirty="0">
                <a:solidFill>
                  <a:srgbClr val="3C4043"/>
                </a:solidFill>
                <a:effectLst/>
                <a:latin typeface="Inter"/>
              </a:rPr>
              <a:t>20</a:t>
            </a:r>
            <a:r>
              <a:rPr lang="lv-LV" sz="2000" b="0" i="1" dirty="0">
                <a:solidFill>
                  <a:srgbClr val="3C4043"/>
                </a:solidFill>
                <a:effectLst/>
                <a:latin typeface="Inter"/>
              </a:rPr>
              <a:t>1</a:t>
            </a:r>
            <a:r>
              <a:rPr lang="en-US" sz="2000" b="0" i="1" dirty="0">
                <a:solidFill>
                  <a:srgbClr val="3C4043"/>
                </a:solidFill>
                <a:effectLst/>
                <a:latin typeface="Inter"/>
              </a:rPr>
              <a:t>3</a:t>
            </a:r>
            <a:endParaRPr lang="en-GB" i="1" dirty="0"/>
          </a:p>
        </p:txBody>
      </p:sp>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7</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Datasets</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pic>
        <p:nvPicPr>
          <p:cNvPr id="9" name="Picture 8">
            <a:extLst>
              <a:ext uri="{FF2B5EF4-FFF2-40B4-BE49-F238E27FC236}">
                <a16:creationId xmlns:a16="http://schemas.microsoft.com/office/drawing/2014/main" id="{33A15C45-A916-6915-9BA7-54ED86BDEFA6}"/>
              </a:ext>
            </a:extLst>
          </p:cNvPr>
          <p:cNvPicPr>
            <a:picLocks noChangeAspect="1"/>
          </p:cNvPicPr>
          <p:nvPr/>
        </p:nvPicPr>
        <p:blipFill>
          <a:blip r:embed="rId3"/>
          <a:stretch>
            <a:fillRect/>
          </a:stretch>
        </p:blipFill>
        <p:spPr>
          <a:xfrm>
            <a:off x="4482299" y="2624008"/>
            <a:ext cx="4542056" cy="1804546"/>
          </a:xfrm>
          <a:prstGeom prst="rect">
            <a:avLst/>
          </a:prstGeom>
        </p:spPr>
      </p:pic>
      <p:pic>
        <p:nvPicPr>
          <p:cNvPr id="11" name="Picture 10">
            <a:extLst>
              <a:ext uri="{FF2B5EF4-FFF2-40B4-BE49-F238E27FC236}">
                <a16:creationId xmlns:a16="http://schemas.microsoft.com/office/drawing/2014/main" id="{2D61CF5C-04EE-9ED5-B6E7-8641D41C8B1B}"/>
              </a:ext>
            </a:extLst>
          </p:cNvPr>
          <p:cNvPicPr>
            <a:picLocks noChangeAspect="1"/>
          </p:cNvPicPr>
          <p:nvPr/>
        </p:nvPicPr>
        <p:blipFill>
          <a:blip r:embed="rId4"/>
          <a:stretch>
            <a:fillRect/>
          </a:stretch>
        </p:blipFill>
        <p:spPr>
          <a:xfrm>
            <a:off x="55811" y="4255405"/>
            <a:ext cx="4226822" cy="2287333"/>
          </a:xfrm>
          <a:prstGeom prst="rect">
            <a:avLst/>
          </a:prstGeom>
        </p:spPr>
      </p:pic>
      <p:pic>
        <p:nvPicPr>
          <p:cNvPr id="18" name="Picture 17">
            <a:extLst>
              <a:ext uri="{FF2B5EF4-FFF2-40B4-BE49-F238E27FC236}">
                <a16:creationId xmlns:a16="http://schemas.microsoft.com/office/drawing/2014/main" id="{C55ABAA6-096E-E54C-0134-CC57E0BB5085}"/>
              </a:ext>
            </a:extLst>
          </p:cNvPr>
          <p:cNvPicPr>
            <a:picLocks noChangeAspect="1"/>
          </p:cNvPicPr>
          <p:nvPr/>
        </p:nvPicPr>
        <p:blipFill>
          <a:blip r:embed="rId5"/>
          <a:stretch>
            <a:fillRect/>
          </a:stretch>
        </p:blipFill>
        <p:spPr>
          <a:xfrm>
            <a:off x="4402431" y="4443081"/>
            <a:ext cx="4568405" cy="1804546"/>
          </a:xfrm>
          <a:prstGeom prst="rect">
            <a:avLst/>
          </a:prstGeom>
        </p:spPr>
      </p:pic>
    </p:spTree>
    <p:extLst>
      <p:ext uri="{BB962C8B-B14F-4D97-AF65-F5344CB8AC3E}">
        <p14:creationId xmlns:p14="http://schemas.microsoft.com/office/powerpoint/2010/main" val="211659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7744" y="407194"/>
            <a:ext cx="8568869" cy="5033773"/>
          </a:xfrm>
        </p:spPr>
        <p:txBody>
          <a:bodyPr/>
          <a:lstStyle/>
          <a:p>
            <a:r>
              <a:rPr lang="lv-LV" b="1" dirty="0"/>
              <a:t>Ballanced </a:t>
            </a:r>
            <a:r>
              <a:rPr lang="lv-LV" dirty="0"/>
              <a:t>dataset: 568k rows, 29 features, 280k fraud cases (50%). </a:t>
            </a:r>
            <a:r>
              <a:rPr lang="lv-LV" sz="2000" i="1" dirty="0"/>
              <a:t>Source</a:t>
            </a:r>
            <a:r>
              <a:rPr lang="en-US" sz="2000" b="0" i="1" dirty="0">
                <a:solidFill>
                  <a:srgbClr val="1F1F1F"/>
                </a:solidFill>
                <a:effectLst/>
                <a:latin typeface="Google Sans"/>
              </a:rPr>
              <a:t>: Kaggle (2023)</a:t>
            </a:r>
            <a:r>
              <a:rPr lang="lv-LV" sz="2000" b="0" i="1" dirty="0">
                <a:solidFill>
                  <a:srgbClr val="1F1F1F"/>
                </a:solidFill>
                <a:effectLst/>
                <a:latin typeface="Google Sans"/>
              </a:rPr>
              <a:t>.</a:t>
            </a:r>
            <a:r>
              <a:rPr lang="en-US" sz="2000" b="0" i="1" dirty="0">
                <a:solidFill>
                  <a:srgbClr val="1F1F1F"/>
                </a:solidFill>
                <a:effectLst/>
                <a:latin typeface="Google Sans"/>
              </a:rPr>
              <a:t> </a:t>
            </a:r>
            <a:r>
              <a:rPr lang="lv-LV" sz="2000" i="1" dirty="0">
                <a:solidFill>
                  <a:srgbClr val="1F1F1F"/>
                </a:solidFill>
                <a:latin typeface="Google Sans"/>
              </a:rPr>
              <a:t>T</a:t>
            </a:r>
            <a:r>
              <a:rPr lang="en-US" sz="2000" b="0" i="1" dirty="0" err="1">
                <a:solidFill>
                  <a:srgbClr val="1F1F1F"/>
                </a:solidFill>
                <a:effectLst/>
                <a:latin typeface="Google Sans"/>
              </a:rPr>
              <a:t>ransactions</a:t>
            </a:r>
            <a:r>
              <a:rPr lang="en-US" sz="2000" b="0" i="1" dirty="0">
                <a:solidFill>
                  <a:srgbClr val="1F1F1F"/>
                </a:solidFill>
                <a:effectLst/>
                <a:latin typeface="Google Sans"/>
              </a:rPr>
              <a:t> made by European cardholders in </a:t>
            </a:r>
            <a:r>
              <a:rPr lang="lv-LV" sz="2000" b="0" i="1" dirty="0">
                <a:solidFill>
                  <a:srgbClr val="1F1F1F"/>
                </a:solidFill>
                <a:effectLst/>
                <a:latin typeface="Google Sans"/>
              </a:rPr>
              <a:t>2023</a:t>
            </a:r>
            <a:endParaRPr lang="en-GB" i="1" dirty="0"/>
          </a:p>
        </p:txBody>
      </p:sp>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8</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Datasets</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pic>
        <p:nvPicPr>
          <p:cNvPr id="10" name="Picture 9">
            <a:extLst>
              <a:ext uri="{FF2B5EF4-FFF2-40B4-BE49-F238E27FC236}">
                <a16:creationId xmlns:a16="http://schemas.microsoft.com/office/drawing/2014/main" id="{5DCF1674-82AD-AF82-307D-8B92703888B7}"/>
              </a:ext>
            </a:extLst>
          </p:cNvPr>
          <p:cNvPicPr>
            <a:picLocks noChangeAspect="1"/>
          </p:cNvPicPr>
          <p:nvPr/>
        </p:nvPicPr>
        <p:blipFill>
          <a:blip r:embed="rId3"/>
          <a:stretch>
            <a:fillRect/>
          </a:stretch>
        </p:blipFill>
        <p:spPr>
          <a:xfrm>
            <a:off x="0" y="4282097"/>
            <a:ext cx="4335182" cy="2314955"/>
          </a:xfrm>
          <a:prstGeom prst="rect">
            <a:avLst/>
          </a:prstGeom>
        </p:spPr>
      </p:pic>
      <p:pic>
        <p:nvPicPr>
          <p:cNvPr id="15" name="Picture 14">
            <a:extLst>
              <a:ext uri="{FF2B5EF4-FFF2-40B4-BE49-F238E27FC236}">
                <a16:creationId xmlns:a16="http://schemas.microsoft.com/office/drawing/2014/main" id="{14AB02F6-E80A-55E7-094C-47426FA8AE99}"/>
              </a:ext>
            </a:extLst>
          </p:cNvPr>
          <p:cNvPicPr>
            <a:picLocks noChangeAspect="1"/>
          </p:cNvPicPr>
          <p:nvPr/>
        </p:nvPicPr>
        <p:blipFill>
          <a:blip r:embed="rId4"/>
          <a:stretch>
            <a:fillRect/>
          </a:stretch>
        </p:blipFill>
        <p:spPr>
          <a:xfrm>
            <a:off x="3006915" y="1643605"/>
            <a:ext cx="6017442" cy="2441704"/>
          </a:xfrm>
          <a:prstGeom prst="rect">
            <a:avLst/>
          </a:prstGeom>
        </p:spPr>
      </p:pic>
      <p:pic>
        <p:nvPicPr>
          <p:cNvPr id="17" name="Picture 16">
            <a:extLst>
              <a:ext uri="{FF2B5EF4-FFF2-40B4-BE49-F238E27FC236}">
                <a16:creationId xmlns:a16="http://schemas.microsoft.com/office/drawing/2014/main" id="{56D7DA2E-998B-E959-A899-872979977E87}"/>
              </a:ext>
            </a:extLst>
          </p:cNvPr>
          <p:cNvPicPr>
            <a:picLocks noChangeAspect="1"/>
          </p:cNvPicPr>
          <p:nvPr/>
        </p:nvPicPr>
        <p:blipFill>
          <a:blip r:embed="rId5"/>
          <a:stretch>
            <a:fillRect/>
          </a:stretch>
        </p:blipFill>
        <p:spPr>
          <a:xfrm>
            <a:off x="4335182" y="4374625"/>
            <a:ext cx="4815668" cy="1934021"/>
          </a:xfrm>
          <a:prstGeom prst="rect">
            <a:avLst/>
          </a:prstGeom>
        </p:spPr>
      </p:pic>
    </p:spTree>
    <p:extLst>
      <p:ext uri="{BB962C8B-B14F-4D97-AF65-F5344CB8AC3E}">
        <p14:creationId xmlns:p14="http://schemas.microsoft.com/office/powerpoint/2010/main" val="1215045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A4054C3-C327-4949-A87F-3351AEDBA2F2}" type="datetime5">
              <a:rPr lang="en-GB" smtClean="0"/>
              <a:t>19-Apr-24</a:t>
            </a:fld>
            <a:endParaRPr lang="en-GB" dirty="0"/>
          </a:p>
        </p:txBody>
      </p:sp>
      <p:sp>
        <p:nvSpPr>
          <p:cNvPr id="8" name="Slide Number Placeholder 7"/>
          <p:cNvSpPr>
            <a:spLocks noGrp="1"/>
          </p:cNvSpPr>
          <p:nvPr>
            <p:ph type="sldNum" sz="quarter" idx="12"/>
          </p:nvPr>
        </p:nvSpPr>
        <p:spPr/>
        <p:txBody>
          <a:bodyPr/>
          <a:lstStyle/>
          <a:p>
            <a:fld id="{CC7D8618-F20C-406E-B464-04F15D14577A}" type="slidenum">
              <a:rPr lang="en-GB" smtClean="0"/>
              <a:pPr/>
              <a:t>9</a:t>
            </a:fld>
            <a:endParaRPr lang="en-GB" dirty="0"/>
          </a:p>
        </p:txBody>
      </p:sp>
      <p:sp>
        <p:nvSpPr>
          <p:cNvPr id="12" name="Text Placeholder 11"/>
          <p:cNvSpPr>
            <a:spLocks noGrp="1"/>
          </p:cNvSpPr>
          <p:nvPr>
            <p:ph type="body" sz="quarter" idx="13"/>
          </p:nvPr>
        </p:nvSpPr>
        <p:spPr/>
        <p:txBody>
          <a:bodyPr/>
          <a:lstStyle/>
          <a:p>
            <a:r>
              <a:rPr lang="lv-LV" dirty="0"/>
              <a:t>Justs Viduss</a:t>
            </a:r>
            <a:endParaRPr lang="en-GB" dirty="0"/>
          </a:p>
        </p:txBody>
      </p:sp>
      <p:sp>
        <p:nvSpPr>
          <p:cNvPr id="13" name="Text Placeholder 12"/>
          <p:cNvSpPr>
            <a:spLocks noGrp="1"/>
          </p:cNvSpPr>
          <p:nvPr>
            <p:ph type="body" sz="quarter" idx="14"/>
          </p:nvPr>
        </p:nvSpPr>
        <p:spPr/>
        <p:txBody>
          <a:bodyPr/>
          <a:lstStyle/>
          <a:p>
            <a:r>
              <a:rPr lang="lv-LV" dirty="0"/>
              <a:t>Datasets</a:t>
            </a:r>
            <a:endParaRPr lang="en-GB" dirty="0"/>
          </a:p>
        </p:txBody>
      </p:sp>
      <p:sp>
        <p:nvSpPr>
          <p:cNvPr id="14" name="Text Placeholder 13"/>
          <p:cNvSpPr>
            <a:spLocks noGrp="1"/>
          </p:cNvSpPr>
          <p:nvPr>
            <p:ph type="body" sz="quarter" idx="15"/>
          </p:nvPr>
        </p:nvSpPr>
        <p:spPr/>
        <p:txBody>
          <a:bodyPr/>
          <a:lstStyle/>
          <a:p>
            <a:r>
              <a:rPr lang="lv-LV" dirty="0"/>
              <a:t>Research of Boosting Alghoritms</a:t>
            </a:r>
            <a:endParaRPr lang="en-GB" dirty="0"/>
          </a:p>
        </p:txBody>
      </p:sp>
      <p:pic>
        <p:nvPicPr>
          <p:cNvPr id="3" name="Picture 2">
            <a:extLst>
              <a:ext uri="{FF2B5EF4-FFF2-40B4-BE49-F238E27FC236}">
                <a16:creationId xmlns:a16="http://schemas.microsoft.com/office/drawing/2014/main" id="{B7DA50B0-5B1E-8042-9E8C-972AFB5C95E0}"/>
              </a:ext>
            </a:extLst>
          </p:cNvPr>
          <p:cNvPicPr>
            <a:picLocks noChangeAspect="1"/>
          </p:cNvPicPr>
          <p:nvPr/>
        </p:nvPicPr>
        <p:blipFill>
          <a:blip r:embed="rId3"/>
          <a:stretch>
            <a:fillRect/>
          </a:stretch>
        </p:blipFill>
        <p:spPr>
          <a:xfrm>
            <a:off x="0" y="4078897"/>
            <a:ext cx="9144000" cy="2518155"/>
          </a:xfrm>
          <a:prstGeom prst="rect">
            <a:avLst/>
          </a:prstGeom>
        </p:spPr>
      </p:pic>
      <p:sp>
        <p:nvSpPr>
          <p:cNvPr id="15" name="Content Placeholder 6">
            <a:extLst>
              <a:ext uri="{FF2B5EF4-FFF2-40B4-BE49-F238E27FC236}">
                <a16:creationId xmlns:a16="http://schemas.microsoft.com/office/drawing/2014/main" id="{982FD108-4795-8825-BE4F-38DCAA499672}"/>
              </a:ext>
            </a:extLst>
          </p:cNvPr>
          <p:cNvSpPr txBox="1">
            <a:spLocks/>
          </p:cNvSpPr>
          <p:nvPr/>
        </p:nvSpPr>
        <p:spPr>
          <a:xfrm>
            <a:off x="227744" y="407194"/>
            <a:ext cx="8568869" cy="5033773"/>
          </a:xfrm>
          <a:prstGeom prst="rect">
            <a:avLst/>
          </a:prstGeom>
        </p:spPr>
        <p:txBody>
          <a:bodyPr vert="horz" lIns="0" tIns="45720" rIns="0" bIns="45720" rtlCol="0">
            <a:normAutofit/>
          </a:bodyPr>
          <a:lstStyle>
            <a:lvl1pPr marL="230188" indent="-230188" algn="l" defTabSz="914400" rtl="0" eaLnBrk="1" latinLnBrk="0" hangingPunct="1">
              <a:lnSpc>
                <a:spcPct val="150000"/>
              </a:lnSpc>
              <a:spcBef>
                <a:spcPts val="1200"/>
              </a:spcBef>
              <a:spcAft>
                <a:spcPts val="200"/>
              </a:spcAft>
              <a:buClr>
                <a:schemeClr val="accent1"/>
              </a:buClr>
              <a:buSzPct val="100000"/>
              <a:buFont typeface="Arial" panose="020B0604020202020204" pitchFamily="34" charset="0"/>
              <a:buChar char="•"/>
              <a:tabLst>
                <a:tab pos="230188" algn="l"/>
                <a:tab pos="631825" algn="l"/>
              </a:tabLst>
              <a:defRPr sz="2400" kern="1200">
                <a:solidFill>
                  <a:schemeClr val="tx1">
                    <a:lumMod val="75000"/>
                    <a:lumOff val="25000"/>
                  </a:schemeClr>
                </a:solidFill>
                <a:latin typeface="+mn-lt"/>
                <a:ea typeface="+mn-ea"/>
                <a:cs typeface="+mn-cs"/>
              </a:defRPr>
            </a:lvl1pPr>
            <a:lvl2pPr marL="461963" indent="-231775" algn="l" defTabSz="914400" rtl="0" eaLnBrk="1" latinLnBrk="0" hangingPunct="1">
              <a:lnSpc>
                <a:spcPct val="150000"/>
              </a:lnSpc>
              <a:spcBef>
                <a:spcPts val="200"/>
              </a:spcBef>
              <a:spcAft>
                <a:spcPts val="400"/>
              </a:spcAft>
              <a:buClr>
                <a:schemeClr val="accent2"/>
              </a:buClr>
              <a:buFont typeface="Calibri" pitchFamily="34" charset="0"/>
              <a:buChar char="◦"/>
              <a:tabLst>
                <a:tab pos="461963" algn="l"/>
              </a:tabLst>
              <a:defRPr sz="2400" kern="1200">
                <a:solidFill>
                  <a:schemeClr val="tx1">
                    <a:lumMod val="75000"/>
                    <a:lumOff val="25000"/>
                  </a:schemeClr>
                </a:solidFill>
                <a:latin typeface="+mn-lt"/>
                <a:ea typeface="+mn-ea"/>
                <a:cs typeface="+mn-cs"/>
              </a:defRPr>
            </a:lvl2pPr>
            <a:lvl3pPr marL="684213" indent="-225425" algn="l" defTabSz="914400" rtl="0" eaLnBrk="1" latinLnBrk="0" hangingPunct="1">
              <a:lnSpc>
                <a:spcPct val="150000"/>
              </a:lnSpc>
              <a:spcBef>
                <a:spcPts val="200"/>
              </a:spcBef>
              <a:spcAft>
                <a:spcPts val="400"/>
              </a:spcAft>
              <a:buClr>
                <a:schemeClr val="accent2"/>
              </a:buClr>
              <a:buFont typeface="Calibri" pitchFamily="34" charset="0"/>
              <a:buChar char="◦"/>
              <a:defRPr sz="2400" kern="1200">
                <a:solidFill>
                  <a:schemeClr val="tx1">
                    <a:lumMod val="75000"/>
                    <a:lumOff val="25000"/>
                  </a:schemeClr>
                </a:solidFill>
                <a:latin typeface="+mn-lt"/>
                <a:ea typeface="+mn-ea"/>
                <a:cs typeface="+mn-cs"/>
              </a:defRPr>
            </a:lvl3pPr>
            <a:lvl4pPr marL="914400" indent="-230188" algn="l" defTabSz="914400" rtl="0" eaLnBrk="1" latinLnBrk="0" hangingPunct="1">
              <a:lnSpc>
                <a:spcPct val="150000"/>
              </a:lnSpc>
              <a:spcBef>
                <a:spcPts val="200"/>
              </a:spcBef>
              <a:spcAft>
                <a:spcPts val="400"/>
              </a:spcAft>
              <a:buClr>
                <a:schemeClr val="accent2"/>
              </a:buClr>
              <a:buFont typeface="Calibri" pitchFamily="34" charset="0"/>
              <a:buChar char="◦"/>
              <a:defRPr sz="2400" kern="1200">
                <a:solidFill>
                  <a:schemeClr val="tx1">
                    <a:lumMod val="75000"/>
                    <a:lumOff val="25000"/>
                  </a:schemeClr>
                </a:solidFill>
                <a:latin typeface="+mn-lt"/>
                <a:ea typeface="+mn-ea"/>
                <a:cs typeface="+mn-cs"/>
              </a:defRPr>
            </a:lvl4pPr>
            <a:lvl5pPr marL="1144588" indent="-230188" algn="l" defTabSz="914400" rtl="0" eaLnBrk="1" latinLnBrk="0" hangingPunct="1">
              <a:lnSpc>
                <a:spcPct val="150000"/>
              </a:lnSpc>
              <a:spcBef>
                <a:spcPts val="200"/>
              </a:spcBef>
              <a:spcAft>
                <a:spcPts val="400"/>
              </a:spcAft>
              <a:buClr>
                <a:schemeClr val="accent2"/>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lv-LV" b="1" dirty="0"/>
              <a:t>Synthetic</a:t>
            </a:r>
            <a:r>
              <a:rPr lang="lv-LV" dirty="0"/>
              <a:t> data: Generated with python script, 1.7m rows, 5 features, 14k fraud cases (0.84%)</a:t>
            </a:r>
            <a:endParaRPr lang="en-GB" i="1" dirty="0"/>
          </a:p>
        </p:txBody>
      </p:sp>
      <p:pic>
        <p:nvPicPr>
          <p:cNvPr id="19" name="Picture 18">
            <a:extLst>
              <a:ext uri="{FF2B5EF4-FFF2-40B4-BE49-F238E27FC236}">
                <a16:creationId xmlns:a16="http://schemas.microsoft.com/office/drawing/2014/main" id="{1006F342-60E1-5C2D-5138-3C1A412B23F7}"/>
              </a:ext>
            </a:extLst>
          </p:cNvPr>
          <p:cNvPicPr>
            <a:picLocks noChangeAspect="1"/>
          </p:cNvPicPr>
          <p:nvPr/>
        </p:nvPicPr>
        <p:blipFill>
          <a:blip r:embed="rId4"/>
          <a:stretch>
            <a:fillRect/>
          </a:stretch>
        </p:blipFill>
        <p:spPr>
          <a:xfrm>
            <a:off x="4623701" y="1417033"/>
            <a:ext cx="4400656" cy="2624583"/>
          </a:xfrm>
          <a:prstGeom prst="rect">
            <a:avLst/>
          </a:prstGeom>
        </p:spPr>
      </p:pic>
    </p:spTree>
    <p:extLst>
      <p:ext uri="{BB962C8B-B14F-4D97-AF65-F5344CB8AC3E}">
        <p14:creationId xmlns:p14="http://schemas.microsoft.com/office/powerpoint/2010/main" val="2101287291"/>
      </p:ext>
    </p:extLst>
  </p:cSld>
  <p:clrMapOvr>
    <a:masterClrMapping/>
  </p:clrMapOvr>
</p:sld>
</file>

<file path=ppt/theme/theme1.xml><?xml version="1.0" encoding="utf-8"?>
<a:theme xmlns:a="http://schemas.openxmlformats.org/drawingml/2006/main" name="RelStat-Titl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1" id="{71F6F22B-A37B-4890-B89E-DCF440AC0BB8}" vid="{285A99D1-9C4A-46B3-87C0-AB6728A7CF68}"/>
    </a:ext>
  </a:extLst>
</a:theme>
</file>

<file path=ppt/theme/theme2.xml><?xml version="1.0" encoding="utf-8"?>
<a:theme xmlns:a="http://schemas.openxmlformats.org/drawingml/2006/main" name="RelStat-Conten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1" id="{71F6F22B-A37B-4890-B89E-DCF440AC0BB8}" vid="{285A99D1-9C4A-46B3-87C0-AB6728A7CF6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Theme1</Template>
  <TotalTime>12918</TotalTime>
  <Words>1146</Words>
  <Application>Microsoft Office PowerPoint</Application>
  <PresentationFormat>On-screen Show (4:3)</PresentationFormat>
  <Paragraphs>173</Paragraphs>
  <Slides>19</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Aptos Narrow</vt:lpstr>
      <vt:lpstr>Arial</vt:lpstr>
      <vt:lpstr>Calibri</vt:lpstr>
      <vt:lpstr>Calibri Light</vt:lpstr>
      <vt:lpstr>Google Sans</vt:lpstr>
      <vt:lpstr>Inter</vt:lpstr>
      <vt:lpstr>Söhne</vt:lpstr>
      <vt:lpstr>Times New Roman</vt:lpstr>
      <vt:lpstr>RelStat-Title</vt:lpstr>
      <vt:lpstr>RelStat-Content</vt:lpstr>
      <vt:lpstr>RESEARCH OF BOOSTING ALGORITHMS VERSUS TRADITIONAL METHODS IN CREDIT CARD FRAUD DETECTION ACROSS VARIED DATASETS</vt:lpstr>
      <vt:lpstr>Why This Research Matters</vt:lpstr>
      <vt:lpstr>Objectives</vt:lpstr>
      <vt:lpstr>Outline</vt:lpstr>
      <vt:lpstr>Algorithms tested</vt:lpstr>
      <vt:lpstr>PowerPoint Presentation</vt:lpstr>
      <vt:lpstr>Datasets</vt:lpstr>
      <vt:lpstr>PowerPoint Presentation</vt:lpstr>
      <vt:lpstr>PowerPoint Presentation</vt:lpstr>
      <vt:lpstr>Implementation</vt:lpstr>
      <vt:lpstr>Algorithm performance analysis</vt:lpstr>
      <vt:lpstr>Recall</vt:lpstr>
      <vt:lpstr>Recall</vt:lpstr>
      <vt:lpstr>Accuracy</vt:lpstr>
      <vt:lpstr>F1 Score</vt:lpstr>
      <vt:lpstr>Precision</vt:lpstr>
      <vt:lpstr>Conclusions</vt:lpstr>
      <vt:lpstr>Acknowledgements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Pavlyuk</dc:creator>
  <cp:lastModifiedBy>Justs Vīdušs</cp:lastModifiedBy>
  <cp:revision>54</cp:revision>
  <dcterms:created xsi:type="dcterms:W3CDTF">2018-07-20T13:43:23Z</dcterms:created>
  <dcterms:modified xsi:type="dcterms:W3CDTF">2024-04-22T07:22:00Z</dcterms:modified>
</cp:coreProperties>
</file>