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4" r:id="rId9"/>
    <p:sldId id="263" r:id="rId10"/>
    <p:sldId id="265" r:id="rId11"/>
    <p:sldId id="268" r:id="rId12"/>
    <p:sldId id="269" r:id="rId13"/>
    <p:sldId id="270" r:id="rId14"/>
    <p:sldId id="271" r:id="rId15"/>
    <p:sldId id="272" r:id="rId16"/>
    <p:sldId id="273" r:id="rId17"/>
    <p:sldId id="274" r:id="rId18"/>
    <p:sldId id="275" r:id="rId19"/>
    <p:sldId id="276" r:id="rId20"/>
    <p:sldId id="266" r:id="rId21"/>
    <p:sldId id="267"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42" d="100"/>
          <a:sy n="42" d="100"/>
        </p:scale>
        <p:origin x="72"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27703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253463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8936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162776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1914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765939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400124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161811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158337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5B9B9-40FD-4CB7-859A-2CB190B9AC9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207740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B5B9B9-40FD-4CB7-859A-2CB190B9AC9F}"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34865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B5B9B9-40FD-4CB7-859A-2CB190B9AC9F}"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232840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B5B9B9-40FD-4CB7-859A-2CB190B9AC9F}"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272984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5B9B9-40FD-4CB7-859A-2CB190B9AC9F}"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280178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5B9B9-40FD-4CB7-859A-2CB190B9AC9F}"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425667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5B9B9-40FD-4CB7-859A-2CB190B9AC9F}"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BBB7-B47F-4EBA-8B59-97EE619750AD}" type="slidenum">
              <a:rPr lang="en-US" smtClean="0"/>
              <a:t>‹#›</a:t>
            </a:fld>
            <a:endParaRPr lang="en-US"/>
          </a:p>
        </p:txBody>
      </p:sp>
    </p:spTree>
    <p:extLst>
      <p:ext uri="{BB962C8B-B14F-4D97-AF65-F5344CB8AC3E}">
        <p14:creationId xmlns:p14="http://schemas.microsoft.com/office/powerpoint/2010/main" val="239908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B5B9B9-40FD-4CB7-859A-2CB190B9AC9F}" type="datetimeFigureOut">
              <a:rPr lang="en-US" smtClean="0"/>
              <a:t>11/20/2024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C0BBB7-B47F-4EBA-8B59-97EE619750AD}" type="slidenum">
              <a:rPr lang="en-US" smtClean="0"/>
              <a:t>‹#›</a:t>
            </a:fld>
            <a:endParaRPr lang="en-US"/>
          </a:p>
        </p:txBody>
      </p:sp>
    </p:spTree>
    <p:extLst>
      <p:ext uri="{BB962C8B-B14F-4D97-AF65-F5344CB8AC3E}">
        <p14:creationId xmlns:p14="http://schemas.microsoft.com/office/powerpoint/2010/main" val="4359599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RENERGY%20HUB%20PROJECT/renewable_energy_multinational_dataset.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530C-ACE1-908D-2E57-02FF05542D00}"/>
              </a:ext>
            </a:extLst>
          </p:cNvPr>
          <p:cNvSpPr>
            <a:spLocks noGrp="1"/>
          </p:cNvSpPr>
          <p:nvPr>
            <p:ph type="ctrTitle"/>
          </p:nvPr>
        </p:nvSpPr>
        <p:spPr>
          <a:xfrm>
            <a:off x="-801859" y="2317651"/>
            <a:ext cx="12192000" cy="2152357"/>
          </a:xfrm>
        </p:spPr>
        <p:txBody>
          <a:bodyPr>
            <a:normAutofit fontScale="90000"/>
          </a:bodyPr>
          <a:lstStyle/>
          <a:p>
            <a:pPr algn="ctr"/>
            <a:br>
              <a:rPr lang="en-US" dirty="0"/>
            </a:br>
            <a:r>
              <a:rPr lang="en-US" dirty="0"/>
              <a:t> </a:t>
            </a:r>
            <a:br>
              <a:rPr lang="en-US" dirty="0"/>
            </a:br>
            <a:r>
              <a:rPr lang="en-US" dirty="0"/>
              <a:t>	</a:t>
            </a:r>
          </a:p>
        </p:txBody>
      </p:sp>
      <p:sp>
        <p:nvSpPr>
          <p:cNvPr id="3" name="Subtitle 2">
            <a:extLst>
              <a:ext uri="{FF2B5EF4-FFF2-40B4-BE49-F238E27FC236}">
                <a16:creationId xmlns:a16="http://schemas.microsoft.com/office/drawing/2014/main" id="{D0AEFE9E-3986-6BB1-015B-E98FF4398ADB}"/>
              </a:ext>
            </a:extLst>
          </p:cNvPr>
          <p:cNvSpPr>
            <a:spLocks noGrp="1"/>
          </p:cNvSpPr>
          <p:nvPr>
            <p:ph type="subTitle" idx="1"/>
          </p:nvPr>
        </p:nvSpPr>
        <p:spPr>
          <a:xfrm>
            <a:off x="562708" y="1674054"/>
            <a:ext cx="9145921" cy="1287194"/>
          </a:xfrm>
        </p:spPr>
        <p:txBody>
          <a:bodyPr>
            <a:normAutofit/>
          </a:bodyPr>
          <a:lstStyle/>
          <a:p>
            <a:pPr algn="l"/>
            <a:r>
              <a:rPr lang="en-US" sz="1600" b="1" dirty="0">
                <a:solidFill>
                  <a:schemeClr val="accent1">
                    <a:lumMod val="60000"/>
                    <a:lumOff val="40000"/>
                  </a:schemeClr>
                </a:solidFill>
                <a:latin typeface="Arial Black" panose="020B0A04020102020204" pitchFamily="34" charset="0"/>
              </a:rPr>
              <a:t>PRESENTED BY: GROUP2</a:t>
            </a:r>
            <a:br>
              <a:rPr lang="en-US" sz="1600" b="1" dirty="0">
                <a:solidFill>
                  <a:schemeClr val="accent1">
                    <a:lumMod val="60000"/>
                    <a:lumOff val="40000"/>
                  </a:schemeClr>
                </a:solidFill>
                <a:latin typeface="Arial Black" panose="020B0A04020102020204" pitchFamily="34" charset="0"/>
              </a:rPr>
            </a:br>
            <a:r>
              <a:rPr lang="en-US" sz="1600" b="1" dirty="0">
                <a:solidFill>
                  <a:schemeClr val="accent1">
                    <a:lumMod val="60000"/>
                    <a:lumOff val="40000"/>
                  </a:schemeClr>
                </a:solidFill>
                <a:latin typeface="Arial Black" panose="020B0A04020102020204" pitchFamily="34" charset="0"/>
              </a:rPr>
              <a:t>INTERNPULSE COHORT 5</a:t>
            </a:r>
            <a:br>
              <a:rPr lang="en-US" sz="1600" b="1" dirty="0">
                <a:solidFill>
                  <a:schemeClr val="accent1">
                    <a:lumMod val="60000"/>
                    <a:lumOff val="40000"/>
                  </a:schemeClr>
                </a:solidFill>
                <a:latin typeface="Arial Black" panose="020B0A04020102020204" pitchFamily="34" charset="0"/>
              </a:rPr>
            </a:br>
            <a:r>
              <a:rPr lang="en-US" sz="1600" b="1" dirty="0">
                <a:solidFill>
                  <a:schemeClr val="accent1">
                    <a:lumMod val="60000"/>
                    <a:lumOff val="40000"/>
                  </a:schemeClr>
                </a:solidFill>
                <a:latin typeface="Arial Black" panose="020B0A04020102020204" pitchFamily="34" charset="0"/>
              </a:rPr>
              <a:t>November, 2024.</a:t>
            </a:r>
          </a:p>
        </p:txBody>
      </p:sp>
      <p:pic>
        <p:nvPicPr>
          <p:cNvPr id="9" name="Picture 8">
            <a:extLst>
              <a:ext uri="{FF2B5EF4-FFF2-40B4-BE49-F238E27FC236}">
                <a16:creationId xmlns:a16="http://schemas.microsoft.com/office/drawing/2014/main" id="{C8471E32-BB71-666D-B4E1-BC67B64E6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94" y="1"/>
            <a:ext cx="2208628" cy="998806"/>
          </a:xfrm>
          <a:prstGeom prst="rect">
            <a:avLst/>
          </a:prstGeom>
        </p:spPr>
      </p:pic>
      <p:sp>
        <p:nvSpPr>
          <p:cNvPr id="11" name="TextBox 10">
            <a:extLst>
              <a:ext uri="{FF2B5EF4-FFF2-40B4-BE49-F238E27FC236}">
                <a16:creationId xmlns:a16="http://schemas.microsoft.com/office/drawing/2014/main" id="{6AD5EED6-A2B2-B502-0D29-1B4BEF251C16}"/>
              </a:ext>
            </a:extLst>
          </p:cNvPr>
          <p:cNvSpPr txBox="1"/>
          <p:nvPr/>
        </p:nvSpPr>
        <p:spPr>
          <a:xfrm>
            <a:off x="-1511105" y="942535"/>
            <a:ext cx="13080609" cy="584775"/>
          </a:xfrm>
          <a:prstGeom prst="rect">
            <a:avLst/>
          </a:prstGeom>
          <a:noFill/>
        </p:spPr>
        <p:txBody>
          <a:bodyPr wrap="square" rtlCol="0">
            <a:spAutoFit/>
          </a:bodyPr>
          <a:lstStyle/>
          <a:p>
            <a:pPr algn="ctr"/>
            <a:r>
              <a:rPr lang="en-US" sz="3200" dirty="0">
                <a:solidFill>
                  <a:schemeClr val="accent1">
                    <a:lumMod val="60000"/>
                    <a:lumOff val="40000"/>
                  </a:schemeClr>
                </a:solidFill>
                <a:latin typeface="Arial Black" panose="020B0A04020102020204" pitchFamily="34" charset="0"/>
              </a:rPr>
              <a:t>BUYER &amp; SELLER SEGMENTATION</a:t>
            </a:r>
          </a:p>
        </p:txBody>
      </p:sp>
    </p:spTree>
    <p:extLst>
      <p:ext uri="{BB962C8B-B14F-4D97-AF65-F5344CB8AC3E}">
        <p14:creationId xmlns:p14="http://schemas.microsoft.com/office/powerpoint/2010/main" val="408771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C106-2D1E-0304-35EB-16C9D36F9CEB}"/>
              </a:ext>
            </a:extLst>
          </p:cNvPr>
          <p:cNvSpPr>
            <a:spLocks noGrp="1"/>
          </p:cNvSpPr>
          <p:nvPr>
            <p:ph type="title"/>
          </p:nvPr>
        </p:nvSpPr>
        <p:spPr/>
        <p:txBody>
          <a:bodyPr/>
          <a:lstStyle/>
          <a:p>
            <a:r>
              <a:rPr lang="en-US" dirty="0"/>
              <a:t>"Buyer and Seller Personas".</a:t>
            </a:r>
          </a:p>
        </p:txBody>
      </p:sp>
      <p:pic>
        <p:nvPicPr>
          <p:cNvPr id="4" name="Content Placeholder 3">
            <a:extLst>
              <a:ext uri="{FF2B5EF4-FFF2-40B4-BE49-F238E27FC236}">
                <a16:creationId xmlns:a16="http://schemas.microsoft.com/office/drawing/2014/main" id="{92E92D76-48A7-DDB9-4C10-142FED8B9E26}"/>
              </a:ext>
            </a:extLst>
          </p:cNvPr>
          <p:cNvPicPr>
            <a:picLocks noGrp="1" noChangeAspect="1"/>
          </p:cNvPicPr>
          <p:nvPr>
            <p:ph idx="1"/>
          </p:nvPr>
        </p:nvPicPr>
        <p:blipFill>
          <a:blip r:embed="rId2"/>
          <a:stretch>
            <a:fillRect/>
          </a:stretch>
        </p:blipFill>
        <p:spPr>
          <a:xfrm>
            <a:off x="330140" y="1147299"/>
            <a:ext cx="4044912" cy="3780302"/>
          </a:xfrm>
          <a:prstGeom prst="rect">
            <a:avLst/>
          </a:prstGeom>
        </p:spPr>
      </p:pic>
      <p:sp>
        <p:nvSpPr>
          <p:cNvPr id="6" name="TextBox 5">
            <a:extLst>
              <a:ext uri="{FF2B5EF4-FFF2-40B4-BE49-F238E27FC236}">
                <a16:creationId xmlns:a16="http://schemas.microsoft.com/office/drawing/2014/main" id="{F74668C9-CB25-3EBB-BE75-DFF5E97CF765}"/>
              </a:ext>
            </a:extLst>
          </p:cNvPr>
          <p:cNvSpPr txBox="1"/>
          <p:nvPr/>
        </p:nvSpPr>
        <p:spPr>
          <a:xfrm>
            <a:off x="4375053" y="1266092"/>
            <a:ext cx="5767754" cy="4463914"/>
          </a:xfrm>
          <a:prstGeom prst="rect">
            <a:avLst/>
          </a:prstGeom>
          <a:noFill/>
        </p:spPr>
        <p:txBody>
          <a:bodyPr wrap="square" rtlCol="0">
            <a:spAutoFit/>
          </a:bodyPr>
          <a:lstStyle/>
          <a:p>
            <a:pPr marL="0" indent="0" defTabSz="457200">
              <a:lnSpc>
                <a:spcPct val="107000"/>
              </a:lnSpc>
              <a:spcBef>
                <a:spcPct val="0"/>
              </a:spcBef>
              <a:spcAft>
                <a:spcPts val="800"/>
              </a:spcAft>
            </a:pPr>
            <a:r>
              <a:rPr lang="en-US" sz="1800" dirty="0">
                <a:latin typeface="Calibri" panose="020F0502020204030204"/>
                <a:ea typeface="Calibri" panose="020F0502020204030204"/>
              </a:rPr>
              <a:t>1. </a:t>
            </a:r>
            <a:r>
              <a:rPr lang="en-US" sz="2400" b="1" dirty="0">
                <a:latin typeface="Calibri" panose="020F0502020204030204"/>
                <a:ea typeface="Calibri" panose="020F0502020204030204"/>
              </a:rPr>
              <a:t>Sandra Brown</a:t>
            </a:r>
          </a:p>
          <a:p>
            <a:pPr marL="0" indent="0" defTabSz="457200">
              <a:lnSpc>
                <a:spcPct val="107000"/>
              </a:lnSpc>
              <a:spcBef>
                <a:spcPct val="0"/>
              </a:spcBef>
              <a:spcAft>
                <a:spcPts val="800"/>
              </a:spcAft>
            </a:pPr>
            <a:r>
              <a:rPr lang="en-US" sz="1800" dirty="0">
                <a:latin typeface="Calibri" panose="020F0502020204030204"/>
                <a:ea typeface="Calibri" panose="020F0502020204030204"/>
              </a:rPr>
              <a:t> Profile</a:t>
            </a:r>
          </a:p>
          <a:p>
            <a:pPr marL="0" indent="0" defTabSz="457200">
              <a:lnSpc>
                <a:spcPct val="107000"/>
              </a:lnSpc>
              <a:spcBef>
                <a:spcPct val="0"/>
              </a:spcBef>
              <a:spcAft>
                <a:spcPts val="800"/>
              </a:spcAft>
            </a:pPr>
            <a:r>
              <a:rPr lang="en-US" sz="1800" dirty="0">
                <a:latin typeface="Calibri" panose="020F0502020204030204"/>
                <a:ea typeface="Calibri" panose="020F0502020204030204"/>
              </a:rPr>
              <a:t>- Name: Sandra</a:t>
            </a:r>
          </a:p>
          <a:p>
            <a:pPr marL="0" indent="0" defTabSz="457200">
              <a:lnSpc>
                <a:spcPct val="107000"/>
              </a:lnSpc>
              <a:spcBef>
                <a:spcPct val="0"/>
              </a:spcBef>
              <a:spcAft>
                <a:spcPts val="800"/>
              </a:spcAft>
            </a:pPr>
            <a:r>
              <a:rPr lang="en-US" sz="1800" dirty="0">
                <a:latin typeface="Calibri" panose="020F0502020204030204"/>
                <a:ea typeface="Calibri" panose="020F0502020204030204"/>
              </a:rPr>
              <a:t>- Age: 56+</a:t>
            </a:r>
          </a:p>
          <a:p>
            <a:pPr marL="0" indent="0" defTabSz="457200">
              <a:lnSpc>
                <a:spcPct val="107000"/>
              </a:lnSpc>
              <a:spcBef>
                <a:spcPct val="0"/>
              </a:spcBef>
              <a:spcAft>
                <a:spcPts val="800"/>
              </a:spcAft>
            </a:pPr>
            <a:r>
              <a:rPr lang="en-US" sz="1800" dirty="0">
                <a:latin typeface="Calibri" panose="020F0502020204030204"/>
                <a:ea typeface="Calibri" panose="020F0502020204030204"/>
              </a:rPr>
              <a:t>- Location: </a:t>
            </a:r>
            <a:r>
              <a:rPr lang="en-US" dirty="0">
                <a:latin typeface="Calibri" panose="020F0502020204030204"/>
                <a:ea typeface="Calibri" panose="020F0502020204030204"/>
              </a:rPr>
              <a:t>Nigeria</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rPr>
              <a:t>- Gender: Female</a:t>
            </a:r>
          </a:p>
          <a:p>
            <a:pPr marL="0" indent="0" defTabSz="457200">
              <a:lnSpc>
                <a:spcPct val="107000"/>
              </a:lnSpc>
              <a:spcBef>
                <a:spcPct val="0"/>
              </a:spcBef>
              <a:spcAft>
                <a:spcPts val="800"/>
              </a:spcAft>
            </a:pPr>
            <a:r>
              <a:rPr lang="en-US" sz="1800" dirty="0">
                <a:latin typeface="Calibri" panose="020F0502020204030204"/>
                <a:ea typeface="Calibri" panose="020F0502020204030204"/>
              </a:rPr>
              <a:t>- Role: Buyer</a:t>
            </a:r>
          </a:p>
          <a:p>
            <a:pPr marL="0" indent="0" defTabSz="457200">
              <a:lnSpc>
                <a:spcPct val="107000"/>
              </a:lnSpc>
              <a:spcBef>
                <a:spcPct val="0"/>
              </a:spcBef>
              <a:spcAft>
                <a:spcPts val="800"/>
              </a:spcAft>
            </a:pPr>
            <a:r>
              <a:rPr lang="en-US" sz="1800" dirty="0">
                <a:latin typeface="Calibri" panose="020F0502020204030204"/>
                <a:ea typeface="Calibri" panose="020F0502020204030204"/>
              </a:rPr>
              <a:t>- Occupation: Consultant</a:t>
            </a:r>
          </a:p>
          <a:p>
            <a:pPr marL="0" indent="0" defTabSz="457200">
              <a:lnSpc>
                <a:spcPct val="107000"/>
              </a:lnSpc>
              <a:spcBef>
                <a:spcPct val="0"/>
              </a:spcBef>
              <a:spcAft>
                <a:spcPts val="800"/>
              </a:spcAft>
            </a:pPr>
            <a:r>
              <a:rPr lang="en-US" sz="1800" dirty="0">
                <a:latin typeface="Calibri" panose="020F0502020204030204"/>
                <a:ea typeface="Calibri" panose="020F0502020204030204"/>
              </a:rPr>
              <a:t>- Business Sector: Agriculture</a:t>
            </a:r>
          </a:p>
          <a:p>
            <a:pPr marL="0" indent="0" defTabSz="457200">
              <a:lnSpc>
                <a:spcPct val="107000"/>
              </a:lnSpc>
              <a:spcBef>
                <a:spcPct val="0"/>
              </a:spcBef>
              <a:spcAft>
                <a:spcPts val="800"/>
              </a:spcAft>
            </a:pPr>
            <a:r>
              <a:rPr lang="en-US" sz="1800" dirty="0">
                <a:latin typeface="Calibri" panose="020F0502020204030204"/>
                <a:ea typeface="Calibri" panose="020F0502020204030204"/>
              </a:rPr>
              <a:t>- Product Interests: Battery Storage, Solar Panels, Inverters</a:t>
            </a:r>
          </a:p>
          <a:p>
            <a:pPr marL="0" indent="0" defTabSz="457200">
              <a:lnSpc>
                <a:spcPct val="107000"/>
              </a:lnSpc>
              <a:spcBef>
                <a:spcPct val="0"/>
              </a:spcBef>
              <a:spcAft>
                <a:spcPts val="800"/>
              </a:spcAft>
            </a:pPr>
            <a:r>
              <a:rPr lang="en-US" sz="1800" dirty="0">
                <a:latin typeface="Calibri" panose="020F0502020204030204"/>
                <a:ea typeface="Calibri" panose="020F0502020204030204"/>
              </a:rPr>
              <a:t>- Target Regions: </a:t>
            </a:r>
            <a:r>
              <a:rPr lang="en-US" dirty="0">
                <a:latin typeface="Calibri" panose="020F0502020204030204"/>
                <a:ea typeface="Calibri" panose="020F0502020204030204"/>
              </a:rPr>
              <a:t>West Africa</a:t>
            </a:r>
            <a:endParaRPr lang="en-US" sz="1800" dirty="0">
              <a:latin typeface="Calibri" panose="020F0502020204030204"/>
              <a:ea typeface="Calibri" panose="020F0502020204030204"/>
            </a:endParaRPr>
          </a:p>
        </p:txBody>
      </p:sp>
    </p:spTree>
    <p:extLst>
      <p:ext uri="{BB962C8B-B14F-4D97-AF65-F5344CB8AC3E}">
        <p14:creationId xmlns:p14="http://schemas.microsoft.com/office/powerpoint/2010/main" val="5495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C91E8-9E1C-317F-D164-30B7DB02AB4C}"/>
              </a:ext>
            </a:extLst>
          </p:cNvPr>
          <p:cNvSpPr>
            <a:spLocks noGrp="1"/>
          </p:cNvSpPr>
          <p:nvPr>
            <p:ph idx="1"/>
          </p:nvPr>
        </p:nvSpPr>
        <p:spPr>
          <a:xfrm>
            <a:off x="677334" y="182880"/>
            <a:ext cx="8596668" cy="6675119"/>
          </a:xfrm>
        </p:spPr>
        <p:txBody>
          <a:bodyPr>
            <a:normAutofit/>
          </a:bodyPr>
          <a:lstStyle/>
          <a:p>
            <a:pPr marL="0" indent="0" defTabSz="457200">
              <a:lnSpc>
                <a:spcPct val="107000"/>
              </a:lnSpc>
              <a:spcBef>
                <a:spcPct val="0"/>
              </a:spcBef>
              <a:spcAft>
                <a:spcPts val="800"/>
              </a:spcAft>
              <a:buNone/>
            </a:pPr>
            <a:r>
              <a:rPr lang="en-US" sz="2400" b="1" dirty="0">
                <a:latin typeface="Calibri" panose="020F0502020204030204"/>
                <a:ea typeface="Calibri" panose="020F0502020204030204"/>
                <a:sym typeface="+mn-ea"/>
              </a:rPr>
              <a:t>Motivations and Goals</a:t>
            </a:r>
            <a:endParaRPr lang="en-US" sz="2400" b="1"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Source reliable and sustainable energy solutions for agricultural applications.</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Contribute to eco-friendly practices within agriculture.</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buNone/>
            </a:pPr>
            <a:r>
              <a:rPr lang="en-US" sz="2400" b="1" dirty="0">
                <a:latin typeface="Calibri" panose="020F0502020204030204"/>
                <a:ea typeface="Calibri" panose="020F0502020204030204"/>
                <a:sym typeface="+mn-ea"/>
              </a:rPr>
              <a:t>Challenges</a:t>
            </a:r>
            <a:endParaRPr lang="en-US" sz="2400" b="1"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Finding affordable, durable energy solutions that meet agricultural needs.</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Building reliable supplier relationships for long-term projects.</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buNone/>
            </a:pPr>
            <a:r>
              <a:rPr lang="en-US" sz="2400" b="1" dirty="0">
                <a:latin typeface="Calibri" panose="020F0502020204030204"/>
                <a:ea typeface="Calibri" panose="020F0502020204030204"/>
                <a:sym typeface="+mn-ea"/>
              </a:rPr>
              <a:t>Needs from Platform</a:t>
            </a:r>
            <a:endParaRPr lang="en-US" sz="2400" b="1"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Access to a network of high-quality suppliers focusing on agricultural applications.</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Detailed product information and reviews to assess suitability.</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buNone/>
            </a:pPr>
            <a:r>
              <a:rPr lang="en-US" sz="2400" b="1" dirty="0">
                <a:latin typeface="Calibri" panose="020F0502020204030204"/>
                <a:ea typeface="Calibri" panose="020F0502020204030204"/>
                <a:sym typeface="+mn-ea"/>
              </a:rPr>
              <a:t>Personalized Marketing Approach</a:t>
            </a:r>
            <a:endParaRPr lang="en-US" sz="2400" b="1"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Highlight products emphasizing durability, efficiency, and compatibility with agricultural technology.</a:t>
            </a:r>
            <a:endParaRPr lang="en-US" sz="1800" dirty="0">
              <a:latin typeface="Calibri" panose="020F0502020204030204"/>
              <a:ea typeface="Calibri" panose="020F0502020204030204"/>
            </a:endParaRPr>
          </a:p>
          <a:p>
            <a:pPr marL="0" indent="0" defTabSz="457200">
              <a:lnSpc>
                <a:spcPct val="107000"/>
              </a:lnSpc>
              <a:spcBef>
                <a:spcPct val="0"/>
              </a:spcBef>
              <a:spcAft>
                <a:spcPts val="800"/>
              </a:spcAft>
            </a:pPr>
            <a:r>
              <a:rPr lang="en-US" sz="1800" dirty="0">
                <a:latin typeface="Calibri" panose="020F0502020204030204"/>
                <a:ea typeface="Calibri" panose="020F0502020204030204"/>
                <a:sym typeface="+mn-ea"/>
              </a:rPr>
              <a:t>- Emphasize reviews, success stories, and performance metrics relevant to agricultural applications.</a:t>
            </a:r>
          </a:p>
          <a:p>
            <a:endParaRPr lang="en-US" dirty="0"/>
          </a:p>
        </p:txBody>
      </p:sp>
    </p:spTree>
    <p:extLst>
      <p:ext uri="{BB962C8B-B14F-4D97-AF65-F5344CB8AC3E}">
        <p14:creationId xmlns:p14="http://schemas.microsoft.com/office/powerpoint/2010/main" val="143416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11E3E9-6B9C-8CDB-4800-8D6E4C35D6F5}"/>
              </a:ext>
            </a:extLst>
          </p:cNvPr>
          <p:cNvPicPr>
            <a:picLocks noGrp="1" noChangeAspect="1"/>
          </p:cNvPicPr>
          <p:nvPr>
            <p:ph idx="1"/>
          </p:nvPr>
        </p:nvPicPr>
        <p:blipFill>
          <a:blip r:embed="rId2"/>
          <a:stretch>
            <a:fillRect/>
          </a:stretch>
        </p:blipFill>
        <p:spPr>
          <a:xfrm>
            <a:off x="128013" y="355027"/>
            <a:ext cx="4097072" cy="4069213"/>
          </a:xfrm>
          <a:prstGeom prst="rect">
            <a:avLst/>
          </a:prstGeom>
        </p:spPr>
      </p:pic>
      <p:sp>
        <p:nvSpPr>
          <p:cNvPr id="5" name="TextBox 4">
            <a:extLst>
              <a:ext uri="{FF2B5EF4-FFF2-40B4-BE49-F238E27FC236}">
                <a16:creationId xmlns:a16="http://schemas.microsoft.com/office/drawing/2014/main" id="{BC948169-4977-FD4E-4A5E-C1F07287B910}"/>
              </a:ext>
            </a:extLst>
          </p:cNvPr>
          <p:cNvSpPr txBox="1"/>
          <p:nvPr/>
        </p:nvSpPr>
        <p:spPr>
          <a:xfrm>
            <a:off x="4529797" y="355027"/>
            <a:ext cx="5050302" cy="446391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Rebecca Wright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 Rebecca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Age: 36-45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Location: China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Gender: Female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Role: Buyer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Occupation: Consultant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Business Sector: Construction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Product Interests: Solar Panels, Inverters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Target Regions: South Asia </a:t>
            </a:r>
          </a:p>
        </p:txBody>
      </p:sp>
    </p:spTree>
    <p:extLst>
      <p:ext uri="{BB962C8B-B14F-4D97-AF65-F5344CB8AC3E}">
        <p14:creationId xmlns:p14="http://schemas.microsoft.com/office/powerpoint/2010/main" val="290328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93697-95F4-73C6-8E6F-1E7E6D8A0E4B}"/>
              </a:ext>
            </a:extLst>
          </p:cNvPr>
          <p:cNvSpPr>
            <a:spLocks noGrp="1"/>
          </p:cNvSpPr>
          <p:nvPr>
            <p:ph idx="1"/>
          </p:nvPr>
        </p:nvSpPr>
        <p:spPr>
          <a:xfrm>
            <a:off x="381912" y="140676"/>
            <a:ext cx="9015305" cy="6569613"/>
          </a:xfrm>
        </p:spPr>
        <p:txBody>
          <a:bodyPr>
            <a:normAutofit/>
          </a:bodyPr>
          <a:lstStyle/>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Motivations and Goals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Secure high-efficiency solar panels and inverters for sustainable construction projects.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Align energy solutions with modern construction standards and sustainability goals.</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Challenges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Meeting stringent energy standards for the construction industry.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Navigating logistical challenges and import regulations in South Asia.</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Needs from Platform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Access to vendors with certifications and reliability for large-scale construction projects.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Market insights on renewable energy standards in construction across South Asia.</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Personalized Marketing Approach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Highlight products with high efficiency and reliability that meet construction industry standards.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Emphasize vendor certifications and customer success stories relevant to large-scale projects.</a:t>
            </a:r>
          </a:p>
          <a:p>
            <a:pPr marL="0" indent="0">
              <a:buNone/>
            </a:pPr>
            <a:endParaRPr lang="en-US" dirty="0"/>
          </a:p>
        </p:txBody>
      </p:sp>
    </p:spTree>
    <p:extLst>
      <p:ext uri="{BB962C8B-B14F-4D97-AF65-F5344CB8AC3E}">
        <p14:creationId xmlns:p14="http://schemas.microsoft.com/office/powerpoint/2010/main" val="273008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C0C9E4-0F0E-F30F-73DB-9260BF5E4AE1}"/>
              </a:ext>
            </a:extLst>
          </p:cNvPr>
          <p:cNvPicPr>
            <a:picLocks noGrp="1" noChangeAspect="1"/>
          </p:cNvPicPr>
          <p:nvPr>
            <p:ph idx="1"/>
          </p:nvPr>
        </p:nvPicPr>
        <p:blipFill>
          <a:blip r:embed="rId2"/>
          <a:stretch>
            <a:fillRect/>
          </a:stretch>
        </p:blipFill>
        <p:spPr>
          <a:xfrm>
            <a:off x="0" y="0"/>
            <a:ext cx="4797083" cy="4519851"/>
          </a:xfrm>
          <a:prstGeom prst="rect">
            <a:avLst/>
          </a:prstGeom>
        </p:spPr>
      </p:pic>
      <p:sp>
        <p:nvSpPr>
          <p:cNvPr id="8" name="TextBox 7">
            <a:extLst>
              <a:ext uri="{FF2B5EF4-FFF2-40B4-BE49-F238E27FC236}">
                <a16:creationId xmlns:a16="http://schemas.microsoft.com/office/drawing/2014/main" id="{B852F86D-11EF-807B-38E3-36BF276DB836}"/>
              </a:ext>
            </a:extLst>
          </p:cNvPr>
          <p:cNvSpPr txBox="1"/>
          <p:nvPr/>
        </p:nvSpPr>
        <p:spPr>
          <a:xfrm>
            <a:off x="5176911" y="154745"/>
            <a:ext cx="4149969" cy="446391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Gary White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 Gary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Age: 46-55</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Location: Kenya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Gender: Male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Role: Seller</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Occupation: Consultant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Business Sector: Manufacturing</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Product Interests: Inverters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Target Regions: Eastern Europe</a:t>
            </a:r>
          </a:p>
        </p:txBody>
      </p:sp>
    </p:spTree>
    <p:extLst>
      <p:ext uri="{BB962C8B-B14F-4D97-AF65-F5344CB8AC3E}">
        <p14:creationId xmlns:p14="http://schemas.microsoft.com/office/powerpoint/2010/main" val="277114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CB951-0096-2F6E-61EF-B3FA032F856C}"/>
              </a:ext>
            </a:extLst>
          </p:cNvPr>
          <p:cNvSpPr>
            <a:spLocks noGrp="1"/>
          </p:cNvSpPr>
          <p:nvPr>
            <p:ph idx="1"/>
          </p:nvPr>
        </p:nvSpPr>
        <p:spPr>
          <a:xfrm>
            <a:off x="323557" y="351692"/>
            <a:ext cx="8950445" cy="6506307"/>
          </a:xfrm>
        </p:spPr>
        <p:txBody>
          <a:bodyPr>
            <a:normAutofit/>
          </a:bodyPr>
          <a:lstStyle/>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Motivations and Goals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Expand market reach in Eastern Europe through innovative inverter products.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Strengthen reputation as a reliable consultant in the renewable energy field.</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Challenges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Competing with international manufacturers to ensure product competitiveness.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Building a sustainable distribution network for efficient market penetration.</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Needs from Platform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Networking opportunities with buyers in Eastern Europe and access to detailed buyer profiles.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Marketing resources and enhanced visibility within the European renewable energy market.</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Personalized Marketing Approach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Position Gary’s inverter products in competitive listings with emphasis on durability and efficiency.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Showcase customer reviews and provide resources on European renewable energy trends.</a:t>
            </a:r>
          </a:p>
          <a:p>
            <a:pPr marL="0" indent="0">
              <a:buNone/>
            </a:pPr>
            <a:endParaRPr lang="en-US" dirty="0"/>
          </a:p>
        </p:txBody>
      </p:sp>
    </p:spTree>
    <p:extLst>
      <p:ext uri="{BB962C8B-B14F-4D97-AF65-F5344CB8AC3E}">
        <p14:creationId xmlns:p14="http://schemas.microsoft.com/office/powerpoint/2010/main" val="347549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26065C-DCCD-CE21-3E38-4B32488F1A0C}"/>
              </a:ext>
            </a:extLst>
          </p:cNvPr>
          <p:cNvPicPr>
            <a:picLocks noGrp="1" noChangeAspect="1"/>
          </p:cNvPicPr>
          <p:nvPr>
            <p:ph idx="1"/>
          </p:nvPr>
        </p:nvPicPr>
        <p:blipFill>
          <a:blip r:embed="rId2"/>
          <a:stretch>
            <a:fillRect/>
          </a:stretch>
        </p:blipFill>
        <p:spPr>
          <a:xfrm>
            <a:off x="-1" y="154744"/>
            <a:ext cx="3981157" cy="3953021"/>
          </a:xfrm>
          <a:prstGeom prst="rect">
            <a:avLst/>
          </a:prstGeom>
        </p:spPr>
      </p:pic>
      <p:sp>
        <p:nvSpPr>
          <p:cNvPr id="5" name="TextBox 4">
            <a:extLst>
              <a:ext uri="{FF2B5EF4-FFF2-40B4-BE49-F238E27FC236}">
                <a16:creationId xmlns:a16="http://schemas.microsoft.com/office/drawing/2014/main" id="{92F6359C-E188-8BE0-7BEF-678242E6BB3E}"/>
              </a:ext>
            </a:extLst>
          </p:cNvPr>
          <p:cNvSpPr txBox="1"/>
          <p:nvPr/>
        </p:nvSpPr>
        <p:spPr>
          <a:xfrm>
            <a:off x="4360985" y="464233"/>
            <a:ext cx="5162842" cy="3563411"/>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Kenneth Larson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Age: 26-35</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Location: Nigeria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Gender: Male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Role: Buyer • Occupation: Installer • Business Sector: Energy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Product Interests: Inverters, Battery Storage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Target Regions: Australia</a:t>
            </a:r>
          </a:p>
        </p:txBody>
      </p:sp>
    </p:spTree>
    <p:extLst>
      <p:ext uri="{BB962C8B-B14F-4D97-AF65-F5344CB8AC3E}">
        <p14:creationId xmlns:p14="http://schemas.microsoft.com/office/powerpoint/2010/main" val="62616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3E563-DBCE-8012-F060-B1B517C07F20}"/>
              </a:ext>
            </a:extLst>
          </p:cNvPr>
          <p:cNvSpPr>
            <a:spLocks noGrp="1"/>
          </p:cNvSpPr>
          <p:nvPr>
            <p:ph idx="1"/>
          </p:nvPr>
        </p:nvSpPr>
        <p:spPr>
          <a:xfrm>
            <a:off x="112542" y="365761"/>
            <a:ext cx="9161460" cy="5675602"/>
          </a:xfrm>
        </p:spPr>
        <p:txBody>
          <a:bodyPr/>
          <a:lstStyle/>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Motivations and Goals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Source high-quality inverters and energy storage solutions.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Establish himself as a trusted installer in Australia.</a:t>
            </a:r>
          </a:p>
          <a:p>
            <a:pPr marL="0" marR="0" indent="0">
              <a:lnSpc>
                <a:spcPct val="107000"/>
              </a:lnSpc>
              <a:spcBef>
                <a:spcPts val="0"/>
              </a:spcBef>
              <a:spcAft>
                <a:spcPts val="800"/>
              </a:spcAft>
              <a:buNone/>
            </a:pPr>
            <a:r>
              <a:rPr lang="en-US" sz="2400" b="1" kern="100" dirty="0">
                <a:latin typeface="Calibri" panose="020F0502020204030204" pitchFamily="34" charset="0"/>
                <a:cs typeface="Times New Roman" panose="02020603050405020304" pitchFamily="18" charset="0"/>
              </a:rPr>
              <a:t>Challenges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Ensure compliance with Australian energy standards.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Build client trust in a competitive environment.</a:t>
            </a:r>
          </a:p>
          <a:p>
            <a:pPr marL="0" indent="0">
              <a:lnSpc>
                <a:spcPct val="107000"/>
              </a:lnSpc>
              <a:spcBef>
                <a:spcPts val="0"/>
              </a:spcBef>
              <a:spcAft>
                <a:spcPts val="800"/>
              </a:spcAft>
              <a:buNone/>
            </a:pPr>
            <a:r>
              <a:rPr lang="en-US" sz="2400" b="1" kern="100" dirty="0">
                <a:latin typeface="Calibri" panose="020F0502020204030204" pitchFamily="34" charset="0"/>
                <a:cs typeface="Times New Roman" panose="02020603050405020304" pitchFamily="18" charset="0"/>
              </a:rPr>
              <a:t>Needs from Platform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Connect with reputable sellers familiar with Australian regulations.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Access technical specifications and product certifications.</a:t>
            </a:r>
          </a:p>
          <a:p>
            <a:pPr marL="0" marR="0" indent="0">
              <a:lnSpc>
                <a:spcPct val="107000"/>
              </a:lnSpc>
              <a:spcBef>
                <a:spcPts val="0"/>
              </a:spcBef>
              <a:spcAft>
                <a:spcPts val="800"/>
              </a:spcAft>
              <a:buNone/>
            </a:pPr>
            <a:r>
              <a:rPr lang="en-US" sz="2400" b="1" kern="100" dirty="0">
                <a:latin typeface="Calibri" panose="020F0502020204030204" pitchFamily="34" charset="0"/>
                <a:cs typeface="Times New Roman" panose="02020603050405020304" pitchFamily="18" charset="0"/>
              </a:rPr>
              <a:t>Personalized Marketing Approach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Highlight product certifications and compliance with Australian standards.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Emphasize quality assurance and share success stories of other installers.</a:t>
            </a:r>
          </a:p>
          <a:p>
            <a:pPr marL="0" indent="0">
              <a:buNone/>
            </a:pPr>
            <a:endParaRPr lang="en-US" dirty="0"/>
          </a:p>
        </p:txBody>
      </p:sp>
    </p:spTree>
    <p:extLst>
      <p:ext uri="{BB962C8B-B14F-4D97-AF65-F5344CB8AC3E}">
        <p14:creationId xmlns:p14="http://schemas.microsoft.com/office/powerpoint/2010/main" val="378868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50C4FD-1DEC-180E-8227-33A820AE3E85}"/>
              </a:ext>
            </a:extLst>
          </p:cNvPr>
          <p:cNvPicPr>
            <a:picLocks noGrp="1" noChangeAspect="1"/>
          </p:cNvPicPr>
          <p:nvPr>
            <p:ph idx="1"/>
          </p:nvPr>
        </p:nvPicPr>
        <p:blipFill>
          <a:blip r:embed="rId2"/>
          <a:stretch>
            <a:fillRect/>
          </a:stretch>
        </p:blipFill>
        <p:spPr>
          <a:xfrm>
            <a:off x="0" y="154745"/>
            <a:ext cx="4431323" cy="4572000"/>
          </a:xfrm>
          <a:prstGeom prst="rect">
            <a:avLst/>
          </a:prstGeom>
        </p:spPr>
      </p:pic>
      <p:sp>
        <p:nvSpPr>
          <p:cNvPr id="5" name="TextBox 4">
            <a:extLst>
              <a:ext uri="{FF2B5EF4-FFF2-40B4-BE49-F238E27FC236}">
                <a16:creationId xmlns:a16="http://schemas.microsoft.com/office/drawing/2014/main" id="{520B6602-36B9-D74A-FA8B-F1173F459F7B}"/>
              </a:ext>
            </a:extLst>
          </p:cNvPr>
          <p:cNvSpPr txBox="1"/>
          <p:nvPr/>
        </p:nvSpPr>
        <p:spPr>
          <a:xfrm>
            <a:off x="4951829" y="154746"/>
            <a:ext cx="4951826" cy="436132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Jason Wells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Age:18-25</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Location: Canada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Gender: Male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Role: Seller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Occupation: Energy Consultant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Business Sector: Renewable Energy Equipment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Product Interests: Wind turbines and solar panels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Target Regions: East Africa </a:t>
            </a:r>
          </a:p>
        </p:txBody>
      </p:sp>
    </p:spTree>
    <p:extLst>
      <p:ext uri="{BB962C8B-B14F-4D97-AF65-F5344CB8AC3E}">
        <p14:creationId xmlns:p14="http://schemas.microsoft.com/office/powerpoint/2010/main" val="347206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6A3A7-1F05-629C-A243-70C5C5C4D691}"/>
              </a:ext>
            </a:extLst>
          </p:cNvPr>
          <p:cNvSpPr>
            <a:spLocks noGrp="1"/>
          </p:cNvSpPr>
          <p:nvPr>
            <p:ph idx="1"/>
          </p:nvPr>
        </p:nvSpPr>
        <p:spPr>
          <a:xfrm>
            <a:off x="367845" y="0"/>
            <a:ext cx="8596668" cy="5816279"/>
          </a:xfrm>
        </p:spPr>
        <p:txBody>
          <a:bodyPr>
            <a:normAutofit fontScale="92500" lnSpcReduction="10000"/>
          </a:bodyPr>
          <a:lstStyle/>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Motivations and Goals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Staying updated on renewable energy technology trends.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Expand network of reliable suppliers for renewable equipment.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Deliver cost-effective, efficient solutions to clients.</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Challenges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Market Saturation: Differentiating in a competitive market.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Regulatory Hurdles: Navigating international energy policies..</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Needs from the Platform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Access to reliable vendors for renewable energy equipment.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Tools for comparing product prices, specifications, and performance.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Regular updates on trends, regulations, and innovations.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Customer engagement tools for showcasing projects and gathering feedback.</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Personalized Marketing Approach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Share industry case studies and tailored guides.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Showcase suppliers of large-scale equipment and offer exclusive discounts.</a:t>
            </a:r>
          </a:p>
          <a:p>
            <a:pPr marL="0" indent="0">
              <a:buNone/>
            </a:pPr>
            <a:endParaRPr lang="en-US" dirty="0"/>
          </a:p>
        </p:txBody>
      </p:sp>
    </p:spTree>
    <p:extLst>
      <p:ext uri="{BB962C8B-B14F-4D97-AF65-F5344CB8AC3E}">
        <p14:creationId xmlns:p14="http://schemas.microsoft.com/office/powerpoint/2010/main" val="88719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F37F-C35D-5629-58DE-B5397EC43C95}"/>
              </a:ext>
            </a:extLst>
          </p:cNvPr>
          <p:cNvSpPr>
            <a:spLocks noGrp="1"/>
          </p:cNvSpPr>
          <p:nvPr>
            <p:ph type="title"/>
          </p:nvPr>
        </p:nvSpPr>
        <p:spPr>
          <a:xfrm>
            <a:off x="196948" y="816638"/>
            <a:ext cx="9077054" cy="1209110"/>
          </a:xfrm>
        </p:spPr>
        <p:txBody>
          <a:bodyPr/>
          <a:lstStyle/>
          <a:p>
            <a:r>
              <a:rPr lang="en-US" dirty="0"/>
              <a:t>Project Overview</a:t>
            </a:r>
            <a:br>
              <a:rPr lang="en-US" dirty="0"/>
            </a:br>
            <a:endParaRPr lang="en-US" dirty="0"/>
          </a:p>
        </p:txBody>
      </p:sp>
      <p:sp>
        <p:nvSpPr>
          <p:cNvPr id="3" name="Content Placeholder 2">
            <a:extLst>
              <a:ext uri="{FF2B5EF4-FFF2-40B4-BE49-F238E27FC236}">
                <a16:creationId xmlns:a16="http://schemas.microsoft.com/office/drawing/2014/main" id="{E8AAC89B-4E69-3C06-A158-891D22AD42BA}"/>
              </a:ext>
            </a:extLst>
          </p:cNvPr>
          <p:cNvSpPr>
            <a:spLocks noGrp="1"/>
          </p:cNvSpPr>
          <p:nvPr>
            <p:ph idx="1"/>
          </p:nvPr>
        </p:nvSpPr>
        <p:spPr>
          <a:xfrm>
            <a:off x="916485" y="2160589"/>
            <a:ext cx="8596668" cy="3880773"/>
          </a:xfrm>
        </p:spPr>
        <p:txBody>
          <a:bodyPr>
            <a:normAutofit fontScale="92500" lnSpcReduction="10000"/>
          </a:bodyPr>
          <a:lstStyle/>
          <a:p>
            <a:r>
              <a:rPr lang="en-US" sz="2400" dirty="0"/>
              <a:t>Objective</a:t>
            </a:r>
          </a:p>
          <a:p>
            <a:pPr>
              <a:buFont typeface="Wingdings" panose="05000000000000000000" pitchFamily="2" charset="2"/>
              <a:buChar char="§"/>
            </a:pPr>
            <a:r>
              <a:rPr lang="en-US" sz="2400" dirty="0"/>
              <a:t>Develop personalized marketing strategies for buyers and sellers</a:t>
            </a:r>
          </a:p>
          <a:p>
            <a:r>
              <a:rPr lang="en-US" sz="2400" dirty="0"/>
              <a:t>Scope</a:t>
            </a:r>
          </a:p>
          <a:p>
            <a:pPr>
              <a:buFont typeface="Wingdings" panose="05000000000000000000" pitchFamily="2" charset="2"/>
              <a:buChar char="§"/>
            </a:pPr>
            <a:r>
              <a:rPr lang="en-US" sz="2400" dirty="0"/>
              <a:t>   Research and Data Collection</a:t>
            </a:r>
          </a:p>
          <a:p>
            <a:pPr>
              <a:buFont typeface="Wingdings" panose="05000000000000000000" pitchFamily="2" charset="2"/>
              <a:buChar char="§"/>
            </a:pPr>
            <a:r>
              <a:rPr lang="en-US" sz="2400" dirty="0"/>
              <a:t>   Data Analysis for Buyers and Sellers Segmentation</a:t>
            </a:r>
          </a:p>
          <a:p>
            <a:pPr>
              <a:buFont typeface="Wingdings" panose="05000000000000000000" pitchFamily="2" charset="2"/>
              <a:buChar char="§"/>
            </a:pPr>
            <a:r>
              <a:rPr lang="en-US" sz="2400" dirty="0"/>
              <a:t>   Creation of buyer and User Personas</a:t>
            </a:r>
          </a:p>
          <a:p>
            <a:r>
              <a:rPr lang="en-US" sz="2400" dirty="0"/>
              <a:t>Deliverables</a:t>
            </a:r>
          </a:p>
          <a:p>
            <a:pPr>
              <a:buFont typeface="Wingdings" panose="05000000000000000000" pitchFamily="2" charset="2"/>
              <a:buChar char="§"/>
            </a:pPr>
            <a:r>
              <a:rPr lang="en-US" sz="2400" dirty="0"/>
              <a:t>Recommendations for Personalized Marketing Strategies</a:t>
            </a:r>
          </a:p>
        </p:txBody>
      </p:sp>
    </p:spTree>
    <p:extLst>
      <p:ext uri="{BB962C8B-B14F-4D97-AF65-F5344CB8AC3E}">
        <p14:creationId xmlns:p14="http://schemas.microsoft.com/office/powerpoint/2010/main" val="167870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179C-8809-0815-F707-82A31A8B8E85}"/>
              </a:ext>
            </a:extLst>
          </p:cNvPr>
          <p:cNvSpPr>
            <a:spLocks noGrp="1"/>
          </p:cNvSpPr>
          <p:nvPr>
            <p:ph type="title"/>
          </p:nvPr>
        </p:nvSpPr>
        <p:spPr>
          <a:xfrm>
            <a:off x="838201" y="126611"/>
            <a:ext cx="9501554" cy="675247"/>
          </a:xfrm>
        </p:spPr>
        <p:txBody>
          <a:bodyPr>
            <a:normAutofit/>
          </a:bodyPr>
          <a:lstStyle/>
          <a:p>
            <a:r>
              <a:rPr lang="en-US" dirty="0"/>
              <a:t>RECOMMENDATION</a:t>
            </a:r>
          </a:p>
        </p:txBody>
      </p:sp>
      <p:sp>
        <p:nvSpPr>
          <p:cNvPr id="3" name="Content Placeholder 2">
            <a:extLst>
              <a:ext uri="{FF2B5EF4-FFF2-40B4-BE49-F238E27FC236}">
                <a16:creationId xmlns:a16="http://schemas.microsoft.com/office/drawing/2014/main" id="{ADA75492-29E0-F150-81D7-564D6E362662}"/>
              </a:ext>
            </a:extLst>
          </p:cNvPr>
          <p:cNvSpPr>
            <a:spLocks noGrp="1"/>
          </p:cNvSpPr>
          <p:nvPr>
            <p:ph idx="1"/>
          </p:nvPr>
        </p:nvSpPr>
        <p:spPr>
          <a:xfrm>
            <a:off x="500575" y="576775"/>
            <a:ext cx="10515600" cy="6457071"/>
          </a:xfrm>
        </p:spPr>
        <p:txBody>
          <a:bodyPr>
            <a:normAutofit fontScale="25000" lnSpcReduction="20000"/>
          </a:bodyPr>
          <a:lstStyle/>
          <a:p>
            <a:pPr marL="0" indent="0">
              <a:buNone/>
            </a:pPr>
            <a:r>
              <a:rPr lang="en-US" sz="6400" b="1" dirty="0"/>
              <a:t>Based on our findings, here are actionable steps to move forward effectively:  </a:t>
            </a:r>
          </a:p>
          <a:p>
            <a:endParaRPr lang="en-US" sz="6400" dirty="0"/>
          </a:p>
          <a:p>
            <a:r>
              <a:rPr lang="en-US" sz="6400" dirty="0"/>
              <a:t> Focus on High-Demand Regions: Target regions like West Africa, Eastern Europe, and North America with tailored marketing strategies to maximize engagement and sales.  </a:t>
            </a:r>
          </a:p>
          <a:p>
            <a:endParaRPr lang="en-US" sz="6400" dirty="0"/>
          </a:p>
          <a:p>
            <a:r>
              <a:rPr lang="en-US" sz="6400" dirty="0"/>
              <a:t>Prioritize Top Products: Concentrate on promoting  inverters and wind turbines, as they are the most in-demand products, especially in key markets.  </a:t>
            </a:r>
          </a:p>
          <a:p>
            <a:endParaRPr lang="en-US" sz="6400" dirty="0"/>
          </a:p>
          <a:p>
            <a:r>
              <a:rPr lang="en-US" sz="6400" dirty="0"/>
              <a:t>Tailor Marketing by Age Group: </a:t>
            </a:r>
          </a:p>
          <a:p>
            <a:r>
              <a:rPr lang="en-US" sz="6400" dirty="0"/>
              <a:t>    For younger buyers (18–35):  Use social media and digital platforms to showcase affordable and innovative solutions.  </a:t>
            </a:r>
          </a:p>
          <a:p>
            <a:r>
              <a:rPr lang="en-US" sz="6400" dirty="0"/>
              <a:t>   For older professionals (46+):  Highlight expertise, reliability, and premium products like wind turbines and consultancy services.  </a:t>
            </a:r>
          </a:p>
          <a:p>
            <a:endParaRPr lang="en-US" sz="6400" dirty="0"/>
          </a:p>
          <a:p>
            <a:r>
              <a:rPr lang="en-US" sz="6400" dirty="0"/>
              <a:t>Leverage Data Insights: Use detailed personas and regional trends to personalize outreach and ensure products meet specific customer needs.  </a:t>
            </a:r>
          </a:p>
          <a:p>
            <a:endParaRPr lang="en-US" sz="6400" dirty="0"/>
          </a:p>
          <a:p>
            <a:r>
              <a:rPr lang="en-US" sz="6400" dirty="0"/>
              <a:t>Expand into Emerging Markets: Explore opportunities in regions with growing interest, like parts of Asia and Africa, to tap into future demand.  </a:t>
            </a:r>
          </a:p>
          <a:p>
            <a:endParaRPr lang="en-US" sz="6400" dirty="0"/>
          </a:p>
          <a:p>
            <a:r>
              <a:rPr lang="en-US" sz="6400" dirty="0"/>
              <a:t>Strengthen Buyer-Seller Ecosystem: Encourage partnerships between buyers and sellers, offering incentives like discounts for bulk purchases or loyalty rewards for repeat customers.  </a:t>
            </a:r>
          </a:p>
          <a:p>
            <a:endParaRPr lang="en-US" dirty="0"/>
          </a:p>
          <a:p>
            <a:pPr marL="0" indent="0">
              <a:buNone/>
            </a:pPr>
            <a:endParaRPr lang="en-US" dirty="0"/>
          </a:p>
        </p:txBody>
      </p:sp>
    </p:spTree>
    <p:extLst>
      <p:ext uri="{BB962C8B-B14F-4D97-AF65-F5344CB8AC3E}">
        <p14:creationId xmlns:p14="http://schemas.microsoft.com/office/powerpoint/2010/main" val="1352002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61D3-6EB3-2AD6-2165-B7D4D7B80331}"/>
              </a:ext>
            </a:extLst>
          </p:cNvPr>
          <p:cNvSpPr>
            <a:spLocks noGrp="1"/>
          </p:cNvSpPr>
          <p:nvPr>
            <p:ph type="title"/>
          </p:nvPr>
        </p:nvSpPr>
        <p:spPr/>
        <p:txBody>
          <a:bodyPr/>
          <a:lstStyle/>
          <a:p>
            <a:r>
              <a:rPr lang="en-US" dirty="0"/>
              <a:t>Meet the Team</a:t>
            </a:r>
          </a:p>
        </p:txBody>
      </p:sp>
      <p:pic>
        <p:nvPicPr>
          <p:cNvPr id="13" name="Content Placeholder 12">
            <a:extLst>
              <a:ext uri="{FF2B5EF4-FFF2-40B4-BE49-F238E27FC236}">
                <a16:creationId xmlns:a16="http://schemas.microsoft.com/office/drawing/2014/main" id="{7159ABF2-F4BD-39E5-A63F-24D0684FD7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77" y="1899137"/>
            <a:ext cx="2278966" cy="2278967"/>
          </a:xfrm>
        </p:spPr>
      </p:pic>
      <p:sp>
        <p:nvSpPr>
          <p:cNvPr id="14" name="TextBox 13">
            <a:extLst>
              <a:ext uri="{FF2B5EF4-FFF2-40B4-BE49-F238E27FC236}">
                <a16:creationId xmlns:a16="http://schemas.microsoft.com/office/drawing/2014/main" id="{55A3B10F-28F3-78C8-2529-970BE63D92DC}"/>
              </a:ext>
            </a:extLst>
          </p:cNvPr>
          <p:cNvSpPr txBox="1"/>
          <p:nvPr/>
        </p:nvSpPr>
        <p:spPr>
          <a:xfrm>
            <a:off x="-58122" y="4178105"/>
            <a:ext cx="2477765" cy="646331"/>
          </a:xfrm>
          <a:prstGeom prst="rect">
            <a:avLst/>
          </a:prstGeom>
          <a:noFill/>
        </p:spPr>
        <p:txBody>
          <a:bodyPr wrap="square" rtlCol="0">
            <a:spAutoFit/>
          </a:bodyPr>
          <a:lstStyle/>
          <a:p>
            <a:r>
              <a:rPr lang="en-US" b="1" dirty="0"/>
              <a:t>Blessing Ugochi Godwin</a:t>
            </a:r>
          </a:p>
          <a:p>
            <a:endParaRPr lang="en-US" dirty="0"/>
          </a:p>
        </p:txBody>
      </p:sp>
      <p:pic>
        <p:nvPicPr>
          <p:cNvPr id="16" name="Picture 15">
            <a:extLst>
              <a:ext uri="{FF2B5EF4-FFF2-40B4-BE49-F238E27FC236}">
                <a16:creationId xmlns:a16="http://schemas.microsoft.com/office/drawing/2014/main" id="{E8AF37B4-5277-1E54-45F4-FB4F16FB3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9185" y="1899137"/>
            <a:ext cx="2638741" cy="2278967"/>
          </a:xfrm>
          <a:prstGeom prst="rect">
            <a:avLst/>
          </a:prstGeom>
        </p:spPr>
      </p:pic>
      <p:sp>
        <p:nvSpPr>
          <p:cNvPr id="18" name="TextBox 17">
            <a:extLst>
              <a:ext uri="{FF2B5EF4-FFF2-40B4-BE49-F238E27FC236}">
                <a16:creationId xmlns:a16="http://schemas.microsoft.com/office/drawing/2014/main" id="{813A954A-9DD6-52B0-7A8C-F582D20531AC}"/>
              </a:ext>
            </a:extLst>
          </p:cNvPr>
          <p:cNvSpPr txBox="1"/>
          <p:nvPr/>
        </p:nvSpPr>
        <p:spPr>
          <a:xfrm flipH="1">
            <a:off x="2749185" y="4178104"/>
            <a:ext cx="2558252" cy="646331"/>
          </a:xfrm>
          <a:prstGeom prst="rect">
            <a:avLst/>
          </a:prstGeom>
          <a:noFill/>
        </p:spPr>
        <p:txBody>
          <a:bodyPr wrap="square" rtlCol="0">
            <a:spAutoFit/>
          </a:bodyPr>
          <a:lstStyle/>
          <a:p>
            <a:r>
              <a:rPr lang="en-US" b="1" dirty="0"/>
              <a:t>Justus</a:t>
            </a:r>
            <a:r>
              <a:rPr lang="en-US" dirty="0"/>
              <a:t> E. </a:t>
            </a:r>
            <a:r>
              <a:rPr lang="en-US" b="1" dirty="0"/>
              <a:t>Ajaegbu</a:t>
            </a:r>
          </a:p>
          <a:p>
            <a:endParaRPr lang="en-US" dirty="0"/>
          </a:p>
        </p:txBody>
      </p:sp>
      <p:sp>
        <p:nvSpPr>
          <p:cNvPr id="4" name="TextBox 3">
            <a:extLst>
              <a:ext uri="{FF2B5EF4-FFF2-40B4-BE49-F238E27FC236}">
                <a16:creationId xmlns:a16="http://schemas.microsoft.com/office/drawing/2014/main" id="{30766EDB-676A-D924-DD9C-213DC89F43CE}"/>
              </a:ext>
            </a:extLst>
          </p:cNvPr>
          <p:cNvSpPr txBox="1"/>
          <p:nvPr/>
        </p:nvSpPr>
        <p:spPr>
          <a:xfrm>
            <a:off x="5878444" y="4178104"/>
            <a:ext cx="2477765" cy="646331"/>
          </a:xfrm>
          <a:prstGeom prst="rect">
            <a:avLst/>
          </a:prstGeom>
          <a:noFill/>
        </p:spPr>
        <p:txBody>
          <a:bodyPr wrap="square" rtlCol="0">
            <a:spAutoFit/>
          </a:bodyPr>
          <a:lstStyle/>
          <a:p>
            <a:r>
              <a:rPr lang="en-US" b="1" dirty="0"/>
              <a:t>Tafadzwa Chivasa</a:t>
            </a:r>
          </a:p>
          <a:p>
            <a:endParaRPr lang="en-US" dirty="0"/>
          </a:p>
        </p:txBody>
      </p:sp>
      <p:pic>
        <p:nvPicPr>
          <p:cNvPr id="6" name="Picture 5">
            <a:extLst>
              <a:ext uri="{FF2B5EF4-FFF2-40B4-BE49-F238E27FC236}">
                <a16:creationId xmlns:a16="http://schemas.microsoft.com/office/drawing/2014/main" id="{6A4520BD-F4A9-BEAF-34F0-4E02D29EAC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468" y="1899137"/>
            <a:ext cx="2638741" cy="2265477"/>
          </a:xfrm>
          <a:prstGeom prst="rect">
            <a:avLst/>
          </a:prstGeom>
        </p:spPr>
      </p:pic>
    </p:spTree>
    <p:extLst>
      <p:ext uri="{BB962C8B-B14F-4D97-AF65-F5344CB8AC3E}">
        <p14:creationId xmlns:p14="http://schemas.microsoft.com/office/powerpoint/2010/main" val="179997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9DFCA-F28D-3F56-191E-5B0D9CEDF6AD}"/>
              </a:ext>
            </a:extLst>
          </p:cNvPr>
          <p:cNvSpPr>
            <a:spLocks noGrp="1"/>
          </p:cNvSpPr>
          <p:nvPr>
            <p:ph idx="1"/>
          </p:nvPr>
        </p:nvSpPr>
        <p:spPr>
          <a:xfrm>
            <a:off x="677334" y="2250831"/>
            <a:ext cx="8596668" cy="1491175"/>
          </a:xfrm>
        </p:spPr>
        <p:txBody>
          <a:bodyPr/>
          <a:lstStyle/>
          <a:p>
            <a:pPr marL="0" indent="0" algn="ctr">
              <a:buNone/>
            </a:pPr>
            <a:r>
              <a:rPr lang="en-US" sz="4000" dirty="0"/>
              <a:t>THANK YOU!</a:t>
            </a:r>
          </a:p>
          <a:p>
            <a:pPr marL="0" indent="0" algn="ctr">
              <a:buNone/>
            </a:pPr>
            <a:endParaRPr lang="en-US" dirty="0"/>
          </a:p>
        </p:txBody>
      </p:sp>
    </p:spTree>
    <p:extLst>
      <p:ext uri="{BB962C8B-B14F-4D97-AF65-F5344CB8AC3E}">
        <p14:creationId xmlns:p14="http://schemas.microsoft.com/office/powerpoint/2010/main" val="28030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B377-8CD4-0E54-E013-C367175BD749}"/>
              </a:ext>
            </a:extLst>
          </p:cNvPr>
          <p:cNvSpPr>
            <a:spLocks noGrp="1"/>
          </p:cNvSpPr>
          <p:nvPr>
            <p:ph type="title"/>
          </p:nvPr>
        </p:nvSpPr>
        <p:spPr>
          <a:xfrm>
            <a:off x="569742" y="-140676"/>
            <a:ext cx="10332720" cy="844061"/>
          </a:xfrm>
        </p:spPr>
        <p:txBody>
          <a:bodyPr>
            <a:normAutofit fontScale="90000"/>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4D1BBD72-3736-9691-3756-2884D918499C}"/>
              </a:ext>
            </a:extLst>
          </p:cNvPr>
          <p:cNvSpPr>
            <a:spLocks noGrp="1"/>
          </p:cNvSpPr>
          <p:nvPr>
            <p:ph idx="1"/>
          </p:nvPr>
        </p:nvSpPr>
        <p:spPr>
          <a:xfrm>
            <a:off x="838200" y="351693"/>
            <a:ext cx="10515600" cy="6949440"/>
          </a:xfrm>
        </p:spPr>
        <p:txBody>
          <a:bodyPr>
            <a:noAutofit/>
          </a:bodyPr>
          <a:lstStyle/>
          <a:p>
            <a:pPr marL="0" indent="0">
              <a:buNone/>
            </a:pPr>
            <a:r>
              <a:rPr lang="en-US" sz="2400" dirty="0"/>
              <a:t>The global shift towards renewable energy has created new opportunities to connect buyers and sellers of innovative energy solutions. </a:t>
            </a:r>
          </a:p>
          <a:p>
            <a:pPr marL="0" indent="0">
              <a:buNone/>
            </a:pPr>
            <a:r>
              <a:rPr lang="en-US" sz="2400" dirty="0"/>
              <a:t>This project aims to analyze user data to effectively categorize and target potential users of the platform, including both businesses and individual consumers interested in products such as solar panels, inverters, and wind turbines.</a:t>
            </a:r>
          </a:p>
          <a:p>
            <a:pPr marL="0" indent="0">
              <a:buNone/>
            </a:pPr>
            <a:r>
              <a:rPr lang="en-US" sz="2400" dirty="0"/>
              <a:t>By segmenting users based on factors like location, age, and business type, this analysis will identify key customer groups and their specific needs. </a:t>
            </a:r>
          </a:p>
          <a:p>
            <a:pPr marL="0" indent="0">
              <a:buNone/>
            </a:pPr>
            <a:r>
              <a:rPr lang="en-US" sz="2400" dirty="0"/>
              <a:t>The ultimate goal is to create detailed buyer and seller personas, such as "frequent buyers of solar panels by age and region" or "businesses specializing in high-capacity batteries." </a:t>
            </a:r>
          </a:p>
          <a:p>
            <a:pPr marL="0" indent="0">
              <a:buNone/>
            </a:pPr>
            <a:r>
              <a:rPr lang="en-US" sz="2400" dirty="0"/>
              <a:t>These personas will help support personalized marketing strategies and drive platform growth.</a:t>
            </a:r>
          </a:p>
          <a:p>
            <a:pPr marL="0" indent="0">
              <a:buNone/>
            </a:pPr>
            <a:r>
              <a:rPr lang="en-US" sz="2400" dirty="0"/>
              <a:t>Using data from surveys and online datasets, along with tools like Power BI, this project will provide a comprehensive overview of market trends, user preferences, and actionable recommendations to enhance platform targeting and improve user engagement.</a:t>
            </a:r>
          </a:p>
        </p:txBody>
      </p:sp>
    </p:spTree>
    <p:extLst>
      <p:ext uri="{BB962C8B-B14F-4D97-AF65-F5344CB8AC3E}">
        <p14:creationId xmlns:p14="http://schemas.microsoft.com/office/powerpoint/2010/main" val="105043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303D-268B-8A3D-25FF-EEB1564C187E}"/>
              </a:ext>
            </a:extLst>
          </p:cNvPr>
          <p:cNvSpPr>
            <a:spLocks noGrp="1"/>
          </p:cNvSpPr>
          <p:nvPr>
            <p:ph type="title"/>
          </p:nvPr>
        </p:nvSpPr>
        <p:spPr/>
        <p:txBody>
          <a:bodyPr/>
          <a:lstStyle/>
          <a:p>
            <a:r>
              <a:rPr lang="en-US" dirty="0"/>
              <a:t>Data Research and Collection</a:t>
            </a:r>
          </a:p>
        </p:txBody>
      </p:sp>
      <p:sp>
        <p:nvSpPr>
          <p:cNvPr id="3" name="Content Placeholder 2">
            <a:extLst>
              <a:ext uri="{FF2B5EF4-FFF2-40B4-BE49-F238E27FC236}">
                <a16:creationId xmlns:a16="http://schemas.microsoft.com/office/drawing/2014/main" id="{6BBE6162-BE00-9B1A-389D-9C517FC8B004}"/>
              </a:ext>
            </a:extLst>
          </p:cNvPr>
          <p:cNvSpPr>
            <a:spLocks noGrp="1"/>
          </p:cNvSpPr>
          <p:nvPr>
            <p:ph idx="1"/>
          </p:nvPr>
        </p:nvSpPr>
        <p:spPr>
          <a:xfrm>
            <a:off x="725659" y="1938166"/>
            <a:ext cx="10515600" cy="4351338"/>
          </a:xfrm>
        </p:spPr>
        <p:txBody>
          <a:bodyPr/>
          <a:lstStyle/>
          <a:p>
            <a:r>
              <a:rPr lang="en-US" sz="2400" dirty="0"/>
              <a:t>We collected data from survey and online sources</a:t>
            </a:r>
          </a:p>
          <a:p>
            <a:r>
              <a:rPr lang="en-US" sz="2400" dirty="0"/>
              <a:t>We used tools like Excel, Power BI for Data transformation &amp; Analysis</a:t>
            </a:r>
          </a:p>
          <a:p>
            <a:r>
              <a:rPr lang="en-US" sz="2400" dirty="0"/>
              <a:t>Categorized users by Location, Age Range, Product Interest etc.</a:t>
            </a:r>
          </a:p>
          <a:p>
            <a:r>
              <a:rPr lang="en-US" sz="2400" dirty="0">
                <a:hlinkClick r:id="rId2" action="ppaction://hlinkfile"/>
              </a:rPr>
              <a:t>RENERGY HUB PROJECT\renewable_energy_multinational_dataset.csv</a:t>
            </a:r>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388394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DB8B-0EC2-8D80-10FB-6A8DED993708}"/>
              </a:ext>
            </a:extLst>
          </p:cNvPr>
          <p:cNvSpPr>
            <a:spLocks noGrp="1"/>
          </p:cNvSpPr>
          <p:nvPr>
            <p:ph type="title"/>
          </p:nvPr>
        </p:nvSpPr>
        <p:spPr>
          <a:xfrm>
            <a:off x="450166" y="-984738"/>
            <a:ext cx="10903634" cy="886264"/>
          </a:xfrm>
        </p:spPr>
        <p:txBody>
          <a:bodyPr/>
          <a:lstStyle/>
          <a:p>
            <a:r>
              <a:rPr lang="en-US" dirty="0"/>
              <a:t>Overview of Dashboard  </a:t>
            </a:r>
          </a:p>
        </p:txBody>
      </p:sp>
      <p:pic>
        <p:nvPicPr>
          <p:cNvPr id="11" name="Content Placeholder 10">
            <a:extLst>
              <a:ext uri="{FF2B5EF4-FFF2-40B4-BE49-F238E27FC236}">
                <a16:creationId xmlns:a16="http://schemas.microsoft.com/office/drawing/2014/main" id="{2479523E-3246-91BF-49BA-11B0D41B1D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4470" b="2824"/>
          <a:stretch/>
        </p:blipFill>
        <p:spPr>
          <a:xfrm>
            <a:off x="112542" y="829994"/>
            <a:ext cx="10903634" cy="6028005"/>
          </a:xfrm>
        </p:spPr>
      </p:pic>
      <p:sp>
        <p:nvSpPr>
          <p:cNvPr id="12" name="TextBox 11">
            <a:extLst>
              <a:ext uri="{FF2B5EF4-FFF2-40B4-BE49-F238E27FC236}">
                <a16:creationId xmlns:a16="http://schemas.microsoft.com/office/drawing/2014/main" id="{D79A5419-C82A-7E2E-E90E-B1EBFFD2AFCB}"/>
              </a:ext>
            </a:extLst>
          </p:cNvPr>
          <p:cNvSpPr txBox="1"/>
          <p:nvPr/>
        </p:nvSpPr>
        <p:spPr>
          <a:xfrm>
            <a:off x="281354" y="134927"/>
            <a:ext cx="7230794" cy="461665"/>
          </a:xfrm>
          <a:prstGeom prst="rect">
            <a:avLst/>
          </a:prstGeom>
          <a:noFill/>
          <a:ln>
            <a:noFill/>
          </a:ln>
        </p:spPr>
        <p:txBody>
          <a:bodyPr wrap="square" rtlCol="0">
            <a:spAutoFit/>
          </a:bodyPr>
          <a:lstStyle/>
          <a:p>
            <a:r>
              <a:rPr lang="en-US" sz="2400" dirty="0">
                <a:solidFill>
                  <a:schemeClr val="accent1"/>
                </a:solidFill>
              </a:rPr>
              <a:t>OVERVIEW OF DASHBOARD</a:t>
            </a:r>
          </a:p>
        </p:txBody>
      </p:sp>
    </p:spTree>
    <p:extLst>
      <p:ext uri="{BB962C8B-B14F-4D97-AF65-F5344CB8AC3E}">
        <p14:creationId xmlns:p14="http://schemas.microsoft.com/office/powerpoint/2010/main" val="54996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C33E-EA06-023E-3005-B442AE7724AA}"/>
              </a:ext>
            </a:extLst>
          </p:cNvPr>
          <p:cNvSpPr>
            <a:spLocks noGrp="1"/>
          </p:cNvSpPr>
          <p:nvPr>
            <p:ph type="title"/>
          </p:nvPr>
        </p:nvSpPr>
        <p:spPr>
          <a:xfrm>
            <a:off x="98474" y="-1"/>
            <a:ext cx="10648223" cy="1543987"/>
          </a:xfrm>
        </p:spPr>
        <p:txBody>
          <a:bodyPr>
            <a:normAutofit fontScale="90000"/>
          </a:bodyPr>
          <a:lstStyle/>
          <a:p>
            <a:r>
              <a:rPr lang="en-US" dirty="0"/>
              <a:t>Key Metrics</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447A1BF7-0E57-C8D5-CCB0-2BC62DC11791}"/>
              </a:ext>
            </a:extLst>
          </p:cNvPr>
          <p:cNvSpPr>
            <a:spLocks noGrp="1"/>
          </p:cNvSpPr>
          <p:nvPr>
            <p:ph idx="1"/>
          </p:nvPr>
        </p:nvSpPr>
        <p:spPr>
          <a:xfrm>
            <a:off x="838200" y="1543987"/>
            <a:ext cx="10515600" cy="4632976"/>
          </a:xfrm>
        </p:spPr>
        <p:txBody>
          <a:bodyPr/>
          <a:lstStyle/>
          <a:p>
            <a:pPr marL="0" indent="0">
              <a:buNone/>
            </a:pPr>
            <a:endParaRPr lang="en-US" dirty="0"/>
          </a:p>
          <a:p>
            <a:endParaRPr lang="en-US" dirty="0"/>
          </a:p>
        </p:txBody>
      </p:sp>
      <p:pic>
        <p:nvPicPr>
          <p:cNvPr id="7" name="Picture 6">
            <a:extLst>
              <a:ext uri="{FF2B5EF4-FFF2-40B4-BE49-F238E27FC236}">
                <a16:creationId xmlns:a16="http://schemas.microsoft.com/office/drawing/2014/main" id="{B5D9542A-9872-0B08-F64B-0F940D535E70}"/>
              </a:ext>
            </a:extLst>
          </p:cNvPr>
          <p:cNvPicPr>
            <a:picLocks noChangeAspect="1"/>
          </p:cNvPicPr>
          <p:nvPr/>
        </p:nvPicPr>
        <p:blipFill>
          <a:blip r:embed="rId2">
            <a:extLst>
              <a:ext uri="{28A0092B-C50C-407E-A947-70E740481C1C}">
                <a14:useLocalDpi xmlns:a14="http://schemas.microsoft.com/office/drawing/2010/main" val="0"/>
              </a:ext>
            </a:extLst>
          </a:blip>
          <a:srcRect l="2705" t="16911" r="16024" b="63805"/>
          <a:stretch/>
        </p:blipFill>
        <p:spPr>
          <a:xfrm>
            <a:off x="838200" y="1690689"/>
            <a:ext cx="9908497" cy="1217404"/>
          </a:xfrm>
          <a:prstGeom prst="rect">
            <a:avLst/>
          </a:prstGeom>
        </p:spPr>
      </p:pic>
      <p:sp>
        <p:nvSpPr>
          <p:cNvPr id="9" name="TextBox 8">
            <a:extLst>
              <a:ext uri="{FF2B5EF4-FFF2-40B4-BE49-F238E27FC236}">
                <a16:creationId xmlns:a16="http://schemas.microsoft.com/office/drawing/2014/main" id="{BCD27E1C-6936-A4B6-A72A-413C1A81D96E}"/>
              </a:ext>
            </a:extLst>
          </p:cNvPr>
          <p:cNvSpPr txBox="1"/>
          <p:nvPr/>
        </p:nvSpPr>
        <p:spPr>
          <a:xfrm>
            <a:off x="0" y="3016175"/>
            <a:ext cx="12192000" cy="4339650"/>
          </a:xfrm>
          <a:prstGeom prst="rect">
            <a:avLst/>
          </a:prstGeom>
          <a:noFill/>
        </p:spPr>
        <p:txBody>
          <a:bodyPr wrap="square">
            <a:spAutoFit/>
          </a:bodyPr>
          <a:lstStyle/>
          <a:p>
            <a:r>
              <a:rPr lang="en-US" sz="2000" dirty="0"/>
              <a:t>Total Buyers and Sellers: The platform boasts a significant user base, with 60 active buyers and 40 active sellers. This balance indicates a thriving ecosystem for renewable energy products, as buyers are actively searching for innovative solutions while sellers offering a variety of product options.</a:t>
            </a:r>
          </a:p>
          <a:p>
            <a:endParaRPr lang="en-US" sz="2000" dirty="0"/>
          </a:p>
          <a:p>
            <a:endParaRPr lang="en-US" sz="2000" dirty="0"/>
          </a:p>
          <a:p>
            <a:r>
              <a:rPr lang="en-US" sz="2000" dirty="0"/>
              <a:t>Top Region: The data indicates that West Africa has the highest demand for renewable energy products. This insight suggests that we should prioritize our marketing and outreach efforts in this region, taking advantage of the growing interest in sustainable energy solutions.</a:t>
            </a:r>
          </a:p>
          <a:p>
            <a:endParaRPr lang="en-US" sz="2000" dirty="0"/>
          </a:p>
          <a:p>
            <a:r>
              <a:rPr lang="en-US" sz="2000" dirty="0"/>
              <a:t>Top Product: Among the wide array of offerings, inverters emerged as the most sought-after product. This indicates a strong market demand for efficient power storage and distribution systems, presenting an opportunity for sellers to focus on meeting this need.</a:t>
            </a:r>
          </a:p>
          <a:p>
            <a:endParaRPr lang="en-US" dirty="0"/>
          </a:p>
          <a:p>
            <a:endParaRPr lang="en-US" dirty="0"/>
          </a:p>
        </p:txBody>
      </p:sp>
    </p:spTree>
    <p:extLst>
      <p:ext uri="{BB962C8B-B14F-4D97-AF65-F5344CB8AC3E}">
        <p14:creationId xmlns:p14="http://schemas.microsoft.com/office/powerpoint/2010/main" val="185872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A4C5-8F78-C6CE-6BCA-81EEC1D4ACB1}"/>
              </a:ext>
            </a:extLst>
          </p:cNvPr>
          <p:cNvSpPr>
            <a:spLocks noGrp="1"/>
          </p:cNvSpPr>
          <p:nvPr>
            <p:ph type="title"/>
          </p:nvPr>
        </p:nvSpPr>
        <p:spPr/>
        <p:txBody>
          <a:bodyPr/>
          <a:lstStyle/>
          <a:p>
            <a:r>
              <a:rPr lang="en-US" dirty="0"/>
              <a:t>Demographics of Buyers and Sellers</a:t>
            </a:r>
            <a:br>
              <a:rPr lang="en-US" dirty="0"/>
            </a:br>
            <a:endParaRPr lang="en-US" dirty="0"/>
          </a:p>
        </p:txBody>
      </p:sp>
      <p:pic>
        <p:nvPicPr>
          <p:cNvPr id="5" name="Content Placeholder 4">
            <a:extLst>
              <a:ext uri="{FF2B5EF4-FFF2-40B4-BE49-F238E27FC236}">
                <a16:creationId xmlns:a16="http://schemas.microsoft.com/office/drawing/2014/main" id="{8D1A8A85-C2C0-2142-843E-A4EAA54DA0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328" t="35824" r="65867" b="38702"/>
          <a:stretch/>
        </p:blipFill>
        <p:spPr>
          <a:xfrm>
            <a:off x="6429829" y="1872343"/>
            <a:ext cx="5762171" cy="3439886"/>
          </a:xfrm>
        </p:spPr>
      </p:pic>
      <p:sp>
        <p:nvSpPr>
          <p:cNvPr id="6" name="TextBox 5">
            <a:extLst>
              <a:ext uri="{FF2B5EF4-FFF2-40B4-BE49-F238E27FC236}">
                <a16:creationId xmlns:a16="http://schemas.microsoft.com/office/drawing/2014/main" id="{BBDFA376-74A0-79B1-8BDC-A2A7E473B383}"/>
              </a:ext>
            </a:extLst>
          </p:cNvPr>
          <p:cNvSpPr txBox="1"/>
          <p:nvPr/>
        </p:nvSpPr>
        <p:spPr>
          <a:xfrm>
            <a:off x="232231" y="2191657"/>
            <a:ext cx="5646056" cy="43396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sz="2400" b="1" dirty="0"/>
              <a:t>Demographics of Buyers and Sellers</a:t>
            </a:r>
            <a:br>
              <a:rPr lang="en-US" sz="1800" dirty="0"/>
            </a:br>
            <a:r>
              <a:rPr kumimoji="0" lang="en-US" altLang="en-US" sz="1800" b="1" i="0" u="none" strike="noStrike" cap="none" normalizeH="0" baseline="0" dirty="0">
                <a:ln>
                  <a:noFill/>
                </a:ln>
                <a:solidFill>
                  <a:schemeClr val="tx1"/>
                </a:solidFill>
                <a:effectLst/>
                <a:latin typeface="Arial" panose="020B0604020202020204" pitchFamily="34" charset="0"/>
              </a:rPr>
              <a:t>46–55 years:</a:t>
            </a:r>
            <a:r>
              <a:rPr kumimoji="0" lang="en-US" altLang="en-US" sz="1800" b="0" i="0" u="none" strike="noStrike" cap="none" normalizeH="0" baseline="0" dirty="0">
                <a:ln>
                  <a:noFill/>
                </a:ln>
                <a:solidFill>
                  <a:schemeClr val="tx1"/>
                </a:solidFill>
                <a:effectLst/>
                <a:latin typeface="Arial" panose="020B0604020202020204" pitchFamily="34" charset="0"/>
              </a:rPr>
              <a:t> The largest segment, primarily sellers and buyers offering specialized products like wind turbines, solar panels, battery storage and consulting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56+ years:</a:t>
            </a:r>
            <a:r>
              <a:rPr kumimoji="0" lang="en-US" altLang="en-US" sz="1800" b="0" i="0" u="none" strike="noStrike" cap="none" normalizeH="0" baseline="0" dirty="0">
                <a:ln>
                  <a:noFill/>
                </a:ln>
                <a:solidFill>
                  <a:schemeClr val="tx1"/>
                </a:solidFill>
                <a:effectLst/>
                <a:latin typeface="Arial" panose="020B0604020202020204" pitchFamily="34" charset="0"/>
              </a:rPr>
              <a:t> Experienced professionals and businesses focused on high-capacity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26–35 years:</a:t>
            </a:r>
            <a:r>
              <a:rPr kumimoji="0" lang="en-US" altLang="en-US" sz="1800" b="0" i="0" u="none" strike="noStrike" cap="none" normalizeH="0" baseline="0" dirty="0">
                <a:ln>
                  <a:noFill/>
                </a:ln>
                <a:solidFill>
                  <a:schemeClr val="tx1"/>
                </a:solidFill>
                <a:effectLst/>
                <a:latin typeface="Arial" panose="020B0604020202020204" pitchFamily="34" charset="0"/>
              </a:rPr>
              <a:t> A mix of younger buyers and sellers, prioritizing affordable and scalable products like Wind Turbines, Battery storage and inverters.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18–25 years:</a:t>
            </a:r>
            <a:r>
              <a:rPr kumimoji="0" lang="en-US" altLang="en-US" sz="1800" b="0" i="0" u="none" strike="noStrike" cap="none" normalizeH="0" baseline="0" dirty="0">
                <a:ln>
                  <a:noFill/>
                </a:ln>
                <a:solidFill>
                  <a:schemeClr val="tx1"/>
                </a:solidFill>
                <a:effectLst/>
                <a:latin typeface="Arial" panose="020B0604020202020204" pitchFamily="34" charset="0"/>
              </a:rPr>
              <a:t> Tech-savvy young buyers exploring sustainable energy for personal use or small startups.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36–45 years:</a:t>
            </a:r>
            <a:r>
              <a:rPr kumimoji="0" lang="en-US" altLang="en-US" sz="1800" b="0" i="0" u="none" strike="noStrike" cap="none" normalizeH="0" baseline="0" dirty="0">
                <a:ln>
                  <a:noFill/>
                </a:ln>
                <a:solidFill>
                  <a:schemeClr val="tx1"/>
                </a:solidFill>
                <a:effectLst/>
                <a:latin typeface="Arial" panose="020B0604020202020204" pitchFamily="34" charset="0"/>
              </a:rPr>
              <a:t> The smallest segment, focused on mid-level business needs and partnerships. </a:t>
            </a:r>
          </a:p>
          <a:p>
            <a:endParaRPr lang="en-US" dirty="0"/>
          </a:p>
        </p:txBody>
      </p:sp>
      <p:sp>
        <p:nvSpPr>
          <p:cNvPr id="7" name="Rectangle 1">
            <a:extLst>
              <a:ext uri="{FF2B5EF4-FFF2-40B4-BE49-F238E27FC236}">
                <a16:creationId xmlns:a16="http://schemas.microsoft.com/office/drawing/2014/main" id="{63DAF371-FA0E-DAE7-FBA7-08FC1899D3B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99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C14D-A572-B3A3-3663-F131BF69724E}"/>
              </a:ext>
            </a:extLst>
          </p:cNvPr>
          <p:cNvSpPr>
            <a:spLocks noGrp="1"/>
          </p:cNvSpPr>
          <p:nvPr>
            <p:ph type="title"/>
          </p:nvPr>
        </p:nvSpPr>
        <p:spPr>
          <a:xfrm>
            <a:off x="379828" y="365126"/>
            <a:ext cx="10973972" cy="1129064"/>
          </a:xfrm>
        </p:spPr>
        <p:txBody>
          <a:bodyPr/>
          <a:lstStyle/>
          <a:p>
            <a:r>
              <a:rPr lang="en-US" dirty="0"/>
              <a:t>Geographical Spread</a:t>
            </a:r>
          </a:p>
        </p:txBody>
      </p:sp>
      <p:pic>
        <p:nvPicPr>
          <p:cNvPr id="5" name="Content Placeholder 4">
            <a:extLst>
              <a:ext uri="{FF2B5EF4-FFF2-40B4-BE49-F238E27FC236}">
                <a16:creationId xmlns:a16="http://schemas.microsoft.com/office/drawing/2014/main" id="{071162D1-8A31-79EE-C297-8A1C67CA3D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0934" t="34686" r="46073" b="41188"/>
          <a:stretch/>
        </p:blipFill>
        <p:spPr>
          <a:xfrm>
            <a:off x="6738423" y="1885071"/>
            <a:ext cx="4811152" cy="3478740"/>
          </a:xfrm>
        </p:spPr>
      </p:pic>
      <p:sp>
        <p:nvSpPr>
          <p:cNvPr id="9" name="TextBox 8">
            <a:extLst>
              <a:ext uri="{FF2B5EF4-FFF2-40B4-BE49-F238E27FC236}">
                <a16:creationId xmlns:a16="http://schemas.microsoft.com/office/drawing/2014/main" id="{0C343D98-05F2-4376-A8B0-937A5985CC89}"/>
              </a:ext>
            </a:extLst>
          </p:cNvPr>
          <p:cNvSpPr txBox="1"/>
          <p:nvPr/>
        </p:nvSpPr>
        <p:spPr>
          <a:xfrm>
            <a:off x="0" y="2208627"/>
            <a:ext cx="6555543" cy="4524315"/>
          </a:xfrm>
          <a:prstGeom prst="rect">
            <a:avLst/>
          </a:prstGeom>
          <a:noFill/>
        </p:spPr>
        <p:txBody>
          <a:bodyPr wrap="square" rtlCol="0">
            <a:spAutoFit/>
          </a:bodyPr>
          <a:lstStyle/>
          <a:p>
            <a:r>
              <a:rPr lang="en-US" dirty="0"/>
              <a:t>Our analysis reveals the top regions driving the renewable energy market, providing a clear direction for prioritizing marketing and product distribution efforts.</a:t>
            </a:r>
          </a:p>
          <a:p>
            <a:endParaRPr lang="en-US" dirty="0"/>
          </a:p>
          <a:p>
            <a:r>
              <a:rPr lang="en-US" b="1" dirty="0"/>
              <a:t>Observations</a:t>
            </a:r>
            <a:endParaRPr lang="en-US" dirty="0"/>
          </a:p>
          <a:p>
            <a:pPr>
              <a:buFont typeface="Arial" panose="020B0604020202020204" pitchFamily="34" charset="0"/>
              <a:buChar char="•"/>
            </a:pPr>
            <a:r>
              <a:rPr lang="en-US" b="1" dirty="0"/>
              <a:t>West Africa:</a:t>
            </a:r>
            <a:r>
              <a:rPr lang="en-US" dirty="0"/>
              <a:t> The highest concentration of buyers and sellers, making it a prime target for boosting market activities. The region’s growing energy needs and interest in renewable solutions present a significant opportunity for expansion.</a:t>
            </a:r>
          </a:p>
          <a:p>
            <a:pPr>
              <a:buFont typeface="Arial" panose="020B0604020202020204" pitchFamily="34" charset="0"/>
              <a:buChar char="•"/>
            </a:pPr>
            <a:r>
              <a:rPr lang="en-US" b="1" dirty="0"/>
              <a:t>Eastern Europe:</a:t>
            </a:r>
            <a:r>
              <a:rPr lang="en-US" dirty="0"/>
              <a:t> A strong emerging market with increasing adoption of renewable energy technologies, driven by government policies and environmental initiatives.</a:t>
            </a:r>
          </a:p>
          <a:p>
            <a:pPr>
              <a:buFont typeface="Arial" panose="020B0604020202020204" pitchFamily="34" charset="0"/>
              <a:buChar char="•"/>
            </a:pPr>
            <a:r>
              <a:rPr lang="en-US" b="1" dirty="0"/>
              <a:t>North America:</a:t>
            </a:r>
            <a:r>
              <a:rPr lang="en-US" dirty="0"/>
              <a:t> A well-established market with a balanced mix of buyers and sellers, offering opportunities to deepen existing partnerships and scale operations.</a:t>
            </a:r>
          </a:p>
          <a:p>
            <a:endParaRPr lang="en-US" dirty="0"/>
          </a:p>
        </p:txBody>
      </p:sp>
    </p:spTree>
    <p:extLst>
      <p:ext uri="{BB962C8B-B14F-4D97-AF65-F5344CB8AC3E}">
        <p14:creationId xmlns:p14="http://schemas.microsoft.com/office/powerpoint/2010/main" val="183542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8851-039E-B740-E7E7-91F6ECA8DB05}"/>
              </a:ext>
            </a:extLst>
          </p:cNvPr>
          <p:cNvSpPr>
            <a:spLocks noGrp="1"/>
          </p:cNvSpPr>
          <p:nvPr>
            <p:ph type="title"/>
          </p:nvPr>
        </p:nvSpPr>
        <p:spPr/>
        <p:txBody>
          <a:bodyPr/>
          <a:lstStyle/>
          <a:p>
            <a:r>
              <a:rPr lang="en-US" dirty="0"/>
              <a:t>Product Demand by Customer Segment</a:t>
            </a:r>
          </a:p>
        </p:txBody>
      </p:sp>
      <p:pic>
        <p:nvPicPr>
          <p:cNvPr id="12" name="Content Placeholder 11">
            <a:extLst>
              <a:ext uri="{FF2B5EF4-FFF2-40B4-BE49-F238E27FC236}">
                <a16:creationId xmlns:a16="http://schemas.microsoft.com/office/drawing/2014/main" id="{06BB20FD-381B-962A-FF44-20B3BAE61B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1028" t="59307" r="46156" b="19733"/>
          <a:stretch/>
        </p:blipFill>
        <p:spPr>
          <a:xfrm>
            <a:off x="6695774" y="1690688"/>
            <a:ext cx="5152571" cy="2859315"/>
          </a:xfrm>
        </p:spPr>
      </p:pic>
      <p:sp>
        <p:nvSpPr>
          <p:cNvPr id="13" name="TextBox 12">
            <a:extLst>
              <a:ext uri="{FF2B5EF4-FFF2-40B4-BE49-F238E27FC236}">
                <a16:creationId xmlns:a16="http://schemas.microsoft.com/office/drawing/2014/main" id="{DD98EFEF-5138-A322-5C55-BEBF16EC1BAA}"/>
              </a:ext>
            </a:extLst>
          </p:cNvPr>
          <p:cNvSpPr txBox="1"/>
          <p:nvPr/>
        </p:nvSpPr>
        <p:spPr>
          <a:xfrm>
            <a:off x="5641144" y="2968283"/>
            <a:ext cx="914400" cy="91440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1D7E17A1-78D0-DDB6-10D9-7229B7C1077A}"/>
              </a:ext>
            </a:extLst>
          </p:cNvPr>
          <p:cNvSpPr txBox="1"/>
          <p:nvPr/>
        </p:nvSpPr>
        <p:spPr>
          <a:xfrm>
            <a:off x="140677" y="1853231"/>
            <a:ext cx="6414867" cy="4524315"/>
          </a:xfrm>
          <a:prstGeom prst="rect">
            <a:avLst/>
          </a:prstGeom>
          <a:noFill/>
        </p:spPr>
        <p:txBody>
          <a:bodyPr wrap="square" rtlCol="0">
            <a:spAutoFit/>
          </a:bodyPr>
          <a:lstStyle/>
          <a:p>
            <a:r>
              <a:rPr lang="en-US" dirty="0"/>
              <a:t>Understanding which products are in demand helps us align our offerings with customer needs. The </a:t>
            </a:r>
            <a:r>
              <a:rPr lang="en-US" dirty="0" err="1"/>
              <a:t>treemap</a:t>
            </a:r>
            <a:r>
              <a:rPr lang="en-US" dirty="0"/>
              <a:t> chart highlights key product preferences across all customer segments, providing valuable insights into the market trends.</a:t>
            </a:r>
          </a:p>
          <a:p>
            <a:r>
              <a:rPr lang="en-US" b="1" dirty="0"/>
              <a:t>Observations:</a:t>
            </a:r>
            <a:endParaRPr lang="en-US" dirty="0"/>
          </a:p>
          <a:p>
            <a:pPr>
              <a:buFont typeface="Arial" panose="020B0604020202020204" pitchFamily="34" charset="0"/>
              <a:buChar char="•"/>
            </a:pPr>
            <a:r>
              <a:rPr lang="en-US" b="1" dirty="0"/>
              <a:t>Inverters</a:t>
            </a:r>
            <a:r>
              <a:rPr lang="en-US" dirty="0"/>
              <a:t> are the most in-demand product, appealing to both buyers and sellers due to their efficiency and adaptability for diverse energy needs.</a:t>
            </a:r>
          </a:p>
          <a:p>
            <a:pPr>
              <a:buFont typeface="Arial" panose="020B0604020202020204" pitchFamily="34" charset="0"/>
              <a:buChar char="•"/>
            </a:pPr>
            <a:r>
              <a:rPr lang="en-US" b="1" dirty="0"/>
              <a:t>Wind turbines</a:t>
            </a:r>
            <a:r>
              <a:rPr lang="en-US" dirty="0"/>
              <a:t> rank second, particularly popular among sellers targeting large-scale renewable energy solutions.</a:t>
            </a:r>
          </a:p>
          <a:p>
            <a:pPr>
              <a:buFont typeface="Arial" panose="020B0604020202020204" pitchFamily="34" charset="0"/>
              <a:buChar char="•"/>
            </a:pPr>
            <a:r>
              <a:rPr lang="en-US" dirty="0"/>
              <a:t>Other notable products include </a:t>
            </a:r>
            <a:r>
              <a:rPr lang="en-US" b="1" dirty="0"/>
              <a:t>battery storage systems</a:t>
            </a:r>
            <a:r>
              <a:rPr lang="en-US" dirty="0"/>
              <a:t> and </a:t>
            </a:r>
            <a:r>
              <a:rPr lang="en-US" b="1" dirty="0"/>
              <a:t>solar panels</a:t>
            </a:r>
            <a:r>
              <a:rPr lang="en-US" dirty="0"/>
              <a:t>, which cater to environmentally conscious buyers and small-scale businesses.</a:t>
            </a:r>
          </a:p>
          <a:p>
            <a:pPr>
              <a:buFont typeface="Arial" panose="020B0604020202020204" pitchFamily="34" charset="0"/>
              <a:buChar char="•"/>
            </a:pPr>
            <a:r>
              <a:rPr lang="en-US" b="1" dirty="0"/>
              <a:t>Consulting services</a:t>
            </a:r>
            <a:r>
              <a:rPr lang="en-US" dirty="0"/>
              <a:t>, though a smaller segment, indicate interest in expert guidance for implementing renewable energy projects.</a:t>
            </a:r>
          </a:p>
          <a:p>
            <a:endParaRPr lang="en-US" dirty="0"/>
          </a:p>
        </p:txBody>
      </p:sp>
    </p:spTree>
    <p:extLst>
      <p:ext uri="{BB962C8B-B14F-4D97-AF65-F5344CB8AC3E}">
        <p14:creationId xmlns:p14="http://schemas.microsoft.com/office/powerpoint/2010/main" val="2592630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842</TotalTime>
  <Words>1760</Words>
  <Application>Microsoft Office PowerPoint</Application>
  <PresentationFormat>Widescreen</PresentationFormat>
  <Paragraphs>189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Trebuchet MS</vt:lpstr>
      <vt:lpstr>Wingdings</vt:lpstr>
      <vt:lpstr>Wingdings 3</vt:lpstr>
      <vt:lpstr>Facet</vt:lpstr>
      <vt:lpstr>    </vt:lpstr>
      <vt:lpstr>Project Overview </vt:lpstr>
      <vt:lpstr>Objective </vt:lpstr>
      <vt:lpstr>Data Research and Collection</vt:lpstr>
      <vt:lpstr>Overview of Dashboard  </vt:lpstr>
      <vt:lpstr>Key Metrics   </vt:lpstr>
      <vt:lpstr>Demographics of Buyers and Sellers </vt:lpstr>
      <vt:lpstr>Geographical Spread</vt:lpstr>
      <vt:lpstr>Product Demand by Customer Segment</vt:lpstr>
      <vt:lpstr>"Buyer and Seller Personas".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Meet the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blessing odwin</dc:creator>
  <cp:lastModifiedBy>blessing odwin</cp:lastModifiedBy>
  <cp:revision>15</cp:revision>
  <dcterms:created xsi:type="dcterms:W3CDTF">2024-11-16T12:03:33Z</dcterms:created>
  <dcterms:modified xsi:type="dcterms:W3CDTF">2024-11-20T20:07:38Z</dcterms:modified>
</cp:coreProperties>
</file>