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 snapToGrid="0">
      <p:cViewPr>
        <p:scale>
          <a:sx n="63" d="100"/>
          <a:sy n="63" d="100"/>
        </p:scale>
        <p:origin x="80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[coffeeshopdata (1).xlsx]Sheet1!PivotTable5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Total sales for each coffee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Ara</c:v>
                </c:pt>
                <c:pt idx="1">
                  <c:v>Exc</c:v>
                </c:pt>
                <c:pt idx="2">
                  <c:v>Lib</c:v>
                </c:pt>
                <c:pt idx="3">
                  <c:v>Rob</c:v>
                </c:pt>
                <c:pt idx="4">
                  <c:v>(blank)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5"/>
                <c:pt idx="0">
                  <c:v>11768.495000000012</c:v>
                </c:pt>
                <c:pt idx="1">
                  <c:v>12306.439999999997</c:v>
                </c:pt>
                <c:pt idx="2">
                  <c:v>12054.075000000003</c:v>
                </c:pt>
                <c:pt idx="3">
                  <c:v>9005.2450000000081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3B-47FD-ADFE-ECE78722F2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0257984"/>
        <c:axId val="770259424"/>
      </c:barChart>
      <c:catAx>
        <c:axId val="770257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259424"/>
        <c:crosses val="autoZero"/>
        <c:auto val="1"/>
        <c:lblAlgn val="ctr"/>
        <c:lblOffset val="100"/>
        <c:noMultiLvlLbl val="0"/>
      </c:catAx>
      <c:valAx>
        <c:axId val="77025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257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top</a:t>
            </a:r>
            <a:r>
              <a:rPr lang="en-US" sz="2400" baseline="0"/>
              <a:t> 10 customers based on their contribution to total sales</a:t>
            </a:r>
            <a:endParaRPr lang="en-US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'[coffeeshopdata (1).xlsx]Sheet2'!$G$1</c:f>
              <c:strCache>
                <c:ptCount val="1"/>
                <c:pt idx="0">
                  <c:v>unit 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'[coffeeshopdata (1).xlsx]Sheet2'!$E$2:$F$11</c:f>
              <c:strCache>
                <c:ptCount val="10"/>
                <c:pt idx="0">
                  <c:v>Alexa Sizey</c:v>
                </c:pt>
                <c:pt idx="1">
                  <c:v>Cody Verissimo</c:v>
                </c:pt>
                <c:pt idx="2">
                  <c:v>Cece Inker</c:v>
                </c:pt>
                <c:pt idx="3">
                  <c:v>Teddi Quadri</c:v>
                </c:pt>
                <c:pt idx="4">
                  <c:v>Nicky Ayris</c:v>
                </c:pt>
                <c:pt idx="5">
                  <c:v>Koren Ferretti</c:v>
                </c:pt>
                <c:pt idx="6">
                  <c:v>Nanny Lush</c:v>
                </c:pt>
                <c:pt idx="7">
                  <c:v>Archambault Gillard</c:v>
                </c:pt>
                <c:pt idx="8">
                  <c:v>Darby Dummer</c:v>
                </c:pt>
                <c:pt idx="9">
                  <c:v>Claudetta Rushe</c:v>
                </c:pt>
              </c:strCache>
              <c:extLst/>
            </c:strRef>
          </c:cat>
          <c:val>
            <c:numRef>
              <c:f>'[coffeeshopdata (1).xlsx]Sheet2'!$G$2:$G$11</c:f>
              <c:numCache>
                <c:formatCode>General</c:formatCode>
                <c:ptCount val="10"/>
                <c:pt idx="0">
                  <c:v>36.454999999999998</c:v>
                </c:pt>
                <c:pt idx="1">
                  <c:v>34.155000000000001</c:v>
                </c:pt>
                <c:pt idx="2">
                  <c:v>34.155000000000001</c:v>
                </c:pt>
                <c:pt idx="3">
                  <c:v>34.155000000000001</c:v>
                </c:pt>
                <c:pt idx="4">
                  <c:v>34.155000000000001</c:v>
                </c:pt>
                <c:pt idx="5">
                  <c:v>34.155000000000001</c:v>
                </c:pt>
                <c:pt idx="6">
                  <c:v>34.155000000000001</c:v>
                </c:pt>
                <c:pt idx="7">
                  <c:v>33.465000000000003</c:v>
                </c:pt>
                <c:pt idx="8">
                  <c:v>31.625</c:v>
                </c:pt>
                <c:pt idx="9">
                  <c:v>31.625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88-42B8-BD01-0C177FDDBD92}"/>
            </c:ext>
          </c:extLst>
        </c:ser>
        <c:ser>
          <c:idx val="1"/>
          <c:order val="1"/>
          <c:tx>
            <c:strRef>
              <c:f>'[coffeeshopdata (1).xlsx]Sheet2'!$H$1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'[coffeeshopdata (1).xlsx]Sheet2'!$E$2:$F$11</c:f>
              <c:strCache>
                <c:ptCount val="10"/>
                <c:pt idx="0">
                  <c:v>Alexa Sizey</c:v>
                </c:pt>
                <c:pt idx="1">
                  <c:v>Cody Verissimo</c:v>
                </c:pt>
                <c:pt idx="2">
                  <c:v>Cece Inker</c:v>
                </c:pt>
                <c:pt idx="3">
                  <c:v>Teddi Quadri</c:v>
                </c:pt>
                <c:pt idx="4">
                  <c:v>Nicky Ayris</c:v>
                </c:pt>
                <c:pt idx="5">
                  <c:v>Koren Ferretti</c:v>
                </c:pt>
                <c:pt idx="6">
                  <c:v>Nanny Lush</c:v>
                </c:pt>
                <c:pt idx="7">
                  <c:v>Archambault Gillard</c:v>
                </c:pt>
                <c:pt idx="8">
                  <c:v>Darby Dummer</c:v>
                </c:pt>
                <c:pt idx="9">
                  <c:v>Claudetta Rushe</c:v>
                </c:pt>
              </c:strCache>
              <c:extLst/>
            </c:strRef>
          </c:cat>
          <c:val>
            <c:numRef>
              <c:f>'[coffeeshopdata (1).xlsx]Sheet2'!$H$2:$H$11</c:f>
              <c:numCache>
                <c:formatCode>General</c:formatCode>
                <c:ptCount val="10"/>
                <c:pt idx="0">
                  <c:v>218.73</c:v>
                </c:pt>
                <c:pt idx="1">
                  <c:v>204.93</c:v>
                </c:pt>
                <c:pt idx="2">
                  <c:v>204.93</c:v>
                </c:pt>
                <c:pt idx="3">
                  <c:v>204.93</c:v>
                </c:pt>
                <c:pt idx="4">
                  <c:v>204.93</c:v>
                </c:pt>
                <c:pt idx="5">
                  <c:v>204.93</c:v>
                </c:pt>
                <c:pt idx="6">
                  <c:v>204.93</c:v>
                </c:pt>
                <c:pt idx="7">
                  <c:v>200.79000000000002</c:v>
                </c:pt>
                <c:pt idx="8">
                  <c:v>189.75</c:v>
                </c:pt>
                <c:pt idx="9">
                  <c:v>189.75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88-42B8-BD01-0C177FDDBD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9631600"/>
        <c:axId val="279634480"/>
      </c:barChart>
      <c:catAx>
        <c:axId val="27963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634480"/>
        <c:crosses val="autoZero"/>
        <c:auto val="1"/>
        <c:lblAlgn val="ctr"/>
        <c:lblOffset val="100"/>
        <c:noMultiLvlLbl val="0"/>
      </c:catAx>
      <c:valAx>
        <c:axId val="279634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63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[coffeeshopdata (1).xlsx]Sheet3!PivotTable17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Total sales by each country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Sheet3!$A$2:$A$6</c:f>
              <c:strCache>
                <c:ptCount val="4"/>
                <c:pt idx="0">
                  <c:v>Ireland</c:v>
                </c:pt>
                <c:pt idx="1">
                  <c:v>United Kingdom</c:v>
                </c:pt>
                <c:pt idx="2">
                  <c:v>United States</c:v>
                </c:pt>
                <c:pt idx="3">
                  <c:v>(blank)</c:v>
                </c:pt>
              </c:strCache>
            </c:strRef>
          </c:cat>
          <c:val>
            <c:numRef>
              <c:f>Sheet3!$B$2:$B$6</c:f>
              <c:numCache>
                <c:formatCode>General</c:formatCode>
                <c:ptCount val="4"/>
                <c:pt idx="0">
                  <c:v>7019.4949999999981</c:v>
                </c:pt>
                <c:pt idx="1">
                  <c:v>3400.8850000000007</c:v>
                </c:pt>
                <c:pt idx="2">
                  <c:v>34713.874999999964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C4-4803-9EA9-E39DB84E6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9639760"/>
        <c:axId val="279628240"/>
      </c:barChart>
      <c:catAx>
        <c:axId val="279639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628240"/>
        <c:crosses val="autoZero"/>
        <c:auto val="1"/>
        <c:lblAlgn val="ctr"/>
        <c:lblOffset val="100"/>
        <c:noMultiLvlLbl val="0"/>
      </c:catAx>
      <c:valAx>
        <c:axId val="27962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639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[coffeeshopdata (1).xlsx]Sheet4!PivotTable18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Total quantity</a:t>
            </a:r>
            <a:r>
              <a:rPr lang="en-US" sz="2000" baseline="0"/>
              <a:t> ordered for each coffee type</a:t>
            </a:r>
            <a:endParaRPr lang="en-US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Sheet4!$A$2:$A$7</c:f>
              <c:strCache>
                <c:ptCount val="5"/>
                <c:pt idx="0">
                  <c:v>Ara</c:v>
                </c:pt>
                <c:pt idx="1">
                  <c:v>Exc</c:v>
                </c:pt>
                <c:pt idx="2">
                  <c:v>Lib</c:v>
                </c:pt>
                <c:pt idx="3">
                  <c:v>Rob</c:v>
                </c:pt>
                <c:pt idx="4">
                  <c:v>(blank)</c:v>
                </c:pt>
              </c:strCache>
            </c:strRef>
          </c:cat>
          <c:val>
            <c:numRef>
              <c:f>Sheet4!$B$2:$B$7</c:f>
              <c:numCache>
                <c:formatCode>General</c:formatCode>
                <c:ptCount val="5"/>
                <c:pt idx="0">
                  <c:v>947</c:v>
                </c:pt>
                <c:pt idx="1">
                  <c:v>872</c:v>
                </c:pt>
                <c:pt idx="2">
                  <c:v>854</c:v>
                </c:pt>
                <c:pt idx="3">
                  <c:v>878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91-4655-9089-B2CDDEC1BD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9638800"/>
        <c:axId val="279625840"/>
      </c:barChart>
      <c:catAx>
        <c:axId val="2796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625840"/>
        <c:crosses val="autoZero"/>
        <c:auto val="1"/>
        <c:lblAlgn val="ctr"/>
        <c:lblOffset val="100"/>
        <c:noMultiLvlLbl val="0"/>
      </c:catAx>
      <c:valAx>
        <c:axId val="27962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638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1F4E-B541-85F1-D9EB-D58DD8BA4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EDDE5-1C4C-DD06-56B3-751EE5C11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C6F08-E4B1-C795-B652-4D563EC3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F999-2C45-4BAD-8BF0-E9143D6F896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49F0D-ED57-C90E-53C4-B458A0B5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BFEE0-77A2-4272-2762-2C95FA94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7F4A-28CA-4F8C-B235-8608E62CA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4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F54E-1F77-D1F7-B3C4-11AD8368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04449-C9FE-6038-F7F5-D4F4AEAEB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55C9-B160-8894-F1EF-D963F180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F999-2C45-4BAD-8BF0-E9143D6F896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1D896-E6E1-47A3-3B1A-8DFEBE17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591DC-F50B-A065-23E1-3D574C7C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7F4A-28CA-4F8C-B235-8608E62CA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3C805D-1718-6E2C-66E8-0033C8A29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98D1E-1CE7-A976-CB0D-B0A9C8C37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D7B3D-F0D7-9043-8CA6-DEC38360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F999-2C45-4BAD-8BF0-E9143D6F896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14A4D-E44D-A598-245C-DD6DD6D3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53B00-78C5-02A2-4F37-8BEE2288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7F4A-28CA-4F8C-B235-8608E62CA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526F-D766-A7FF-247D-FF9D2509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ED3EF-0422-1D71-5D3A-11ABC22CF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3F97C-5EA5-6279-731C-C85C8A53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F999-2C45-4BAD-8BF0-E9143D6F896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5EC07-F7AF-1F04-11CE-0FFCF606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BA8D6-2211-5B39-B2B4-D9BA7747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7F4A-28CA-4F8C-B235-8608E62CA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7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FBC9-0CCC-3019-83A4-D1BB7E67F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38A83-849A-2DE0-DA1E-FB9C1C6A6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749A8-BBE7-E307-3285-2F898A5A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F999-2C45-4BAD-8BF0-E9143D6F896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6D6A6-382E-FEFF-4EA6-604D68441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4E48B-7F83-6E06-C522-BAA7DA84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7F4A-28CA-4F8C-B235-8608E62CA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4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C8A2-86D3-51FB-00BF-3623569A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1FAAD-AB2B-9412-3E31-C4F674515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738C4-0FD0-3BD5-E936-A99E07864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A1265-1492-A354-A80D-A87E6652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F999-2C45-4BAD-8BF0-E9143D6F896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B2C5D-232B-26AA-AF1B-5D721B4D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605F2-BE7D-4A8C-9D5A-F60DA28F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7F4A-28CA-4F8C-B235-8608E62CA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6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5FC4-522C-6913-32D9-4DD29268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38879-A2B5-11DE-026C-DEEBD28D8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150C4-6FB3-2FF7-600C-A97FD287C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A6915-6A70-D610-C392-FC399815A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EBB1D-5D24-AC50-E58D-0286D05DC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3D26E-8D5C-15EE-E72A-76374918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F999-2C45-4BAD-8BF0-E9143D6F896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C9E1A-79BD-D809-A8A7-14616512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D6D5E-3225-0062-CEE9-C26D843C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7F4A-28CA-4F8C-B235-8608E62CA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5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D5EF-2545-1CF1-14E1-683B4C88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F4C05-2404-E8B2-889E-51B57116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F999-2C45-4BAD-8BF0-E9143D6F896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44ED1-9B21-F925-F921-D3ABE717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AC56B-A74D-D1E9-D1B0-62AAE5CE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7F4A-28CA-4F8C-B235-8608E62CA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848CE-CA91-36EA-E51C-B2B6A6AC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F999-2C45-4BAD-8BF0-E9143D6F896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40798-8762-F2D1-F665-EDC747B9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A2D2B-8BB8-BA20-B55E-1486F9D8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7F4A-28CA-4F8C-B235-8608E62CA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8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1161-5386-D21E-6C01-A85736BCA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7618C-74CD-26C2-3E21-7BB6BDAFE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4E392-7FF6-23D0-11C6-F872C2200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3CF54-988A-BE8E-23F6-773271C4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F999-2C45-4BAD-8BF0-E9143D6F896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84DFA-5765-EF3B-5481-5FBCC3FC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B0F24-C8C4-1143-449C-4056F2DA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7F4A-28CA-4F8C-B235-8608E62CA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4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1E65-F01A-71D7-7435-23DAA4E6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ABEEC-D13F-43F5-9F94-65DE1F6E6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F6ABC-492E-CADB-3B3D-EA87D3D51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002B7-45B4-4D73-0B5B-B24911E2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F999-2C45-4BAD-8BF0-E9143D6F896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39C24-67F0-26C4-1FF8-54FE71CA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055BC-07F6-F39A-8DD6-781CA15D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7F4A-28CA-4F8C-B235-8608E62CA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0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84654-BA24-CDE8-B2B8-9902BE48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1B3B0-87E9-99EF-E8BB-9F6774C8A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0111B-F3DA-818B-82EB-D2DF4064C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EF999-2C45-4BAD-8BF0-E9143D6F896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5C672-0809-D66A-6E77-1620CF8F3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0E2D3-61F4-FCB6-64E4-8614CA42B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97F4A-28CA-4F8C-B235-8608E62CA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8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78D3-7F53-E12E-6426-6A3E35D79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COFFEE SHOP DATA</a:t>
            </a:r>
          </a:p>
        </p:txBody>
      </p:sp>
    </p:spTree>
    <p:extLst>
      <p:ext uri="{BB962C8B-B14F-4D97-AF65-F5344CB8AC3E}">
        <p14:creationId xmlns:p14="http://schemas.microsoft.com/office/powerpoint/2010/main" val="402926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EA0F43-5B3F-6B60-0783-7668609F5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780" y="192723"/>
            <a:ext cx="9144000" cy="616043"/>
          </a:xfrm>
        </p:spPr>
        <p:txBody>
          <a:bodyPr>
            <a:normAutofit/>
          </a:bodyPr>
          <a:lstStyle/>
          <a:p>
            <a:r>
              <a:rPr lang="en-US" sz="2800" b="1" dirty="0"/>
              <a:t>1. FIND THE TRENDS OF TOTAL SALES FOR EACH COFFEE TYPE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AD574C-F479-10C7-D2B3-10EBD1182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322816"/>
              </p:ext>
            </p:extLst>
          </p:nvPr>
        </p:nvGraphicFramePr>
        <p:xfrm>
          <a:off x="1295400" y="1021080"/>
          <a:ext cx="10180316" cy="5891160"/>
        </p:xfrm>
        <a:graphic>
          <a:graphicData uri="http://schemas.openxmlformats.org/drawingml/2006/table">
            <a:tbl>
              <a:tblPr/>
              <a:tblGrid>
                <a:gridCol w="1030152">
                  <a:extLst>
                    <a:ext uri="{9D8B030D-6E8A-4147-A177-3AD203B41FA5}">
                      <a16:colId xmlns:a16="http://schemas.microsoft.com/office/drawing/2014/main" val="3145517718"/>
                    </a:ext>
                  </a:extLst>
                </a:gridCol>
                <a:gridCol w="1302839">
                  <a:extLst>
                    <a:ext uri="{9D8B030D-6E8A-4147-A177-3AD203B41FA5}">
                      <a16:colId xmlns:a16="http://schemas.microsoft.com/office/drawing/2014/main" val="2673281054"/>
                    </a:ext>
                  </a:extLst>
                </a:gridCol>
                <a:gridCol w="893808">
                  <a:extLst>
                    <a:ext uri="{9D8B030D-6E8A-4147-A177-3AD203B41FA5}">
                      <a16:colId xmlns:a16="http://schemas.microsoft.com/office/drawing/2014/main" val="2920360844"/>
                    </a:ext>
                  </a:extLst>
                </a:gridCol>
                <a:gridCol w="772613">
                  <a:extLst>
                    <a:ext uri="{9D8B030D-6E8A-4147-A177-3AD203B41FA5}">
                      <a16:colId xmlns:a16="http://schemas.microsoft.com/office/drawing/2014/main" val="338793704"/>
                    </a:ext>
                  </a:extLst>
                </a:gridCol>
                <a:gridCol w="772613">
                  <a:extLst>
                    <a:ext uri="{9D8B030D-6E8A-4147-A177-3AD203B41FA5}">
                      <a16:colId xmlns:a16="http://schemas.microsoft.com/office/drawing/2014/main" val="961107967"/>
                    </a:ext>
                  </a:extLst>
                </a:gridCol>
                <a:gridCol w="772613">
                  <a:extLst>
                    <a:ext uri="{9D8B030D-6E8A-4147-A177-3AD203B41FA5}">
                      <a16:colId xmlns:a16="http://schemas.microsoft.com/office/drawing/2014/main" val="1985359665"/>
                    </a:ext>
                  </a:extLst>
                </a:gridCol>
                <a:gridCol w="772613">
                  <a:extLst>
                    <a:ext uri="{9D8B030D-6E8A-4147-A177-3AD203B41FA5}">
                      <a16:colId xmlns:a16="http://schemas.microsoft.com/office/drawing/2014/main" val="1591173918"/>
                    </a:ext>
                  </a:extLst>
                </a:gridCol>
                <a:gridCol w="772613">
                  <a:extLst>
                    <a:ext uri="{9D8B030D-6E8A-4147-A177-3AD203B41FA5}">
                      <a16:colId xmlns:a16="http://schemas.microsoft.com/office/drawing/2014/main" val="4247027874"/>
                    </a:ext>
                  </a:extLst>
                </a:gridCol>
                <a:gridCol w="772613">
                  <a:extLst>
                    <a:ext uri="{9D8B030D-6E8A-4147-A177-3AD203B41FA5}">
                      <a16:colId xmlns:a16="http://schemas.microsoft.com/office/drawing/2014/main" val="2069111181"/>
                    </a:ext>
                  </a:extLst>
                </a:gridCol>
                <a:gridCol w="772613">
                  <a:extLst>
                    <a:ext uri="{9D8B030D-6E8A-4147-A177-3AD203B41FA5}">
                      <a16:colId xmlns:a16="http://schemas.microsoft.com/office/drawing/2014/main" val="4078417261"/>
                    </a:ext>
                  </a:extLst>
                </a:gridCol>
                <a:gridCol w="772613">
                  <a:extLst>
                    <a:ext uri="{9D8B030D-6E8A-4147-A177-3AD203B41FA5}">
                      <a16:colId xmlns:a16="http://schemas.microsoft.com/office/drawing/2014/main" val="2915223023"/>
                    </a:ext>
                  </a:extLst>
                </a:gridCol>
                <a:gridCol w="772613">
                  <a:extLst>
                    <a:ext uri="{9D8B030D-6E8A-4147-A177-3AD203B41FA5}">
                      <a16:colId xmlns:a16="http://schemas.microsoft.com/office/drawing/2014/main" val="2601244442"/>
                    </a:ext>
                  </a:extLst>
                </a:gridCol>
              </a:tblGrid>
              <a:tr h="31959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Sum of total sales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617273"/>
                  </a:ext>
                </a:extLst>
              </a:tr>
              <a:tr h="31959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11768.495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853216"/>
                  </a:ext>
                </a:extLst>
              </a:tr>
              <a:tr h="31959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12306.44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33125"/>
                  </a:ext>
                </a:extLst>
              </a:tr>
              <a:tr h="31959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12054.075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721697"/>
                  </a:ext>
                </a:extLst>
              </a:tr>
              <a:tr h="31959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9005.245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819246"/>
                  </a:ext>
                </a:extLst>
              </a:tr>
              <a:tr h="31959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(blank)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876923"/>
                  </a:ext>
                </a:extLst>
              </a:tr>
              <a:tr h="31959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45134.255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785509"/>
                  </a:ext>
                </a:extLst>
              </a:tr>
              <a:tr h="31959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396634"/>
                  </a:ext>
                </a:extLst>
              </a:tr>
              <a:tr h="31959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568708"/>
                  </a:ext>
                </a:extLst>
              </a:tr>
              <a:tr h="31959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262723"/>
                  </a:ext>
                </a:extLst>
              </a:tr>
              <a:tr h="31959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013742"/>
                  </a:ext>
                </a:extLst>
              </a:tr>
              <a:tr h="31959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695328"/>
                  </a:ext>
                </a:extLst>
              </a:tr>
              <a:tr h="31959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825046"/>
                  </a:ext>
                </a:extLst>
              </a:tr>
              <a:tr h="31959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04763"/>
                  </a:ext>
                </a:extLst>
              </a:tr>
              <a:tr h="31959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126738"/>
                  </a:ext>
                </a:extLst>
              </a:tr>
              <a:tr h="31959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863963"/>
                  </a:ext>
                </a:extLst>
              </a:tr>
              <a:tr h="31959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185751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2E95703-C370-E668-29E8-2EF522F4E4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791487"/>
              </p:ext>
            </p:extLst>
          </p:nvPr>
        </p:nvGraphicFramePr>
        <p:xfrm>
          <a:off x="4891088" y="1021080"/>
          <a:ext cx="6805612" cy="5562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803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B5A6-DF4D-9F74-4B09-0A6A587D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/>
          </a:bodyPr>
          <a:lstStyle/>
          <a:p>
            <a:r>
              <a:rPr lang="en-US" sz="1800" b="1" dirty="0"/>
              <a:t>2. GENERATE A TABLE OR CHART HIGHLIGHTING THE TOP 10 CUSTOMERS BASED ON THEIR CONTRIBUTION TO TOTAL SALES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E5C90D-5789-B1AA-0CDB-588485848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332699"/>
              </p:ext>
            </p:extLst>
          </p:nvPr>
        </p:nvGraphicFramePr>
        <p:xfrm>
          <a:off x="1052232" y="1253333"/>
          <a:ext cx="10111068" cy="6295872"/>
        </p:xfrm>
        <a:graphic>
          <a:graphicData uri="http://schemas.openxmlformats.org/drawingml/2006/table">
            <a:tbl>
              <a:tblPr/>
              <a:tblGrid>
                <a:gridCol w="1236887">
                  <a:extLst>
                    <a:ext uri="{9D8B030D-6E8A-4147-A177-3AD203B41FA5}">
                      <a16:colId xmlns:a16="http://schemas.microsoft.com/office/drawing/2014/main" val="2571620146"/>
                    </a:ext>
                  </a:extLst>
                </a:gridCol>
                <a:gridCol w="1295788">
                  <a:extLst>
                    <a:ext uri="{9D8B030D-6E8A-4147-A177-3AD203B41FA5}">
                      <a16:colId xmlns:a16="http://schemas.microsoft.com/office/drawing/2014/main" val="2549160105"/>
                    </a:ext>
                  </a:extLst>
                </a:gridCol>
                <a:gridCol w="1060190">
                  <a:extLst>
                    <a:ext uri="{9D8B030D-6E8A-4147-A177-3AD203B41FA5}">
                      <a16:colId xmlns:a16="http://schemas.microsoft.com/office/drawing/2014/main" val="1169573870"/>
                    </a:ext>
                  </a:extLst>
                </a:gridCol>
                <a:gridCol w="1472486">
                  <a:extLst>
                    <a:ext uri="{9D8B030D-6E8A-4147-A177-3AD203B41FA5}">
                      <a16:colId xmlns:a16="http://schemas.microsoft.com/office/drawing/2014/main" val="1593114458"/>
                    </a:ext>
                  </a:extLst>
                </a:gridCol>
                <a:gridCol w="1963315">
                  <a:extLst>
                    <a:ext uri="{9D8B030D-6E8A-4147-A177-3AD203B41FA5}">
                      <a16:colId xmlns:a16="http://schemas.microsoft.com/office/drawing/2014/main" val="951331124"/>
                    </a:ext>
                  </a:extLst>
                </a:gridCol>
                <a:gridCol w="1079822">
                  <a:extLst>
                    <a:ext uri="{9D8B030D-6E8A-4147-A177-3AD203B41FA5}">
                      <a16:colId xmlns:a16="http://schemas.microsoft.com/office/drawing/2014/main" val="3845119560"/>
                    </a:ext>
                  </a:extLst>
                </a:gridCol>
                <a:gridCol w="1001290">
                  <a:extLst>
                    <a:ext uri="{9D8B030D-6E8A-4147-A177-3AD203B41FA5}">
                      <a16:colId xmlns:a16="http://schemas.microsoft.com/office/drawing/2014/main" val="4273189914"/>
                    </a:ext>
                  </a:extLst>
                </a:gridCol>
                <a:gridCol w="1001290">
                  <a:extLst>
                    <a:ext uri="{9D8B030D-6E8A-4147-A177-3AD203B41FA5}">
                      <a16:colId xmlns:a16="http://schemas.microsoft.com/office/drawing/2014/main" val="1135637879"/>
                    </a:ext>
                  </a:extLst>
                </a:gridCol>
              </a:tblGrid>
              <a:tr h="122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ID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ID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name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 type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price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97440"/>
                  </a:ext>
                </a:extLst>
              </a:tr>
              <a:tr h="226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72282-40594-RX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L-L-2.5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Alexa Sizey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36.455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218.73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069225"/>
                  </a:ext>
                </a:extLst>
              </a:tr>
              <a:tr h="226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04739-85772-QT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E-L-2.5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Kingdom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Cody Verissimo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34.155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204.93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125292"/>
                  </a:ext>
                </a:extLst>
              </a:tr>
              <a:tr h="226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16123-07017-TY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E-L-2.5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Cece Inker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34.155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204.93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56204"/>
                  </a:ext>
                </a:extLst>
              </a:tr>
              <a:tr h="226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53971-49906-PZ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E-L-2.5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Ireland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Teddi Quadri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34.155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204.93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097347"/>
                  </a:ext>
                </a:extLst>
              </a:tr>
              <a:tr h="226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62923-29397-KX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E-L-2.5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Kingdom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Nicky Ayris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34.155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204.93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359399"/>
                  </a:ext>
                </a:extLst>
              </a:tr>
              <a:tr h="226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78224-60622-KH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E-L-2.5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Ireland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Koren Ferretti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34.155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204.93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212863"/>
                  </a:ext>
                </a:extLst>
              </a:tr>
              <a:tr h="226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83308-82257-UN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E-L-2.5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Ireland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Nanny Lush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34.155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204.93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409010"/>
                  </a:ext>
                </a:extLst>
              </a:tr>
              <a:tr h="226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21889-94615-WT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L-M-2.5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Archambault Gillard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33.465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670945"/>
                  </a:ext>
                </a:extLst>
              </a:tr>
              <a:tr h="226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61809-87758-LJ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E-M-2.5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Kingdom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Darby Dummer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70829"/>
                  </a:ext>
                </a:extLst>
              </a:tr>
              <a:tr h="226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74330-29286-RO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E-M-2.5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Claudetta Rushe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766197"/>
                  </a:ext>
                </a:extLst>
              </a:tr>
              <a:tr h="12248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631583"/>
                  </a:ext>
                </a:extLst>
              </a:tr>
              <a:tr h="12248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915023"/>
                  </a:ext>
                </a:extLst>
              </a:tr>
              <a:tr h="12248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972295"/>
                  </a:ext>
                </a:extLst>
              </a:tr>
              <a:tr h="12248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157061"/>
                  </a:ext>
                </a:extLst>
              </a:tr>
              <a:tr h="12248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045361"/>
                  </a:ext>
                </a:extLst>
              </a:tr>
              <a:tr h="12248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450421"/>
                  </a:ext>
                </a:extLst>
              </a:tr>
              <a:tr h="12248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820550"/>
                  </a:ext>
                </a:extLst>
              </a:tr>
              <a:tr h="12248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048129"/>
                  </a:ext>
                </a:extLst>
              </a:tr>
              <a:tr h="12248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988635"/>
                  </a:ext>
                </a:extLst>
              </a:tr>
              <a:tr h="12248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711866"/>
                  </a:ext>
                </a:extLst>
              </a:tr>
              <a:tr h="12248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566227"/>
                  </a:ext>
                </a:extLst>
              </a:tr>
              <a:tr h="12248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405967"/>
                  </a:ext>
                </a:extLst>
              </a:tr>
              <a:tr h="12248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901829"/>
                  </a:ext>
                </a:extLst>
              </a:tr>
              <a:tr h="12248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248844"/>
                  </a:ext>
                </a:extLst>
              </a:tr>
              <a:tr h="12248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609378"/>
                  </a:ext>
                </a:extLst>
              </a:tr>
              <a:tr h="12248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313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71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F40E4B8-E7A3-FF0F-4269-5A7376B66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188586"/>
              </p:ext>
            </p:extLst>
          </p:nvPr>
        </p:nvGraphicFramePr>
        <p:xfrm>
          <a:off x="1043940" y="449580"/>
          <a:ext cx="10218420" cy="5943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168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01E2-226F-8228-3519-C7AFBB6F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/>
          </a:bodyPr>
          <a:lstStyle/>
          <a:p>
            <a:r>
              <a:rPr lang="en-US" sz="2800" dirty="0"/>
              <a:t>3.</a:t>
            </a:r>
            <a:r>
              <a:rPr lang="en-US" sz="2800" b="1" dirty="0"/>
              <a:t>FIND TOTAL SALES BY EACH COUNTRY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838F34-16B5-2ADF-CFB6-AF6D2951F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91095"/>
              </p:ext>
            </p:extLst>
          </p:nvPr>
        </p:nvGraphicFramePr>
        <p:xfrm>
          <a:off x="624840" y="1234440"/>
          <a:ext cx="10728955" cy="5931950"/>
        </p:xfrm>
        <a:graphic>
          <a:graphicData uri="http://schemas.openxmlformats.org/drawingml/2006/table">
            <a:tbl>
              <a:tblPr/>
              <a:tblGrid>
                <a:gridCol w="1213394">
                  <a:extLst>
                    <a:ext uri="{9D8B030D-6E8A-4147-A177-3AD203B41FA5}">
                      <a16:colId xmlns:a16="http://schemas.microsoft.com/office/drawing/2014/main" val="2484560571"/>
                    </a:ext>
                  </a:extLst>
                </a:gridCol>
                <a:gridCol w="1373051">
                  <a:extLst>
                    <a:ext uri="{9D8B030D-6E8A-4147-A177-3AD203B41FA5}">
                      <a16:colId xmlns:a16="http://schemas.microsoft.com/office/drawing/2014/main" val="3339936203"/>
                    </a:ext>
                  </a:extLst>
                </a:gridCol>
                <a:gridCol w="814251">
                  <a:extLst>
                    <a:ext uri="{9D8B030D-6E8A-4147-A177-3AD203B41FA5}">
                      <a16:colId xmlns:a16="http://schemas.microsoft.com/office/drawing/2014/main" val="408891512"/>
                    </a:ext>
                  </a:extLst>
                </a:gridCol>
                <a:gridCol w="814251">
                  <a:extLst>
                    <a:ext uri="{9D8B030D-6E8A-4147-A177-3AD203B41FA5}">
                      <a16:colId xmlns:a16="http://schemas.microsoft.com/office/drawing/2014/main" val="712005933"/>
                    </a:ext>
                  </a:extLst>
                </a:gridCol>
                <a:gridCol w="814251">
                  <a:extLst>
                    <a:ext uri="{9D8B030D-6E8A-4147-A177-3AD203B41FA5}">
                      <a16:colId xmlns:a16="http://schemas.microsoft.com/office/drawing/2014/main" val="3166048116"/>
                    </a:ext>
                  </a:extLst>
                </a:gridCol>
                <a:gridCol w="814251">
                  <a:extLst>
                    <a:ext uri="{9D8B030D-6E8A-4147-A177-3AD203B41FA5}">
                      <a16:colId xmlns:a16="http://schemas.microsoft.com/office/drawing/2014/main" val="1491911583"/>
                    </a:ext>
                  </a:extLst>
                </a:gridCol>
                <a:gridCol w="814251">
                  <a:extLst>
                    <a:ext uri="{9D8B030D-6E8A-4147-A177-3AD203B41FA5}">
                      <a16:colId xmlns:a16="http://schemas.microsoft.com/office/drawing/2014/main" val="3123095675"/>
                    </a:ext>
                  </a:extLst>
                </a:gridCol>
                <a:gridCol w="814251">
                  <a:extLst>
                    <a:ext uri="{9D8B030D-6E8A-4147-A177-3AD203B41FA5}">
                      <a16:colId xmlns:a16="http://schemas.microsoft.com/office/drawing/2014/main" val="3927015290"/>
                    </a:ext>
                  </a:extLst>
                </a:gridCol>
                <a:gridCol w="814251">
                  <a:extLst>
                    <a:ext uri="{9D8B030D-6E8A-4147-A177-3AD203B41FA5}">
                      <a16:colId xmlns:a16="http://schemas.microsoft.com/office/drawing/2014/main" val="407926412"/>
                    </a:ext>
                  </a:extLst>
                </a:gridCol>
                <a:gridCol w="814251">
                  <a:extLst>
                    <a:ext uri="{9D8B030D-6E8A-4147-A177-3AD203B41FA5}">
                      <a16:colId xmlns:a16="http://schemas.microsoft.com/office/drawing/2014/main" val="3848297996"/>
                    </a:ext>
                  </a:extLst>
                </a:gridCol>
                <a:gridCol w="814251">
                  <a:extLst>
                    <a:ext uri="{9D8B030D-6E8A-4147-A177-3AD203B41FA5}">
                      <a16:colId xmlns:a16="http://schemas.microsoft.com/office/drawing/2014/main" val="4077369391"/>
                    </a:ext>
                  </a:extLst>
                </a:gridCol>
                <a:gridCol w="814251">
                  <a:extLst>
                    <a:ext uri="{9D8B030D-6E8A-4147-A177-3AD203B41FA5}">
                      <a16:colId xmlns:a16="http://schemas.microsoft.com/office/drawing/2014/main" val="2159241136"/>
                    </a:ext>
                  </a:extLst>
                </a:gridCol>
              </a:tblGrid>
              <a:tr h="30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Sum of total sales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392258"/>
                  </a:ext>
                </a:extLst>
              </a:tr>
              <a:tr h="30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Ireland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7019.495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573302"/>
                  </a:ext>
                </a:extLst>
              </a:tr>
              <a:tr h="30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Kingdom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3400.885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469526"/>
                  </a:ext>
                </a:extLst>
              </a:tr>
              <a:tr h="30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34713.875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33454"/>
                  </a:ext>
                </a:extLst>
              </a:tr>
              <a:tr h="30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(blank)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187985"/>
                  </a:ext>
                </a:extLst>
              </a:tr>
              <a:tr h="30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45134.255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695077"/>
                  </a:ext>
                </a:extLst>
              </a:tr>
              <a:tr h="30614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780969"/>
                  </a:ext>
                </a:extLst>
              </a:tr>
              <a:tr h="30614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701735"/>
                  </a:ext>
                </a:extLst>
              </a:tr>
              <a:tr h="30614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849178"/>
                  </a:ext>
                </a:extLst>
              </a:tr>
              <a:tr h="30614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981165"/>
                  </a:ext>
                </a:extLst>
              </a:tr>
              <a:tr h="30614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159005"/>
                  </a:ext>
                </a:extLst>
              </a:tr>
              <a:tr h="30614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306062"/>
                  </a:ext>
                </a:extLst>
              </a:tr>
              <a:tr h="30614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28"/>
                  </a:ext>
                </a:extLst>
              </a:tr>
              <a:tr h="30614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767452"/>
                  </a:ext>
                </a:extLst>
              </a:tr>
              <a:tr h="30614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834169"/>
                  </a:ext>
                </a:extLst>
              </a:tr>
              <a:tr h="30614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089901"/>
                  </a:ext>
                </a:extLst>
              </a:tr>
              <a:tr h="30614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62989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B72AE23-EB2C-C661-9F15-2829333798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4751230"/>
              </p:ext>
            </p:extLst>
          </p:nvPr>
        </p:nvGraphicFramePr>
        <p:xfrm>
          <a:off x="4536620" y="1234440"/>
          <a:ext cx="713722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129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2A50-DCB6-A879-C6B2-82A89212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/>
          </a:bodyPr>
          <a:lstStyle/>
          <a:p>
            <a:r>
              <a:rPr lang="en-US" sz="2400" b="1" dirty="0"/>
              <a:t>4.FIND THE TOTAL QUANTITY ORDERED FOR EACH COFFEE TYPE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434C11-C392-B91A-1D9C-2D7A5D668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106725"/>
              </p:ext>
            </p:extLst>
          </p:nvPr>
        </p:nvGraphicFramePr>
        <p:xfrm>
          <a:off x="1043944" y="1112520"/>
          <a:ext cx="10309856" cy="5924775"/>
        </p:xfrm>
        <a:graphic>
          <a:graphicData uri="http://schemas.openxmlformats.org/drawingml/2006/table">
            <a:tbl>
              <a:tblPr/>
              <a:tblGrid>
                <a:gridCol w="1065457">
                  <a:extLst>
                    <a:ext uri="{9D8B030D-6E8A-4147-A177-3AD203B41FA5}">
                      <a16:colId xmlns:a16="http://schemas.microsoft.com/office/drawing/2014/main" val="1616291093"/>
                    </a:ext>
                  </a:extLst>
                </a:gridCol>
                <a:gridCol w="1253479">
                  <a:extLst>
                    <a:ext uri="{9D8B030D-6E8A-4147-A177-3AD203B41FA5}">
                      <a16:colId xmlns:a16="http://schemas.microsoft.com/office/drawing/2014/main" val="3811002274"/>
                    </a:ext>
                  </a:extLst>
                </a:gridCol>
                <a:gridCol w="799092">
                  <a:extLst>
                    <a:ext uri="{9D8B030D-6E8A-4147-A177-3AD203B41FA5}">
                      <a16:colId xmlns:a16="http://schemas.microsoft.com/office/drawing/2014/main" val="4292230640"/>
                    </a:ext>
                  </a:extLst>
                </a:gridCol>
                <a:gridCol w="799092">
                  <a:extLst>
                    <a:ext uri="{9D8B030D-6E8A-4147-A177-3AD203B41FA5}">
                      <a16:colId xmlns:a16="http://schemas.microsoft.com/office/drawing/2014/main" val="569888499"/>
                    </a:ext>
                  </a:extLst>
                </a:gridCol>
                <a:gridCol w="799092">
                  <a:extLst>
                    <a:ext uri="{9D8B030D-6E8A-4147-A177-3AD203B41FA5}">
                      <a16:colId xmlns:a16="http://schemas.microsoft.com/office/drawing/2014/main" val="2583924531"/>
                    </a:ext>
                  </a:extLst>
                </a:gridCol>
                <a:gridCol w="799092">
                  <a:extLst>
                    <a:ext uri="{9D8B030D-6E8A-4147-A177-3AD203B41FA5}">
                      <a16:colId xmlns:a16="http://schemas.microsoft.com/office/drawing/2014/main" val="582239865"/>
                    </a:ext>
                  </a:extLst>
                </a:gridCol>
                <a:gridCol w="799092">
                  <a:extLst>
                    <a:ext uri="{9D8B030D-6E8A-4147-A177-3AD203B41FA5}">
                      <a16:colId xmlns:a16="http://schemas.microsoft.com/office/drawing/2014/main" val="391425573"/>
                    </a:ext>
                  </a:extLst>
                </a:gridCol>
                <a:gridCol w="799092">
                  <a:extLst>
                    <a:ext uri="{9D8B030D-6E8A-4147-A177-3AD203B41FA5}">
                      <a16:colId xmlns:a16="http://schemas.microsoft.com/office/drawing/2014/main" val="3006698329"/>
                    </a:ext>
                  </a:extLst>
                </a:gridCol>
                <a:gridCol w="799092">
                  <a:extLst>
                    <a:ext uri="{9D8B030D-6E8A-4147-A177-3AD203B41FA5}">
                      <a16:colId xmlns:a16="http://schemas.microsoft.com/office/drawing/2014/main" val="3014135145"/>
                    </a:ext>
                  </a:extLst>
                </a:gridCol>
                <a:gridCol w="799092">
                  <a:extLst>
                    <a:ext uri="{9D8B030D-6E8A-4147-A177-3AD203B41FA5}">
                      <a16:colId xmlns:a16="http://schemas.microsoft.com/office/drawing/2014/main" val="1818035348"/>
                    </a:ext>
                  </a:extLst>
                </a:gridCol>
                <a:gridCol w="799092">
                  <a:extLst>
                    <a:ext uri="{9D8B030D-6E8A-4147-A177-3AD203B41FA5}">
                      <a16:colId xmlns:a16="http://schemas.microsoft.com/office/drawing/2014/main" val="1154523084"/>
                    </a:ext>
                  </a:extLst>
                </a:gridCol>
                <a:gridCol w="799092">
                  <a:extLst>
                    <a:ext uri="{9D8B030D-6E8A-4147-A177-3AD203B41FA5}">
                      <a16:colId xmlns:a16="http://schemas.microsoft.com/office/drawing/2014/main" val="393405527"/>
                    </a:ext>
                  </a:extLst>
                </a:gridCol>
              </a:tblGrid>
              <a:tr h="321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Sum of Quantity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348522"/>
                  </a:ext>
                </a:extLst>
              </a:tr>
              <a:tr h="321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320659"/>
                  </a:ext>
                </a:extLst>
              </a:tr>
              <a:tr h="321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219341"/>
                  </a:ext>
                </a:extLst>
              </a:tr>
              <a:tr h="321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933341"/>
                  </a:ext>
                </a:extLst>
              </a:tr>
              <a:tr h="321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341554"/>
                  </a:ext>
                </a:extLst>
              </a:tr>
              <a:tr h="321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(blank)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048566"/>
                  </a:ext>
                </a:extLst>
              </a:tr>
              <a:tr h="321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443221"/>
                  </a:ext>
                </a:extLst>
              </a:tr>
              <a:tr h="32183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527696"/>
                  </a:ext>
                </a:extLst>
              </a:tr>
              <a:tr h="32183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082752"/>
                  </a:ext>
                </a:extLst>
              </a:tr>
              <a:tr h="32183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488481"/>
                  </a:ext>
                </a:extLst>
              </a:tr>
              <a:tr h="32183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622073"/>
                  </a:ext>
                </a:extLst>
              </a:tr>
              <a:tr h="32183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13386"/>
                  </a:ext>
                </a:extLst>
              </a:tr>
              <a:tr h="32183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303663"/>
                  </a:ext>
                </a:extLst>
              </a:tr>
              <a:tr h="32183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41357"/>
                  </a:ext>
                </a:extLst>
              </a:tr>
              <a:tr h="32183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605440"/>
                  </a:ext>
                </a:extLst>
              </a:tr>
              <a:tr h="32183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44080"/>
                  </a:ext>
                </a:extLst>
              </a:tr>
              <a:tr h="32183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09076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A147DB8-E7A7-2B21-72AE-2A9703EBFC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2263151"/>
              </p:ext>
            </p:extLst>
          </p:nvPr>
        </p:nvGraphicFramePr>
        <p:xfrm>
          <a:off x="4658486" y="1181101"/>
          <a:ext cx="6801994" cy="5132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295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911011-3ED2-521E-F6C8-6BED33067B1D}"/>
              </a:ext>
            </a:extLst>
          </p:cNvPr>
          <p:cNvSpPr txBox="1"/>
          <p:nvPr/>
        </p:nvSpPr>
        <p:spPr>
          <a:xfrm>
            <a:off x="358140" y="272623"/>
            <a:ext cx="11932920" cy="660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INSIGHTS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Orders data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There are 957 distinct orders placed on 689 different dates between 2019 and 2022.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803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Customer data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083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204 customers do not have an email listed and 130 customers are missing phone numbers.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083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highlights a distinction between loyalty card members and non-members providing an opportunity for customer segmentation.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083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Product data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083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coffee shop offers 48 unique products categorized by coffee type and roast type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083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prices range from $2.68 to $36.45 with profit margins varying significantly from $0.16 to $4.73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083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Larger product sizes tend to have lower costs per 100g, which could incentivize bulk purchases.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083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76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0D1C5A-7133-7F47-8384-691047B04630}"/>
              </a:ext>
            </a:extLst>
          </p:cNvPr>
          <p:cNvSpPr txBox="1"/>
          <p:nvPr/>
        </p:nvSpPr>
        <p:spPr>
          <a:xfrm>
            <a:off x="419100" y="248771"/>
            <a:ext cx="11369040" cy="6835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083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083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Encourage customers to provide missing contact details, such as email addresses and phone numbers, to enhance marketing efforts and communication.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943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Segment the customer base by loyalty membership and create targeted promotions or rewards to boost engagement and increase repeat purchases from loyalty members.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Focus marketing and promotions on products with higher profit margins, especially larger sizes that offer better value per unit weight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product bundles that combine smaller, less profitable items with larger, more profitable products to drive overall sales.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5. Investigate patterns in ordering behavior to identify high-demand periods, such as holidays or weekends. This will support better inventory management and promotional planning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573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15625</TotalTime>
  <Words>495</Words>
  <Application>Microsoft Office PowerPoint</Application>
  <PresentationFormat>Widescreen</PresentationFormat>
  <Paragraphs>160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COFFEE SHOP DATA</vt:lpstr>
      <vt:lpstr>1. FIND THE TRENDS OF TOTAL SALES FOR EACH COFFEE TYPE</vt:lpstr>
      <vt:lpstr>2. GENERATE A TABLE OR CHART HIGHLIGHTING THE TOP 10 CUSTOMERS BASED ON THEIR CONTRIBUTION TO TOTAL SALES</vt:lpstr>
      <vt:lpstr>PowerPoint Presentation</vt:lpstr>
      <vt:lpstr>3.FIND TOTAL SALES BY EACH COUNTRY</vt:lpstr>
      <vt:lpstr>4.FIND THE TOTAL QUANTITY ORDERED FOR EACH COFFEE TYPE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2</cp:revision>
  <dcterms:created xsi:type="dcterms:W3CDTF">2024-10-22T15:55:19Z</dcterms:created>
  <dcterms:modified xsi:type="dcterms:W3CDTF">2024-11-06T13:25:19Z</dcterms:modified>
</cp:coreProperties>
</file>