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9"/>
  </p:notesMasterIdLst>
  <p:handoutMasterIdLst>
    <p:handoutMasterId r:id="rId20"/>
  </p:handoutMasterIdLst>
  <p:sldIdLst>
    <p:sldId id="257" r:id="rId2"/>
    <p:sldId id="271" r:id="rId3"/>
    <p:sldId id="258" r:id="rId4"/>
    <p:sldId id="272" r:id="rId5"/>
    <p:sldId id="280" r:id="rId6"/>
    <p:sldId id="273" r:id="rId7"/>
    <p:sldId id="262" r:id="rId8"/>
    <p:sldId id="263" r:id="rId9"/>
    <p:sldId id="282" r:id="rId10"/>
    <p:sldId id="281" r:id="rId11"/>
    <p:sldId id="283" r:id="rId12"/>
    <p:sldId id="276" r:id="rId13"/>
    <p:sldId id="275" r:id="rId14"/>
    <p:sldId id="278" r:id="rId15"/>
    <p:sldId id="269" r:id="rId16"/>
    <p:sldId id="277" r:id="rId17"/>
    <p:sldId id="279" r:id="rId18"/>
  </p:sldIdLst>
  <p:sldSz cx="9144000" cy="5143500" type="screen16x9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2754">
          <p15:clr>
            <a:srgbClr val="A4A3A4"/>
          </p15:clr>
        </p15:guide>
        <p15:guide id="3" orient="horz" pos="577">
          <p15:clr>
            <a:srgbClr val="A4A3A4"/>
          </p15:clr>
        </p15:guide>
        <p15:guide id="4" pos="2880">
          <p15:clr>
            <a:srgbClr val="A4A3A4"/>
          </p15:clr>
        </p15:guide>
        <p15:guide id="5" pos="476">
          <p15:clr>
            <a:srgbClr val="A4A3A4"/>
          </p15:clr>
        </p15:guide>
        <p15:guide id="6" pos="52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9C765"/>
    <a:srgbClr val="CC0000"/>
    <a:srgbClr val="595959"/>
    <a:srgbClr val="265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69" autoAdjust="0"/>
    <p:restoredTop sz="93712"/>
  </p:normalViewPr>
  <p:slideViewPr>
    <p:cSldViewPr showGuides="1">
      <p:cViewPr>
        <p:scale>
          <a:sx n="130" d="100"/>
          <a:sy n="130" d="100"/>
        </p:scale>
        <p:origin x="640" y="392"/>
      </p:cViewPr>
      <p:guideLst>
        <p:guide orient="horz" pos="1620"/>
        <p:guide orient="horz" pos="2754"/>
        <p:guide orient="horz" pos="577"/>
        <p:guide pos="2880"/>
        <p:guide pos="476"/>
        <p:guide pos="5284"/>
      </p:guideLst>
    </p:cSldViewPr>
  </p:slideViewPr>
  <p:outlineViewPr>
    <p:cViewPr>
      <p:scale>
        <a:sx n="33" d="100"/>
        <a:sy n="33" d="100"/>
      </p:scale>
      <p:origin x="0" y="-300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06B0E0F-0591-4AC5-B031-25803E18640D}" type="datetimeFigureOut">
              <a:rPr lang="de-DE"/>
              <a:pPr>
                <a:defRPr/>
              </a:pPr>
              <a:t>20.10.16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EEA24F55-777E-4E3F-A2EA-CF19629F41D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42600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5616EDD-9E62-4560-AB9D-EBF97163CE5E}" type="datetimeFigureOut">
              <a:rPr lang="de-DE"/>
              <a:pPr>
                <a:defRPr/>
              </a:pPr>
              <a:t>20.10.16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e-D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07B07F09-2E78-4401-8456-77BCAA34158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43218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B07F09-2E78-4401-8456-77BCAA34158E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555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Explain 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B07F09-2E78-4401-8456-77BCAA34158E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3971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B07F09-2E78-4401-8456-77BCAA34158E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3073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Op1 -&gt; Breaks modularity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Op 2 -&gt; Increased code complexity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B07F09-2E78-4401-8456-77BCAA34158E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4001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B07F09-2E78-4401-8456-77BCAA34158E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8641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Arrows</a:t>
            </a:r>
            <a:r>
              <a:rPr lang="en-US" baseline="0" dirty="0" smtClean="0"/>
              <a:t> is data sent, nodes are functions executed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B07F09-2E78-4401-8456-77BCAA34158E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3357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B07F09-2E78-4401-8456-77BCAA34158E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5110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B07F09-2E78-4401-8456-77BCAA34158E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8194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Mention contexts briefly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Mention nested</a:t>
            </a:r>
            <a:r>
              <a:rPr lang="en-US" baseline="0" dirty="0" smtClean="0"/>
              <a:t> unwinding was part of contribution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B07F09-2E78-4401-8456-77BCAA34158E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4815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55650" y="1270000"/>
            <a:ext cx="7632700" cy="1727200"/>
          </a:xfrm>
          <a:prstGeom prst="rect">
            <a:avLst/>
          </a:prstGeom>
        </p:spPr>
        <p:txBody>
          <a:bodyPr lIns="91399" tIns="45702" rIns="35982" bIns="45702"/>
          <a:lstStyle>
            <a:lvl1pPr algn="l" defTabSz="2968782" rtl="0" eaLnBrk="1" latinLnBrk="0" hangingPunct="1">
              <a:spcBef>
                <a:spcPct val="0"/>
              </a:spcBef>
              <a:buNone/>
              <a:defRPr lang="en-US" sz="9600" kern="1200" dirty="0">
                <a:solidFill>
                  <a:srgbClr val="265E87"/>
                </a:solidFill>
                <a:latin typeface="DIN-Bold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 sz="4800" noProof="0" smtClean="0">
              <a:latin typeface="Tw Cen MT"/>
              <a:cs typeface="Tw Cen MT"/>
            </a:endParaRP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755650" y="1347614"/>
            <a:ext cx="7869486" cy="857250"/>
          </a:xfrm>
          <a:prstGeom prst="rect">
            <a:avLst/>
          </a:prstGeom>
        </p:spPr>
        <p:txBody>
          <a:bodyPr/>
          <a:lstStyle>
            <a:lvl1pPr algn="l">
              <a:defRPr lang="en-US" sz="4800" b="1" kern="1200" dirty="0" smtClean="0">
                <a:solidFill>
                  <a:srgbClr val="265E87"/>
                </a:solidFill>
                <a:latin typeface="Tw Cen MT"/>
                <a:ea typeface="Verdana" pitchFamily="34" charset="0"/>
                <a:cs typeface="Tw Cen M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 sz="4800" noProof="0" dirty="0" smtClean="0"/>
          </a:p>
        </p:txBody>
      </p:sp>
      <p:sp>
        <p:nvSpPr>
          <p:cNvPr id="8" name="Rectangle 7"/>
          <p:cNvSpPr/>
          <p:nvPr userDrawn="1"/>
        </p:nvSpPr>
        <p:spPr>
          <a:xfrm>
            <a:off x="8100392" y="4083918"/>
            <a:ext cx="936104" cy="8640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w Cen MT"/>
              <a:cs typeface="Tw Cen MT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755577" y="2355726"/>
            <a:ext cx="4608512" cy="194481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chemeClr val="tx2"/>
                </a:solidFill>
                <a:latin typeface="Tw Cen MT"/>
                <a:cs typeface="Tw Cen MT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56" y="4589463"/>
            <a:ext cx="2487613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0"/>
          <p:cNvSpPr/>
          <p:nvPr/>
        </p:nvSpPr>
        <p:spPr>
          <a:xfrm>
            <a:off x="179388" y="4371975"/>
            <a:ext cx="8785225" cy="6477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702" rIns="91399" bIns="4570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sng" noProof="0">
              <a:solidFill>
                <a:schemeClr val="bg1">
                  <a:lumMod val="85000"/>
                </a:schemeClr>
              </a:solidFill>
              <a:latin typeface="Tw Cen MT"/>
              <a:cs typeface="Tw Cen MT"/>
            </a:endParaRPr>
          </a:p>
        </p:txBody>
      </p:sp>
      <p:pic>
        <p:nvPicPr>
          <p:cNvPr id="4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388" y="4567238"/>
            <a:ext cx="17113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975" y="4567238"/>
            <a:ext cx="547688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488" y="4538663"/>
            <a:ext cx="11636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988" y="4460875"/>
            <a:ext cx="1133475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56" y="4594798"/>
            <a:ext cx="1854325" cy="318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5" descr="2014_01_20-Logo_Compiler_Construction-20.pn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3478"/>
            <a:ext cx="1841629" cy="61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988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395288" y="195486"/>
            <a:ext cx="6913562" cy="504825"/>
          </a:xfrm>
          <a:prstGeom prst="rect">
            <a:avLst/>
          </a:prstGeom>
        </p:spPr>
        <p:txBody>
          <a:bodyPr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de-DE" sz="2400" b="1" kern="1200" dirty="0" smtClean="0">
                <a:solidFill>
                  <a:srgbClr val="265E87"/>
                </a:solidFill>
                <a:latin typeface="Tw Cen MT"/>
                <a:ea typeface="+mn-ea"/>
                <a:cs typeface="Tw Cen MT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lang="de-DE" sz="2400" kern="1200" dirty="0" smtClean="0">
                <a:solidFill>
                  <a:srgbClr val="265E87"/>
                </a:solidFill>
                <a:latin typeface="DIN-Bold" pitchFamily="34" charset="0"/>
                <a:ea typeface="+mn-ea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lang="de-DE" sz="2400" kern="1200" dirty="0" smtClean="0">
                <a:solidFill>
                  <a:srgbClr val="265E87"/>
                </a:solidFill>
                <a:latin typeface="DIN-Bold" pitchFamily="34" charset="0"/>
                <a:ea typeface="+mn-ea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lang="de-DE" sz="2400" kern="1200" dirty="0" smtClean="0">
                <a:solidFill>
                  <a:srgbClr val="265E87"/>
                </a:solidFill>
                <a:latin typeface="DIN-Bold" pitchFamily="34" charset="0"/>
                <a:ea typeface="+mn-ea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lang="en-US" sz="2400" kern="1200" dirty="0">
                <a:solidFill>
                  <a:srgbClr val="265E87"/>
                </a:solidFill>
                <a:latin typeface="DIN-Bold" pitchFamily="34" charset="0"/>
                <a:ea typeface="+mn-ea"/>
                <a:cs typeface="Arial" charset="0"/>
              </a:defRPr>
            </a:lvl5pPr>
          </a:lstStyle>
          <a:p>
            <a:pPr lvl="0"/>
            <a:r>
              <a:rPr lang="en-US" noProof="0" smtClean="0"/>
              <a:t>Textmasterformat bearbeiten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395288" y="915566"/>
            <a:ext cx="8569325" cy="3743994"/>
          </a:xfrm>
          <a:prstGeom prst="rect">
            <a:avLst/>
          </a:prstGeom>
        </p:spPr>
        <p:txBody>
          <a:bodyPr vert="horz"/>
          <a:lstStyle>
            <a:lvl1pPr marL="342900" indent="-342900">
              <a:spcBef>
                <a:spcPts val="0"/>
              </a:spcBef>
              <a:buClr>
                <a:schemeClr val="tx2"/>
              </a:buClr>
              <a:buSzPct val="80000"/>
              <a:buFont typeface="Wingdings" charset="2"/>
              <a:buChar char="q"/>
              <a:defRPr sz="2000">
                <a:latin typeface="Tw Cen MT"/>
                <a:cs typeface="Tw Cen MT"/>
              </a:defRPr>
            </a:lvl1pPr>
            <a:lvl2pPr marL="742950" indent="-285750">
              <a:buClr>
                <a:schemeClr val="accent6"/>
              </a:buClr>
              <a:buSzPct val="80000"/>
              <a:buFont typeface="Wingdings" charset="2"/>
              <a:buChar char="q"/>
              <a:defRPr sz="1800">
                <a:latin typeface="Tw Cen MT"/>
                <a:cs typeface="Tw Cen MT"/>
              </a:defRPr>
            </a:lvl2pPr>
            <a:lvl3pPr marL="1143000" indent="-228600">
              <a:buClr>
                <a:schemeClr val="accent3"/>
              </a:buClr>
              <a:buSzPct val="120000"/>
              <a:buFont typeface="Wingdings" charset="2"/>
              <a:buChar char="§"/>
              <a:defRPr sz="1600">
                <a:latin typeface="Tw Cen MT"/>
                <a:cs typeface="Tw Cen MT"/>
              </a:defRPr>
            </a:lvl3pPr>
            <a:lvl4pPr marL="1600200" indent="-228600">
              <a:buClr>
                <a:schemeClr val="accent5"/>
              </a:buClr>
              <a:buSzPct val="120000"/>
              <a:buFont typeface="Wingdings" charset="2"/>
              <a:buChar char="§"/>
              <a:defRPr sz="1400">
                <a:latin typeface="Tw Cen MT"/>
                <a:cs typeface="Tw Cen MT"/>
              </a:defRPr>
            </a:lvl4pPr>
            <a:lvl5pPr marL="2057400" indent="-228600">
              <a:buClr>
                <a:schemeClr val="accent4"/>
              </a:buClr>
              <a:buSzPct val="120000"/>
              <a:buFont typeface="Wingdings" charset="2"/>
              <a:buChar char="§"/>
              <a:defRPr sz="1400">
                <a:latin typeface="Tw Cen MT"/>
                <a:cs typeface="Tw Cen MT"/>
              </a:defRPr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788" y="4714542"/>
            <a:ext cx="504056" cy="287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265E87"/>
                </a:solidFill>
                <a:latin typeface="Tw Cen MT"/>
                <a:cs typeface="Tw Cen MT"/>
              </a:defRPr>
            </a:lvl1pPr>
          </a:lstStyle>
          <a:p>
            <a:pPr>
              <a:defRPr/>
            </a:pPr>
            <a:fld id="{2DA1BE7D-6820-4450-ACB1-CA4C41F17A7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183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2co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5"/>
          <p:cNvSpPr>
            <a:spLocks noGrp="1"/>
          </p:cNvSpPr>
          <p:nvPr>
            <p:ph sz="quarter" idx="14"/>
          </p:nvPr>
        </p:nvSpPr>
        <p:spPr>
          <a:xfrm>
            <a:off x="395289" y="915988"/>
            <a:ext cx="4320728" cy="3743994"/>
          </a:xfrm>
          <a:prstGeom prst="rect">
            <a:avLst/>
          </a:prstGeom>
        </p:spPr>
        <p:txBody>
          <a:bodyPr vert="horz"/>
          <a:lstStyle>
            <a:lvl1pPr marL="342900" indent="-342900">
              <a:spcBef>
                <a:spcPts val="0"/>
              </a:spcBef>
              <a:buClr>
                <a:schemeClr val="tx2"/>
              </a:buClr>
              <a:buSzPct val="80000"/>
              <a:buFont typeface="Wingdings" charset="2"/>
              <a:buChar char="q"/>
              <a:defRPr sz="2000">
                <a:latin typeface="Tw Cen MT"/>
                <a:cs typeface="Tw Cen MT"/>
              </a:defRPr>
            </a:lvl1pPr>
            <a:lvl2pPr marL="742950" indent="-285750">
              <a:buClr>
                <a:schemeClr val="accent6"/>
              </a:buClr>
              <a:buSzPct val="80000"/>
              <a:buFont typeface="Wingdings" charset="2"/>
              <a:buChar char="q"/>
              <a:defRPr sz="1800">
                <a:latin typeface="Tw Cen MT"/>
                <a:cs typeface="Tw Cen MT"/>
              </a:defRPr>
            </a:lvl2pPr>
            <a:lvl3pPr marL="1143000" indent="-228600">
              <a:buClr>
                <a:schemeClr val="accent3"/>
              </a:buClr>
              <a:buSzPct val="120000"/>
              <a:buFont typeface="Wingdings" charset="2"/>
              <a:buChar char="§"/>
              <a:defRPr sz="1600">
                <a:latin typeface="Tw Cen MT"/>
                <a:cs typeface="Tw Cen MT"/>
              </a:defRPr>
            </a:lvl3pPr>
            <a:lvl4pPr marL="1600200" indent="-228600">
              <a:buClr>
                <a:schemeClr val="accent5"/>
              </a:buClr>
              <a:buSzPct val="120000"/>
              <a:buFont typeface="Wingdings" charset="2"/>
              <a:buChar char="§"/>
              <a:defRPr sz="1400">
                <a:latin typeface="Tw Cen MT"/>
                <a:cs typeface="Tw Cen MT"/>
              </a:defRPr>
            </a:lvl4pPr>
            <a:lvl5pPr marL="2057400" indent="-228600">
              <a:buClr>
                <a:schemeClr val="accent4"/>
              </a:buClr>
              <a:buSzPct val="120000"/>
              <a:buFont typeface="Wingdings" charset="2"/>
              <a:buChar char="§"/>
              <a:defRPr sz="1400">
                <a:latin typeface="Tw Cen MT"/>
                <a:cs typeface="Tw Cen MT"/>
              </a:defRPr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Content Placeholder 15"/>
          <p:cNvSpPr>
            <a:spLocks noGrp="1"/>
          </p:cNvSpPr>
          <p:nvPr>
            <p:ph sz="quarter" idx="15"/>
          </p:nvPr>
        </p:nvSpPr>
        <p:spPr>
          <a:xfrm>
            <a:off x="4716016" y="915988"/>
            <a:ext cx="4248597" cy="3743994"/>
          </a:xfrm>
          <a:prstGeom prst="rect">
            <a:avLst/>
          </a:prstGeom>
        </p:spPr>
        <p:txBody>
          <a:bodyPr vert="horz"/>
          <a:lstStyle>
            <a:lvl1pPr marL="342900" indent="-342900">
              <a:spcBef>
                <a:spcPts val="0"/>
              </a:spcBef>
              <a:buClr>
                <a:schemeClr val="tx2"/>
              </a:buClr>
              <a:buSzPct val="80000"/>
              <a:buFont typeface="Wingdings" charset="2"/>
              <a:buChar char="q"/>
              <a:defRPr sz="2000">
                <a:latin typeface="Tw Cen MT"/>
                <a:cs typeface="Tw Cen MT"/>
              </a:defRPr>
            </a:lvl1pPr>
            <a:lvl2pPr marL="742950" indent="-285750">
              <a:buClr>
                <a:schemeClr val="accent6"/>
              </a:buClr>
              <a:buSzPct val="80000"/>
              <a:buFont typeface="Wingdings" charset="2"/>
              <a:buChar char="q"/>
              <a:defRPr sz="1800">
                <a:latin typeface="Tw Cen MT"/>
                <a:cs typeface="Tw Cen MT"/>
              </a:defRPr>
            </a:lvl2pPr>
            <a:lvl3pPr marL="1143000" indent="-228600">
              <a:buClr>
                <a:schemeClr val="accent3"/>
              </a:buClr>
              <a:buSzPct val="120000"/>
              <a:buFont typeface="Wingdings" charset="2"/>
              <a:buChar char="§"/>
              <a:defRPr sz="1600">
                <a:latin typeface="Tw Cen MT"/>
                <a:cs typeface="Tw Cen MT"/>
              </a:defRPr>
            </a:lvl3pPr>
            <a:lvl4pPr marL="1600200" indent="-228600">
              <a:buClr>
                <a:schemeClr val="accent5"/>
              </a:buClr>
              <a:buSzPct val="120000"/>
              <a:buFont typeface="Wingdings" charset="2"/>
              <a:buChar char="§"/>
              <a:defRPr sz="1400">
                <a:latin typeface="Tw Cen MT"/>
                <a:cs typeface="Tw Cen MT"/>
              </a:defRPr>
            </a:lvl4pPr>
            <a:lvl5pPr marL="2057400" indent="-228600">
              <a:buClr>
                <a:schemeClr val="accent4"/>
              </a:buClr>
              <a:buSzPct val="120000"/>
              <a:buFont typeface="Wingdings" charset="2"/>
              <a:buChar char="§"/>
              <a:defRPr sz="1400">
                <a:latin typeface="Tw Cen MT"/>
                <a:cs typeface="Tw Cen MT"/>
              </a:defRPr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/>
          </p:nvPr>
        </p:nvSpPr>
        <p:spPr>
          <a:xfrm>
            <a:off x="395288" y="195486"/>
            <a:ext cx="6913562" cy="504825"/>
          </a:xfrm>
          <a:prstGeom prst="rect">
            <a:avLst/>
          </a:prstGeom>
        </p:spPr>
        <p:txBody>
          <a:bodyPr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de-DE" sz="2400" b="1" kern="1200" dirty="0" smtClean="0">
                <a:solidFill>
                  <a:srgbClr val="265E87"/>
                </a:solidFill>
                <a:latin typeface="Tw Cen MT"/>
                <a:ea typeface="+mn-ea"/>
                <a:cs typeface="Tw Cen MT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lang="de-DE" sz="2400" kern="1200" dirty="0" smtClean="0">
                <a:solidFill>
                  <a:srgbClr val="265E87"/>
                </a:solidFill>
                <a:latin typeface="DIN-Bold" pitchFamily="34" charset="0"/>
                <a:ea typeface="+mn-ea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lang="de-DE" sz="2400" kern="1200" dirty="0" smtClean="0">
                <a:solidFill>
                  <a:srgbClr val="265E87"/>
                </a:solidFill>
                <a:latin typeface="DIN-Bold" pitchFamily="34" charset="0"/>
                <a:ea typeface="+mn-ea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lang="de-DE" sz="2400" kern="1200" dirty="0" smtClean="0">
                <a:solidFill>
                  <a:srgbClr val="265E87"/>
                </a:solidFill>
                <a:latin typeface="DIN-Bold" pitchFamily="34" charset="0"/>
                <a:ea typeface="+mn-ea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lang="en-US" sz="2400" kern="1200" dirty="0">
                <a:solidFill>
                  <a:srgbClr val="265E87"/>
                </a:solidFill>
                <a:latin typeface="DIN-Bold" pitchFamily="34" charset="0"/>
                <a:ea typeface="+mn-ea"/>
                <a:cs typeface="Arial" charset="0"/>
              </a:defRPr>
            </a:lvl5pPr>
          </a:lstStyle>
          <a:p>
            <a:pPr lvl="0"/>
            <a:r>
              <a:rPr lang="en-US" noProof="0" dirty="0" err="1" smtClean="0"/>
              <a:t>Textmasterformat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788" y="4714542"/>
            <a:ext cx="504056" cy="287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265E87"/>
                </a:solidFill>
                <a:latin typeface="Tw Cen MT"/>
                <a:cs typeface="Tw Cen MT"/>
              </a:defRPr>
            </a:lvl1pPr>
          </a:lstStyle>
          <a:p>
            <a:pPr>
              <a:defRPr/>
            </a:pPr>
            <a:fld id="{2DA1BE7D-6820-4450-ACB1-CA4C41F17A7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558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DA1BE7D-6820-4450-ACB1-CA4C41F17A7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395288" y="195486"/>
            <a:ext cx="6913562" cy="504825"/>
          </a:xfrm>
          <a:prstGeom prst="rect">
            <a:avLst/>
          </a:prstGeom>
        </p:spPr>
        <p:txBody>
          <a:bodyPr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de-DE" sz="2400" b="1" kern="1200" dirty="0" smtClean="0">
                <a:solidFill>
                  <a:srgbClr val="265E87"/>
                </a:solidFill>
                <a:latin typeface="Tw Cen MT"/>
                <a:ea typeface="+mn-ea"/>
                <a:cs typeface="Tw Cen MT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lang="de-DE" sz="2400" kern="1200" dirty="0" smtClean="0">
                <a:solidFill>
                  <a:srgbClr val="265E87"/>
                </a:solidFill>
                <a:latin typeface="DIN-Bold" pitchFamily="34" charset="0"/>
                <a:ea typeface="+mn-ea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lang="de-DE" sz="2400" kern="1200" dirty="0" smtClean="0">
                <a:solidFill>
                  <a:srgbClr val="265E87"/>
                </a:solidFill>
                <a:latin typeface="DIN-Bold" pitchFamily="34" charset="0"/>
                <a:ea typeface="+mn-ea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lang="de-DE" sz="2400" kern="1200" dirty="0" smtClean="0">
                <a:solidFill>
                  <a:srgbClr val="265E87"/>
                </a:solidFill>
                <a:latin typeface="DIN-Bold" pitchFamily="34" charset="0"/>
                <a:ea typeface="+mn-ea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lang="en-US" sz="2400" kern="1200" dirty="0">
                <a:solidFill>
                  <a:srgbClr val="265E87"/>
                </a:solidFill>
                <a:latin typeface="DIN-Bold" pitchFamily="34" charset="0"/>
                <a:ea typeface="+mn-ea"/>
                <a:cs typeface="Arial" charset="0"/>
              </a:defRPr>
            </a:lvl5pPr>
          </a:lstStyle>
          <a:p>
            <a:pPr lvl="0"/>
            <a:r>
              <a:rPr lang="en-US" noProof="0" dirty="0" err="1" smtClean="0"/>
              <a:t>Textmasterformat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940739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55650" y="1270000"/>
            <a:ext cx="7632700" cy="1727200"/>
          </a:xfrm>
          <a:prstGeom prst="rect">
            <a:avLst/>
          </a:prstGeom>
        </p:spPr>
        <p:txBody>
          <a:bodyPr lIns="91399" tIns="45702" rIns="35982" bIns="45702"/>
          <a:lstStyle>
            <a:lvl1pPr algn="l" defTabSz="2968782" rtl="0" eaLnBrk="1" latinLnBrk="0" hangingPunct="1">
              <a:spcBef>
                <a:spcPct val="0"/>
              </a:spcBef>
              <a:buNone/>
              <a:defRPr lang="en-US" sz="9600" kern="1200" dirty="0">
                <a:solidFill>
                  <a:srgbClr val="265E87"/>
                </a:solidFill>
                <a:latin typeface="DIN-Bold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 sz="4800" noProof="0" smtClean="0">
              <a:latin typeface="Tw Cen MT"/>
              <a:cs typeface="Tw Cen MT"/>
            </a:endParaRP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755650" y="1419622"/>
            <a:ext cx="7869486" cy="857250"/>
          </a:xfrm>
          <a:prstGeom prst="rect">
            <a:avLst/>
          </a:prstGeom>
        </p:spPr>
        <p:txBody>
          <a:bodyPr/>
          <a:lstStyle>
            <a:lvl1pPr algn="l">
              <a:defRPr lang="en-US" sz="4800" b="1" kern="1200" dirty="0" smtClean="0">
                <a:solidFill>
                  <a:srgbClr val="E87B14"/>
                </a:solidFill>
                <a:latin typeface="Tw Cen MT"/>
                <a:ea typeface="Verdana" pitchFamily="34" charset="0"/>
                <a:cs typeface="Tw Cen M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 sz="4800" noProof="0" dirty="0" smtClean="0"/>
          </a:p>
        </p:txBody>
      </p:sp>
      <p:sp>
        <p:nvSpPr>
          <p:cNvPr id="14" name="Content Placeholder 15"/>
          <p:cNvSpPr>
            <a:spLocks noGrp="1"/>
          </p:cNvSpPr>
          <p:nvPr>
            <p:ph sz="quarter" idx="14"/>
          </p:nvPr>
        </p:nvSpPr>
        <p:spPr>
          <a:xfrm>
            <a:off x="2267745" y="2355726"/>
            <a:ext cx="5256584" cy="2304256"/>
          </a:xfrm>
          <a:prstGeom prst="rect">
            <a:avLst/>
          </a:prstGeom>
        </p:spPr>
        <p:txBody>
          <a:bodyPr vert="horz"/>
          <a:lstStyle>
            <a:lvl1pPr marL="342900" indent="-342900">
              <a:spcBef>
                <a:spcPts val="0"/>
              </a:spcBef>
              <a:buClr>
                <a:schemeClr val="tx2"/>
              </a:buClr>
              <a:buSzPct val="80000"/>
              <a:buFont typeface="Wingdings" charset="2"/>
              <a:buChar char="q"/>
              <a:defRPr sz="2400">
                <a:latin typeface="Tw Cen MT"/>
                <a:cs typeface="Tw Cen MT"/>
              </a:defRPr>
            </a:lvl1pPr>
            <a:lvl2pPr marL="742950" indent="-285750">
              <a:buClr>
                <a:schemeClr val="accent6"/>
              </a:buClr>
              <a:buSzPct val="80000"/>
              <a:buFont typeface="Wingdings" charset="2"/>
              <a:buChar char="q"/>
              <a:defRPr sz="2000">
                <a:latin typeface="Tw Cen MT"/>
                <a:cs typeface="Tw Cen MT"/>
              </a:defRPr>
            </a:lvl2pPr>
            <a:lvl3pPr marL="1143000" indent="-228600">
              <a:buClr>
                <a:schemeClr val="accent3"/>
              </a:buClr>
              <a:buSzPct val="120000"/>
              <a:buFont typeface="Wingdings" charset="2"/>
              <a:buChar char="§"/>
              <a:defRPr sz="1800">
                <a:latin typeface="Tw Cen MT"/>
                <a:cs typeface="Tw Cen MT"/>
              </a:defRPr>
            </a:lvl3pPr>
            <a:lvl4pPr marL="1600200" indent="-228600">
              <a:buClr>
                <a:schemeClr val="accent5"/>
              </a:buClr>
              <a:buSzPct val="120000"/>
              <a:buFont typeface="Wingdings" charset="2"/>
              <a:buChar char="§"/>
              <a:defRPr sz="1600">
                <a:latin typeface="Tw Cen MT"/>
                <a:cs typeface="Tw Cen MT"/>
              </a:defRPr>
            </a:lvl4pPr>
            <a:lvl5pPr marL="2057400" indent="-228600">
              <a:buClr>
                <a:schemeClr val="accent4"/>
              </a:buClr>
              <a:buSzPct val="120000"/>
              <a:buFont typeface="Wingdings" charset="2"/>
              <a:buChar char="§"/>
              <a:defRPr sz="1600">
                <a:latin typeface="Tw Cen MT"/>
                <a:cs typeface="Tw Cen MT"/>
              </a:defRPr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pic>
        <p:nvPicPr>
          <p:cNvPr id="5" name="Picture 4" descr="Screen Shot 2014-07-10 at 22.57.21.png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05" y="195486"/>
            <a:ext cx="901775" cy="35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879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395288" y="195486"/>
            <a:ext cx="6913562" cy="504825"/>
          </a:xfrm>
          <a:prstGeom prst="rect">
            <a:avLst/>
          </a:prstGeom>
        </p:spPr>
        <p:txBody>
          <a:bodyPr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de-DE" sz="2400" b="1" kern="1200" dirty="0" smtClean="0">
                <a:solidFill>
                  <a:srgbClr val="265E87"/>
                </a:solidFill>
                <a:latin typeface="Tw Cen MT"/>
                <a:ea typeface="+mn-ea"/>
                <a:cs typeface="Tw Cen MT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lang="de-DE" sz="2400" kern="1200" dirty="0" smtClean="0">
                <a:solidFill>
                  <a:srgbClr val="265E87"/>
                </a:solidFill>
                <a:latin typeface="DIN-Bold" pitchFamily="34" charset="0"/>
                <a:ea typeface="+mn-ea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lang="de-DE" sz="2400" kern="1200" dirty="0" smtClean="0">
                <a:solidFill>
                  <a:srgbClr val="265E87"/>
                </a:solidFill>
                <a:latin typeface="DIN-Bold" pitchFamily="34" charset="0"/>
                <a:ea typeface="+mn-ea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lang="de-DE" sz="2400" kern="1200" dirty="0" smtClean="0">
                <a:solidFill>
                  <a:srgbClr val="265E87"/>
                </a:solidFill>
                <a:latin typeface="DIN-Bold" pitchFamily="34" charset="0"/>
                <a:ea typeface="+mn-ea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lang="en-US" sz="2400" kern="1200" dirty="0">
                <a:solidFill>
                  <a:srgbClr val="265E87"/>
                </a:solidFill>
                <a:latin typeface="DIN-Bold" pitchFamily="34" charset="0"/>
                <a:ea typeface="+mn-ea"/>
                <a:cs typeface="Arial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748082" y="2600550"/>
            <a:ext cx="720080" cy="72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w Cen MT"/>
              <a:cs typeface="Tw Cen M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893280" y="2594596"/>
            <a:ext cx="720080" cy="7200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w Cen MT"/>
              <a:cs typeface="Tw Cen M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3117416" y="2594596"/>
            <a:ext cx="720080" cy="7200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w Cen MT"/>
              <a:cs typeface="Tw Cen MT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413560" y="2594596"/>
            <a:ext cx="720080" cy="720080"/>
          </a:xfrm>
          <a:prstGeom prst="rect">
            <a:avLst/>
          </a:prstGeom>
          <a:solidFill>
            <a:srgbClr val="89C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w Cen MT"/>
              <a:cs typeface="Tw Cen MT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748082" y="1544538"/>
            <a:ext cx="720080" cy="720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w Cen MT"/>
              <a:cs typeface="Tw Cen MT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893280" y="1538584"/>
            <a:ext cx="720080" cy="7200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w Cen MT"/>
              <a:cs typeface="Tw Cen MT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3117416" y="1538584"/>
            <a:ext cx="720080" cy="72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w Cen MT"/>
              <a:cs typeface="Tw Cen MT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4413560" y="1538584"/>
            <a:ext cx="720080" cy="720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w Cen MT"/>
              <a:cs typeface="Tw Cen MT"/>
            </a:endParaRP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788" y="4714542"/>
            <a:ext cx="504056" cy="287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265E87"/>
                </a:solidFill>
                <a:latin typeface="Tw Cen MT"/>
                <a:cs typeface="Tw Cen MT"/>
              </a:defRPr>
            </a:lvl1pPr>
          </a:lstStyle>
          <a:p>
            <a:pPr>
              <a:defRPr/>
            </a:pPr>
            <a:fld id="{2DA1BE7D-6820-4450-ACB1-CA4C41F17A7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823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V="1">
            <a:off x="-612576" y="-4124994"/>
            <a:ext cx="9492493" cy="2117574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702" rIns="91399" bIns="45702" rtlCol="0" anchor="ctr"/>
          <a:lstStyle/>
          <a:p>
            <a:pPr algn="ctr"/>
            <a:endParaRPr lang="de-DE">
              <a:latin typeface="Tw Cen MT"/>
              <a:cs typeface="Tw Cen M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9388" y="0"/>
            <a:ext cx="8785225" cy="77152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702" rIns="91399" bIns="45702" rtlCol="0" anchor="ctr"/>
          <a:lstStyle/>
          <a:p>
            <a:pPr algn="ctr"/>
            <a:r>
              <a:rPr lang="de-DE" dirty="0" smtClean="0">
                <a:latin typeface="Tw Cen MT"/>
                <a:cs typeface="Tw Cen MT"/>
              </a:rPr>
              <a:t>      </a:t>
            </a:r>
            <a:endParaRPr lang="de-DE" dirty="0">
              <a:latin typeface="Tw Cen MT"/>
              <a:cs typeface="Tw Cen MT"/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3" y="123478"/>
            <a:ext cx="1111989" cy="586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78" t="33574" r="132" b="51917"/>
          <a:stretch/>
        </p:blipFill>
        <p:spPr>
          <a:xfrm>
            <a:off x="0" y="5020022"/>
            <a:ext cx="9144000" cy="123478"/>
          </a:xfrm>
          <a:prstGeom prst="rect">
            <a:avLst/>
          </a:prstGeom>
        </p:spPr>
      </p:pic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788" y="4714542"/>
            <a:ext cx="504056" cy="287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265E87"/>
                </a:solidFill>
                <a:latin typeface="Tw Cen MT"/>
                <a:cs typeface="Tw Cen MT"/>
              </a:defRPr>
            </a:lvl1pPr>
          </a:lstStyle>
          <a:p>
            <a:pPr>
              <a:defRPr/>
            </a:pPr>
            <a:fld id="{2DA1BE7D-6820-4450-ACB1-CA4C41F17A7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 descr="2014_01_20-Logo_Compiler_Construction-20.png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4660025"/>
            <a:ext cx="1083308" cy="359997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Tw Cen MT"/>
                <a:cs typeface="Tw Cen MT"/>
              </a:defRPr>
            </a:lvl1pPr>
          </a:lstStyle>
          <a:p>
            <a:r>
              <a:rPr lang="en-US" smtClean="0"/>
              <a:t>Footer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6819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4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4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4" Type="http://schemas.openxmlformats.org/officeDocument/2006/relationships/image" Target="../media/image36.emf"/><Relationship Id="rId5" Type="http://schemas.openxmlformats.org/officeDocument/2006/relationships/image" Target="../media/image37.emf"/><Relationship Id="rId6" Type="http://schemas.openxmlformats.org/officeDocument/2006/relationships/image" Target="../media/image38.emf"/><Relationship Id="rId7" Type="http://schemas.openxmlformats.org/officeDocument/2006/relationships/image" Target="../media/image3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4" Type="http://schemas.openxmlformats.org/officeDocument/2006/relationships/image" Target="../media/image42.emf"/><Relationship Id="rId5" Type="http://schemas.openxmlformats.org/officeDocument/2006/relationships/image" Target="../media/image4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2.emf"/><Relationship Id="rId5" Type="http://schemas.openxmlformats.org/officeDocument/2006/relationships/image" Target="../media/image14.emf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youtube.com/watch?v=T-oekV8Pwv8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3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5" Type="http://schemas.openxmlformats.org/officeDocument/2006/relationships/image" Target="../media/image20.emf"/><Relationship Id="rId6" Type="http://schemas.openxmlformats.org/officeDocument/2006/relationships/image" Target="../media/image21.emf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4" Type="http://schemas.openxmlformats.org/officeDocument/2006/relationships/image" Target="../media/image23.emf"/><Relationship Id="rId5" Type="http://schemas.openxmlformats.org/officeDocument/2006/relationships/image" Target="../media/image24.emf"/><Relationship Id="rId6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/>
              <a:t>Control Flow and Side Effects S</a:t>
            </a:r>
            <a:r>
              <a:rPr lang="en-US" sz="3200" dirty="0" smtClean="0"/>
              <a:t>upport </a:t>
            </a:r>
            <a:r>
              <a:rPr lang="en-US" sz="3200" dirty="0"/>
              <a:t>in a Framework for </a:t>
            </a:r>
            <a:r>
              <a:rPr lang="en-US" sz="3200" dirty="0" smtClean="0"/>
              <a:t>Automatic </a:t>
            </a:r>
            <a:r>
              <a:rPr lang="en-US" sz="3200" dirty="0"/>
              <a:t>I/O </a:t>
            </a:r>
            <a:r>
              <a:rPr lang="en-US" sz="3200" dirty="0" smtClean="0"/>
              <a:t>Batching 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6" name="Textplatzhalt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By Justus Adam</a:t>
            </a:r>
          </a:p>
          <a:p>
            <a:endParaRPr lang="en-US" dirty="0"/>
          </a:p>
          <a:p>
            <a:r>
              <a:rPr lang="en-US" dirty="0" smtClean="0"/>
              <a:t>Supervisor: Sebastian </a:t>
            </a:r>
            <a:r>
              <a:rPr lang="en-US" dirty="0" err="1" smtClean="0"/>
              <a:t>Ertel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51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Context handling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DA1BE7D-6820-4450-ACB1-CA4C41F17A7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5" y="787258"/>
            <a:ext cx="5703250" cy="3831733"/>
          </a:xfrm>
        </p:spPr>
      </p:pic>
      <p:sp>
        <p:nvSpPr>
          <p:cNvPr id="3" name="Rectangle 2"/>
          <p:cNvSpPr/>
          <p:nvPr/>
        </p:nvSpPr>
        <p:spPr>
          <a:xfrm>
            <a:off x="5580112" y="1059582"/>
            <a:ext cx="1512168" cy="34563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132995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Context handling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712492"/>
            <a:ext cx="3384376" cy="414458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DA1BE7D-6820-4450-ACB1-CA4C41F17A7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31840" y="844495"/>
            <a:ext cx="1728192" cy="38694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w Cen MT"/>
              <a:cs typeface="Tw Cen M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20697" y="1386348"/>
            <a:ext cx="23411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Tw Cen MT"/>
                <a:cs typeface="Tw Cen MT"/>
              </a:rPr>
              <a:t>Insert exit node before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Tw Cen MT"/>
                <a:cs typeface="Tw Cen MT"/>
              </a:rPr>
              <a:t>Insert enter node after</a:t>
            </a:r>
          </a:p>
        </p:txBody>
      </p:sp>
    </p:spTree>
    <p:extLst>
      <p:ext uri="{BB962C8B-B14F-4D97-AF65-F5344CB8AC3E}">
        <p14:creationId xmlns:p14="http://schemas.microsoft.com/office/powerpoint/2010/main" val="4788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DA1BE7D-6820-4450-ACB1-CA4C41F17A7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96" y="864248"/>
            <a:ext cx="4024688" cy="48101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870" y="944562"/>
            <a:ext cx="2490976" cy="342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73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DA1BE7D-6820-4450-ACB1-CA4C41F17A7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929" y="1266842"/>
            <a:ext cx="2952327" cy="2821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587" y="941360"/>
            <a:ext cx="2904525" cy="34722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35980"/>
            <a:ext cx="1820046" cy="384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7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Larger rounds</a:t>
            </a:r>
          </a:p>
          <a:p>
            <a:pPr lvl="1"/>
            <a:r>
              <a:rPr lang="en-US" dirty="0" smtClean="0"/>
              <a:t>More batching opportunities</a:t>
            </a:r>
          </a:p>
          <a:p>
            <a:r>
              <a:rPr lang="en-US" dirty="0" smtClean="0"/>
              <a:t>Fewer rounds</a:t>
            </a:r>
          </a:p>
          <a:p>
            <a:pPr lvl="1"/>
            <a:r>
              <a:rPr lang="en-US" dirty="0" smtClean="0"/>
              <a:t>Lower program execution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DA1BE7D-6820-4450-ACB1-CA4C41F17A7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961628"/>
            <a:ext cx="1453419" cy="365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85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Map experiments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471" y="2355726"/>
            <a:ext cx="4042050" cy="20210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DA1BE7D-6820-4450-ACB1-CA4C41F17A7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8" y="2355726"/>
            <a:ext cx="4129619" cy="20648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1237793"/>
            <a:ext cx="273547" cy="2735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663" y="1237794"/>
            <a:ext cx="273547" cy="2735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730" y="1488139"/>
            <a:ext cx="282885" cy="2828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525" y="1434698"/>
            <a:ext cx="282885" cy="2828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662" y="1717583"/>
            <a:ext cx="273547" cy="273547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5120611" y="1374568"/>
            <a:ext cx="531509" cy="13677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120611" y="1717583"/>
            <a:ext cx="531509" cy="13677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39" y="1736180"/>
            <a:ext cx="273547" cy="27354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6156176" y="1374566"/>
            <a:ext cx="504056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156176" y="1872953"/>
            <a:ext cx="504056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092280" y="1374566"/>
            <a:ext cx="576064" cy="13677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7086020" y="1682848"/>
            <a:ext cx="595797" cy="19010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/>
          <p:cNvSpPr txBox="1">
            <a:spLocks/>
          </p:cNvSpPr>
          <p:nvPr/>
        </p:nvSpPr>
        <p:spPr>
          <a:xfrm>
            <a:off x="395288" y="915566"/>
            <a:ext cx="8569325" cy="3743994"/>
          </a:xfrm>
          <a:prstGeom prst="rect">
            <a:avLst/>
          </a:prstGeom>
        </p:spPr>
        <p:txBody>
          <a:bodyPr vert="horz"/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chemeClr val="tx2"/>
              </a:buClr>
              <a:buSzPct val="80000"/>
              <a:buFont typeface="Wingdings" charset="2"/>
              <a:buChar char="q"/>
              <a:defRPr sz="2000" kern="120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" charset="2"/>
              <a:buChar char="q"/>
              <a:defRPr sz="1800" kern="120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SzPct val="120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120000"/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SzPct val="120000"/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 err="1" smtClean="0"/>
              <a:t>Haxl</a:t>
            </a:r>
            <a:endParaRPr lang="en-US" dirty="0" smtClean="0"/>
          </a:p>
          <a:p>
            <a:pPr fontAlgn="auto">
              <a:spcAft>
                <a:spcPts val="0"/>
              </a:spcAft>
            </a:pPr>
            <a:r>
              <a:rPr lang="en-US" dirty="0" err="1" smtClean="0"/>
              <a:t>Yauhau</a:t>
            </a:r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5634741" y="840693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Tw Cen MT"/>
                <a:cs typeface="Tw Cen MT"/>
              </a:rPr>
              <a:t>Haxl</a:t>
            </a:r>
            <a:endParaRPr lang="en-US" sz="1600" dirty="0" smtClean="0">
              <a:latin typeface="Tw Cen MT"/>
              <a:cs typeface="Tw Cen M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30866" y="2078822"/>
            <a:ext cx="777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Tw Cen MT"/>
                <a:cs typeface="Tw Cen MT"/>
              </a:rPr>
              <a:t>Yauhau</a:t>
            </a:r>
            <a:endParaRPr lang="en-US" sz="1600" dirty="0" smtClean="0">
              <a:latin typeface="Tw Cen MT"/>
              <a:cs typeface="Tw Cen M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12168" y="1428223"/>
            <a:ext cx="1451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w Cen MT"/>
                <a:cs typeface="Tw Cen MT"/>
              </a:rPr>
              <a:t>c</a:t>
            </a:r>
            <a:r>
              <a:rPr lang="en-US" sz="1600" dirty="0" smtClean="0">
                <a:latin typeface="Tw Cen MT"/>
                <a:cs typeface="Tw Cen MT"/>
              </a:rPr>
              <a:t>ode generator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660232" y="1970340"/>
            <a:ext cx="437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Tw Cen MT"/>
                <a:cs typeface="Tw Cen MT"/>
              </a:rPr>
              <a:t>run</a:t>
            </a:r>
            <a:endParaRPr lang="en-US" sz="1600" dirty="0" smtClean="0">
              <a:latin typeface="Tw Cen MT"/>
              <a:cs typeface="Tw Cen M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64251" y="1789813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Tw Cen MT"/>
                <a:cs typeface="Tw Cen MT"/>
              </a:rPr>
              <a:t>statistics</a:t>
            </a:r>
            <a:endParaRPr lang="en-US" sz="1600" dirty="0" smtClean="0"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191780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9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Evaluating precomputing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8" y="2386434"/>
            <a:ext cx="3907450" cy="19537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DA1BE7D-6820-4450-ACB1-CA4C41F17A7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470" y="2359954"/>
            <a:ext cx="4001526" cy="20007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5" y="849936"/>
            <a:ext cx="4001527" cy="15364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06" y="831392"/>
            <a:ext cx="3910925" cy="159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2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Conclusions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Patterns in control flow structures allow lifting of nodes</a:t>
            </a:r>
          </a:p>
          <a:p>
            <a:pPr lvl="1"/>
            <a:r>
              <a:rPr lang="en-US" dirty="0" smtClean="0"/>
              <a:t>Generalized concept called ”Context”</a:t>
            </a:r>
          </a:p>
          <a:p>
            <a:pPr lvl="1"/>
            <a:r>
              <a:rPr lang="en-US" dirty="0" smtClean="0"/>
              <a:t>Desired: Formal definition and proof of semantics preservation</a:t>
            </a:r>
          </a:p>
          <a:p>
            <a:pPr lvl="1"/>
            <a:r>
              <a:rPr lang="en-US" dirty="0" smtClean="0"/>
              <a:t>Potential optimization: Subgraph batching</a:t>
            </a:r>
          </a:p>
          <a:p>
            <a:pPr lvl="1"/>
            <a:r>
              <a:rPr lang="en-US" dirty="0" smtClean="0"/>
              <a:t>Potential extension: Loop/reduce batching</a:t>
            </a:r>
          </a:p>
          <a:p>
            <a:r>
              <a:rPr lang="en-US" dirty="0" smtClean="0"/>
              <a:t>Maps are reduced to batched fetches</a:t>
            </a:r>
          </a:p>
          <a:p>
            <a:pPr lvl="1"/>
            <a:r>
              <a:rPr lang="en-US" dirty="0" smtClean="0"/>
              <a:t>Possible improvement: Chunked batches</a:t>
            </a:r>
          </a:p>
          <a:p>
            <a:r>
              <a:rPr lang="en-US" dirty="0" smtClean="0"/>
              <a:t>Precomputing conditional branches can save rounds</a:t>
            </a:r>
          </a:p>
          <a:p>
            <a:pPr lvl="1"/>
            <a:r>
              <a:rPr lang="en-US" dirty="0" smtClean="0"/>
              <a:t>Decision on criteria such as</a:t>
            </a:r>
          </a:p>
          <a:p>
            <a:pPr lvl="2"/>
            <a:r>
              <a:rPr lang="en-US" dirty="0" smtClean="0"/>
              <a:t>Critical path</a:t>
            </a:r>
          </a:p>
          <a:p>
            <a:pPr lvl="2"/>
            <a:r>
              <a:rPr lang="en-US" dirty="0" smtClean="0"/>
              <a:t>Branch imbalance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DA1BE7D-6820-4450-ACB1-CA4C41F17A7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73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Amazon, Facebook, Twitter, Netflix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Server: Service-oriented Architecture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I/O is crucial! ➡ But optimization is difficult!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3182589" y="1322843"/>
            <a:ext cx="4408005" cy="660931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dirty="0" smtClean="0">
                <a:solidFill>
                  <a:schemeClr val="tx1"/>
                </a:solidFill>
                <a:latin typeface="Tw Cen MT"/>
                <a:cs typeface="Tw Cen MT"/>
              </a:rPr>
              <a:t>Server</a:t>
            </a:r>
            <a:endParaRPr lang="en-US" dirty="0">
              <a:solidFill>
                <a:schemeClr val="tx1"/>
              </a:solidFill>
              <a:latin typeface="Tw Cen MT"/>
              <a:cs typeface="Tw Cen MT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The I/O challenge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DA1BE7D-6820-4450-ACB1-CA4C41F17A7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774" y="2596544"/>
            <a:ext cx="3488834" cy="16626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562" y="1432588"/>
            <a:ext cx="441442" cy="4414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916" y="1413095"/>
            <a:ext cx="480425" cy="4804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303748" y="1563638"/>
            <a:ext cx="648072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107" y="1383312"/>
            <a:ext cx="539995" cy="53999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144425" y="1686972"/>
            <a:ext cx="973144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303748" y="1686971"/>
            <a:ext cx="648072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08741" y="1331588"/>
            <a:ext cx="490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w Cen MT"/>
                <a:cs typeface="Tw Cen MT"/>
              </a:rPr>
              <a:t>I/O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8756" y="1872059"/>
            <a:ext cx="2076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w Cen MT"/>
                <a:cs typeface="Tw Cen MT"/>
              </a:rPr>
              <a:t>Think: Google </a:t>
            </a:r>
            <a:r>
              <a:rPr lang="en-US" sz="1600" dirty="0" err="1" smtClean="0">
                <a:latin typeface="Tw Cen MT"/>
                <a:cs typeface="Tw Cen MT"/>
              </a:rPr>
              <a:t>Blogspot</a:t>
            </a:r>
            <a:endParaRPr lang="en-US" sz="1600" dirty="0" smtClean="0">
              <a:latin typeface="Tw Cen MT"/>
              <a:cs typeface="Tw Cen M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7602" y="4737148"/>
            <a:ext cx="5650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w Cen MT"/>
                <a:cs typeface="Tw Cen MT"/>
              </a:rPr>
              <a:t>http://2.bp.blogspot.com/-YkR1Jktns3k/VdE2m2q0NmI/</a:t>
            </a:r>
            <a:r>
              <a:rPr lang="en-US" sz="900" dirty="0" err="1">
                <a:latin typeface="Tw Cen MT"/>
                <a:cs typeface="Tw Cen MT"/>
              </a:rPr>
              <a:t>AAAAAAAABoA</a:t>
            </a:r>
            <a:r>
              <a:rPr lang="en-US" sz="900" dirty="0">
                <a:latin typeface="Tw Cen MT"/>
                <a:cs typeface="Tw Cen MT"/>
              </a:rPr>
              <a:t>/4sr9mhqmrQs/s1600/</a:t>
            </a:r>
            <a:r>
              <a:rPr lang="en-US" sz="900" dirty="0" err="1">
                <a:latin typeface="Tw Cen MT"/>
                <a:cs typeface="Tw Cen MT"/>
              </a:rPr>
              <a:t>netflix_topology.png</a:t>
            </a:r>
            <a:endParaRPr lang="en-US" sz="900" dirty="0" smtClean="0"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140539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6457" y="898483"/>
            <a:ext cx="6392967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Fira Code" charset="0"/>
                <a:ea typeface="Fira Code" charset="0"/>
                <a:cs typeface="Fira Code" charset="0"/>
              </a:rPr>
              <a:t>(</a:t>
            </a:r>
            <a:r>
              <a:rPr lang="en-US" sz="1000" b="1" dirty="0" err="1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defn</a:t>
            </a:r>
            <a:r>
              <a:rPr lang="en-US" sz="1000" b="1" dirty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 </a:t>
            </a:r>
            <a:r>
              <a:rPr lang="en-US" sz="1000" b="1" dirty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all-with-read-count []</a:t>
            </a:r>
          </a:p>
          <a:p>
            <a:r>
              <a:rPr lang="en-US" sz="1000" dirty="0">
                <a:latin typeface="Fira Code" charset="0"/>
                <a:ea typeface="Fira Code" charset="0"/>
                <a:cs typeface="Fira Code" charset="0"/>
              </a:rPr>
              <a:t>  (</a:t>
            </a:r>
            <a:r>
              <a:rPr lang="en-US" sz="1000" dirty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map </a:t>
            </a:r>
            <a:r>
              <a:rPr lang="en-US" sz="1000" dirty="0" smtClean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(</a:t>
            </a:r>
            <a:r>
              <a:rPr lang="en-US" sz="1000" b="1" dirty="0" err="1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λ</a:t>
            </a:r>
            <a:r>
              <a:rPr lang="en-US" sz="1000" b="1" dirty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 </a:t>
            </a:r>
            <a:r>
              <a:rPr lang="en-US" sz="1000" dirty="0" smtClean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id</a:t>
            </a:r>
            <a:r>
              <a:rPr lang="en-US" sz="1000" b="1" dirty="0" smtClean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. </a:t>
            </a:r>
            <a:r>
              <a:rPr lang="en-US" sz="1000" dirty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[id (</a:t>
            </a:r>
            <a:r>
              <a:rPr lang="en-US" sz="1000" dirty="0">
                <a:solidFill>
                  <a:srgbClr val="0000FF"/>
                </a:solidFill>
                <a:latin typeface="Fira Code" charset="0"/>
                <a:ea typeface="Fira Code" charset="0"/>
                <a:cs typeface="Fira Code" charset="0"/>
              </a:rPr>
              <a:t>fetch (</a:t>
            </a:r>
            <a:r>
              <a:rPr lang="en-US" sz="1000" dirty="0" err="1">
                <a:solidFill>
                  <a:srgbClr val="0000FF"/>
                </a:solidFill>
                <a:latin typeface="Fira Code" charset="0"/>
                <a:ea typeface="Fira Code" charset="0"/>
                <a:cs typeface="Fira Code" charset="0"/>
              </a:rPr>
              <a:t>ReadCountRequest</a:t>
            </a:r>
            <a:r>
              <a:rPr lang="en-US" sz="1000" dirty="0">
                <a:solidFill>
                  <a:srgbClr val="0000FF"/>
                </a:solidFill>
                <a:latin typeface="Fira Code" charset="0"/>
                <a:ea typeface="Fira Code" charset="0"/>
                <a:cs typeface="Fira Code" charset="0"/>
              </a:rPr>
              <a:t> </a:t>
            </a:r>
            <a:r>
              <a:rPr lang="en-US" sz="1000" dirty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id))]) (</a:t>
            </a:r>
            <a:r>
              <a:rPr lang="en-US" sz="1000" dirty="0">
                <a:solidFill>
                  <a:srgbClr val="0000FF"/>
                </a:solidFill>
                <a:latin typeface="Fira Code" charset="0"/>
                <a:ea typeface="Fira Code" charset="0"/>
                <a:cs typeface="Fira Code" charset="0"/>
              </a:rPr>
              <a:t>fetch (</a:t>
            </a:r>
            <a:r>
              <a:rPr lang="en-US" sz="1000" dirty="0" err="1">
                <a:solidFill>
                  <a:srgbClr val="0000FF"/>
                </a:solidFill>
                <a:latin typeface="Fira Code" charset="0"/>
                <a:ea typeface="Fira Code" charset="0"/>
                <a:cs typeface="Fira Code" charset="0"/>
              </a:rPr>
              <a:t>PostIdsRequest</a:t>
            </a:r>
            <a:r>
              <a:rPr lang="en-US" sz="1000" dirty="0">
                <a:solidFill>
                  <a:srgbClr val="0000FF"/>
                </a:solidFill>
                <a:latin typeface="Fira Code" charset="0"/>
                <a:ea typeface="Fira Code" charset="0"/>
                <a:cs typeface="Fira Code" charset="0"/>
              </a:rPr>
              <a:t>))))</a:t>
            </a:r>
          </a:p>
          <a:p>
            <a:endParaRPr lang="en-US" sz="1000" dirty="0"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sz="1000" dirty="0">
                <a:latin typeface="Fira Code" charset="0"/>
                <a:ea typeface="Fira Code" charset="0"/>
                <a:cs typeface="Fira Code" charset="0"/>
              </a:rPr>
              <a:t>(</a:t>
            </a:r>
            <a:r>
              <a:rPr lang="en-US" sz="1000" b="1" dirty="0" err="1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defn</a:t>
            </a:r>
            <a:r>
              <a:rPr lang="en-US" sz="1000" b="1" dirty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 </a:t>
            </a:r>
            <a:r>
              <a:rPr lang="en-US" sz="1000" b="1" dirty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all-with-creation-date []</a:t>
            </a:r>
          </a:p>
          <a:p>
            <a:r>
              <a:rPr lang="en-US" sz="1000" dirty="0">
                <a:latin typeface="Fira Code" charset="0"/>
                <a:ea typeface="Fira Code" charset="0"/>
                <a:cs typeface="Fira Code" charset="0"/>
              </a:rPr>
              <a:t>  (</a:t>
            </a:r>
            <a:r>
              <a:rPr lang="en-US" sz="1000" dirty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map </a:t>
            </a:r>
            <a:r>
              <a:rPr lang="en-US" sz="1000" dirty="0" smtClean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(</a:t>
            </a:r>
            <a:r>
              <a:rPr lang="en-US" sz="1000" b="1" dirty="0" err="1" smtClean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λ</a:t>
            </a:r>
            <a:r>
              <a:rPr lang="en-US" sz="1000" b="1" dirty="0" smtClean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 </a:t>
            </a:r>
            <a:r>
              <a:rPr lang="en-US" sz="1000" dirty="0" smtClean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id</a:t>
            </a:r>
            <a:r>
              <a:rPr lang="en-US" sz="1000" b="1" dirty="0" smtClean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. </a:t>
            </a:r>
            <a:r>
              <a:rPr lang="en-US" sz="1000" dirty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[id (</a:t>
            </a:r>
            <a:r>
              <a:rPr lang="en-US" sz="1000" dirty="0">
                <a:solidFill>
                  <a:srgbClr val="0000FF"/>
                </a:solidFill>
                <a:latin typeface="Fira Code" charset="0"/>
                <a:ea typeface="Fira Code" charset="0"/>
                <a:cs typeface="Fira Code" charset="0"/>
              </a:rPr>
              <a:t>fetch (</a:t>
            </a:r>
            <a:r>
              <a:rPr lang="en-US" sz="1000" dirty="0" err="1">
                <a:solidFill>
                  <a:srgbClr val="0000FF"/>
                </a:solidFill>
                <a:latin typeface="Fira Code" charset="0"/>
                <a:ea typeface="Fira Code" charset="0"/>
                <a:cs typeface="Fira Code" charset="0"/>
              </a:rPr>
              <a:t>CreationDateRequest</a:t>
            </a:r>
            <a:r>
              <a:rPr lang="en-US" sz="1000" dirty="0">
                <a:solidFill>
                  <a:srgbClr val="0000FF"/>
                </a:solidFill>
                <a:latin typeface="Fira Code" charset="0"/>
                <a:ea typeface="Fira Code" charset="0"/>
                <a:cs typeface="Fira Code" charset="0"/>
              </a:rPr>
              <a:t> </a:t>
            </a:r>
            <a:r>
              <a:rPr lang="en-US" sz="1000" dirty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id))]) (</a:t>
            </a:r>
            <a:r>
              <a:rPr lang="en-US" sz="1000" dirty="0">
                <a:solidFill>
                  <a:srgbClr val="0000FF"/>
                </a:solidFill>
                <a:latin typeface="Fira Code" charset="0"/>
                <a:ea typeface="Fira Code" charset="0"/>
                <a:cs typeface="Fira Code" charset="0"/>
              </a:rPr>
              <a:t>fetch (</a:t>
            </a:r>
            <a:r>
              <a:rPr lang="en-US" sz="1000" dirty="0" err="1">
                <a:solidFill>
                  <a:srgbClr val="0000FF"/>
                </a:solidFill>
                <a:latin typeface="Fira Code" charset="0"/>
                <a:ea typeface="Fira Code" charset="0"/>
                <a:cs typeface="Fira Code" charset="0"/>
              </a:rPr>
              <a:t>PostIdsRequest</a:t>
            </a:r>
            <a:r>
              <a:rPr lang="en-US" sz="1000" dirty="0">
                <a:solidFill>
                  <a:srgbClr val="0000FF"/>
                </a:solidFill>
                <a:latin typeface="Fira Code" charset="0"/>
                <a:ea typeface="Fira Code" charset="0"/>
                <a:cs typeface="Fira Code" charset="0"/>
              </a:rPr>
              <a:t>))))</a:t>
            </a:r>
          </a:p>
          <a:p>
            <a:endParaRPr lang="en-US" sz="1000" dirty="0"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sz="1000" dirty="0">
                <a:latin typeface="Fira Code" charset="0"/>
                <a:ea typeface="Fira Code" charset="0"/>
                <a:cs typeface="Fira Code" charset="0"/>
              </a:rPr>
              <a:t>(</a:t>
            </a:r>
            <a:r>
              <a:rPr lang="en-US" sz="1000" b="1" dirty="0" err="1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defn</a:t>
            </a:r>
            <a:r>
              <a:rPr lang="en-US" sz="1000" b="1" dirty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 </a:t>
            </a:r>
            <a:r>
              <a:rPr lang="en-US" sz="1000" b="1" dirty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make-sidebar []</a:t>
            </a:r>
          </a:p>
          <a:p>
            <a:r>
              <a:rPr lang="en-US" sz="1000" dirty="0">
                <a:latin typeface="Fira Code" charset="0"/>
                <a:ea typeface="Fira Code" charset="0"/>
                <a:cs typeface="Fira Code" charset="0"/>
              </a:rPr>
              <a:t>  (</a:t>
            </a:r>
            <a:r>
              <a:rPr lang="en-US" sz="1000" b="1" dirty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let </a:t>
            </a:r>
            <a:r>
              <a:rPr lang="en-US" sz="1000" dirty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[</a:t>
            </a:r>
            <a:r>
              <a:rPr lang="en-US" sz="1000" dirty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most-read (</a:t>
            </a:r>
            <a:r>
              <a:rPr lang="en-US" sz="1000" dirty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take </a:t>
            </a:r>
            <a:r>
              <a:rPr lang="en-US" sz="1000" dirty="0">
                <a:solidFill>
                  <a:srgbClr val="666666"/>
                </a:solidFill>
                <a:latin typeface="Fira Code" charset="0"/>
                <a:ea typeface="Fira Code" charset="0"/>
                <a:cs typeface="Fira Code" charset="0"/>
              </a:rPr>
              <a:t>5 (</a:t>
            </a:r>
            <a:r>
              <a:rPr lang="en-US" sz="1000" dirty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sort-by second (</a:t>
            </a:r>
            <a:r>
              <a:rPr lang="en-US" sz="1000" dirty="0">
                <a:solidFill>
                  <a:srgbClr val="0000FF"/>
                </a:solidFill>
                <a:latin typeface="Fira Code" charset="0"/>
                <a:ea typeface="Fira Code" charset="0"/>
                <a:cs typeface="Fira Code" charset="0"/>
              </a:rPr>
              <a:t>all-with-read-count)))</a:t>
            </a:r>
          </a:p>
          <a:p>
            <a:r>
              <a:rPr lang="en-US" sz="1000" dirty="0">
                <a:latin typeface="Fira Code" charset="0"/>
                <a:ea typeface="Fira Code" charset="0"/>
                <a:cs typeface="Fira Code" charset="0"/>
              </a:rPr>
              <a:t>        </a:t>
            </a:r>
            <a:r>
              <a:rPr lang="en-US" sz="1000" dirty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most-recent (</a:t>
            </a:r>
            <a:r>
              <a:rPr lang="en-US" sz="1000" dirty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take </a:t>
            </a:r>
            <a:r>
              <a:rPr lang="en-US" sz="1000" dirty="0">
                <a:solidFill>
                  <a:srgbClr val="666666"/>
                </a:solidFill>
                <a:latin typeface="Fira Code" charset="0"/>
                <a:ea typeface="Fira Code" charset="0"/>
                <a:cs typeface="Fira Code" charset="0"/>
              </a:rPr>
              <a:t>5 (</a:t>
            </a:r>
            <a:r>
              <a:rPr lang="en-US" sz="1000" dirty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sort-by second (</a:t>
            </a:r>
            <a:r>
              <a:rPr lang="en-US" sz="1000" dirty="0">
                <a:solidFill>
                  <a:srgbClr val="0000FF"/>
                </a:solidFill>
                <a:latin typeface="Fira Code" charset="0"/>
                <a:ea typeface="Fira Code" charset="0"/>
                <a:cs typeface="Fira Code" charset="0"/>
              </a:rPr>
              <a:t>all-with-creation-date)))]</a:t>
            </a:r>
          </a:p>
          <a:p>
            <a:r>
              <a:rPr lang="en-US" sz="1000" dirty="0">
                <a:latin typeface="Fira Code" charset="0"/>
                <a:ea typeface="Fira Code" charset="0"/>
                <a:cs typeface="Fira Code" charset="0"/>
              </a:rPr>
              <a:t>    [(</a:t>
            </a:r>
            <a:r>
              <a:rPr lang="en-US" sz="1000" dirty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map first </a:t>
            </a:r>
            <a:r>
              <a:rPr lang="en-US" sz="1000" dirty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most-read)</a:t>
            </a:r>
          </a:p>
          <a:p>
            <a:r>
              <a:rPr lang="en-US" sz="1000" dirty="0">
                <a:latin typeface="Fira Code" charset="0"/>
                <a:ea typeface="Fira Code" charset="0"/>
                <a:cs typeface="Fira Code" charset="0"/>
              </a:rPr>
              <a:t>     (</a:t>
            </a:r>
            <a:r>
              <a:rPr lang="en-US" sz="1000" dirty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map first </a:t>
            </a:r>
            <a:r>
              <a:rPr lang="en-US" sz="1000" dirty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most-recent)]))</a:t>
            </a:r>
          </a:p>
          <a:p>
            <a:endParaRPr lang="en-US" sz="1000" dirty="0"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sz="1000" dirty="0">
                <a:latin typeface="Fira Code" charset="0"/>
                <a:ea typeface="Fira Code" charset="0"/>
                <a:cs typeface="Fira Code" charset="0"/>
              </a:rPr>
              <a:t>(</a:t>
            </a:r>
            <a:r>
              <a:rPr lang="en-US" sz="1000" b="1" dirty="0" err="1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defn</a:t>
            </a:r>
            <a:r>
              <a:rPr lang="en-US" sz="1000" b="1" dirty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 </a:t>
            </a:r>
            <a:r>
              <a:rPr lang="en-US" sz="1000" b="1" dirty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article [</a:t>
            </a:r>
            <a:r>
              <a:rPr lang="en-US" sz="1000" dirty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id</a:t>
            </a:r>
            <a:r>
              <a:rPr lang="en-US" sz="1000" b="1" dirty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]</a:t>
            </a:r>
          </a:p>
          <a:p>
            <a:r>
              <a:rPr lang="en-US" sz="1000" dirty="0">
                <a:latin typeface="Fira Code" charset="0"/>
                <a:ea typeface="Fira Code" charset="0"/>
                <a:cs typeface="Fira Code" charset="0"/>
              </a:rPr>
              <a:t>  (</a:t>
            </a:r>
            <a:r>
              <a:rPr lang="en-US" sz="1000" b="1" dirty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let </a:t>
            </a:r>
            <a:r>
              <a:rPr lang="en-US" sz="1000" dirty="0" smtClean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[</a:t>
            </a:r>
            <a:r>
              <a:rPr lang="en-US" sz="1000" dirty="0" smtClean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content </a:t>
            </a:r>
            <a:r>
              <a:rPr lang="en-US" sz="1000" dirty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Fira Code" charset="0"/>
                <a:ea typeface="Fira Code" charset="0"/>
                <a:cs typeface="Fira Code" charset="0"/>
              </a:rPr>
              <a:t>fetch (</a:t>
            </a:r>
            <a:r>
              <a:rPr lang="en-US" sz="1000" dirty="0" err="1">
                <a:solidFill>
                  <a:srgbClr val="0000FF"/>
                </a:solidFill>
                <a:latin typeface="Fira Code" charset="0"/>
                <a:ea typeface="Fira Code" charset="0"/>
                <a:cs typeface="Fira Code" charset="0"/>
              </a:rPr>
              <a:t>ContentRequest</a:t>
            </a:r>
            <a:r>
              <a:rPr lang="en-US" sz="1000" dirty="0">
                <a:solidFill>
                  <a:srgbClr val="0000FF"/>
                </a:solidFill>
                <a:latin typeface="Fira Code" charset="0"/>
                <a:ea typeface="Fira Code" charset="0"/>
                <a:cs typeface="Fira Code" charset="0"/>
              </a:rPr>
              <a:t> </a:t>
            </a:r>
            <a:r>
              <a:rPr lang="en-US" sz="1000" dirty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id</a:t>
            </a:r>
            <a:r>
              <a:rPr lang="en-US" sz="1000" dirty="0" smtClean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))</a:t>
            </a:r>
            <a:endParaRPr lang="en-US" sz="1000" dirty="0">
              <a:solidFill>
                <a:srgbClr val="19177C"/>
              </a:solidFill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sz="1000" dirty="0">
                <a:latin typeface="Fira Code" charset="0"/>
                <a:ea typeface="Fira Code" charset="0"/>
                <a:cs typeface="Fira Code" charset="0"/>
              </a:rPr>
              <a:t>        </a:t>
            </a:r>
            <a:r>
              <a:rPr lang="en-US" sz="1000" dirty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header (</a:t>
            </a:r>
            <a:r>
              <a:rPr lang="en-US" sz="1000" dirty="0">
                <a:solidFill>
                  <a:srgbClr val="0000FF"/>
                </a:solidFill>
                <a:latin typeface="Fira Code" charset="0"/>
                <a:ea typeface="Fira Code" charset="0"/>
                <a:cs typeface="Fira Code" charset="0"/>
              </a:rPr>
              <a:t>fetch (</a:t>
            </a:r>
            <a:r>
              <a:rPr lang="en-US" sz="1000" dirty="0" err="1">
                <a:solidFill>
                  <a:srgbClr val="0000FF"/>
                </a:solidFill>
                <a:latin typeface="Fira Code" charset="0"/>
                <a:ea typeface="Fira Code" charset="0"/>
                <a:cs typeface="Fira Code" charset="0"/>
              </a:rPr>
              <a:t>LinksRequest</a:t>
            </a:r>
            <a:r>
              <a:rPr lang="en-US" sz="1000" dirty="0" smtClean="0">
                <a:solidFill>
                  <a:srgbClr val="0000FF"/>
                </a:solidFill>
                <a:latin typeface="Fira Code" charset="0"/>
                <a:ea typeface="Fira Code" charset="0"/>
                <a:cs typeface="Fira Code" charset="0"/>
              </a:rPr>
              <a:t>))</a:t>
            </a:r>
          </a:p>
          <a:p>
            <a:r>
              <a:rPr lang="en-US" sz="1000" dirty="0" smtClean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        sidebar </a:t>
            </a:r>
            <a:r>
              <a:rPr lang="en-US" sz="1000" dirty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Fira Code" charset="0"/>
                <a:ea typeface="Fira Code" charset="0"/>
                <a:cs typeface="Fira Code" charset="0"/>
              </a:rPr>
              <a:t>make-sidebar</a:t>
            </a:r>
            <a:r>
              <a:rPr lang="en-US" sz="1000" dirty="0" smtClean="0">
                <a:solidFill>
                  <a:srgbClr val="0000FF"/>
                </a:solidFill>
                <a:latin typeface="Fira Code" charset="0"/>
                <a:ea typeface="Fira Code" charset="0"/>
                <a:cs typeface="Fira Code" charset="0"/>
              </a:rPr>
              <a:t>)]</a:t>
            </a:r>
            <a:endParaRPr lang="en-US" sz="1000" dirty="0">
              <a:solidFill>
                <a:srgbClr val="0000FF"/>
              </a:solidFill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sz="1000" dirty="0">
                <a:latin typeface="Fira Code" charset="0"/>
                <a:ea typeface="Fira Code" charset="0"/>
                <a:cs typeface="Fira Code" charset="0"/>
              </a:rPr>
              <a:t>    (</a:t>
            </a:r>
            <a:r>
              <a:rPr lang="en-US" sz="1000" dirty="0">
                <a:solidFill>
                  <a:srgbClr val="0000FF"/>
                </a:solidFill>
                <a:latin typeface="Fira Code" charset="0"/>
                <a:ea typeface="Fira Code" charset="0"/>
                <a:cs typeface="Fira Code" charset="0"/>
              </a:rPr>
              <a:t>make-page </a:t>
            </a:r>
            <a:r>
              <a:rPr lang="en-US" sz="1000" dirty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content sidebar header)))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 motivating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DA1BE7D-6820-4450-ACB1-CA4C41F17A7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6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776" y="1764911"/>
            <a:ext cx="3417224" cy="2638670"/>
          </a:xfrm>
        </p:spPr>
      </p:pic>
      <p:grpSp>
        <p:nvGrpSpPr>
          <p:cNvPr id="12" name="Group 11"/>
          <p:cNvGrpSpPr/>
          <p:nvPr/>
        </p:nvGrpSpPr>
        <p:grpSpPr>
          <a:xfrm>
            <a:off x="624583" y="3829391"/>
            <a:ext cx="2736552" cy="1028820"/>
            <a:chOff x="6342378" y="1693667"/>
            <a:chExt cx="2636465" cy="89045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9221" y="1965225"/>
              <a:ext cx="469622" cy="39455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8192" y="1965225"/>
              <a:ext cx="437188" cy="367308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6952875" y="2111184"/>
              <a:ext cx="1315915" cy="0"/>
            </a:xfrm>
            <a:prstGeom prst="straightConnector1">
              <a:avLst/>
            </a:prstGeom>
            <a:ln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007008" y="1772630"/>
              <a:ext cx="1387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Tw Cen MT"/>
                  <a:cs typeface="Tw Cen MT"/>
                </a:rPr>
                <a:t>(Content id)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6916331" y="2241653"/>
              <a:ext cx="1352459" cy="4656"/>
            </a:xfrm>
            <a:prstGeom prst="straightConnector1">
              <a:avLst/>
            </a:prstGeom>
            <a:ln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6785186" y="2245564"/>
              <a:ext cx="16630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Tw Cen MT"/>
                  <a:cs typeface="Tw Cen MT"/>
                </a:rPr>
                <a:t>(</a:t>
              </a:r>
              <a:r>
                <a:rPr lang="en-US" sz="1600" dirty="0" err="1" smtClean="0">
                  <a:latin typeface="Tw Cen MT"/>
                  <a:cs typeface="Tw Cen MT"/>
                </a:rPr>
                <a:t>ContentResponse</a:t>
              </a:r>
              <a:r>
                <a:rPr lang="en-US" sz="1600" dirty="0" smtClean="0">
                  <a:latin typeface="Tw Cen MT"/>
                  <a:cs typeface="Tw Cen MT"/>
                </a:rPr>
                <a:t>)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342378" y="1693667"/>
              <a:ext cx="5888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Tw Cen MT"/>
                  <a:cs typeface="Tw Cen MT"/>
                </a:rPr>
                <a:t>fetch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56176" y="1307535"/>
                <a:ext cx="269471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charset="0"/>
                          <a:cs typeface="Tw Cen MT"/>
                        </a:rPr>
                        <m:t>𝑚𝑎𝑝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charset="0"/>
                              <a:cs typeface="Tw Cen MT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charset="0"/>
                              <a:cs typeface="Tw Cen MT"/>
                            </a:rPr>
                            <m:t>𝑓</m:t>
                          </m:r>
                          <m:r>
                            <a:rPr lang="en-US" sz="1000" b="0" i="1" smtClean="0">
                              <a:latin typeface="Cambria Math" charset="0"/>
                              <a:cs typeface="Tw Cen MT"/>
                            </a:rPr>
                            <m:t>,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000" b="0" i="1" smtClean="0">
                                  <a:latin typeface="Cambria Math" charset="0"/>
                                  <a:cs typeface="Tw Cen MT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latin typeface="Cambria Math" charset="0"/>
                                      <a:cs typeface="Tw Cen MT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charset="0"/>
                                      <a:cs typeface="Tw Cen MT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charset="0"/>
                                      <a:cs typeface="Tw Cen MT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000" b="0" i="1" smtClean="0">
                                  <a:latin typeface="Cambria Math" charset="0"/>
                                  <a:cs typeface="Tw Cen MT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000" b="0" i="1" smtClean="0">
                                      <a:latin typeface="Cambria Math" charset="0"/>
                                      <a:cs typeface="Tw Cen MT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charset="0"/>
                                      <a:cs typeface="Tw Cen MT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charset="0"/>
                                      <a:cs typeface="Tw Cen MT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000" b="0" i="1" smtClean="0">
                                  <a:latin typeface="Cambria Math" charset="0"/>
                                  <a:cs typeface="Tw Cen MT"/>
                                </a:rPr>
                                <m:t>,…, </m:t>
                              </m:r>
                              <m:sSub>
                                <m:sSubPr>
                                  <m:ctrlPr>
                                    <a:rPr lang="en-US" sz="1000" b="0" i="1" smtClean="0">
                                      <a:latin typeface="Cambria Math" charset="0"/>
                                      <a:cs typeface="Tw Cen MT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charset="0"/>
                                      <a:cs typeface="Tw Cen MT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charset="0"/>
                                      <a:cs typeface="Tw Cen MT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000" b="0" i="1" smtClean="0">
                          <a:latin typeface="Cambria Math" charset="0"/>
                          <a:cs typeface="Tw Cen MT"/>
                        </a:rPr>
                        <m:t>=[</m:t>
                      </m:r>
                      <m:r>
                        <a:rPr lang="en-US" sz="1000" b="0" i="1" smtClean="0">
                          <a:latin typeface="Cambria Math" charset="0"/>
                          <a:cs typeface="Tw Cen MT"/>
                        </a:rPr>
                        <m:t>𝑓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charset="0"/>
                              <a:cs typeface="Tw Cen MT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charset="0"/>
                                  <a:cs typeface="Tw Cen MT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charset="0"/>
                                  <a:cs typeface="Tw Cen MT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charset="0"/>
                                  <a:cs typeface="Tw Cen MT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000" b="0" i="1" smtClean="0">
                          <a:latin typeface="Cambria Math" charset="0"/>
                          <a:cs typeface="Tw Cen MT"/>
                        </a:rPr>
                        <m:t>, </m:t>
                      </m:r>
                      <m:r>
                        <a:rPr lang="en-US" sz="1000" b="0" i="1" smtClean="0">
                          <a:latin typeface="Cambria Math" charset="0"/>
                          <a:cs typeface="Tw Cen MT"/>
                        </a:rPr>
                        <m:t>𝑓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charset="0"/>
                              <a:cs typeface="Tw Cen MT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charset="0"/>
                                  <a:cs typeface="Tw Cen MT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charset="0"/>
                                  <a:cs typeface="Tw Cen MT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charset="0"/>
                                  <a:cs typeface="Tw Cen MT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000" b="0" i="1" smtClean="0">
                          <a:latin typeface="Cambria Math" charset="0"/>
                          <a:cs typeface="Tw Cen MT"/>
                        </a:rPr>
                        <m:t>, …, </m:t>
                      </m:r>
                      <m:r>
                        <a:rPr lang="en-US" sz="1000" b="0" i="1" smtClean="0">
                          <a:latin typeface="Cambria Math" charset="0"/>
                          <a:cs typeface="Tw Cen MT"/>
                        </a:rPr>
                        <m:t>𝑓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charset="0"/>
                              <a:cs typeface="Tw Cen MT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charset="0"/>
                                  <a:cs typeface="Tw Cen MT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charset="0"/>
                                  <a:cs typeface="Tw Cen MT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charset="0"/>
                                  <a:cs typeface="Tw Cen MT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1000" b="0" i="1" smtClean="0">
                          <a:latin typeface="Cambria Math" charset="0"/>
                          <a:cs typeface="Tw Cen MT"/>
                        </a:rPr>
                        <m:t>]</m:t>
                      </m:r>
                    </m:oMath>
                  </m:oMathPara>
                </a14:m>
                <a:endParaRPr lang="en-US" sz="1000" dirty="0" smtClean="0">
                  <a:latin typeface="Tw Cen MT"/>
                  <a:cs typeface="Tw Cen M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1307535"/>
                <a:ext cx="2694712" cy="153888"/>
              </a:xfrm>
              <a:prstGeom prst="rect">
                <a:avLst/>
              </a:prstGeom>
              <a:blipFill rotWithShape="0">
                <a:blip r:embed="rId6"/>
                <a:stretch>
                  <a:fillRect l="-679" r="-1131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94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 motivating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DA1BE7D-6820-4450-ACB1-CA4C41F17A7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6457" y="898483"/>
            <a:ext cx="6535783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Fira Code" charset="0"/>
                <a:ea typeface="Fira Code" charset="0"/>
                <a:cs typeface="Fira Code" charset="0"/>
              </a:rPr>
              <a:t>(</a:t>
            </a:r>
            <a:r>
              <a:rPr lang="en-US" sz="1000" b="1" dirty="0" err="1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defn</a:t>
            </a:r>
            <a:r>
              <a:rPr lang="en-US" sz="1000" b="1" dirty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 </a:t>
            </a:r>
            <a:r>
              <a:rPr lang="en-US" sz="1000" b="1" dirty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all-with-read-count []</a:t>
            </a:r>
          </a:p>
          <a:p>
            <a:r>
              <a:rPr lang="en-US" sz="1000" dirty="0">
                <a:latin typeface="Fira Code" charset="0"/>
                <a:ea typeface="Fira Code" charset="0"/>
                <a:cs typeface="Fira Code" charset="0"/>
              </a:rPr>
              <a:t>  (</a:t>
            </a:r>
            <a:r>
              <a:rPr lang="en-US" sz="1000" dirty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map </a:t>
            </a:r>
            <a:r>
              <a:rPr lang="en-US" sz="1000" dirty="0" smtClean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(</a:t>
            </a:r>
            <a:r>
              <a:rPr lang="en-US" sz="1000" b="1" dirty="0" err="1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λ</a:t>
            </a:r>
            <a:r>
              <a:rPr lang="en-US" sz="1000" b="1" dirty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 </a:t>
            </a:r>
            <a:r>
              <a:rPr lang="en-US" sz="1000" dirty="0" smtClean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id</a:t>
            </a:r>
            <a:r>
              <a:rPr lang="en-US" sz="1000" b="1" dirty="0" smtClean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. </a:t>
            </a:r>
            <a:r>
              <a:rPr lang="en-US" sz="1000" dirty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[id (</a:t>
            </a:r>
            <a:r>
              <a:rPr lang="en-US" sz="1200" b="1" dirty="0">
                <a:solidFill>
                  <a:srgbClr val="FF0000"/>
                </a:solidFill>
                <a:latin typeface="Fira Code" charset="0"/>
                <a:ea typeface="Fira Code" charset="0"/>
                <a:cs typeface="Fira Code" charset="0"/>
              </a:rPr>
              <a:t>fetch</a:t>
            </a:r>
            <a:r>
              <a:rPr lang="en-US" sz="1200" dirty="0">
                <a:solidFill>
                  <a:srgbClr val="FF0000"/>
                </a:solidFill>
                <a:latin typeface="Fira Code" charset="0"/>
                <a:ea typeface="Fira Code" charset="0"/>
                <a:cs typeface="Fira Code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Fira Code" charset="0"/>
                <a:ea typeface="Fira Code" charset="0"/>
                <a:cs typeface="Fira Code" charset="0"/>
              </a:rPr>
              <a:t>(</a:t>
            </a:r>
            <a:r>
              <a:rPr lang="en-US" sz="1000" dirty="0" err="1">
                <a:solidFill>
                  <a:srgbClr val="0000FF"/>
                </a:solidFill>
                <a:latin typeface="Fira Code" charset="0"/>
                <a:ea typeface="Fira Code" charset="0"/>
                <a:cs typeface="Fira Code" charset="0"/>
              </a:rPr>
              <a:t>ReadCountRequest</a:t>
            </a:r>
            <a:r>
              <a:rPr lang="en-US" sz="1000" dirty="0">
                <a:solidFill>
                  <a:srgbClr val="0000FF"/>
                </a:solidFill>
                <a:latin typeface="Fira Code" charset="0"/>
                <a:ea typeface="Fira Code" charset="0"/>
                <a:cs typeface="Fira Code" charset="0"/>
              </a:rPr>
              <a:t> </a:t>
            </a:r>
            <a:r>
              <a:rPr lang="en-US" sz="1000" dirty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id))]) (</a:t>
            </a:r>
            <a:r>
              <a:rPr lang="en-US" sz="1200" b="1" dirty="0">
                <a:solidFill>
                  <a:srgbClr val="FF0000"/>
                </a:solidFill>
                <a:latin typeface="Fira Code" charset="0"/>
                <a:ea typeface="Fira Code" charset="0"/>
                <a:cs typeface="Fira Code" charset="0"/>
              </a:rPr>
              <a:t>fetch</a:t>
            </a:r>
            <a:r>
              <a:rPr lang="en-US" sz="1200" dirty="0">
                <a:solidFill>
                  <a:srgbClr val="FF0000"/>
                </a:solidFill>
                <a:latin typeface="Fira Code" charset="0"/>
                <a:ea typeface="Fira Code" charset="0"/>
                <a:cs typeface="Fira Code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Fira Code" charset="0"/>
                <a:ea typeface="Fira Code" charset="0"/>
                <a:cs typeface="Fira Code" charset="0"/>
              </a:rPr>
              <a:t>(</a:t>
            </a:r>
            <a:r>
              <a:rPr lang="en-US" sz="1000" dirty="0" err="1">
                <a:solidFill>
                  <a:srgbClr val="0000FF"/>
                </a:solidFill>
                <a:latin typeface="Fira Code" charset="0"/>
                <a:ea typeface="Fira Code" charset="0"/>
                <a:cs typeface="Fira Code" charset="0"/>
              </a:rPr>
              <a:t>PostIdsRequest</a:t>
            </a:r>
            <a:r>
              <a:rPr lang="en-US" sz="1000" dirty="0">
                <a:solidFill>
                  <a:srgbClr val="0000FF"/>
                </a:solidFill>
                <a:latin typeface="Fira Code" charset="0"/>
                <a:ea typeface="Fira Code" charset="0"/>
                <a:cs typeface="Fira Code" charset="0"/>
              </a:rPr>
              <a:t>))))</a:t>
            </a:r>
          </a:p>
          <a:p>
            <a:endParaRPr lang="en-US" sz="1000" dirty="0"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sz="1000" dirty="0">
                <a:latin typeface="Fira Code" charset="0"/>
                <a:ea typeface="Fira Code" charset="0"/>
                <a:cs typeface="Fira Code" charset="0"/>
              </a:rPr>
              <a:t>(</a:t>
            </a:r>
            <a:r>
              <a:rPr lang="en-US" sz="1000" b="1" dirty="0" err="1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defn</a:t>
            </a:r>
            <a:r>
              <a:rPr lang="en-US" sz="1000" b="1" dirty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 </a:t>
            </a:r>
            <a:r>
              <a:rPr lang="en-US" sz="1000" b="1" dirty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all-with-creation-date []</a:t>
            </a:r>
          </a:p>
          <a:p>
            <a:r>
              <a:rPr lang="en-US" sz="1000" dirty="0">
                <a:latin typeface="Fira Code" charset="0"/>
                <a:ea typeface="Fira Code" charset="0"/>
                <a:cs typeface="Fira Code" charset="0"/>
              </a:rPr>
              <a:t>  (</a:t>
            </a:r>
            <a:r>
              <a:rPr lang="en-US" sz="1000" dirty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map </a:t>
            </a:r>
            <a:r>
              <a:rPr lang="en-US" sz="1000" dirty="0" smtClean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(</a:t>
            </a:r>
            <a:r>
              <a:rPr lang="en-US" sz="1000" b="1" dirty="0" err="1" smtClean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λ</a:t>
            </a:r>
            <a:r>
              <a:rPr lang="en-US" sz="1000" b="1" dirty="0" smtClean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 </a:t>
            </a:r>
            <a:r>
              <a:rPr lang="en-US" sz="1000" dirty="0" smtClean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id</a:t>
            </a:r>
            <a:r>
              <a:rPr lang="en-US" sz="1000" b="1" dirty="0" smtClean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. </a:t>
            </a:r>
            <a:r>
              <a:rPr lang="en-US" sz="1000" dirty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[id (</a:t>
            </a:r>
            <a:r>
              <a:rPr lang="en-US" sz="1200" b="1" dirty="0">
                <a:solidFill>
                  <a:srgbClr val="FF0000"/>
                </a:solidFill>
                <a:latin typeface="Fira Code" charset="0"/>
                <a:ea typeface="Fira Code" charset="0"/>
                <a:cs typeface="Fira Code" charset="0"/>
              </a:rPr>
              <a:t>fetch</a:t>
            </a:r>
            <a:r>
              <a:rPr lang="en-US" sz="1200" dirty="0">
                <a:solidFill>
                  <a:srgbClr val="FF0000"/>
                </a:solidFill>
                <a:latin typeface="Fira Code" charset="0"/>
                <a:ea typeface="Fira Code" charset="0"/>
                <a:cs typeface="Fira Code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Fira Code" charset="0"/>
                <a:ea typeface="Fira Code" charset="0"/>
                <a:cs typeface="Fira Code" charset="0"/>
              </a:rPr>
              <a:t>(</a:t>
            </a:r>
            <a:r>
              <a:rPr lang="en-US" sz="1000" dirty="0" err="1">
                <a:solidFill>
                  <a:srgbClr val="0000FF"/>
                </a:solidFill>
                <a:latin typeface="Fira Code" charset="0"/>
                <a:ea typeface="Fira Code" charset="0"/>
                <a:cs typeface="Fira Code" charset="0"/>
              </a:rPr>
              <a:t>CreationDateRequest</a:t>
            </a:r>
            <a:r>
              <a:rPr lang="en-US" sz="1000" dirty="0">
                <a:solidFill>
                  <a:srgbClr val="0000FF"/>
                </a:solidFill>
                <a:latin typeface="Fira Code" charset="0"/>
                <a:ea typeface="Fira Code" charset="0"/>
                <a:cs typeface="Fira Code" charset="0"/>
              </a:rPr>
              <a:t> </a:t>
            </a:r>
            <a:r>
              <a:rPr lang="en-US" sz="1000" dirty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id))]) (</a:t>
            </a:r>
            <a:r>
              <a:rPr lang="en-US" sz="1200" b="1" dirty="0">
                <a:solidFill>
                  <a:srgbClr val="FF0000"/>
                </a:solidFill>
                <a:latin typeface="Fira Code" charset="0"/>
                <a:ea typeface="Fira Code" charset="0"/>
                <a:cs typeface="Fira Code" charset="0"/>
              </a:rPr>
              <a:t>fetch</a:t>
            </a:r>
            <a:r>
              <a:rPr lang="en-US" sz="1200" dirty="0">
                <a:solidFill>
                  <a:srgbClr val="FF0000"/>
                </a:solidFill>
                <a:latin typeface="Fira Code" charset="0"/>
                <a:ea typeface="Fira Code" charset="0"/>
                <a:cs typeface="Fira Code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Fira Code" charset="0"/>
                <a:ea typeface="Fira Code" charset="0"/>
                <a:cs typeface="Fira Code" charset="0"/>
              </a:rPr>
              <a:t>(</a:t>
            </a:r>
            <a:r>
              <a:rPr lang="en-US" sz="1000" dirty="0" err="1">
                <a:solidFill>
                  <a:srgbClr val="0000FF"/>
                </a:solidFill>
                <a:latin typeface="Fira Code" charset="0"/>
                <a:ea typeface="Fira Code" charset="0"/>
                <a:cs typeface="Fira Code" charset="0"/>
              </a:rPr>
              <a:t>PostIdsRequest</a:t>
            </a:r>
            <a:r>
              <a:rPr lang="en-US" sz="1000" dirty="0">
                <a:solidFill>
                  <a:srgbClr val="0000FF"/>
                </a:solidFill>
                <a:latin typeface="Fira Code" charset="0"/>
                <a:ea typeface="Fira Code" charset="0"/>
                <a:cs typeface="Fira Code" charset="0"/>
              </a:rPr>
              <a:t>))))</a:t>
            </a:r>
          </a:p>
          <a:p>
            <a:endParaRPr lang="en-US" sz="1000" dirty="0"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sz="1000" dirty="0">
                <a:latin typeface="Fira Code" charset="0"/>
                <a:ea typeface="Fira Code" charset="0"/>
                <a:cs typeface="Fira Code" charset="0"/>
              </a:rPr>
              <a:t>(</a:t>
            </a:r>
            <a:r>
              <a:rPr lang="en-US" sz="1000" b="1" dirty="0" err="1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defn</a:t>
            </a:r>
            <a:r>
              <a:rPr lang="en-US" sz="1000" b="1" dirty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 </a:t>
            </a:r>
            <a:r>
              <a:rPr lang="en-US" sz="1000" b="1" dirty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make-sidebar []</a:t>
            </a:r>
          </a:p>
          <a:p>
            <a:r>
              <a:rPr lang="en-US" sz="1000" dirty="0">
                <a:latin typeface="Fira Code" charset="0"/>
                <a:ea typeface="Fira Code" charset="0"/>
                <a:cs typeface="Fira Code" charset="0"/>
              </a:rPr>
              <a:t>  (</a:t>
            </a:r>
            <a:r>
              <a:rPr lang="en-US" sz="1000" b="1" dirty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let </a:t>
            </a:r>
            <a:r>
              <a:rPr lang="en-US" sz="1000" dirty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[</a:t>
            </a:r>
            <a:r>
              <a:rPr lang="en-US" sz="1000" dirty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most-read (</a:t>
            </a:r>
            <a:r>
              <a:rPr lang="en-US" sz="1000" dirty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take </a:t>
            </a:r>
            <a:r>
              <a:rPr lang="en-US" sz="1000" dirty="0">
                <a:solidFill>
                  <a:srgbClr val="666666"/>
                </a:solidFill>
                <a:latin typeface="Fira Code" charset="0"/>
                <a:ea typeface="Fira Code" charset="0"/>
                <a:cs typeface="Fira Code" charset="0"/>
              </a:rPr>
              <a:t>5 (</a:t>
            </a:r>
            <a:r>
              <a:rPr lang="en-US" sz="1000" dirty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sort-by second (</a:t>
            </a:r>
            <a:r>
              <a:rPr lang="en-US" sz="1000" dirty="0">
                <a:solidFill>
                  <a:srgbClr val="0000FF"/>
                </a:solidFill>
                <a:latin typeface="Fira Code" charset="0"/>
                <a:ea typeface="Fira Code" charset="0"/>
                <a:cs typeface="Fira Code" charset="0"/>
              </a:rPr>
              <a:t>all-with-read-count)))</a:t>
            </a:r>
          </a:p>
          <a:p>
            <a:r>
              <a:rPr lang="en-US" sz="1000" dirty="0">
                <a:latin typeface="Fira Code" charset="0"/>
                <a:ea typeface="Fira Code" charset="0"/>
                <a:cs typeface="Fira Code" charset="0"/>
              </a:rPr>
              <a:t>        </a:t>
            </a:r>
            <a:r>
              <a:rPr lang="en-US" sz="1000" dirty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most-recent (</a:t>
            </a:r>
            <a:r>
              <a:rPr lang="en-US" sz="1000" dirty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take </a:t>
            </a:r>
            <a:r>
              <a:rPr lang="en-US" sz="1000" dirty="0">
                <a:solidFill>
                  <a:srgbClr val="666666"/>
                </a:solidFill>
                <a:latin typeface="Fira Code" charset="0"/>
                <a:ea typeface="Fira Code" charset="0"/>
                <a:cs typeface="Fira Code" charset="0"/>
              </a:rPr>
              <a:t>5 (</a:t>
            </a:r>
            <a:r>
              <a:rPr lang="en-US" sz="1000" dirty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sort-by second (</a:t>
            </a:r>
            <a:r>
              <a:rPr lang="en-US" sz="1000" dirty="0">
                <a:solidFill>
                  <a:srgbClr val="0000FF"/>
                </a:solidFill>
                <a:latin typeface="Fira Code" charset="0"/>
                <a:ea typeface="Fira Code" charset="0"/>
                <a:cs typeface="Fira Code" charset="0"/>
              </a:rPr>
              <a:t>all-with-creation-date)))]</a:t>
            </a:r>
          </a:p>
          <a:p>
            <a:r>
              <a:rPr lang="en-US" sz="1000" dirty="0">
                <a:latin typeface="Fira Code" charset="0"/>
                <a:ea typeface="Fira Code" charset="0"/>
                <a:cs typeface="Fira Code" charset="0"/>
              </a:rPr>
              <a:t>    [(</a:t>
            </a:r>
            <a:r>
              <a:rPr lang="en-US" sz="1000" dirty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map first </a:t>
            </a:r>
            <a:r>
              <a:rPr lang="en-US" sz="1000" dirty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most-read)</a:t>
            </a:r>
          </a:p>
          <a:p>
            <a:r>
              <a:rPr lang="en-US" sz="1000" dirty="0">
                <a:latin typeface="Fira Code" charset="0"/>
                <a:ea typeface="Fira Code" charset="0"/>
                <a:cs typeface="Fira Code" charset="0"/>
              </a:rPr>
              <a:t>     (</a:t>
            </a:r>
            <a:r>
              <a:rPr lang="en-US" sz="1000" dirty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map first </a:t>
            </a:r>
            <a:r>
              <a:rPr lang="en-US" sz="1000" dirty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most-recent)]))</a:t>
            </a:r>
          </a:p>
          <a:p>
            <a:endParaRPr lang="en-US" sz="1000" dirty="0"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sz="1000" dirty="0">
                <a:latin typeface="Fira Code" charset="0"/>
                <a:ea typeface="Fira Code" charset="0"/>
                <a:cs typeface="Fira Code" charset="0"/>
              </a:rPr>
              <a:t>(</a:t>
            </a:r>
            <a:r>
              <a:rPr lang="en-US" sz="1000" b="1" dirty="0" err="1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defn</a:t>
            </a:r>
            <a:r>
              <a:rPr lang="en-US" sz="1000" b="1" dirty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 </a:t>
            </a:r>
            <a:r>
              <a:rPr lang="en-US" sz="1000" b="1" dirty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article [</a:t>
            </a:r>
            <a:r>
              <a:rPr lang="en-US" sz="1000" dirty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id</a:t>
            </a:r>
            <a:r>
              <a:rPr lang="en-US" sz="1000" b="1" dirty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]</a:t>
            </a:r>
          </a:p>
          <a:p>
            <a:r>
              <a:rPr lang="en-US" sz="1000" dirty="0">
                <a:latin typeface="Fira Code" charset="0"/>
                <a:ea typeface="Fira Code" charset="0"/>
                <a:cs typeface="Fira Code" charset="0"/>
              </a:rPr>
              <a:t>  (</a:t>
            </a:r>
            <a:r>
              <a:rPr lang="en-US" sz="1000" b="1" dirty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let </a:t>
            </a:r>
            <a:r>
              <a:rPr lang="en-US" sz="1000" dirty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[</a:t>
            </a:r>
            <a:r>
              <a:rPr lang="en-US" sz="1000" dirty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sidebar (</a:t>
            </a:r>
            <a:r>
              <a:rPr lang="en-US" sz="1000" dirty="0">
                <a:solidFill>
                  <a:srgbClr val="0000FF"/>
                </a:solidFill>
                <a:latin typeface="Fira Code" charset="0"/>
                <a:ea typeface="Fira Code" charset="0"/>
                <a:cs typeface="Fira Code" charset="0"/>
              </a:rPr>
              <a:t>make-sidebar)</a:t>
            </a:r>
          </a:p>
          <a:p>
            <a:r>
              <a:rPr lang="en-US" sz="1000" dirty="0">
                <a:latin typeface="Fira Code" charset="0"/>
                <a:ea typeface="Fira Code" charset="0"/>
                <a:cs typeface="Fira Code" charset="0"/>
              </a:rPr>
              <a:t>        </a:t>
            </a:r>
            <a:r>
              <a:rPr lang="en-US" sz="1000" dirty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content (</a:t>
            </a:r>
            <a:r>
              <a:rPr lang="en-US" sz="1200" b="1" dirty="0">
                <a:solidFill>
                  <a:srgbClr val="FF0000"/>
                </a:solidFill>
                <a:latin typeface="Fira Code" charset="0"/>
                <a:ea typeface="Fira Code" charset="0"/>
                <a:cs typeface="Fira Code" charset="0"/>
              </a:rPr>
              <a:t>fetch</a:t>
            </a:r>
            <a:r>
              <a:rPr lang="en-US" sz="1200" dirty="0">
                <a:solidFill>
                  <a:srgbClr val="FF0000"/>
                </a:solidFill>
                <a:latin typeface="Fira Code" charset="0"/>
                <a:ea typeface="Fira Code" charset="0"/>
                <a:cs typeface="Fira Code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Fira Code" charset="0"/>
                <a:ea typeface="Fira Code" charset="0"/>
                <a:cs typeface="Fira Code" charset="0"/>
              </a:rPr>
              <a:t>(</a:t>
            </a:r>
            <a:r>
              <a:rPr lang="en-US" sz="1000" dirty="0" err="1">
                <a:solidFill>
                  <a:srgbClr val="0000FF"/>
                </a:solidFill>
                <a:latin typeface="Fira Code" charset="0"/>
                <a:ea typeface="Fira Code" charset="0"/>
                <a:cs typeface="Fira Code" charset="0"/>
              </a:rPr>
              <a:t>ContentRequest</a:t>
            </a:r>
            <a:r>
              <a:rPr lang="en-US" sz="1000" dirty="0">
                <a:solidFill>
                  <a:srgbClr val="0000FF"/>
                </a:solidFill>
                <a:latin typeface="Fira Code" charset="0"/>
                <a:ea typeface="Fira Code" charset="0"/>
                <a:cs typeface="Fira Code" charset="0"/>
              </a:rPr>
              <a:t> </a:t>
            </a:r>
            <a:r>
              <a:rPr lang="en-US" sz="1000" dirty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id))</a:t>
            </a:r>
          </a:p>
          <a:p>
            <a:r>
              <a:rPr lang="en-US" sz="1000" dirty="0">
                <a:latin typeface="Fira Code" charset="0"/>
                <a:ea typeface="Fira Code" charset="0"/>
                <a:cs typeface="Fira Code" charset="0"/>
              </a:rPr>
              <a:t>        </a:t>
            </a:r>
            <a:r>
              <a:rPr lang="en-US" sz="1000" dirty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header (</a:t>
            </a:r>
            <a:r>
              <a:rPr lang="en-US" sz="1200" b="1" dirty="0">
                <a:solidFill>
                  <a:srgbClr val="FF0000"/>
                </a:solidFill>
                <a:latin typeface="Fira Code" charset="0"/>
                <a:ea typeface="Fira Code" charset="0"/>
                <a:cs typeface="Fira Code" charset="0"/>
              </a:rPr>
              <a:t>fetch</a:t>
            </a:r>
            <a:r>
              <a:rPr lang="en-US" sz="1200" dirty="0">
                <a:solidFill>
                  <a:srgbClr val="FF0000"/>
                </a:solidFill>
                <a:latin typeface="Fira Code" charset="0"/>
                <a:ea typeface="Fira Code" charset="0"/>
                <a:cs typeface="Fira Code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Fira Code" charset="0"/>
                <a:ea typeface="Fira Code" charset="0"/>
                <a:cs typeface="Fira Code" charset="0"/>
              </a:rPr>
              <a:t>(</a:t>
            </a:r>
            <a:r>
              <a:rPr lang="en-US" sz="1000" dirty="0" err="1">
                <a:solidFill>
                  <a:srgbClr val="0000FF"/>
                </a:solidFill>
                <a:latin typeface="Fira Code" charset="0"/>
                <a:ea typeface="Fira Code" charset="0"/>
                <a:cs typeface="Fira Code" charset="0"/>
              </a:rPr>
              <a:t>LinksRequest</a:t>
            </a:r>
            <a:r>
              <a:rPr lang="en-US" sz="1000" dirty="0">
                <a:solidFill>
                  <a:srgbClr val="0000FF"/>
                </a:solidFill>
                <a:latin typeface="Fira Code" charset="0"/>
                <a:ea typeface="Fira Code" charset="0"/>
                <a:cs typeface="Fira Code" charset="0"/>
              </a:rPr>
              <a:t>))]</a:t>
            </a:r>
          </a:p>
          <a:p>
            <a:r>
              <a:rPr lang="en-US" sz="1000" dirty="0">
                <a:latin typeface="Fira Code" charset="0"/>
                <a:ea typeface="Fira Code" charset="0"/>
                <a:cs typeface="Fira Code" charset="0"/>
              </a:rPr>
              <a:t>    (</a:t>
            </a:r>
            <a:r>
              <a:rPr lang="en-US" sz="1000" dirty="0">
                <a:solidFill>
                  <a:srgbClr val="0000FF"/>
                </a:solidFill>
                <a:latin typeface="Fira Code" charset="0"/>
                <a:ea typeface="Fira Code" charset="0"/>
                <a:cs typeface="Fira Code" charset="0"/>
              </a:rPr>
              <a:t>make-page </a:t>
            </a:r>
            <a:r>
              <a:rPr lang="en-US" sz="1000" dirty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content sidebar header)))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2120" y="3507854"/>
            <a:ext cx="1692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w Cen MT"/>
                <a:cs typeface="Tw Cen MT"/>
              </a:rPr>
              <a:t>➡ Lots of I/O!</a:t>
            </a:r>
          </a:p>
        </p:txBody>
      </p:sp>
    </p:spTree>
    <p:extLst>
      <p:ext uri="{BB962C8B-B14F-4D97-AF65-F5344CB8AC3E}">
        <p14:creationId xmlns:p14="http://schemas.microsoft.com/office/powerpoint/2010/main" val="92635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Manual </a:t>
            </a:r>
            <a:r>
              <a:rPr lang="en-US" dirty="0" err="1" smtClean="0"/>
              <a:t>optimisations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DA1BE7D-6820-4450-ACB1-CA4C41F17A7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0856" y="2931790"/>
            <a:ext cx="85516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Fira Code" charset="0"/>
                <a:ea typeface="Fira Code" charset="0"/>
                <a:cs typeface="Fira Code" charset="0"/>
              </a:rPr>
              <a:t>(</a:t>
            </a:r>
            <a:r>
              <a:rPr lang="en-US" sz="1000" b="1" dirty="0" err="1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defn</a:t>
            </a:r>
            <a:r>
              <a:rPr lang="en-US" sz="1000" b="1" dirty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 </a:t>
            </a:r>
            <a:r>
              <a:rPr lang="en-US" sz="1000" b="1" dirty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make-sidebar </a:t>
            </a:r>
            <a:r>
              <a:rPr lang="en-US" sz="1000" dirty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[]</a:t>
            </a:r>
          </a:p>
          <a:p>
            <a:r>
              <a:rPr lang="en-US" sz="1000" dirty="0">
                <a:latin typeface="Fira Code" charset="0"/>
                <a:ea typeface="Fira Code" charset="0"/>
                <a:cs typeface="Fira Code" charset="0"/>
              </a:rPr>
              <a:t>  (</a:t>
            </a:r>
            <a:r>
              <a:rPr lang="en-US" sz="1000" b="1" dirty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let </a:t>
            </a:r>
            <a:r>
              <a:rPr lang="en-US" sz="1000" dirty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[</a:t>
            </a:r>
            <a:r>
              <a:rPr lang="en-US" sz="1000" dirty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post-ids (</a:t>
            </a:r>
            <a:r>
              <a:rPr lang="en-US" sz="1000" dirty="0">
                <a:solidFill>
                  <a:srgbClr val="0000FF"/>
                </a:solidFill>
                <a:latin typeface="Fira Code" charset="0"/>
                <a:ea typeface="Fira Code" charset="0"/>
                <a:cs typeface="Fira Code" charset="0"/>
              </a:rPr>
              <a:t>fetch (</a:t>
            </a:r>
            <a:r>
              <a:rPr lang="en-US" sz="1000" dirty="0" err="1">
                <a:solidFill>
                  <a:srgbClr val="0000FF"/>
                </a:solidFill>
                <a:latin typeface="Fira Code" charset="0"/>
                <a:ea typeface="Fira Code" charset="0"/>
                <a:cs typeface="Fira Code" charset="0"/>
              </a:rPr>
              <a:t>PostIdsRequest</a:t>
            </a:r>
            <a:r>
              <a:rPr lang="en-US" sz="1000" dirty="0">
                <a:solidFill>
                  <a:srgbClr val="0000FF"/>
                </a:solidFill>
                <a:latin typeface="Fira Code" charset="0"/>
                <a:ea typeface="Fira Code" charset="0"/>
                <a:cs typeface="Fira Code" charset="0"/>
              </a:rPr>
              <a:t>))</a:t>
            </a:r>
          </a:p>
          <a:p>
            <a:r>
              <a:rPr lang="en-US" sz="1000" dirty="0">
                <a:latin typeface="Fira Code" charset="0"/>
                <a:ea typeface="Fira Code" charset="0"/>
                <a:cs typeface="Fira Code" charset="0"/>
              </a:rPr>
              <a:t>        </a:t>
            </a:r>
            <a:r>
              <a:rPr lang="en-US" sz="1000" dirty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fetched-results (</a:t>
            </a:r>
            <a:r>
              <a:rPr lang="en-US" sz="1000" dirty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map </a:t>
            </a:r>
            <a:r>
              <a:rPr lang="en-US" sz="1000" dirty="0" smtClean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(</a:t>
            </a:r>
            <a:r>
              <a:rPr lang="en-US" sz="1000" b="1" dirty="0" err="1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λ</a:t>
            </a:r>
            <a:r>
              <a:rPr lang="en-US" sz="1000" b="1" dirty="0" smtClean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 </a:t>
            </a:r>
            <a:r>
              <a:rPr lang="en-US" sz="1000" dirty="0" smtClean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id. </a:t>
            </a:r>
            <a:r>
              <a:rPr lang="en-US" sz="1000" dirty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[id (</a:t>
            </a:r>
            <a:r>
              <a:rPr lang="en-US" sz="1000" dirty="0">
                <a:solidFill>
                  <a:srgbClr val="0000FF"/>
                </a:solidFill>
                <a:latin typeface="Fira Code" charset="0"/>
                <a:ea typeface="Fira Code" charset="0"/>
                <a:cs typeface="Fira Code" charset="0"/>
              </a:rPr>
              <a:t>fetch (</a:t>
            </a:r>
            <a:r>
              <a:rPr lang="en-US" sz="1000" dirty="0" err="1">
                <a:solidFill>
                  <a:srgbClr val="0000FF"/>
                </a:solidFill>
                <a:latin typeface="Fira Code" charset="0"/>
                <a:ea typeface="Fira Code" charset="0"/>
                <a:cs typeface="Fira Code" charset="0"/>
              </a:rPr>
              <a:t>ReadCountRequest</a:t>
            </a:r>
            <a:r>
              <a:rPr lang="en-US" sz="1000" dirty="0">
                <a:solidFill>
                  <a:srgbClr val="0000FF"/>
                </a:solidFill>
                <a:latin typeface="Fira Code" charset="0"/>
                <a:ea typeface="Fira Code" charset="0"/>
                <a:cs typeface="Fira Code" charset="0"/>
              </a:rPr>
              <a:t> </a:t>
            </a:r>
            <a:r>
              <a:rPr lang="en-US" sz="1000" dirty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id) (</a:t>
            </a:r>
            <a:r>
              <a:rPr lang="en-US" sz="1000" dirty="0" err="1">
                <a:solidFill>
                  <a:srgbClr val="0000FF"/>
                </a:solidFill>
                <a:latin typeface="Fira Code" charset="0"/>
                <a:ea typeface="Fira Code" charset="0"/>
                <a:cs typeface="Fira Code" charset="0"/>
              </a:rPr>
              <a:t>CreationDateRequest</a:t>
            </a:r>
            <a:r>
              <a:rPr lang="en-US" sz="1000" dirty="0">
                <a:solidFill>
                  <a:srgbClr val="0000FF"/>
                </a:solidFill>
                <a:latin typeface="Fira Code" charset="0"/>
                <a:ea typeface="Fira Code" charset="0"/>
                <a:cs typeface="Fira Code" charset="0"/>
              </a:rPr>
              <a:t> </a:t>
            </a:r>
            <a:r>
              <a:rPr lang="en-US" sz="1000" dirty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id))]) post-ids)</a:t>
            </a:r>
          </a:p>
          <a:p>
            <a:r>
              <a:rPr lang="en-US" sz="1000" dirty="0">
                <a:latin typeface="Fira Code" charset="0"/>
                <a:ea typeface="Fira Code" charset="0"/>
                <a:cs typeface="Fira Code" charset="0"/>
              </a:rPr>
              <a:t>        </a:t>
            </a:r>
            <a:r>
              <a:rPr lang="en-US" sz="1000" dirty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read-count-results (</a:t>
            </a:r>
            <a:r>
              <a:rPr lang="en-US" sz="1000" dirty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map </a:t>
            </a:r>
            <a:r>
              <a:rPr lang="en-US" sz="1000" dirty="0" smtClean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(</a:t>
            </a:r>
            <a:r>
              <a:rPr lang="en-US" sz="1000" b="1" dirty="0" err="1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λ</a:t>
            </a:r>
            <a:r>
              <a:rPr lang="en-US" sz="1000" b="1" dirty="0" smtClean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 </a:t>
            </a:r>
            <a:r>
              <a:rPr lang="en-US" sz="1000" dirty="0" smtClean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res. </a:t>
            </a:r>
            <a:r>
              <a:rPr lang="en-US" sz="1000" dirty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[(</a:t>
            </a:r>
            <a:r>
              <a:rPr lang="en-US" sz="1000" dirty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first </a:t>
            </a:r>
            <a:r>
              <a:rPr lang="en-US" sz="1000" dirty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res) (</a:t>
            </a:r>
            <a:r>
              <a:rPr lang="en-US" sz="1000" dirty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first (second </a:t>
            </a:r>
            <a:r>
              <a:rPr lang="en-US" sz="1000" dirty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res))]))</a:t>
            </a:r>
          </a:p>
          <a:p>
            <a:r>
              <a:rPr lang="en-US" sz="1000" dirty="0">
                <a:latin typeface="Fira Code" charset="0"/>
                <a:ea typeface="Fira Code" charset="0"/>
                <a:cs typeface="Fira Code" charset="0"/>
              </a:rPr>
              <a:t>        </a:t>
            </a:r>
            <a:r>
              <a:rPr lang="en-US" sz="1000" dirty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creation-date-results (</a:t>
            </a:r>
            <a:r>
              <a:rPr lang="en-US" sz="1000" dirty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map </a:t>
            </a:r>
            <a:r>
              <a:rPr lang="en-US" sz="1000" dirty="0" smtClean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(</a:t>
            </a:r>
            <a:r>
              <a:rPr lang="en-US" sz="1000" b="1" dirty="0" err="1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λ</a:t>
            </a:r>
            <a:r>
              <a:rPr lang="en-US" sz="1000" b="1" dirty="0" smtClean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 </a:t>
            </a:r>
            <a:r>
              <a:rPr lang="en-US" sz="1000" dirty="0" smtClean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res. </a:t>
            </a:r>
            <a:r>
              <a:rPr lang="en-US" sz="1000" dirty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[(</a:t>
            </a:r>
            <a:r>
              <a:rPr lang="en-US" sz="1000" dirty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first </a:t>
            </a:r>
            <a:r>
              <a:rPr lang="en-US" sz="1000" dirty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res) (</a:t>
            </a:r>
            <a:r>
              <a:rPr lang="en-US" sz="1000" dirty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second (second </a:t>
            </a:r>
            <a:r>
              <a:rPr lang="en-US" sz="1000" dirty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res))]))</a:t>
            </a:r>
          </a:p>
          <a:p>
            <a:r>
              <a:rPr lang="en-US" sz="1000" dirty="0">
                <a:latin typeface="Fira Code" charset="0"/>
                <a:ea typeface="Fira Code" charset="0"/>
                <a:cs typeface="Fira Code" charset="0"/>
              </a:rPr>
              <a:t>        </a:t>
            </a:r>
            <a:r>
              <a:rPr lang="en-US" sz="1000" dirty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most-read (</a:t>
            </a:r>
            <a:r>
              <a:rPr lang="en-US" sz="1000" dirty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take </a:t>
            </a:r>
            <a:r>
              <a:rPr lang="en-US" sz="1000" dirty="0">
                <a:solidFill>
                  <a:srgbClr val="666666"/>
                </a:solidFill>
                <a:latin typeface="Fira Code" charset="0"/>
                <a:ea typeface="Fira Code" charset="0"/>
                <a:cs typeface="Fira Code" charset="0"/>
              </a:rPr>
              <a:t>5 (</a:t>
            </a:r>
            <a:r>
              <a:rPr lang="en-US" sz="1000" dirty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sort-by second </a:t>
            </a:r>
            <a:r>
              <a:rPr lang="en-US" sz="1000" dirty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read-count-results))</a:t>
            </a:r>
          </a:p>
          <a:p>
            <a:r>
              <a:rPr lang="en-US" sz="1000" dirty="0">
                <a:latin typeface="Fira Code" charset="0"/>
                <a:ea typeface="Fira Code" charset="0"/>
                <a:cs typeface="Fira Code" charset="0"/>
              </a:rPr>
              <a:t>        </a:t>
            </a:r>
            <a:r>
              <a:rPr lang="en-US" sz="1000" dirty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most-recent (</a:t>
            </a:r>
            <a:r>
              <a:rPr lang="en-US" sz="1000" dirty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take </a:t>
            </a:r>
            <a:r>
              <a:rPr lang="en-US" sz="1000" dirty="0">
                <a:solidFill>
                  <a:srgbClr val="666666"/>
                </a:solidFill>
                <a:latin typeface="Fira Code" charset="0"/>
                <a:ea typeface="Fira Code" charset="0"/>
                <a:cs typeface="Fira Code" charset="0"/>
              </a:rPr>
              <a:t>5 (</a:t>
            </a:r>
            <a:r>
              <a:rPr lang="en-US" sz="1000" dirty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sort-by second </a:t>
            </a:r>
            <a:r>
              <a:rPr lang="en-US" sz="1000" dirty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creation-date-results))]</a:t>
            </a:r>
          </a:p>
          <a:p>
            <a:r>
              <a:rPr lang="en-US" sz="1000" dirty="0">
                <a:latin typeface="Fira Code" charset="0"/>
                <a:ea typeface="Fira Code" charset="0"/>
                <a:cs typeface="Fira Code" charset="0"/>
              </a:rPr>
              <a:t>    [(</a:t>
            </a:r>
            <a:r>
              <a:rPr lang="en-US" sz="1000" dirty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map first </a:t>
            </a:r>
            <a:r>
              <a:rPr lang="en-US" sz="1000" dirty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most-read)</a:t>
            </a:r>
          </a:p>
          <a:p>
            <a:r>
              <a:rPr lang="en-US" sz="1000" dirty="0">
                <a:latin typeface="Fira Code" charset="0"/>
                <a:ea typeface="Fira Code" charset="0"/>
                <a:cs typeface="Fira Code" charset="0"/>
              </a:rPr>
              <a:t>     (</a:t>
            </a:r>
            <a:r>
              <a:rPr lang="en-US" sz="1000" dirty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map first </a:t>
            </a:r>
            <a:r>
              <a:rPr lang="en-US" sz="1000" dirty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most-recent</a:t>
            </a:r>
            <a:r>
              <a:rPr lang="en-US" sz="1000" dirty="0" smtClean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)]))</a:t>
            </a:r>
            <a:endParaRPr lang="en-US" sz="1000" dirty="0">
              <a:solidFill>
                <a:srgbClr val="19177C"/>
              </a:solidFill>
              <a:latin typeface="Fira Code" charset="0"/>
              <a:ea typeface="Fira Code" charset="0"/>
              <a:cs typeface="Fira Code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0856" y="948275"/>
            <a:ext cx="696799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Fira Code" charset="0"/>
                <a:ea typeface="Fira Code" charset="0"/>
                <a:cs typeface="Fira Code" charset="0"/>
              </a:rPr>
              <a:t>(</a:t>
            </a:r>
            <a:r>
              <a:rPr lang="en-US" sz="1000" b="1" dirty="0" err="1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defn</a:t>
            </a:r>
            <a:r>
              <a:rPr lang="en-US" sz="1000" b="1" dirty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 </a:t>
            </a:r>
            <a:r>
              <a:rPr lang="en-US" sz="1000" b="1" dirty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all-with-read-count []</a:t>
            </a:r>
          </a:p>
          <a:p>
            <a:r>
              <a:rPr lang="en-US" sz="1000" dirty="0">
                <a:latin typeface="Fira Code" charset="0"/>
                <a:ea typeface="Fira Code" charset="0"/>
                <a:cs typeface="Fira Code" charset="0"/>
              </a:rPr>
              <a:t>  (</a:t>
            </a:r>
            <a:r>
              <a:rPr lang="en-US" sz="1000" dirty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map (</a:t>
            </a:r>
            <a:r>
              <a:rPr lang="en-US" sz="1000" b="1" dirty="0" err="1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λ</a:t>
            </a:r>
            <a:r>
              <a:rPr lang="en-US" sz="1000" b="1" dirty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 </a:t>
            </a:r>
            <a:r>
              <a:rPr lang="en-US" sz="1000" dirty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id</a:t>
            </a:r>
            <a:r>
              <a:rPr lang="en-US" sz="1000" b="1" dirty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. </a:t>
            </a:r>
            <a:r>
              <a:rPr lang="en-US" sz="1000" dirty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[id (</a:t>
            </a:r>
            <a:r>
              <a:rPr lang="en-US" sz="1000" dirty="0">
                <a:solidFill>
                  <a:srgbClr val="0000FF"/>
                </a:solidFill>
                <a:latin typeface="Fira Code" charset="0"/>
                <a:ea typeface="Fira Code" charset="0"/>
                <a:cs typeface="Fira Code" charset="0"/>
              </a:rPr>
              <a:t>fetch (</a:t>
            </a:r>
            <a:r>
              <a:rPr lang="en-US" sz="1000" dirty="0" err="1">
                <a:solidFill>
                  <a:srgbClr val="0000FF"/>
                </a:solidFill>
                <a:latin typeface="Fira Code" charset="0"/>
                <a:ea typeface="Fira Code" charset="0"/>
                <a:cs typeface="Fira Code" charset="0"/>
              </a:rPr>
              <a:t>ReadCountRequest</a:t>
            </a:r>
            <a:r>
              <a:rPr lang="en-US" sz="1000" dirty="0">
                <a:solidFill>
                  <a:srgbClr val="0000FF"/>
                </a:solidFill>
                <a:latin typeface="Fira Code" charset="0"/>
                <a:ea typeface="Fira Code" charset="0"/>
                <a:cs typeface="Fira Code" charset="0"/>
              </a:rPr>
              <a:t> </a:t>
            </a:r>
            <a:r>
              <a:rPr lang="en-US" sz="1000" dirty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id))]) (</a:t>
            </a:r>
            <a:r>
              <a:rPr lang="en-US" sz="1000" dirty="0">
                <a:solidFill>
                  <a:srgbClr val="0000FF"/>
                </a:solidFill>
                <a:latin typeface="Fira Code" charset="0"/>
                <a:ea typeface="Fira Code" charset="0"/>
                <a:cs typeface="Fira Code" charset="0"/>
              </a:rPr>
              <a:t>fetch (</a:t>
            </a:r>
            <a:r>
              <a:rPr lang="en-US" sz="1000" dirty="0" err="1">
                <a:solidFill>
                  <a:srgbClr val="0000FF"/>
                </a:solidFill>
                <a:latin typeface="Fira Code" charset="0"/>
                <a:ea typeface="Fira Code" charset="0"/>
                <a:cs typeface="Fira Code" charset="0"/>
              </a:rPr>
              <a:t>PostIdsRequest</a:t>
            </a:r>
            <a:r>
              <a:rPr lang="en-US" sz="1000" dirty="0">
                <a:solidFill>
                  <a:srgbClr val="0000FF"/>
                </a:solidFill>
                <a:latin typeface="Fira Code" charset="0"/>
                <a:ea typeface="Fira Code" charset="0"/>
                <a:cs typeface="Fira Code" charset="0"/>
              </a:rPr>
              <a:t>))))</a:t>
            </a:r>
          </a:p>
          <a:p>
            <a:endParaRPr lang="en-US" sz="1000" dirty="0"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sz="1000" dirty="0">
                <a:latin typeface="Fira Code" charset="0"/>
                <a:ea typeface="Fira Code" charset="0"/>
                <a:cs typeface="Fira Code" charset="0"/>
              </a:rPr>
              <a:t>(</a:t>
            </a:r>
            <a:r>
              <a:rPr lang="en-US" sz="1000" b="1" dirty="0" err="1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defn</a:t>
            </a:r>
            <a:r>
              <a:rPr lang="en-US" sz="1000" b="1" dirty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 </a:t>
            </a:r>
            <a:r>
              <a:rPr lang="en-US" sz="1000" b="1" dirty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all-with-creation-date []</a:t>
            </a:r>
          </a:p>
          <a:p>
            <a:r>
              <a:rPr lang="en-US" sz="1000" dirty="0">
                <a:latin typeface="Fira Code" charset="0"/>
                <a:ea typeface="Fira Code" charset="0"/>
                <a:cs typeface="Fira Code" charset="0"/>
              </a:rPr>
              <a:t>  (</a:t>
            </a:r>
            <a:r>
              <a:rPr lang="en-US" sz="1000" dirty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map (</a:t>
            </a:r>
            <a:r>
              <a:rPr lang="en-US" sz="1000" b="1" dirty="0" err="1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λ</a:t>
            </a:r>
            <a:r>
              <a:rPr lang="en-US" sz="1000" b="1" dirty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 </a:t>
            </a:r>
            <a:r>
              <a:rPr lang="en-US" sz="1000" dirty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id</a:t>
            </a:r>
            <a:r>
              <a:rPr lang="en-US" sz="1000" b="1" dirty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. </a:t>
            </a:r>
            <a:r>
              <a:rPr lang="en-US" sz="1000" dirty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[id (</a:t>
            </a:r>
            <a:r>
              <a:rPr lang="en-US" sz="1000" dirty="0">
                <a:solidFill>
                  <a:srgbClr val="0000FF"/>
                </a:solidFill>
                <a:latin typeface="Fira Code" charset="0"/>
                <a:ea typeface="Fira Code" charset="0"/>
                <a:cs typeface="Fira Code" charset="0"/>
              </a:rPr>
              <a:t>fetch (</a:t>
            </a:r>
            <a:r>
              <a:rPr lang="en-US" sz="1000" dirty="0" err="1">
                <a:solidFill>
                  <a:srgbClr val="0000FF"/>
                </a:solidFill>
                <a:latin typeface="Fira Code" charset="0"/>
                <a:ea typeface="Fira Code" charset="0"/>
                <a:cs typeface="Fira Code" charset="0"/>
              </a:rPr>
              <a:t>CreationDateRequest</a:t>
            </a:r>
            <a:r>
              <a:rPr lang="en-US" sz="1000" dirty="0">
                <a:solidFill>
                  <a:srgbClr val="0000FF"/>
                </a:solidFill>
                <a:latin typeface="Fira Code" charset="0"/>
                <a:ea typeface="Fira Code" charset="0"/>
                <a:cs typeface="Fira Code" charset="0"/>
              </a:rPr>
              <a:t> </a:t>
            </a:r>
            <a:r>
              <a:rPr lang="en-US" sz="1000" dirty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id))]) (</a:t>
            </a:r>
            <a:r>
              <a:rPr lang="en-US" sz="1000" dirty="0">
                <a:solidFill>
                  <a:srgbClr val="0000FF"/>
                </a:solidFill>
                <a:latin typeface="Fira Code" charset="0"/>
                <a:ea typeface="Fira Code" charset="0"/>
                <a:cs typeface="Fira Code" charset="0"/>
              </a:rPr>
              <a:t>fetch (</a:t>
            </a:r>
            <a:r>
              <a:rPr lang="en-US" sz="1000" dirty="0" err="1">
                <a:solidFill>
                  <a:srgbClr val="0000FF"/>
                </a:solidFill>
                <a:latin typeface="Fira Code" charset="0"/>
                <a:ea typeface="Fira Code" charset="0"/>
                <a:cs typeface="Fira Code" charset="0"/>
              </a:rPr>
              <a:t>PostIdsRequest</a:t>
            </a:r>
            <a:r>
              <a:rPr lang="en-US" sz="1000" dirty="0">
                <a:solidFill>
                  <a:srgbClr val="0000FF"/>
                </a:solidFill>
                <a:latin typeface="Fira Code" charset="0"/>
                <a:ea typeface="Fira Code" charset="0"/>
                <a:cs typeface="Fira Code" charset="0"/>
              </a:rPr>
              <a:t>))))</a:t>
            </a:r>
          </a:p>
          <a:p>
            <a:endParaRPr lang="en-US" sz="1000" dirty="0"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sz="1000" dirty="0">
                <a:latin typeface="Fira Code" charset="0"/>
                <a:ea typeface="Fira Code" charset="0"/>
                <a:cs typeface="Fira Code" charset="0"/>
              </a:rPr>
              <a:t>(</a:t>
            </a:r>
            <a:r>
              <a:rPr lang="en-US" sz="1000" b="1" dirty="0" err="1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defn</a:t>
            </a:r>
            <a:r>
              <a:rPr lang="en-US" sz="1000" b="1" dirty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 </a:t>
            </a:r>
            <a:r>
              <a:rPr lang="en-US" sz="1000" b="1" dirty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make-sidebar []</a:t>
            </a:r>
          </a:p>
          <a:p>
            <a:r>
              <a:rPr lang="en-US" sz="1000" dirty="0">
                <a:latin typeface="Fira Code" charset="0"/>
                <a:ea typeface="Fira Code" charset="0"/>
                <a:cs typeface="Fira Code" charset="0"/>
              </a:rPr>
              <a:t>  (</a:t>
            </a:r>
            <a:r>
              <a:rPr lang="en-US" sz="1000" b="1" dirty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let </a:t>
            </a:r>
            <a:r>
              <a:rPr lang="en-US" sz="1000" dirty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[</a:t>
            </a:r>
            <a:r>
              <a:rPr lang="en-US" sz="1000" dirty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most-read (</a:t>
            </a:r>
            <a:r>
              <a:rPr lang="en-US" sz="1000" dirty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take </a:t>
            </a:r>
            <a:r>
              <a:rPr lang="en-US" sz="1000" dirty="0">
                <a:solidFill>
                  <a:srgbClr val="666666"/>
                </a:solidFill>
                <a:latin typeface="Fira Code" charset="0"/>
                <a:ea typeface="Fira Code" charset="0"/>
                <a:cs typeface="Fira Code" charset="0"/>
              </a:rPr>
              <a:t>5 (</a:t>
            </a:r>
            <a:r>
              <a:rPr lang="en-US" sz="1000" dirty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sort-by second (</a:t>
            </a:r>
            <a:r>
              <a:rPr lang="en-US" sz="1000" dirty="0">
                <a:solidFill>
                  <a:srgbClr val="0000FF"/>
                </a:solidFill>
                <a:latin typeface="Fira Code" charset="0"/>
                <a:ea typeface="Fira Code" charset="0"/>
                <a:cs typeface="Fira Code" charset="0"/>
              </a:rPr>
              <a:t>all-with-read-count)))</a:t>
            </a:r>
          </a:p>
          <a:p>
            <a:r>
              <a:rPr lang="en-US" sz="1000" dirty="0">
                <a:latin typeface="Fira Code" charset="0"/>
                <a:ea typeface="Fira Code" charset="0"/>
                <a:cs typeface="Fira Code" charset="0"/>
              </a:rPr>
              <a:t>        </a:t>
            </a:r>
            <a:r>
              <a:rPr lang="en-US" sz="1000" dirty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most-recent (</a:t>
            </a:r>
            <a:r>
              <a:rPr lang="en-US" sz="1000" dirty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take </a:t>
            </a:r>
            <a:r>
              <a:rPr lang="en-US" sz="1000" dirty="0">
                <a:solidFill>
                  <a:srgbClr val="666666"/>
                </a:solidFill>
                <a:latin typeface="Fira Code" charset="0"/>
                <a:ea typeface="Fira Code" charset="0"/>
                <a:cs typeface="Fira Code" charset="0"/>
              </a:rPr>
              <a:t>5 (</a:t>
            </a:r>
            <a:r>
              <a:rPr lang="en-US" sz="1000" dirty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sort-by second (</a:t>
            </a:r>
            <a:r>
              <a:rPr lang="en-US" sz="1000" dirty="0">
                <a:solidFill>
                  <a:srgbClr val="0000FF"/>
                </a:solidFill>
                <a:latin typeface="Fira Code" charset="0"/>
                <a:ea typeface="Fira Code" charset="0"/>
                <a:cs typeface="Fira Code" charset="0"/>
              </a:rPr>
              <a:t>all-with-creation-date)))]</a:t>
            </a:r>
          </a:p>
          <a:p>
            <a:r>
              <a:rPr lang="en-US" sz="1000" dirty="0">
                <a:latin typeface="Fira Code" charset="0"/>
                <a:ea typeface="Fira Code" charset="0"/>
                <a:cs typeface="Fira Code" charset="0"/>
              </a:rPr>
              <a:t>    [(</a:t>
            </a:r>
            <a:r>
              <a:rPr lang="en-US" sz="1000" dirty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map first </a:t>
            </a:r>
            <a:r>
              <a:rPr lang="en-US" sz="1000" dirty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most-read)</a:t>
            </a:r>
          </a:p>
          <a:p>
            <a:r>
              <a:rPr lang="en-US" sz="1000" dirty="0">
                <a:latin typeface="Fira Code" charset="0"/>
                <a:ea typeface="Fira Code" charset="0"/>
                <a:cs typeface="Fira Code" charset="0"/>
              </a:rPr>
              <a:t>     (</a:t>
            </a:r>
            <a:r>
              <a:rPr lang="en-US" sz="1000" dirty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map first </a:t>
            </a:r>
            <a:r>
              <a:rPr lang="en-US" sz="1000" dirty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most-recent)]))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31840" y="2513049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w Cen MT"/>
                <a:cs typeface="Tw Cen MT"/>
              </a:rPr>
              <a:t>Optimisation1: </a:t>
            </a:r>
            <a:r>
              <a:rPr lang="en-US" sz="1600" dirty="0" smtClean="0">
                <a:latin typeface="Tw Cen MT"/>
                <a:cs typeface="Tw Cen MT"/>
              </a:rPr>
              <a:t>Caching</a:t>
            </a:r>
          </a:p>
          <a:p>
            <a:r>
              <a:rPr lang="en-US" sz="1600" dirty="0" smtClean="0">
                <a:latin typeface="Tw Cen MT"/>
                <a:cs typeface="Tw Cen MT"/>
              </a:rPr>
              <a:t>➡ Breaks modularity</a:t>
            </a:r>
            <a:endParaRPr lang="en-US" sz="1600" dirty="0" smtClean="0">
              <a:latin typeface="Tw Cen MT"/>
              <a:cs typeface="Tw Cen M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72200" y="2604845"/>
            <a:ext cx="2610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Tw Cen MT"/>
                <a:cs typeface="Tw Cen MT"/>
              </a:rPr>
              <a:t>Optimisation</a:t>
            </a:r>
            <a:r>
              <a:rPr lang="en-US" sz="1600" dirty="0" smtClean="0">
                <a:latin typeface="Tw Cen MT"/>
                <a:cs typeface="Tw Cen MT"/>
              </a:rPr>
              <a:t> 2: </a:t>
            </a:r>
            <a:r>
              <a:rPr lang="en-US" sz="1600" dirty="0" smtClean="0">
                <a:latin typeface="Tw Cen MT"/>
                <a:cs typeface="Tw Cen MT"/>
              </a:rPr>
              <a:t>Batching</a:t>
            </a:r>
          </a:p>
          <a:p>
            <a:r>
              <a:rPr lang="en-US" sz="1600" dirty="0" smtClean="0">
                <a:latin typeface="Tw Cen MT"/>
                <a:cs typeface="Tw Cen MT"/>
              </a:rPr>
              <a:t>➡ Increases code complexity</a:t>
            </a:r>
            <a:endParaRPr lang="en-US" sz="1600" dirty="0" smtClean="0">
              <a:latin typeface="Tw Cen MT"/>
              <a:cs typeface="Tw Cen M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0856" y="843558"/>
            <a:ext cx="6463392" cy="1669491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w Cen MT"/>
              <a:cs typeface="Tw Cen M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5314" y="2513049"/>
            <a:ext cx="2250502" cy="198411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55527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Haxl</a:t>
            </a:r>
            <a:r>
              <a:rPr lang="en-US" baseline="30000" dirty="0" smtClean="0"/>
              <a:t>[1]</a:t>
            </a:r>
          </a:p>
          <a:p>
            <a:pPr lvl="1"/>
            <a:r>
              <a:rPr lang="en-US" dirty="0" smtClean="0"/>
              <a:t>Haskell library</a:t>
            </a:r>
          </a:p>
          <a:p>
            <a:pPr lvl="1"/>
            <a:r>
              <a:rPr lang="en-US" dirty="0" smtClean="0"/>
              <a:t>Applicative </a:t>
            </a:r>
            <a:r>
              <a:rPr lang="en-US" dirty="0" err="1" smtClean="0"/>
              <a:t>Functors</a:t>
            </a:r>
            <a:endParaRPr lang="en-US" dirty="0" smtClean="0"/>
          </a:p>
          <a:p>
            <a:r>
              <a:rPr lang="en-US" dirty="0" smtClean="0"/>
              <a:t>Muse</a:t>
            </a:r>
            <a:r>
              <a:rPr lang="en-US" baseline="30000" dirty="0" smtClean="0"/>
              <a:t>[2]</a:t>
            </a:r>
          </a:p>
          <a:p>
            <a:pPr lvl="1"/>
            <a:r>
              <a:rPr lang="en-US" dirty="0" err="1" smtClean="0"/>
              <a:t>Clojure</a:t>
            </a:r>
            <a:r>
              <a:rPr lang="en-US" dirty="0" smtClean="0"/>
              <a:t> library</a:t>
            </a:r>
          </a:p>
          <a:p>
            <a:pPr lvl="1"/>
            <a:r>
              <a:rPr lang="en-US" dirty="0" smtClean="0"/>
              <a:t>Runtime AST</a:t>
            </a:r>
          </a:p>
          <a:p>
            <a:r>
              <a:rPr lang="en-US" dirty="0" err="1" smtClean="0"/>
              <a:t>Ÿauhau</a:t>
            </a:r>
            <a:r>
              <a:rPr lang="en-US" baseline="30000" dirty="0" smtClean="0"/>
              <a:t>[3</a:t>
            </a:r>
            <a:r>
              <a:rPr lang="en-US" baseline="30000" dirty="0" smtClean="0"/>
              <a:t>]</a:t>
            </a:r>
          </a:p>
          <a:p>
            <a:pPr lvl="1"/>
            <a:r>
              <a:rPr lang="en-US" dirty="0" smtClean="0"/>
              <a:t>Dataflow compiler plugin</a:t>
            </a:r>
          </a:p>
          <a:p>
            <a:pPr lvl="1"/>
            <a:r>
              <a:rPr lang="en-US" dirty="0" smtClean="0"/>
              <a:t>Compile time program transformation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ontrol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DA1BE7D-6820-4450-ACB1-CA4C41F17A7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288" y="4327901"/>
            <a:ext cx="83519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[1] </a:t>
            </a:r>
            <a:r>
              <a:rPr lang="en-US" sz="1000" dirty="0">
                <a:latin typeface="Tw Cen MT" charset="0"/>
                <a:ea typeface="Tw Cen MT" charset="0"/>
                <a:cs typeface="Tw Cen MT" charset="0"/>
              </a:rPr>
              <a:t>Marlow, Simon, et al. "There is no fork: An abstraction for efficient, concurrent, and concise data access." </a:t>
            </a:r>
            <a:r>
              <a:rPr lang="en-US" sz="1000" i="1" dirty="0">
                <a:latin typeface="Tw Cen MT" charset="0"/>
                <a:ea typeface="Tw Cen MT" charset="0"/>
                <a:cs typeface="Tw Cen MT" charset="0"/>
              </a:rPr>
              <a:t>ACM SIGPLAN Notices</a:t>
            </a:r>
            <a:r>
              <a:rPr lang="en-US" sz="1000" dirty="0">
                <a:latin typeface="Tw Cen MT" charset="0"/>
                <a:ea typeface="Tw Cen MT" charset="0"/>
                <a:cs typeface="Tw Cen MT" charset="0"/>
              </a:rPr>
              <a:t>. Vol. 49. No. 9. ACM, 2014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.</a:t>
            </a:r>
          </a:p>
          <a:p>
            <a:r>
              <a:rPr lang="en-US" sz="1000" dirty="0">
                <a:latin typeface="Tw Cen MT"/>
                <a:cs typeface="Tw Cen MT"/>
              </a:rPr>
              <a:t>[2] Alexey </a:t>
            </a:r>
            <a:r>
              <a:rPr lang="en-US" sz="1000" dirty="0" err="1">
                <a:latin typeface="Tw Cen MT"/>
                <a:cs typeface="Tw Cen MT"/>
              </a:rPr>
              <a:t>Kachayev</a:t>
            </a:r>
            <a:r>
              <a:rPr lang="en-US" sz="1000" dirty="0">
                <a:latin typeface="Tw Cen MT"/>
                <a:cs typeface="Tw Cen MT"/>
              </a:rPr>
              <a:t>. 2015. </a:t>
            </a:r>
            <a:r>
              <a:rPr lang="en-US" sz="1000" dirty="0" smtClean="0">
                <a:latin typeface="Tw Cen MT"/>
                <a:cs typeface="Tw Cen MT"/>
              </a:rPr>
              <a:t>”Reinventing </a:t>
            </a:r>
            <a:r>
              <a:rPr lang="en-US" sz="1000" dirty="0" err="1">
                <a:latin typeface="Tw Cen MT"/>
                <a:cs typeface="Tw Cen MT"/>
              </a:rPr>
              <a:t>Haxl</a:t>
            </a:r>
            <a:r>
              <a:rPr lang="en-US" sz="1000" dirty="0">
                <a:latin typeface="Tw Cen MT"/>
                <a:cs typeface="Tw Cen MT"/>
              </a:rPr>
              <a:t>: Efficient, Concurrent and Concise Data Access</a:t>
            </a:r>
            <a:r>
              <a:rPr lang="en-US" sz="1000" dirty="0" smtClean="0">
                <a:latin typeface="Tw Cen MT"/>
                <a:cs typeface="Tw Cen MT"/>
              </a:rPr>
              <a:t>.” </a:t>
            </a:r>
            <a:r>
              <a:rPr lang="en-US" sz="1000" i="1" dirty="0">
                <a:latin typeface="Tw Cen MT"/>
                <a:cs typeface="Tw Cen MT"/>
                <a:hlinkClick r:id="rId3"/>
              </a:rPr>
              <a:t>https://</a:t>
            </a:r>
            <a:r>
              <a:rPr lang="en-US" sz="1000" i="1" dirty="0" smtClean="0">
                <a:latin typeface="Tw Cen MT"/>
                <a:cs typeface="Tw Cen MT"/>
                <a:hlinkClick r:id="rId3"/>
              </a:rPr>
              <a:t>www.youtube.com/watch?v=T-oekV8Pwv8</a:t>
            </a:r>
            <a:endParaRPr lang="en-US" sz="1000" i="1" dirty="0" smtClean="0">
              <a:latin typeface="Tw Cen MT"/>
              <a:cs typeface="Tw Cen MT"/>
            </a:endParaRPr>
          </a:p>
          <a:p>
            <a:r>
              <a:rPr lang="en-US" sz="1000" dirty="0" smtClean="0">
                <a:latin typeface="Tw Cen MT"/>
                <a:cs typeface="Tw Cen MT"/>
              </a:rPr>
              <a:t>[3] </a:t>
            </a:r>
            <a:r>
              <a:rPr lang="en-US" sz="1000" dirty="0" err="1" smtClean="0">
                <a:latin typeface="Tw Cen MT"/>
                <a:cs typeface="Tw Cen MT"/>
              </a:rPr>
              <a:t>Ertel</a:t>
            </a:r>
            <a:r>
              <a:rPr lang="en-US" sz="1000" dirty="0" smtClean="0">
                <a:latin typeface="Tw Cen MT"/>
                <a:cs typeface="Tw Cen MT"/>
              </a:rPr>
              <a:t>, </a:t>
            </a:r>
            <a:r>
              <a:rPr lang="en-US" sz="1000" dirty="0" err="1" smtClean="0">
                <a:latin typeface="Tw Cen MT"/>
                <a:cs typeface="Tw Cen MT"/>
              </a:rPr>
              <a:t>Goens</a:t>
            </a:r>
            <a:r>
              <a:rPr lang="en-US" sz="1000" dirty="0" smtClean="0">
                <a:latin typeface="Tw Cen MT"/>
                <a:cs typeface="Tw Cen MT"/>
              </a:rPr>
              <a:t>, Adam, </a:t>
            </a:r>
            <a:r>
              <a:rPr lang="en-US" sz="1000" dirty="0" err="1" smtClean="0">
                <a:latin typeface="Tw Cen MT"/>
                <a:cs typeface="Tw Cen MT"/>
              </a:rPr>
              <a:t>Castrillon</a:t>
            </a:r>
            <a:r>
              <a:rPr lang="en-US" sz="1000" dirty="0" smtClean="0">
                <a:latin typeface="Tw Cen MT"/>
                <a:cs typeface="Tw Cen MT"/>
              </a:rPr>
              <a:t> ”</a:t>
            </a:r>
            <a:r>
              <a:rPr lang="en-US" sz="1000" dirty="0" err="1" smtClean="0">
                <a:latin typeface="Tw Cen MT"/>
                <a:cs typeface="Tw Cen MT"/>
              </a:rPr>
              <a:t>Ÿauhau</a:t>
            </a:r>
            <a:r>
              <a:rPr lang="en-US" sz="1000" dirty="0">
                <a:latin typeface="Tw Cen MT"/>
                <a:cs typeface="Tw Cen MT"/>
              </a:rPr>
              <a:t>: Concise Code and Efficient I/O Straight from Dataflow</a:t>
            </a:r>
            <a:r>
              <a:rPr lang="en-US" sz="1000" dirty="0" smtClean="0">
                <a:latin typeface="Tw Cen MT"/>
                <a:cs typeface="Tw Cen MT"/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181384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Compile time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DA1BE7D-6820-4450-ACB1-CA4C41F17A7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909" y="987574"/>
            <a:ext cx="3961333" cy="3726968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909" y="987575"/>
            <a:ext cx="3961333" cy="372696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6457" y="898483"/>
            <a:ext cx="6392967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Fira Code" charset="0"/>
                <a:ea typeface="Fira Code" charset="0"/>
                <a:cs typeface="Fira Code" charset="0"/>
              </a:rPr>
              <a:t>(</a:t>
            </a:r>
            <a:r>
              <a:rPr lang="en-US" sz="1000" b="1" dirty="0" err="1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defn</a:t>
            </a:r>
            <a:r>
              <a:rPr lang="en-US" sz="1000" b="1" dirty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 </a:t>
            </a:r>
            <a:r>
              <a:rPr lang="en-US" sz="1000" b="1" dirty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all-with-read-count []</a:t>
            </a:r>
          </a:p>
          <a:p>
            <a:r>
              <a:rPr lang="en-US" sz="1000" dirty="0">
                <a:latin typeface="Fira Code" charset="0"/>
                <a:ea typeface="Fira Code" charset="0"/>
                <a:cs typeface="Fira Code" charset="0"/>
              </a:rPr>
              <a:t>  (</a:t>
            </a:r>
            <a:r>
              <a:rPr lang="en-US" sz="1000" dirty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map </a:t>
            </a:r>
            <a:r>
              <a:rPr lang="en-US" sz="1000" dirty="0" smtClean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(</a:t>
            </a:r>
            <a:r>
              <a:rPr lang="en-US" sz="1000" b="1" dirty="0" err="1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λ</a:t>
            </a:r>
            <a:r>
              <a:rPr lang="en-US" sz="1000" b="1" dirty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 </a:t>
            </a:r>
            <a:r>
              <a:rPr lang="en-US" sz="1000" dirty="0" smtClean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id</a:t>
            </a:r>
            <a:r>
              <a:rPr lang="en-US" sz="1000" b="1" dirty="0" smtClean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. </a:t>
            </a:r>
            <a:r>
              <a:rPr lang="en-US" sz="1000" dirty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[id (</a:t>
            </a:r>
            <a:r>
              <a:rPr lang="en-US" sz="1000" dirty="0">
                <a:solidFill>
                  <a:srgbClr val="0000FF"/>
                </a:solidFill>
                <a:latin typeface="Fira Code" charset="0"/>
                <a:ea typeface="Fira Code" charset="0"/>
                <a:cs typeface="Fira Code" charset="0"/>
              </a:rPr>
              <a:t>fetch (</a:t>
            </a:r>
            <a:r>
              <a:rPr lang="en-US" sz="1000" dirty="0" err="1">
                <a:solidFill>
                  <a:srgbClr val="0000FF"/>
                </a:solidFill>
                <a:latin typeface="Fira Code" charset="0"/>
                <a:ea typeface="Fira Code" charset="0"/>
                <a:cs typeface="Fira Code" charset="0"/>
              </a:rPr>
              <a:t>ReadCountRequest</a:t>
            </a:r>
            <a:r>
              <a:rPr lang="en-US" sz="1000" dirty="0">
                <a:solidFill>
                  <a:srgbClr val="0000FF"/>
                </a:solidFill>
                <a:latin typeface="Fira Code" charset="0"/>
                <a:ea typeface="Fira Code" charset="0"/>
                <a:cs typeface="Fira Code" charset="0"/>
              </a:rPr>
              <a:t> </a:t>
            </a:r>
            <a:r>
              <a:rPr lang="en-US" sz="1000" dirty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id))]) (</a:t>
            </a:r>
            <a:r>
              <a:rPr lang="en-US" sz="1000" dirty="0">
                <a:solidFill>
                  <a:srgbClr val="0000FF"/>
                </a:solidFill>
                <a:latin typeface="Fira Code" charset="0"/>
                <a:ea typeface="Fira Code" charset="0"/>
                <a:cs typeface="Fira Code" charset="0"/>
              </a:rPr>
              <a:t>fetch (</a:t>
            </a:r>
            <a:r>
              <a:rPr lang="en-US" sz="1000" dirty="0" err="1">
                <a:solidFill>
                  <a:srgbClr val="0000FF"/>
                </a:solidFill>
                <a:latin typeface="Fira Code" charset="0"/>
                <a:ea typeface="Fira Code" charset="0"/>
                <a:cs typeface="Fira Code" charset="0"/>
              </a:rPr>
              <a:t>PostIdsRequest</a:t>
            </a:r>
            <a:r>
              <a:rPr lang="en-US" sz="1000" dirty="0">
                <a:solidFill>
                  <a:srgbClr val="0000FF"/>
                </a:solidFill>
                <a:latin typeface="Fira Code" charset="0"/>
                <a:ea typeface="Fira Code" charset="0"/>
                <a:cs typeface="Fira Code" charset="0"/>
              </a:rPr>
              <a:t>))))</a:t>
            </a:r>
          </a:p>
          <a:p>
            <a:endParaRPr lang="en-US" sz="1000" dirty="0"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sz="1000" dirty="0">
                <a:latin typeface="Fira Code" charset="0"/>
                <a:ea typeface="Fira Code" charset="0"/>
                <a:cs typeface="Fira Code" charset="0"/>
              </a:rPr>
              <a:t>(</a:t>
            </a:r>
            <a:r>
              <a:rPr lang="en-US" sz="1000" b="1" dirty="0" err="1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defn</a:t>
            </a:r>
            <a:r>
              <a:rPr lang="en-US" sz="1000" b="1" dirty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 </a:t>
            </a:r>
            <a:r>
              <a:rPr lang="en-US" sz="1000" b="1" dirty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all-with-creation-date []</a:t>
            </a:r>
          </a:p>
          <a:p>
            <a:r>
              <a:rPr lang="en-US" sz="1000" dirty="0">
                <a:latin typeface="Fira Code" charset="0"/>
                <a:ea typeface="Fira Code" charset="0"/>
                <a:cs typeface="Fira Code" charset="0"/>
              </a:rPr>
              <a:t>  (</a:t>
            </a:r>
            <a:r>
              <a:rPr lang="en-US" sz="1000" dirty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map </a:t>
            </a:r>
            <a:r>
              <a:rPr lang="en-US" sz="1000" dirty="0" smtClean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(</a:t>
            </a:r>
            <a:r>
              <a:rPr lang="en-US" sz="1000" b="1" dirty="0" err="1" smtClean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λ</a:t>
            </a:r>
            <a:r>
              <a:rPr lang="en-US" sz="1000" b="1" dirty="0" smtClean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 </a:t>
            </a:r>
            <a:r>
              <a:rPr lang="en-US" sz="1000" dirty="0" smtClean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id</a:t>
            </a:r>
            <a:r>
              <a:rPr lang="en-US" sz="1000" b="1" dirty="0" smtClean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. </a:t>
            </a:r>
            <a:r>
              <a:rPr lang="en-US" sz="1000" dirty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[id (</a:t>
            </a:r>
            <a:r>
              <a:rPr lang="en-US" sz="1000" dirty="0">
                <a:solidFill>
                  <a:srgbClr val="0000FF"/>
                </a:solidFill>
                <a:latin typeface="Fira Code" charset="0"/>
                <a:ea typeface="Fira Code" charset="0"/>
                <a:cs typeface="Fira Code" charset="0"/>
              </a:rPr>
              <a:t>fetch (</a:t>
            </a:r>
            <a:r>
              <a:rPr lang="en-US" sz="1000" dirty="0" err="1">
                <a:solidFill>
                  <a:srgbClr val="0000FF"/>
                </a:solidFill>
                <a:latin typeface="Fira Code" charset="0"/>
                <a:ea typeface="Fira Code" charset="0"/>
                <a:cs typeface="Fira Code" charset="0"/>
              </a:rPr>
              <a:t>CreationDateRequest</a:t>
            </a:r>
            <a:r>
              <a:rPr lang="en-US" sz="1000" dirty="0">
                <a:solidFill>
                  <a:srgbClr val="0000FF"/>
                </a:solidFill>
                <a:latin typeface="Fira Code" charset="0"/>
                <a:ea typeface="Fira Code" charset="0"/>
                <a:cs typeface="Fira Code" charset="0"/>
              </a:rPr>
              <a:t> </a:t>
            </a:r>
            <a:r>
              <a:rPr lang="en-US" sz="1000" dirty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id))]) (</a:t>
            </a:r>
            <a:r>
              <a:rPr lang="en-US" sz="1000" dirty="0">
                <a:solidFill>
                  <a:srgbClr val="0000FF"/>
                </a:solidFill>
                <a:latin typeface="Fira Code" charset="0"/>
                <a:ea typeface="Fira Code" charset="0"/>
                <a:cs typeface="Fira Code" charset="0"/>
              </a:rPr>
              <a:t>fetch (</a:t>
            </a:r>
            <a:r>
              <a:rPr lang="en-US" sz="1000" dirty="0" err="1">
                <a:solidFill>
                  <a:srgbClr val="0000FF"/>
                </a:solidFill>
                <a:latin typeface="Fira Code" charset="0"/>
                <a:ea typeface="Fira Code" charset="0"/>
                <a:cs typeface="Fira Code" charset="0"/>
              </a:rPr>
              <a:t>PostIdsRequest</a:t>
            </a:r>
            <a:r>
              <a:rPr lang="en-US" sz="1000" dirty="0">
                <a:solidFill>
                  <a:srgbClr val="0000FF"/>
                </a:solidFill>
                <a:latin typeface="Fira Code" charset="0"/>
                <a:ea typeface="Fira Code" charset="0"/>
                <a:cs typeface="Fira Code" charset="0"/>
              </a:rPr>
              <a:t>))))</a:t>
            </a:r>
          </a:p>
          <a:p>
            <a:endParaRPr lang="en-US" sz="1000" dirty="0"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sz="1000" dirty="0">
                <a:latin typeface="Fira Code" charset="0"/>
                <a:ea typeface="Fira Code" charset="0"/>
                <a:cs typeface="Fira Code" charset="0"/>
              </a:rPr>
              <a:t>(</a:t>
            </a:r>
            <a:r>
              <a:rPr lang="en-US" sz="1000" b="1" dirty="0" err="1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defn</a:t>
            </a:r>
            <a:r>
              <a:rPr lang="en-US" sz="1000" b="1" dirty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 </a:t>
            </a:r>
            <a:r>
              <a:rPr lang="en-US" sz="1000" b="1" dirty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make-sidebar []</a:t>
            </a:r>
          </a:p>
          <a:p>
            <a:r>
              <a:rPr lang="en-US" sz="1000" dirty="0">
                <a:latin typeface="Fira Code" charset="0"/>
                <a:ea typeface="Fira Code" charset="0"/>
                <a:cs typeface="Fira Code" charset="0"/>
              </a:rPr>
              <a:t>  (</a:t>
            </a:r>
            <a:r>
              <a:rPr lang="en-US" sz="1000" b="1" dirty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let </a:t>
            </a:r>
            <a:r>
              <a:rPr lang="en-US" sz="1000" dirty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[</a:t>
            </a:r>
            <a:r>
              <a:rPr lang="en-US" sz="1000" dirty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most-read (</a:t>
            </a:r>
            <a:r>
              <a:rPr lang="en-US" sz="1000" dirty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take </a:t>
            </a:r>
            <a:r>
              <a:rPr lang="en-US" sz="1000" dirty="0">
                <a:solidFill>
                  <a:srgbClr val="666666"/>
                </a:solidFill>
                <a:latin typeface="Fira Code" charset="0"/>
                <a:ea typeface="Fira Code" charset="0"/>
                <a:cs typeface="Fira Code" charset="0"/>
              </a:rPr>
              <a:t>5 (</a:t>
            </a:r>
            <a:r>
              <a:rPr lang="en-US" sz="1000" dirty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sort-by second (</a:t>
            </a:r>
            <a:r>
              <a:rPr lang="en-US" sz="1000" dirty="0">
                <a:solidFill>
                  <a:srgbClr val="0000FF"/>
                </a:solidFill>
                <a:latin typeface="Fira Code" charset="0"/>
                <a:ea typeface="Fira Code" charset="0"/>
                <a:cs typeface="Fira Code" charset="0"/>
              </a:rPr>
              <a:t>all-with-read-count)))</a:t>
            </a:r>
          </a:p>
          <a:p>
            <a:r>
              <a:rPr lang="en-US" sz="1000" dirty="0">
                <a:latin typeface="Fira Code" charset="0"/>
                <a:ea typeface="Fira Code" charset="0"/>
                <a:cs typeface="Fira Code" charset="0"/>
              </a:rPr>
              <a:t>        </a:t>
            </a:r>
            <a:r>
              <a:rPr lang="en-US" sz="1000" dirty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most-recent (</a:t>
            </a:r>
            <a:r>
              <a:rPr lang="en-US" sz="1000" dirty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take </a:t>
            </a:r>
            <a:r>
              <a:rPr lang="en-US" sz="1000" dirty="0">
                <a:solidFill>
                  <a:srgbClr val="666666"/>
                </a:solidFill>
                <a:latin typeface="Fira Code" charset="0"/>
                <a:ea typeface="Fira Code" charset="0"/>
                <a:cs typeface="Fira Code" charset="0"/>
              </a:rPr>
              <a:t>5 (</a:t>
            </a:r>
            <a:r>
              <a:rPr lang="en-US" sz="1000" dirty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sort-by second (</a:t>
            </a:r>
            <a:r>
              <a:rPr lang="en-US" sz="1000" dirty="0">
                <a:solidFill>
                  <a:srgbClr val="0000FF"/>
                </a:solidFill>
                <a:latin typeface="Fira Code" charset="0"/>
                <a:ea typeface="Fira Code" charset="0"/>
                <a:cs typeface="Fira Code" charset="0"/>
              </a:rPr>
              <a:t>all-with-creation-date)))]</a:t>
            </a:r>
          </a:p>
          <a:p>
            <a:r>
              <a:rPr lang="en-US" sz="1000" dirty="0">
                <a:latin typeface="Fira Code" charset="0"/>
                <a:ea typeface="Fira Code" charset="0"/>
                <a:cs typeface="Fira Code" charset="0"/>
              </a:rPr>
              <a:t>    [(</a:t>
            </a:r>
            <a:r>
              <a:rPr lang="en-US" sz="1000" dirty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map first </a:t>
            </a:r>
            <a:r>
              <a:rPr lang="en-US" sz="1000" dirty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most-read)</a:t>
            </a:r>
          </a:p>
          <a:p>
            <a:r>
              <a:rPr lang="en-US" sz="1000" dirty="0">
                <a:latin typeface="Fira Code" charset="0"/>
                <a:ea typeface="Fira Code" charset="0"/>
                <a:cs typeface="Fira Code" charset="0"/>
              </a:rPr>
              <a:t>     (</a:t>
            </a:r>
            <a:r>
              <a:rPr lang="en-US" sz="1000" dirty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map first </a:t>
            </a:r>
            <a:r>
              <a:rPr lang="en-US" sz="1000" dirty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most-recent)]))</a:t>
            </a:r>
          </a:p>
          <a:p>
            <a:endParaRPr lang="en-US" sz="1000" dirty="0"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sz="1000" dirty="0">
                <a:latin typeface="Fira Code" charset="0"/>
                <a:ea typeface="Fira Code" charset="0"/>
                <a:cs typeface="Fira Code" charset="0"/>
              </a:rPr>
              <a:t>(</a:t>
            </a:r>
            <a:r>
              <a:rPr lang="en-US" sz="1000" b="1" dirty="0" err="1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defn</a:t>
            </a:r>
            <a:r>
              <a:rPr lang="en-US" sz="1000" b="1" dirty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 </a:t>
            </a:r>
            <a:r>
              <a:rPr lang="en-US" sz="1000" b="1" dirty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article [</a:t>
            </a:r>
            <a:r>
              <a:rPr lang="en-US" sz="1000" dirty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id</a:t>
            </a:r>
            <a:r>
              <a:rPr lang="en-US" sz="1000" b="1" dirty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]</a:t>
            </a:r>
          </a:p>
          <a:p>
            <a:r>
              <a:rPr lang="en-US" sz="1000" dirty="0">
                <a:latin typeface="Fira Code" charset="0"/>
                <a:ea typeface="Fira Code" charset="0"/>
                <a:cs typeface="Fira Code" charset="0"/>
              </a:rPr>
              <a:t>  (</a:t>
            </a:r>
            <a:r>
              <a:rPr lang="en-US" sz="1000" b="1" dirty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let </a:t>
            </a:r>
            <a:r>
              <a:rPr lang="en-US" sz="1000" dirty="0">
                <a:solidFill>
                  <a:srgbClr val="008000"/>
                </a:solidFill>
                <a:latin typeface="Fira Code" charset="0"/>
                <a:ea typeface="Fira Code" charset="0"/>
                <a:cs typeface="Fira Code" charset="0"/>
              </a:rPr>
              <a:t>[</a:t>
            </a:r>
            <a:r>
              <a:rPr lang="en-US" sz="1000" dirty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sidebar (</a:t>
            </a:r>
            <a:r>
              <a:rPr lang="en-US" sz="1000" dirty="0">
                <a:solidFill>
                  <a:srgbClr val="0000FF"/>
                </a:solidFill>
                <a:latin typeface="Fira Code" charset="0"/>
                <a:ea typeface="Fira Code" charset="0"/>
                <a:cs typeface="Fira Code" charset="0"/>
              </a:rPr>
              <a:t>make-sidebar)</a:t>
            </a:r>
          </a:p>
          <a:p>
            <a:r>
              <a:rPr lang="en-US" sz="1000" dirty="0">
                <a:latin typeface="Fira Code" charset="0"/>
                <a:ea typeface="Fira Code" charset="0"/>
                <a:cs typeface="Fira Code" charset="0"/>
              </a:rPr>
              <a:t>        </a:t>
            </a:r>
            <a:r>
              <a:rPr lang="en-US" sz="1000" dirty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content (</a:t>
            </a:r>
            <a:r>
              <a:rPr lang="en-US" sz="1000" dirty="0">
                <a:solidFill>
                  <a:srgbClr val="0000FF"/>
                </a:solidFill>
                <a:latin typeface="Fira Code" charset="0"/>
                <a:ea typeface="Fira Code" charset="0"/>
                <a:cs typeface="Fira Code" charset="0"/>
              </a:rPr>
              <a:t>fetch (</a:t>
            </a:r>
            <a:r>
              <a:rPr lang="en-US" sz="1000" dirty="0" err="1">
                <a:solidFill>
                  <a:srgbClr val="0000FF"/>
                </a:solidFill>
                <a:latin typeface="Fira Code" charset="0"/>
                <a:ea typeface="Fira Code" charset="0"/>
                <a:cs typeface="Fira Code" charset="0"/>
              </a:rPr>
              <a:t>ContentRequest</a:t>
            </a:r>
            <a:r>
              <a:rPr lang="en-US" sz="1000" dirty="0">
                <a:solidFill>
                  <a:srgbClr val="0000FF"/>
                </a:solidFill>
                <a:latin typeface="Fira Code" charset="0"/>
                <a:ea typeface="Fira Code" charset="0"/>
                <a:cs typeface="Fira Code" charset="0"/>
              </a:rPr>
              <a:t> </a:t>
            </a:r>
            <a:r>
              <a:rPr lang="en-US" sz="1000" dirty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id))</a:t>
            </a:r>
          </a:p>
          <a:p>
            <a:r>
              <a:rPr lang="en-US" sz="1000" dirty="0">
                <a:latin typeface="Fira Code" charset="0"/>
                <a:ea typeface="Fira Code" charset="0"/>
                <a:cs typeface="Fira Code" charset="0"/>
              </a:rPr>
              <a:t>        </a:t>
            </a:r>
            <a:r>
              <a:rPr lang="en-US" sz="1000" dirty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header (</a:t>
            </a:r>
            <a:r>
              <a:rPr lang="en-US" sz="1000" dirty="0">
                <a:solidFill>
                  <a:srgbClr val="0000FF"/>
                </a:solidFill>
                <a:latin typeface="Fira Code" charset="0"/>
                <a:ea typeface="Fira Code" charset="0"/>
                <a:cs typeface="Fira Code" charset="0"/>
              </a:rPr>
              <a:t>fetch (</a:t>
            </a:r>
            <a:r>
              <a:rPr lang="en-US" sz="1000" dirty="0" err="1">
                <a:solidFill>
                  <a:srgbClr val="0000FF"/>
                </a:solidFill>
                <a:latin typeface="Fira Code" charset="0"/>
                <a:ea typeface="Fira Code" charset="0"/>
                <a:cs typeface="Fira Code" charset="0"/>
              </a:rPr>
              <a:t>LinksRequest</a:t>
            </a:r>
            <a:r>
              <a:rPr lang="en-US" sz="1000" dirty="0">
                <a:solidFill>
                  <a:srgbClr val="0000FF"/>
                </a:solidFill>
                <a:latin typeface="Fira Code" charset="0"/>
                <a:ea typeface="Fira Code" charset="0"/>
                <a:cs typeface="Fira Code" charset="0"/>
              </a:rPr>
              <a:t>))]</a:t>
            </a:r>
          </a:p>
          <a:p>
            <a:r>
              <a:rPr lang="en-US" sz="1000" dirty="0">
                <a:latin typeface="Fira Code" charset="0"/>
                <a:ea typeface="Fira Code" charset="0"/>
                <a:cs typeface="Fira Code" charset="0"/>
              </a:rPr>
              <a:t>    (</a:t>
            </a:r>
            <a:r>
              <a:rPr lang="en-US" sz="1000" dirty="0">
                <a:solidFill>
                  <a:srgbClr val="0000FF"/>
                </a:solidFill>
                <a:latin typeface="Fira Code" charset="0"/>
                <a:ea typeface="Fira Code" charset="0"/>
                <a:cs typeface="Fira Code" charset="0"/>
              </a:rPr>
              <a:t>make-page </a:t>
            </a:r>
            <a:r>
              <a:rPr lang="en-US" sz="1000" dirty="0">
                <a:solidFill>
                  <a:srgbClr val="19177C"/>
                </a:solidFill>
                <a:latin typeface="Fira Code" charset="0"/>
                <a:ea typeface="Fira Code" charset="0"/>
                <a:cs typeface="Fira Code" charset="0"/>
              </a:rPr>
              <a:t>content sidebar header)))</a:t>
            </a:r>
          </a:p>
        </p:txBody>
      </p:sp>
    </p:spTree>
    <p:extLst>
      <p:ext uri="{BB962C8B-B14F-4D97-AF65-F5344CB8AC3E}">
        <p14:creationId xmlns:p14="http://schemas.microsoft.com/office/powerpoint/2010/main" val="186183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0" y="1995686"/>
            <a:ext cx="1532873" cy="1183686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Batching I/O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DA1BE7D-6820-4450-ACB1-CA4C41F17A7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186921" y="2603624"/>
            <a:ext cx="20134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427057" y="2603624"/>
            <a:ext cx="21151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8" name="Content Placeholder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995686"/>
            <a:ext cx="1526652" cy="123193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4572000" y="843558"/>
            <a:ext cx="0" cy="331236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38908" y="977611"/>
            <a:ext cx="222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chemeClr val="accent1"/>
                </a:solidFill>
                <a:latin typeface="Tw Cen MT"/>
                <a:cs typeface="Tw Cen MT"/>
              </a:rPr>
              <a:t>Accumulative batching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864111" y="977611"/>
            <a:ext cx="245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smtClean="0">
                <a:solidFill>
                  <a:schemeClr val="accent1"/>
                </a:solidFill>
                <a:latin typeface="Tw Cen MT"/>
                <a:cs typeface="Tw Cen MT"/>
              </a:rPr>
              <a:t>Merge map batching</a:t>
            </a:r>
            <a:endParaRPr lang="en-US" u="sng" dirty="0" smtClean="0">
              <a:solidFill>
                <a:schemeClr val="accent1"/>
              </a:solidFill>
              <a:latin typeface="Tw Cen MT"/>
              <a:cs typeface="Tw Cen MT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731" y="1305387"/>
            <a:ext cx="3297511" cy="240629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593957"/>
            <a:ext cx="773143" cy="10308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492192" y="1554476"/>
                <a:ext cx="76963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charset="0"/>
                          <a:cs typeface="Tw Cen MT"/>
                        </a:rPr>
                        <m:t>[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charset="0"/>
                              <a:cs typeface="Tw Cen MT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charset="0"/>
                              <a:cs typeface="Tw Cen MT"/>
                            </a:rPr>
                            <m:t>𝑣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charset="0"/>
                              <a:cs typeface="Tw Cen MT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latin typeface="Cambria Math" charset="0"/>
                          <a:cs typeface="Tw Cen MT"/>
                        </a:rPr>
                        <m:t>,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charset="0"/>
                              <a:cs typeface="Tw Cen MT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charset="0"/>
                              <a:cs typeface="Tw Cen MT"/>
                            </a:rPr>
                            <m:t>𝑣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charset="0"/>
                              <a:cs typeface="Tw Cen MT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latin typeface="Cambria Math" charset="0"/>
                          <a:cs typeface="Tw Cen MT"/>
                        </a:rPr>
                        <m:t>,…, 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charset="0"/>
                              <a:cs typeface="Tw Cen MT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charset="0"/>
                              <a:cs typeface="Tw Cen MT"/>
                            </a:rPr>
                            <m:t>𝑣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charset="0"/>
                              <a:cs typeface="Tw Cen MT"/>
                            </a:rPr>
                            <m:t>𝑛</m:t>
                          </m:r>
                        </m:sub>
                      </m:sSub>
                      <m:r>
                        <a:rPr lang="en-US" sz="1000" b="0" i="1" smtClean="0">
                          <a:latin typeface="Cambria Math" charset="0"/>
                          <a:cs typeface="Tw Cen MT"/>
                        </a:rPr>
                        <m:t>]</m:t>
                      </m:r>
                    </m:oMath>
                  </m:oMathPara>
                </a14:m>
                <a:endParaRPr lang="en-US" sz="1000" dirty="0" smtClean="0">
                  <a:latin typeface="Tw Cen MT"/>
                  <a:cs typeface="Tw Cen MT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192" y="1554476"/>
                <a:ext cx="769633" cy="153888"/>
              </a:xfrm>
              <a:prstGeom prst="rect">
                <a:avLst/>
              </a:prstGeom>
              <a:blipFill rotWithShape="0">
                <a:blip r:embed="rId7"/>
                <a:stretch>
                  <a:fillRect l="-6349" r="-4762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758778" y="2202851"/>
                <a:ext cx="917256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charset="0"/>
                              <a:cs typeface="Tw Cen MT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charset="0"/>
                              <a:cs typeface="Tw Cen MT"/>
                            </a:rPr>
                            <m:t>𝑣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charset="0"/>
                              <a:cs typeface="Tw Cen MT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 smtClean="0">
                  <a:latin typeface="Tw Cen MT"/>
                  <a:cs typeface="Tw Cen MT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778" y="2202851"/>
                <a:ext cx="917256" cy="153888"/>
              </a:xfrm>
              <a:prstGeom prst="rect">
                <a:avLst/>
              </a:prstGeom>
              <a:blipFill rotWithShape="0">
                <a:blip r:embed="rId8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670126" y="2223674"/>
                <a:ext cx="835333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charset="0"/>
                              <a:cs typeface="Tw Cen MT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charset="0"/>
                              <a:cs typeface="Tw Cen MT"/>
                            </a:rPr>
                            <m:t>𝑣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charset="0"/>
                              <a:cs typeface="Tw Cen MT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 smtClean="0">
                  <a:latin typeface="Tw Cen MT"/>
                  <a:cs typeface="Tw Cen MT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126" y="2223674"/>
                <a:ext cx="835333" cy="153888"/>
              </a:xfrm>
              <a:prstGeom prst="rect">
                <a:avLst/>
              </a:prstGeom>
              <a:blipFill rotWithShape="0">
                <a:blip r:embed="rId9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111823" y="2202851"/>
                <a:ext cx="1267381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charset="0"/>
                              <a:cs typeface="Tw Cen MT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charset="0"/>
                              <a:cs typeface="Tw Cen MT"/>
                            </a:rPr>
                            <m:t>𝑣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charset="0"/>
                              <a:cs typeface="Tw Cen MT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000" dirty="0" smtClean="0">
                  <a:latin typeface="Tw Cen MT"/>
                  <a:cs typeface="Tw Cen MT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823" y="2202851"/>
                <a:ext cx="1267381" cy="153888"/>
              </a:xfrm>
              <a:prstGeom prst="rect">
                <a:avLst/>
              </a:prstGeom>
              <a:blipFill rotWithShape="0">
                <a:blip r:embed="rId10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413155" y="3781610"/>
                <a:ext cx="76963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charset="0"/>
                          <a:cs typeface="Tw Cen MT"/>
                        </a:rPr>
                        <m:t>[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charset="0"/>
                              <a:cs typeface="Tw Cen MT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charset="0"/>
                              <a:cs typeface="Tw Cen MT"/>
                            </a:rPr>
                            <m:t>𝑣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charset="0"/>
                              <a:cs typeface="Tw Cen MT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latin typeface="Cambria Math" charset="0"/>
                          <a:cs typeface="Tw Cen MT"/>
                        </a:rPr>
                        <m:t>,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charset="0"/>
                              <a:cs typeface="Tw Cen MT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charset="0"/>
                              <a:cs typeface="Tw Cen MT"/>
                            </a:rPr>
                            <m:t>𝑣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charset="0"/>
                              <a:cs typeface="Tw Cen MT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latin typeface="Cambria Math" charset="0"/>
                          <a:cs typeface="Tw Cen MT"/>
                        </a:rPr>
                        <m:t>,…, 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charset="0"/>
                              <a:cs typeface="Tw Cen MT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charset="0"/>
                              <a:cs typeface="Tw Cen MT"/>
                            </a:rPr>
                            <m:t>𝑣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charset="0"/>
                              <a:cs typeface="Tw Cen MT"/>
                            </a:rPr>
                            <m:t>𝑛</m:t>
                          </m:r>
                        </m:sub>
                      </m:sSub>
                      <m:r>
                        <a:rPr lang="en-US" sz="1000" b="0" i="1" smtClean="0">
                          <a:latin typeface="Cambria Math" charset="0"/>
                          <a:cs typeface="Tw Cen MT"/>
                        </a:rPr>
                        <m:t>]</m:t>
                      </m:r>
                    </m:oMath>
                  </m:oMathPara>
                </a14:m>
                <a:endParaRPr lang="en-US" sz="1000" dirty="0" smtClean="0">
                  <a:latin typeface="Tw Cen MT"/>
                  <a:cs typeface="Tw Cen MT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155" y="3781610"/>
                <a:ext cx="769633" cy="153888"/>
              </a:xfrm>
              <a:prstGeom prst="rect">
                <a:avLst/>
              </a:prstGeom>
              <a:blipFill rotWithShape="0">
                <a:blip r:embed="rId11"/>
                <a:stretch>
                  <a:fillRect l="-5556" r="-5556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796136" y="3216251"/>
                <a:ext cx="2923565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charset="0"/>
                          <a:cs typeface="Tw Cen MT"/>
                        </a:rPr>
                        <m:t>[</m:t>
                      </m:r>
                      <m:r>
                        <a:rPr lang="en-US" sz="1000" b="0" i="1" smtClean="0">
                          <a:latin typeface="Cambria Math" charset="0"/>
                          <a:cs typeface="Tw Cen MT"/>
                        </a:rPr>
                        <m:t>𝑓𝑒𝑡𝑐h</m:t>
                      </m:r>
                      <m:r>
                        <a:rPr lang="en-US" sz="1000" b="0" i="1" smtClean="0">
                          <a:latin typeface="Cambria Math" charset="0"/>
                          <a:cs typeface="Tw Cen MT"/>
                        </a:rPr>
                        <m:t> 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charset="0"/>
                              <a:cs typeface="Tw Cen MT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charset="0"/>
                              <a:cs typeface="Tw Cen MT"/>
                            </a:rPr>
                            <m:t>𝑣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charset="0"/>
                              <a:cs typeface="Tw Cen MT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latin typeface="Cambria Math" charset="0"/>
                          <a:cs typeface="Tw Cen MT"/>
                        </a:rPr>
                        <m:t>,</m:t>
                      </m:r>
                      <m:r>
                        <a:rPr lang="en-US" sz="1000" b="0" i="1" smtClean="0">
                          <a:latin typeface="Cambria Math" charset="0"/>
                          <a:cs typeface="Tw Cen MT"/>
                        </a:rPr>
                        <m:t>𝑓𝑒𝑡𝑐h</m:t>
                      </m:r>
                      <m:r>
                        <a:rPr lang="en-US" sz="1000" b="0" i="1" smtClean="0">
                          <a:latin typeface="Cambria Math" charset="0"/>
                          <a:cs typeface="Tw Cen MT"/>
                        </a:rPr>
                        <m:t> 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charset="0"/>
                              <a:cs typeface="Tw Cen MT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charset="0"/>
                              <a:cs typeface="Tw Cen MT"/>
                            </a:rPr>
                            <m:t>𝑣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charset="0"/>
                              <a:cs typeface="Tw Cen MT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latin typeface="Cambria Math" charset="0"/>
                          <a:cs typeface="Tw Cen MT"/>
                        </a:rPr>
                        <m:t>,…, </m:t>
                      </m:r>
                      <m:r>
                        <a:rPr lang="en-US" sz="1000" b="0" i="1" smtClean="0">
                          <a:latin typeface="Cambria Math" charset="0"/>
                          <a:cs typeface="Tw Cen MT"/>
                        </a:rPr>
                        <m:t>𝑓𝑒𝑡𝑐h</m:t>
                      </m:r>
                      <m:r>
                        <a:rPr lang="en-US" sz="1000" b="0" i="1" smtClean="0">
                          <a:latin typeface="Cambria Math" charset="0"/>
                          <a:cs typeface="Tw Cen MT"/>
                        </a:rPr>
                        <m:t> 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charset="0"/>
                              <a:cs typeface="Tw Cen MT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charset="0"/>
                              <a:cs typeface="Tw Cen MT"/>
                            </a:rPr>
                            <m:t>𝑣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charset="0"/>
                              <a:cs typeface="Tw Cen MT"/>
                            </a:rPr>
                            <m:t>𝑛</m:t>
                          </m:r>
                        </m:sub>
                      </m:sSub>
                      <m:r>
                        <a:rPr lang="en-US" sz="1000" b="0" i="1" smtClean="0">
                          <a:latin typeface="Cambria Math" charset="0"/>
                          <a:cs typeface="Tw Cen MT"/>
                        </a:rPr>
                        <m:t>]</m:t>
                      </m:r>
                    </m:oMath>
                  </m:oMathPara>
                </a14:m>
                <a:endParaRPr lang="en-US" sz="1000" dirty="0" smtClean="0">
                  <a:latin typeface="Tw Cen MT"/>
                  <a:cs typeface="Tw Cen M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3216251"/>
                <a:ext cx="2923565" cy="153888"/>
              </a:xfrm>
              <a:prstGeom prst="rect">
                <a:avLst/>
              </a:prstGeom>
              <a:blipFill rotWithShape="0">
                <a:blip r:embed="rId12"/>
                <a:stretch>
                  <a:fillRect t="-148000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413155" y="4276538"/>
                <a:ext cx="197079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charset="0"/>
                          <a:cs typeface="Tw Cen MT"/>
                        </a:rPr>
                        <m:t>𝑓𝑒𝑡𝑐h</m:t>
                      </m:r>
                      <m:r>
                        <a:rPr lang="en-US" sz="1000" b="0" i="1" smtClean="0">
                          <a:latin typeface="Cambria Math" charset="0"/>
                          <a:cs typeface="Tw Cen MT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latin typeface="Cambria Math" charset="0"/>
                              <a:cs typeface="Tw Cen MT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charset="0"/>
                                  <a:cs typeface="Tw Cen MT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charset="0"/>
                                  <a:cs typeface="Tw Cen MT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charset="0"/>
                                  <a:cs typeface="Tw Cen MT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00" b="0" i="1" smtClean="0">
                              <a:latin typeface="Cambria Math" charset="0"/>
                              <a:cs typeface="Tw Cen MT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latin typeface="Cambria Math" charset="0"/>
                                  <a:cs typeface="Tw Cen MT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charset="0"/>
                                  <a:cs typeface="Tw Cen MT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charset="0"/>
                                  <a:cs typeface="Tw Cen MT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000" b="0" i="1" smtClean="0">
                              <a:latin typeface="Cambria Math" charset="0"/>
                              <a:cs typeface="Tw Cen MT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latin typeface="Cambria Math" charset="0"/>
                                  <a:cs typeface="Tw Cen MT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charset="0"/>
                                  <a:cs typeface="Tw Cen MT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charset="0"/>
                                  <a:cs typeface="Tw Cen MT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000" b="0" dirty="0" smtClean="0">
                  <a:latin typeface="Tw Cen MT"/>
                  <a:cs typeface="Tw Cen M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latin typeface="Cambria Math" charset="0"/>
                          <a:cs typeface="Tw Cen MT"/>
                        </a:rPr>
                        <m:t>≅</m:t>
                      </m:r>
                      <m:r>
                        <a:rPr lang="en-US" sz="1000" b="0" i="1" smtClean="0">
                          <a:latin typeface="Cambria Math" charset="0"/>
                          <a:cs typeface="Tw Cen MT"/>
                        </a:rPr>
                        <m:t> </m:t>
                      </m:r>
                      <m:r>
                        <a:rPr lang="en-US" sz="1000" i="1">
                          <a:latin typeface="Cambria Math" charset="0"/>
                          <a:cs typeface="Tw Cen MT"/>
                        </a:rPr>
                        <m:t>[</m:t>
                      </m:r>
                      <m:r>
                        <a:rPr lang="en-US" sz="1000" i="1">
                          <a:latin typeface="Cambria Math" charset="0"/>
                          <a:cs typeface="Tw Cen MT"/>
                        </a:rPr>
                        <m:t>𝑓𝑒𝑡𝑐h</m:t>
                      </m:r>
                      <m:r>
                        <a:rPr lang="en-US" sz="1000" i="1">
                          <a:latin typeface="Cambria Math" charset="0"/>
                          <a:cs typeface="Tw Cen MT"/>
                        </a:rPr>
                        <m:t> </m:t>
                      </m:r>
                      <m:sSub>
                        <m:sSubPr>
                          <m:ctrlPr>
                            <a:rPr lang="en-US" sz="1000" i="1">
                              <a:latin typeface="Cambria Math" charset="0"/>
                              <a:cs typeface="Tw Cen MT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charset="0"/>
                              <a:cs typeface="Tw Cen MT"/>
                            </a:rPr>
                            <m:t>𝑣</m:t>
                          </m:r>
                        </m:e>
                        <m:sub>
                          <m:r>
                            <a:rPr lang="en-US" sz="1000" i="1">
                              <a:latin typeface="Cambria Math" charset="0"/>
                              <a:cs typeface="Tw Cen MT"/>
                            </a:rPr>
                            <m:t>1</m:t>
                          </m:r>
                        </m:sub>
                      </m:sSub>
                      <m:r>
                        <a:rPr lang="en-US" sz="1000" i="1">
                          <a:latin typeface="Cambria Math" charset="0"/>
                          <a:cs typeface="Tw Cen MT"/>
                        </a:rPr>
                        <m:t>,</m:t>
                      </m:r>
                      <m:r>
                        <a:rPr lang="en-US" sz="1000" i="1">
                          <a:latin typeface="Cambria Math" charset="0"/>
                          <a:cs typeface="Tw Cen MT"/>
                        </a:rPr>
                        <m:t>𝑓𝑒𝑡𝑐h</m:t>
                      </m:r>
                      <m:r>
                        <a:rPr lang="en-US" sz="1000" i="1">
                          <a:latin typeface="Cambria Math" charset="0"/>
                          <a:cs typeface="Tw Cen MT"/>
                        </a:rPr>
                        <m:t> </m:t>
                      </m:r>
                      <m:sSub>
                        <m:sSubPr>
                          <m:ctrlPr>
                            <a:rPr lang="en-US" sz="1000" i="1">
                              <a:latin typeface="Cambria Math" charset="0"/>
                              <a:cs typeface="Tw Cen MT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charset="0"/>
                              <a:cs typeface="Tw Cen MT"/>
                            </a:rPr>
                            <m:t>𝑣</m:t>
                          </m:r>
                        </m:e>
                        <m:sub>
                          <m:r>
                            <a:rPr lang="en-US" sz="1000" i="1">
                              <a:latin typeface="Cambria Math" charset="0"/>
                              <a:cs typeface="Tw Cen MT"/>
                            </a:rPr>
                            <m:t>2</m:t>
                          </m:r>
                        </m:sub>
                      </m:sSub>
                      <m:r>
                        <a:rPr lang="en-US" sz="1000" i="1">
                          <a:latin typeface="Cambria Math" charset="0"/>
                          <a:cs typeface="Tw Cen MT"/>
                        </a:rPr>
                        <m:t>,…, </m:t>
                      </m:r>
                      <m:r>
                        <a:rPr lang="en-US" sz="1000" i="1">
                          <a:latin typeface="Cambria Math" charset="0"/>
                          <a:cs typeface="Tw Cen MT"/>
                        </a:rPr>
                        <m:t>𝑓𝑒𝑡𝑐h</m:t>
                      </m:r>
                      <m:r>
                        <a:rPr lang="en-US" sz="1000" i="1">
                          <a:latin typeface="Cambria Math" charset="0"/>
                          <a:cs typeface="Tw Cen MT"/>
                        </a:rPr>
                        <m:t> </m:t>
                      </m:r>
                      <m:sSub>
                        <m:sSubPr>
                          <m:ctrlPr>
                            <a:rPr lang="en-US" sz="1000" i="1">
                              <a:latin typeface="Cambria Math" charset="0"/>
                              <a:cs typeface="Tw Cen MT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charset="0"/>
                              <a:cs typeface="Tw Cen MT"/>
                            </a:rPr>
                            <m:t>𝑣</m:t>
                          </m:r>
                        </m:e>
                        <m:sub>
                          <m:r>
                            <a:rPr lang="en-US" sz="1000" i="1">
                              <a:latin typeface="Cambria Math" charset="0"/>
                              <a:cs typeface="Tw Cen MT"/>
                            </a:rPr>
                            <m:t>𝑛</m:t>
                          </m:r>
                        </m:sub>
                      </m:sSub>
                      <m:r>
                        <a:rPr lang="en-US" sz="1000" i="1">
                          <a:latin typeface="Cambria Math" charset="0"/>
                          <a:cs typeface="Tw Cen MT"/>
                        </a:rPr>
                        <m:t>]</m:t>
                      </m:r>
                    </m:oMath>
                  </m:oMathPara>
                </a14:m>
                <a:endParaRPr lang="en-US" sz="1000" dirty="0">
                  <a:latin typeface="Tw Cen MT"/>
                  <a:cs typeface="Tw Cen MT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155" y="4276538"/>
                <a:ext cx="1970796" cy="307777"/>
              </a:xfrm>
              <a:prstGeom prst="rect">
                <a:avLst/>
              </a:prstGeom>
              <a:blipFill rotWithShape="0">
                <a:blip r:embed="rId13"/>
                <a:stretch>
                  <a:fillRect l="-619" t="-74000" r="-2167" b="-9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513734" y="3935498"/>
            <a:ext cx="3029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w Cen MT"/>
                <a:cs typeface="Tw Cen MT"/>
              </a:rPr>
              <a:t>What about if and complex maps?</a:t>
            </a:r>
          </a:p>
        </p:txBody>
      </p:sp>
    </p:spTree>
    <p:extLst>
      <p:ext uri="{BB962C8B-B14F-4D97-AF65-F5344CB8AC3E}">
        <p14:creationId xmlns:p14="http://schemas.microsoft.com/office/powerpoint/2010/main" val="33535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5" grpId="0"/>
      <p:bldP spid="36" grpId="0"/>
      <p:bldP spid="37" grpId="0"/>
      <p:bldP spid="38" grpId="0"/>
      <p:bldP spid="39" grpId="0"/>
      <p:bldP spid="40" grpId="0"/>
      <p:bldP spid="43" grpId="0"/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Batching I/O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DA1BE7D-6820-4450-ACB1-CA4C41F17A7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0" y="843558"/>
            <a:ext cx="0" cy="324036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38908" y="977611"/>
            <a:ext cx="222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chemeClr val="accent1"/>
                </a:solidFill>
                <a:latin typeface="Tw Cen MT"/>
                <a:cs typeface="Tw Cen MT"/>
              </a:rPr>
              <a:t>Accumulative batching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864111" y="977611"/>
            <a:ext cx="245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smtClean="0">
                <a:solidFill>
                  <a:schemeClr val="accent1"/>
                </a:solidFill>
                <a:latin typeface="Tw Cen MT"/>
                <a:cs typeface="Tw Cen MT"/>
              </a:rPr>
              <a:t>Merge map batching</a:t>
            </a:r>
            <a:endParaRPr lang="en-US" u="sng" dirty="0" smtClean="0">
              <a:solidFill>
                <a:schemeClr val="accent1"/>
              </a:solidFill>
              <a:latin typeface="Tw Cen MT"/>
              <a:cs typeface="Tw Cen M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941" y="2723139"/>
            <a:ext cx="2491659" cy="19914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346943"/>
            <a:ext cx="2438645" cy="19914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413" y="1315755"/>
            <a:ext cx="1697641" cy="23317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49" y="1324468"/>
            <a:ext cx="1697641" cy="233177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885034" y="4253209"/>
            <a:ext cx="108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w Cen MT"/>
                <a:cs typeface="Tw Cen MT"/>
              </a:rPr>
              <a:t>➡ trivial</a:t>
            </a:r>
          </a:p>
        </p:txBody>
      </p:sp>
    </p:spTree>
    <p:extLst>
      <p:ext uri="{BB962C8B-B14F-4D97-AF65-F5344CB8AC3E}">
        <p14:creationId xmlns:p14="http://schemas.microsoft.com/office/powerpoint/2010/main" val="15199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2" grpId="0"/>
    </p:bldLst>
  </p:timing>
</p:sld>
</file>

<file path=ppt/theme/theme1.xml><?xml version="1.0" encoding="utf-8"?>
<a:theme xmlns:a="http://schemas.openxmlformats.org/drawingml/2006/main" name="1_cfaed orange">
  <a:themeElements>
    <a:clrScheme name="cfaed orange">
      <a:dk1>
        <a:sysClr val="windowText" lastClr="000000"/>
      </a:dk1>
      <a:lt1>
        <a:sysClr val="window" lastClr="FFFFFF"/>
      </a:lt1>
      <a:dk2>
        <a:srgbClr val="265E87"/>
      </a:dk2>
      <a:lt2>
        <a:srgbClr val="FFFFFF"/>
      </a:lt2>
      <a:accent1>
        <a:srgbClr val="265E87"/>
      </a:accent1>
      <a:accent2>
        <a:srgbClr val="71CFEB"/>
      </a:accent2>
      <a:accent3>
        <a:srgbClr val="E87B14"/>
      </a:accent3>
      <a:accent4>
        <a:srgbClr val="2CB1C7"/>
      </a:accent4>
      <a:accent5>
        <a:srgbClr val="B2D235"/>
      </a:accent5>
      <a:accent6>
        <a:srgbClr val="00B48D"/>
      </a:accent6>
      <a:hlink>
        <a:srgbClr val="00B4EB"/>
      </a:hlink>
      <a:folHlink>
        <a:srgbClr val="FFC000"/>
      </a:folHlink>
    </a:clrScheme>
    <a:fontScheme name="cfaed 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>
          <a:defRPr dirty="0">
            <a:solidFill>
              <a:schemeClr val="tx1"/>
            </a:solidFill>
            <a:latin typeface="Tw Cen MT"/>
            <a:cs typeface="Tw Cen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dirty="0" smtClean="0">
            <a:latin typeface="Tw Cen MT"/>
            <a:cs typeface="Tw Cen M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3315</TotalTime>
  <Words>969</Words>
  <Application>Microsoft Macintosh PowerPoint</Application>
  <PresentationFormat>On-screen Show (16:9)</PresentationFormat>
  <Paragraphs>198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Calibri</vt:lpstr>
      <vt:lpstr>Cambria Math</vt:lpstr>
      <vt:lpstr>DIN-Bold</vt:lpstr>
      <vt:lpstr>Fira Code</vt:lpstr>
      <vt:lpstr>Tw Cen MT</vt:lpstr>
      <vt:lpstr>Verdana</vt:lpstr>
      <vt:lpstr>Wingdings</vt:lpstr>
      <vt:lpstr>Arial</vt:lpstr>
      <vt:lpstr>1_cfaed orange</vt:lpstr>
      <vt:lpstr>Control Flow and Side Effects Support in a Framework for Automatic I/O Batching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TU Dresden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Uta Schneider</dc:creator>
  <cp:lastModifiedBy>ms985501</cp:lastModifiedBy>
  <cp:revision>283</cp:revision>
  <dcterms:created xsi:type="dcterms:W3CDTF">2013-02-12T07:50:30Z</dcterms:created>
  <dcterms:modified xsi:type="dcterms:W3CDTF">2016-10-20T13:39:07Z</dcterms:modified>
</cp:coreProperties>
</file>