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754">
          <p15:clr>
            <a:srgbClr val="A4A3A4"/>
          </p15:clr>
        </p15:guide>
        <p15:guide id="3" orient="horz" pos="577">
          <p15:clr>
            <a:srgbClr val="A4A3A4"/>
          </p15:clr>
        </p15:guide>
        <p15:guide id="4" pos="2880">
          <p15:clr>
            <a:srgbClr val="A4A3A4"/>
          </p15:clr>
        </p15:guide>
        <p15:guide id="5" pos="476">
          <p15:clr>
            <a:srgbClr val="A4A3A4"/>
          </p15:clr>
        </p15:guide>
        <p15:guide id="6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595959"/>
    <a:srgbClr val="89C765"/>
    <a:srgbClr val="265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599"/>
  </p:normalViewPr>
  <p:slideViewPr>
    <p:cSldViewPr showGuides="1">
      <p:cViewPr>
        <p:scale>
          <a:sx n="130" d="100"/>
          <a:sy n="130" d="100"/>
        </p:scale>
        <p:origin x="-48" y="808"/>
      </p:cViewPr>
      <p:guideLst>
        <p:guide orient="horz" pos="1620"/>
        <p:guide orient="horz" pos="2754"/>
        <p:guide orient="horz" pos="577"/>
        <p:guide pos="2880"/>
        <p:guide pos="476"/>
        <p:guide pos="52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06B0E0F-0591-4AC5-B031-25803E18640D}" type="datetimeFigureOut">
              <a:rPr lang="de-DE"/>
              <a:pPr>
                <a:defRPr/>
              </a:pPr>
              <a:t>03.06.20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EA24F55-777E-4E3F-A2EA-CF19629F41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260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5616EDD-9E62-4560-AB9D-EBF97163CE5E}" type="datetimeFigureOut">
              <a:rPr lang="de-DE"/>
              <a:pPr>
                <a:defRPr/>
              </a:pPr>
              <a:t>03.06.20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7B07F09-2E78-4401-8456-77BCAA3415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321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55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4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7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5650" y="1270000"/>
            <a:ext cx="7632700" cy="1727200"/>
          </a:xfrm>
          <a:prstGeom prst="rect">
            <a:avLst/>
          </a:prstGeom>
        </p:spPr>
        <p:txBody>
          <a:bodyPr lIns="91399" tIns="45702" rIns="35982" bIns="45702"/>
          <a:lstStyle>
            <a:lvl1pPr algn="l" defTabSz="2968782" rtl="0" eaLnBrk="1" latinLnBrk="0" hangingPunct="1">
              <a:spcBef>
                <a:spcPct val="0"/>
              </a:spcBef>
              <a:buNone/>
              <a:defRPr lang="en-US" sz="9600" kern="1200" dirty="0">
                <a:solidFill>
                  <a:srgbClr val="265E87"/>
                </a:solidFill>
                <a:latin typeface="DIN-Bol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>
              <a:latin typeface="Tw Cen MT"/>
              <a:cs typeface="Tw Cen MT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755650" y="1347614"/>
            <a:ext cx="7869486" cy="857250"/>
          </a:xfrm>
          <a:prstGeom prst="rect">
            <a:avLst/>
          </a:prstGeom>
        </p:spPr>
        <p:txBody>
          <a:bodyPr/>
          <a:lstStyle>
            <a:lvl1pPr algn="l">
              <a:defRPr lang="en-US" sz="4800" b="1" kern="1200" dirty="0" smtClean="0">
                <a:solidFill>
                  <a:srgbClr val="265E87"/>
                </a:solidFill>
                <a:latin typeface="Tw Cen MT"/>
                <a:ea typeface="Verdana" pitchFamily="34" charset="0"/>
                <a:cs typeface="Tw Cen M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100392" y="4083918"/>
            <a:ext cx="936104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755577" y="2355726"/>
            <a:ext cx="4608512" cy="19448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2"/>
                </a:solidFill>
                <a:latin typeface="Tw Cen MT"/>
                <a:cs typeface="Tw Cen MT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6" y="4589463"/>
            <a:ext cx="24876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0"/>
          <p:cNvSpPr/>
          <p:nvPr/>
        </p:nvSpPr>
        <p:spPr>
          <a:xfrm>
            <a:off x="179388" y="4371975"/>
            <a:ext cx="8785225" cy="647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2" rIns="91399" bIns="457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sng" noProof="0">
              <a:solidFill>
                <a:schemeClr val="bg1">
                  <a:lumMod val="85000"/>
                </a:schemeClr>
              </a:solidFill>
              <a:latin typeface="Tw Cen MT"/>
              <a:cs typeface="Tw Cen MT"/>
            </a:endParaRPr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8" y="4567238"/>
            <a:ext cx="1711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4567238"/>
            <a:ext cx="5476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4538663"/>
            <a:ext cx="1163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4460875"/>
            <a:ext cx="11334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6" y="4594798"/>
            <a:ext cx="1854325" cy="31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 descr="2014_01_20-Logo_Compiler_Construction-20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3478"/>
            <a:ext cx="1841629" cy="6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95288" y="195486"/>
            <a:ext cx="6913562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95288" y="915566"/>
            <a:ext cx="8569325" cy="3743994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18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8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5"/>
          <p:cNvSpPr>
            <a:spLocks noGrp="1"/>
          </p:cNvSpPr>
          <p:nvPr>
            <p:ph sz="quarter" idx="14"/>
          </p:nvPr>
        </p:nvSpPr>
        <p:spPr>
          <a:xfrm>
            <a:off x="395289" y="915988"/>
            <a:ext cx="4320728" cy="3743994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18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15"/>
          <p:cNvSpPr>
            <a:spLocks noGrp="1"/>
          </p:cNvSpPr>
          <p:nvPr>
            <p:ph sz="quarter" idx="15"/>
          </p:nvPr>
        </p:nvSpPr>
        <p:spPr>
          <a:xfrm>
            <a:off x="4716016" y="915988"/>
            <a:ext cx="4248597" cy="3743994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18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395288" y="195486"/>
            <a:ext cx="6913562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95288" y="195486"/>
            <a:ext cx="6913562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73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5650" y="1270000"/>
            <a:ext cx="7632700" cy="1727200"/>
          </a:xfrm>
          <a:prstGeom prst="rect">
            <a:avLst/>
          </a:prstGeom>
        </p:spPr>
        <p:txBody>
          <a:bodyPr lIns="91399" tIns="45702" rIns="35982" bIns="45702"/>
          <a:lstStyle>
            <a:lvl1pPr algn="l" defTabSz="2968782" rtl="0" eaLnBrk="1" latinLnBrk="0" hangingPunct="1">
              <a:spcBef>
                <a:spcPct val="0"/>
              </a:spcBef>
              <a:buNone/>
              <a:defRPr lang="en-US" sz="9600" kern="1200" dirty="0">
                <a:solidFill>
                  <a:srgbClr val="265E87"/>
                </a:solidFill>
                <a:latin typeface="DIN-Bol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>
              <a:latin typeface="Tw Cen MT"/>
              <a:cs typeface="Tw Cen MT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755650" y="1419622"/>
            <a:ext cx="7869486" cy="857250"/>
          </a:xfrm>
          <a:prstGeom prst="rect">
            <a:avLst/>
          </a:prstGeom>
        </p:spPr>
        <p:txBody>
          <a:bodyPr/>
          <a:lstStyle>
            <a:lvl1pPr algn="l">
              <a:defRPr lang="en-US" sz="4800" b="1" kern="1200" dirty="0" smtClean="0">
                <a:solidFill>
                  <a:srgbClr val="E87B14"/>
                </a:solidFill>
                <a:latin typeface="Tw Cen MT"/>
                <a:ea typeface="Verdana" pitchFamily="34" charset="0"/>
                <a:cs typeface="Tw Cen M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 dirty="0"/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4"/>
          </p:nvPr>
        </p:nvSpPr>
        <p:spPr>
          <a:xfrm>
            <a:off x="2267745" y="2355726"/>
            <a:ext cx="5256584" cy="2304256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4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8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987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95288" y="195486"/>
            <a:ext cx="6913562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48082" y="2600550"/>
            <a:ext cx="720080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893280" y="2594596"/>
            <a:ext cx="720080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117416" y="2594596"/>
            <a:ext cx="720080" cy="7200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413560" y="2594596"/>
            <a:ext cx="720080" cy="720080"/>
          </a:xfrm>
          <a:prstGeom prst="rect">
            <a:avLst/>
          </a:prstGeom>
          <a:solidFill>
            <a:srgbClr val="89C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082" y="1544538"/>
            <a:ext cx="72008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893280" y="1538584"/>
            <a:ext cx="7200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117416" y="15385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413560" y="1538584"/>
            <a:ext cx="720080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2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-612576" y="-4124994"/>
            <a:ext cx="9492493" cy="21175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2" rIns="91399" bIns="45702"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88" y="0"/>
            <a:ext cx="8785225" cy="77152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2" rIns="91399" bIns="45702" rtlCol="0" anchor="ctr"/>
          <a:lstStyle/>
          <a:p>
            <a:pPr algn="ctr"/>
            <a:r>
              <a:rPr lang="de-DE" dirty="0">
                <a:latin typeface="Tw Cen MT"/>
                <a:cs typeface="Tw Cen MT"/>
              </a:rPr>
              <a:t>     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3" y="123478"/>
            <a:ext cx="1111989" cy="58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t="33574" r="132" b="51917"/>
          <a:stretch/>
        </p:blipFill>
        <p:spPr>
          <a:xfrm>
            <a:off x="0" y="5020022"/>
            <a:ext cx="9144000" cy="123478"/>
          </a:xfrm>
          <a:prstGeom prst="rect">
            <a:avLst/>
          </a:prstGeom>
        </p:spPr>
      </p:pic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2014_01_20-Logo_Compiler_Construction-20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660025"/>
            <a:ext cx="1083308" cy="35999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1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25.svg"/><Relationship Id="rId4" Type="http://schemas.openxmlformats.org/officeDocument/2006/relationships/image" Target="../media/image17.sv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200" dirty="0"/>
              <a:t>Towards Scalable UDTFs in Noria</a:t>
            </a:r>
            <a:r>
              <a:rPr lang="en-US" sz="3200" baseline="30000" dirty="0"/>
              <a:t>[1]</a:t>
            </a:r>
            <a:br>
              <a:rPr lang="en-US" sz="3200" baseline="30000" dirty="0"/>
            </a:br>
            <a:endParaRPr lang="en-US" sz="3200" baseline="30000" dirty="0"/>
          </a:p>
        </p:txBody>
      </p:sp>
      <p:sp>
        <p:nvSpPr>
          <p:cNvPr id="6" name="Textplatzhalter 5"/>
          <p:cNvSpPr>
            <a:spLocks noGrp="1"/>
          </p:cNvSpPr>
          <p:nvPr>
            <p:ph sz="quarter" idx="10"/>
          </p:nvPr>
        </p:nvSpPr>
        <p:spPr>
          <a:xfrm>
            <a:off x="755576" y="2355726"/>
            <a:ext cx="5112567" cy="1944812"/>
          </a:xfrm>
        </p:spPr>
        <p:txBody>
          <a:bodyPr/>
          <a:lstStyle/>
          <a:p>
            <a:r>
              <a:rPr lang="en-US" dirty="0"/>
              <a:t>Contact: Justus Adam, </a:t>
            </a:r>
            <a:r>
              <a:rPr lang="en-US" dirty="0" err="1"/>
              <a:t>Justus.Adam@tu-dresden.de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CB2B23-8546-5448-A381-2CE1CF51A359}"/>
              </a:ext>
            </a:extLst>
          </p:cNvPr>
          <p:cNvSpPr txBox="1">
            <a:spLocks noChangeAspect="1"/>
          </p:cNvSpPr>
          <p:nvPr/>
        </p:nvSpPr>
        <p:spPr>
          <a:xfrm>
            <a:off x="611560" y="3921380"/>
            <a:ext cx="7632848" cy="530020"/>
          </a:xfrm>
          <a:prstGeom prst="rect">
            <a:avLst/>
          </a:prstGeom>
          <a:noFill/>
          <a:ln>
            <a:noFill/>
          </a:ln>
        </p:spPr>
        <p:txBody>
          <a:bodyPr lIns="46800" rIns="46800" numCol="1"/>
          <a:lstStyle/>
          <a:p>
            <a:pPr marL="228600" indent="-228600">
              <a:buFont typeface="+mj-lt"/>
              <a:buAutoNum type="arabicPeriod"/>
            </a:pPr>
            <a:r>
              <a:rPr lang="en-GB" sz="1000" dirty="0">
                <a:latin typeface="LinLibertineT"/>
              </a:rPr>
              <a:t>Jon </a:t>
            </a:r>
            <a:r>
              <a:rPr lang="en-GB" sz="1000" dirty="0" err="1">
                <a:latin typeface="LinLibertineT"/>
              </a:rPr>
              <a:t>Gjengset</a:t>
            </a:r>
            <a:r>
              <a:rPr lang="en-GB" sz="1000" dirty="0">
                <a:latin typeface="LinLibertineT"/>
              </a:rPr>
              <a:t>, Malte Schwarzkopf, Jonathan Behrens, Lara </a:t>
            </a:r>
            <a:r>
              <a:rPr lang="en-GB" sz="1000" dirty="0" err="1">
                <a:latin typeface="LinLibertineT"/>
              </a:rPr>
              <a:t>Timbo</a:t>
            </a:r>
            <a:r>
              <a:rPr lang="en-GB" sz="1000" dirty="0">
                <a:latin typeface="LinLibertineT"/>
              </a:rPr>
              <a:t>́ </a:t>
            </a:r>
            <a:r>
              <a:rPr lang="en-GB" sz="1000" dirty="0" err="1">
                <a:latin typeface="LinLibertineT"/>
              </a:rPr>
              <a:t>Araújo</a:t>
            </a:r>
            <a:r>
              <a:rPr lang="en-GB" sz="1000" dirty="0">
                <a:latin typeface="LinLibertineT"/>
              </a:rPr>
              <a:t>, Martin </a:t>
            </a:r>
            <a:r>
              <a:rPr lang="en-GB" sz="1000" dirty="0" err="1">
                <a:latin typeface="LinLibertineT"/>
              </a:rPr>
              <a:t>Ek</a:t>
            </a:r>
            <a:r>
              <a:rPr lang="en-GB" sz="1000" dirty="0">
                <a:latin typeface="LinLibertineT"/>
              </a:rPr>
              <a:t>, Eddie Kohler, M. Frans </a:t>
            </a:r>
            <a:r>
              <a:rPr lang="en-GB" sz="1000" dirty="0" err="1">
                <a:latin typeface="LinLibertineT"/>
              </a:rPr>
              <a:t>Kaashoek</a:t>
            </a:r>
            <a:r>
              <a:rPr lang="en-GB" sz="1000" dirty="0">
                <a:latin typeface="LinLibertineT"/>
              </a:rPr>
              <a:t>, and Robert Morris. 2018.  </a:t>
            </a:r>
            <a:r>
              <a:rPr lang="en-GB" sz="1000" b="1" dirty="0">
                <a:latin typeface="LinLibertineT"/>
              </a:rPr>
              <a:t>Noria: dynamic, partially-stateful data-flow </a:t>
            </a:r>
            <a:r>
              <a:rPr lang="en-GB" sz="1000" b="1">
                <a:latin typeface="LinLibertineT"/>
              </a:rPr>
              <a:t>for high-performance </a:t>
            </a:r>
            <a:r>
              <a:rPr lang="en-GB" sz="1000" b="1" dirty="0">
                <a:latin typeface="LinLibertineT"/>
              </a:rPr>
              <a:t>web applications</a:t>
            </a:r>
            <a:r>
              <a:rPr lang="en-GB" sz="1000" dirty="0">
                <a:latin typeface="LinLibertineT"/>
              </a:rPr>
              <a:t>. </a:t>
            </a:r>
            <a:r>
              <a:rPr lang="en-GB" sz="1000" i="1" dirty="0">
                <a:latin typeface="LinLibertineTI"/>
              </a:rPr>
              <a:t>OSDI 18</a:t>
            </a:r>
            <a:r>
              <a:rPr lang="en-GB" sz="1000" dirty="0">
                <a:latin typeface="LinLibertineT"/>
              </a:rPr>
              <a:t>.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21651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395288" y="195486"/>
            <a:ext cx="7129040" cy="504825"/>
          </a:xfrm>
        </p:spPr>
        <p:txBody>
          <a:bodyPr/>
          <a:lstStyle/>
          <a:p>
            <a:r>
              <a:rPr lang="en-US" dirty="0"/>
              <a:t>Research Challenges: Incremental Materialized 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06D26C4-33E9-F74A-AE87-49791D2B04CA}"/>
              </a:ext>
            </a:extLst>
          </p:cNvPr>
          <p:cNvSpPr txBox="1"/>
          <p:nvPr/>
        </p:nvSpPr>
        <p:spPr>
          <a:xfrm>
            <a:off x="292131" y="1803867"/>
            <a:ext cx="32359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Materialized views offer fast reads trough aggressive 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Incremental maintenance makes the slow writes more efficient</a:t>
            </a:r>
          </a:p>
          <a:p>
            <a:endParaRPr lang="en-GB" sz="1600" dirty="0">
              <a:latin typeface="Tw Cen MT"/>
              <a:cs typeface="Tw Cen MT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0ADB8B-F6D5-094F-8902-CEDEDE1E844D}"/>
              </a:ext>
            </a:extLst>
          </p:cNvPr>
          <p:cNvGrpSpPr/>
          <p:nvPr/>
        </p:nvGrpSpPr>
        <p:grpSpPr>
          <a:xfrm>
            <a:off x="2411760" y="1024805"/>
            <a:ext cx="6552976" cy="2219974"/>
            <a:chOff x="14899894" y="13220211"/>
            <a:chExt cx="13852880" cy="469298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ABC5EF4-8185-EF4A-BF0E-014D99E80499}"/>
                </a:ext>
              </a:extLst>
            </p:cNvPr>
            <p:cNvGrpSpPr/>
            <p:nvPr/>
          </p:nvGrpSpPr>
          <p:grpSpPr>
            <a:xfrm>
              <a:off x="14899894" y="13220211"/>
              <a:ext cx="13312108" cy="4692986"/>
              <a:chOff x="14899894" y="13220211"/>
              <a:chExt cx="13312108" cy="4692986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B712205-A7B9-5449-B306-3B7CD3779D7C}"/>
                  </a:ext>
                </a:extLst>
              </p:cNvPr>
              <p:cNvSpPr/>
              <p:nvPr/>
            </p:nvSpPr>
            <p:spPr>
              <a:xfrm>
                <a:off x="20551647" y="13761957"/>
                <a:ext cx="6397560" cy="380611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rtlCol="0" anchor="b"/>
              <a:lstStyle/>
              <a:p>
                <a:pPr algn="r"/>
                <a:r>
                  <a:rPr lang="en-GB" sz="1200" dirty="0">
                    <a:latin typeface="Tw Cen MT" panose="020B0602020104020603" pitchFamily="34" charset="77"/>
                  </a:rPr>
                  <a:t>Database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5DC555E-5D74-DA43-B75F-675A992E985F}"/>
                  </a:ext>
                </a:extLst>
              </p:cNvPr>
              <p:cNvCxnSpPr>
                <a:cxnSpLocks/>
                <a:stCxn id="73" idx="2"/>
                <a:endCxn id="79" idx="5"/>
              </p:cNvCxnSpPr>
              <p:nvPr/>
            </p:nvCxnSpPr>
            <p:spPr>
              <a:xfrm flipH="1">
                <a:off x="21074712" y="16525766"/>
                <a:ext cx="2338159" cy="59285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772C9AF-90E4-0143-8658-9097BB12B262}"/>
                  </a:ext>
                </a:extLst>
              </p:cNvPr>
              <p:cNvCxnSpPr>
                <a:cxnSpLocks/>
                <a:stCxn id="77" idx="2"/>
                <a:endCxn id="79" idx="7"/>
              </p:cNvCxnSpPr>
              <p:nvPr/>
            </p:nvCxnSpPr>
            <p:spPr>
              <a:xfrm flipH="1">
                <a:off x="21074712" y="15485017"/>
                <a:ext cx="1063101" cy="717094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51" name="Graphic 50" descr="Internet">
                <a:extLst>
                  <a:ext uri="{FF2B5EF4-FFF2-40B4-BE49-F238E27FC236}">
                    <a16:creationId xmlns:a16="http://schemas.microsoft.com/office/drawing/2014/main" id="{7C60DAAB-1FB7-6248-98BF-56B2128B18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7529458" y="14958166"/>
                <a:ext cx="1166528" cy="1166528"/>
              </a:xfrm>
              <a:prstGeom prst="rect">
                <a:avLst/>
              </a:prstGeom>
            </p:spPr>
          </p:pic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BC86C89-251C-1846-B92F-CD945A4EDBB5}"/>
                  </a:ext>
                </a:extLst>
              </p:cNvPr>
              <p:cNvGrpSpPr/>
              <p:nvPr/>
            </p:nvGrpSpPr>
            <p:grpSpPr>
              <a:xfrm>
                <a:off x="19968384" y="16012295"/>
                <a:ext cx="1296144" cy="1296144"/>
                <a:chOff x="1738740" y="2799512"/>
                <a:chExt cx="720081" cy="720081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DE4D37C1-6DFA-DC41-A85D-C32B2E39A4B4}"/>
                    </a:ext>
                  </a:extLst>
                </p:cNvPr>
                <p:cNvSpPr/>
                <p:nvPr/>
              </p:nvSpPr>
              <p:spPr>
                <a:xfrm>
                  <a:off x="1738740" y="2799512"/>
                  <a:ext cx="720081" cy="7200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  <a:latin typeface="Tw Cen MT" panose="020B0602020104020603" pitchFamily="34" charset="77"/>
                    <a:cs typeface="Tw Cen MT"/>
                  </a:endParaRPr>
                </a:p>
              </p:txBody>
            </p:sp>
            <p:pic>
              <p:nvPicPr>
                <p:cNvPr id="80" name="Graphic 79" descr="Glasses">
                  <a:extLst>
                    <a:ext uri="{FF2B5EF4-FFF2-40B4-BE49-F238E27FC236}">
                      <a16:creationId xmlns:a16="http://schemas.microsoft.com/office/drawing/2014/main" id="{80F5ABCF-1680-0245-91F6-77610BD468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876468" y="2968430"/>
                  <a:ext cx="444625" cy="444625"/>
                </a:xfrm>
                <a:prstGeom prst="rect">
                  <a:avLst/>
                </a:prstGeom>
              </p:spPr>
            </p:pic>
          </p:grpSp>
          <p:cxnSp>
            <p:nvCxnSpPr>
              <p:cNvPr id="53" name="Curved Connector 52">
                <a:extLst>
                  <a:ext uri="{FF2B5EF4-FFF2-40B4-BE49-F238E27FC236}">
                    <a16:creationId xmlns:a16="http://schemas.microsoft.com/office/drawing/2014/main" id="{89232AEB-B75E-E440-8EC5-9BE830326299}"/>
                  </a:ext>
                </a:extLst>
              </p:cNvPr>
              <p:cNvCxnSpPr>
                <a:cxnSpLocks/>
                <a:stCxn id="51" idx="3"/>
                <a:endCxn id="79" idx="1"/>
              </p:cNvCxnSpPr>
              <p:nvPr/>
            </p:nvCxnSpPr>
            <p:spPr>
              <a:xfrm>
                <a:off x="18695986" y="15541430"/>
                <a:ext cx="1462214" cy="660681"/>
              </a:xfrm>
              <a:prstGeom prst="curvedConnector2">
                <a:avLst/>
              </a:prstGeom>
              <a:ln w="12700">
                <a:solidFill>
                  <a:schemeClr val="accent5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>
                <a:extLst>
                  <a:ext uri="{FF2B5EF4-FFF2-40B4-BE49-F238E27FC236}">
                    <a16:creationId xmlns:a16="http://schemas.microsoft.com/office/drawing/2014/main" id="{25816A89-71CF-3047-B3E9-940F60F17FD7}"/>
                  </a:ext>
                </a:extLst>
              </p:cNvPr>
              <p:cNvCxnSpPr>
                <a:cxnSpLocks/>
                <a:stCxn id="79" idx="2"/>
                <a:endCxn id="51" idx="2"/>
              </p:cNvCxnSpPr>
              <p:nvPr/>
            </p:nvCxnSpPr>
            <p:spPr>
              <a:xfrm rot="10800000">
                <a:off x="18112722" y="16124695"/>
                <a:ext cx="1855662" cy="535673"/>
              </a:xfrm>
              <a:prstGeom prst="curvedConnector2">
                <a:avLst/>
              </a:prstGeom>
              <a:ln w="12700">
                <a:solidFill>
                  <a:schemeClr val="accent5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CFF5F8E-E523-EB4F-A527-B759395F6B6F}"/>
                  </a:ext>
                </a:extLst>
              </p:cNvPr>
              <p:cNvGrpSpPr/>
              <p:nvPr/>
            </p:nvGrpSpPr>
            <p:grpSpPr>
              <a:xfrm>
                <a:off x="22137811" y="14836945"/>
                <a:ext cx="1296144" cy="1296144"/>
                <a:chOff x="3826033" y="3197568"/>
                <a:chExt cx="720081" cy="720081"/>
              </a:xfrm>
            </p:grpSpPr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C202BF49-E153-0840-9383-4B818944F2C8}"/>
                    </a:ext>
                  </a:extLst>
                </p:cNvPr>
                <p:cNvSpPr/>
                <p:nvPr/>
              </p:nvSpPr>
              <p:spPr>
                <a:xfrm>
                  <a:off x="3826033" y="3197568"/>
                  <a:ext cx="720081" cy="7200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  <a:latin typeface="Tw Cen MT" panose="020B0602020104020603" pitchFamily="34" charset="77"/>
                    <a:cs typeface="Tw Cen MT"/>
                  </a:endParaRPr>
                </a:p>
              </p:txBody>
            </p:sp>
            <p:pic>
              <p:nvPicPr>
                <p:cNvPr id="78" name="Graphic 77" descr="Gears">
                  <a:extLst>
                    <a:ext uri="{FF2B5EF4-FFF2-40B4-BE49-F238E27FC236}">
                      <a16:creationId xmlns:a16="http://schemas.microsoft.com/office/drawing/2014/main" id="{DA8CF2FC-E625-0D4E-9A99-E4ABF388A2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33658" y="3323794"/>
                  <a:ext cx="504825" cy="504825"/>
                </a:xfrm>
                <a:prstGeom prst="rect">
                  <a:avLst/>
                </a:prstGeom>
              </p:spPr>
            </p:pic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8D310D4D-74E0-9249-9AAA-5E071BC691E5}"/>
                  </a:ext>
                </a:extLst>
              </p:cNvPr>
              <p:cNvGrpSpPr/>
              <p:nvPr/>
            </p:nvGrpSpPr>
            <p:grpSpPr>
              <a:xfrm>
                <a:off x="25410941" y="13220211"/>
                <a:ext cx="1296144" cy="1296144"/>
                <a:chOff x="4349660" y="1168535"/>
                <a:chExt cx="720081" cy="72008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A587616-094D-6B41-B5B3-ABA818FA123E}"/>
                    </a:ext>
                  </a:extLst>
                </p:cNvPr>
                <p:cNvSpPr/>
                <p:nvPr/>
              </p:nvSpPr>
              <p:spPr>
                <a:xfrm>
                  <a:off x="4349660" y="1168535"/>
                  <a:ext cx="720081" cy="72008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  <a:latin typeface="Tw Cen MT" panose="020B0602020104020603" pitchFamily="34" charset="77"/>
                    <a:cs typeface="Tw Cen MT"/>
                  </a:endParaRPr>
                </a:p>
              </p:txBody>
            </p:sp>
            <p:pic>
              <p:nvPicPr>
                <p:cNvPr id="76" name="Graphic 75" descr="Database">
                  <a:extLst>
                    <a:ext uri="{FF2B5EF4-FFF2-40B4-BE49-F238E27FC236}">
                      <a16:creationId xmlns:a16="http://schemas.microsoft.com/office/drawing/2014/main" id="{452C2BE6-E697-6C4F-A5AE-5C6314992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45293" y="1264506"/>
                  <a:ext cx="514416" cy="514416"/>
                </a:xfrm>
                <a:prstGeom prst="rect">
                  <a:avLst/>
                </a:prstGeom>
              </p:spPr>
            </p:pic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3AE91F4-3D65-D148-B2C8-3F3E526D143B}"/>
                  </a:ext>
                </a:extLst>
              </p:cNvPr>
              <p:cNvGrpSpPr/>
              <p:nvPr/>
            </p:nvGrpSpPr>
            <p:grpSpPr>
              <a:xfrm>
                <a:off x="23412873" y="15877694"/>
                <a:ext cx="1296144" cy="1296144"/>
                <a:chOff x="4345158" y="2845984"/>
                <a:chExt cx="720081" cy="720081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A88AA80-7540-6E41-9B50-59EA5394524B}"/>
                    </a:ext>
                  </a:extLst>
                </p:cNvPr>
                <p:cNvSpPr/>
                <p:nvPr/>
              </p:nvSpPr>
              <p:spPr>
                <a:xfrm>
                  <a:off x="4345158" y="2845984"/>
                  <a:ext cx="720081" cy="72008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800" dirty="0">
                    <a:solidFill>
                      <a:schemeClr val="tx1"/>
                    </a:solidFill>
                    <a:latin typeface="Tw Cen MT" panose="020B0602020104020603" pitchFamily="34" charset="77"/>
                    <a:cs typeface="Tw Cen MT"/>
                  </a:endParaRPr>
                </a:p>
              </p:txBody>
            </p:sp>
            <p:pic>
              <p:nvPicPr>
                <p:cNvPr id="74" name="Graphic 73" descr="Gears">
                  <a:extLst>
                    <a:ext uri="{FF2B5EF4-FFF2-40B4-BE49-F238E27FC236}">
                      <a16:creationId xmlns:a16="http://schemas.microsoft.com/office/drawing/2014/main" id="{ED3BE9EC-3B56-7E4F-B806-DB1820979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52786" y="2972213"/>
                  <a:ext cx="504825" cy="504825"/>
                </a:xfrm>
                <a:prstGeom prst="rect">
                  <a:avLst/>
                </a:prstGeom>
              </p:spPr>
            </p:pic>
          </p:grp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BF24B668-1771-6246-A98A-B80F4F47CA18}"/>
                  </a:ext>
                </a:extLst>
              </p:cNvPr>
              <p:cNvCxnSpPr>
                <a:cxnSpLocks/>
                <a:stCxn id="75" idx="2"/>
                <a:endCxn id="77" idx="7"/>
              </p:cNvCxnSpPr>
              <p:nvPr/>
            </p:nvCxnSpPr>
            <p:spPr>
              <a:xfrm flipH="1">
                <a:off x="23244141" y="13868283"/>
                <a:ext cx="2166800" cy="1158478"/>
              </a:xfrm>
              <a:prstGeom prst="straightConnector1">
                <a:avLst/>
              </a:prstGeom>
              <a:ln w="12700">
                <a:tailEnd type="triangle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E509421-3B7B-C349-8EBE-B8484A83EB37}"/>
                  </a:ext>
                </a:extLst>
              </p:cNvPr>
              <p:cNvCxnSpPr>
                <a:stCxn id="77" idx="2"/>
                <a:endCxn id="79" idx="7"/>
              </p:cNvCxnSpPr>
              <p:nvPr/>
            </p:nvCxnSpPr>
            <p:spPr>
              <a:xfrm flipH="1">
                <a:off x="21074712" y="15485017"/>
                <a:ext cx="1063101" cy="717094"/>
              </a:xfrm>
              <a:prstGeom prst="straightConnector1">
                <a:avLst/>
              </a:prstGeom>
              <a:ln w="12700">
                <a:tailEnd type="triangle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FF5421-0AB6-8D43-8977-6D66538C9C5C}"/>
                  </a:ext>
                </a:extLst>
              </p:cNvPr>
              <p:cNvCxnSpPr>
                <a:cxnSpLocks/>
                <a:stCxn id="75" idx="3"/>
                <a:endCxn id="73" idx="7"/>
              </p:cNvCxnSpPr>
              <p:nvPr/>
            </p:nvCxnSpPr>
            <p:spPr>
              <a:xfrm flipH="1">
                <a:off x="24519199" y="14326539"/>
                <a:ext cx="1081558" cy="1740971"/>
              </a:xfrm>
              <a:prstGeom prst="straightConnector1">
                <a:avLst/>
              </a:prstGeom>
              <a:ln w="12700">
                <a:tailEnd type="triangle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1D5B8B5-21EB-D14E-977A-28B0ADEC889B}"/>
                  </a:ext>
                </a:extLst>
              </p:cNvPr>
              <p:cNvCxnSpPr>
                <a:cxnSpLocks/>
                <a:stCxn id="73" idx="2"/>
                <a:endCxn id="79" idx="5"/>
              </p:cNvCxnSpPr>
              <p:nvPr/>
            </p:nvCxnSpPr>
            <p:spPr>
              <a:xfrm flipH="1">
                <a:off x="21074712" y="16525766"/>
                <a:ext cx="2338159" cy="592857"/>
              </a:xfrm>
              <a:prstGeom prst="straightConnector1">
                <a:avLst/>
              </a:prstGeom>
              <a:ln w="12700">
                <a:tailEnd type="triangle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>
                <a:extLst>
                  <a:ext uri="{FF2B5EF4-FFF2-40B4-BE49-F238E27FC236}">
                    <a16:creationId xmlns:a16="http://schemas.microsoft.com/office/drawing/2014/main" id="{FF81B2B9-AD79-864F-95C5-ED686653D3E3}"/>
                  </a:ext>
                </a:extLst>
              </p:cNvPr>
              <p:cNvCxnSpPr>
                <a:cxnSpLocks/>
                <a:stCxn id="51" idx="0"/>
                <a:endCxn id="75" idx="1"/>
              </p:cNvCxnSpPr>
              <p:nvPr/>
            </p:nvCxnSpPr>
            <p:spPr>
              <a:xfrm rot="5400000" flipH="1" flipV="1">
                <a:off x="21082669" y="10440081"/>
                <a:ext cx="1548139" cy="7488033"/>
              </a:xfrm>
              <a:prstGeom prst="curvedConnector3">
                <a:avLst>
                  <a:gd name="adj1" fmla="val 113397"/>
                </a:avLst>
              </a:prstGeom>
              <a:ln w="12700">
                <a:tailEnd type="triangle"/>
              </a:ln>
              <a:effectLst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Pie 62">
                <a:extLst>
                  <a:ext uri="{FF2B5EF4-FFF2-40B4-BE49-F238E27FC236}">
                    <a16:creationId xmlns:a16="http://schemas.microsoft.com/office/drawing/2014/main" id="{22ABF95C-70A1-824E-8A71-D77445D8171C}"/>
                  </a:ext>
                </a:extLst>
              </p:cNvPr>
              <p:cNvSpPr/>
              <p:nvPr/>
            </p:nvSpPr>
            <p:spPr>
              <a:xfrm rot="5400000">
                <a:off x="20680077" y="17070473"/>
                <a:ext cx="414370" cy="414370"/>
              </a:xfrm>
              <a:prstGeom prst="pi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  <a:latin typeface="Tw Cen MT" panose="020B0602020104020603" pitchFamily="34" charset="77"/>
                  <a:cs typeface="Tw Cen MT"/>
                </a:endParaRPr>
              </a:p>
            </p:txBody>
          </p:sp>
          <p:sp>
            <p:nvSpPr>
              <p:cNvPr id="64" name="Rounded Rectangular Callout 63">
                <a:extLst>
                  <a:ext uri="{FF2B5EF4-FFF2-40B4-BE49-F238E27FC236}">
                    <a16:creationId xmlns:a16="http://schemas.microsoft.com/office/drawing/2014/main" id="{EBAA90A2-AF82-7946-9A96-D816A881D95C}"/>
                  </a:ext>
                </a:extLst>
              </p:cNvPr>
              <p:cNvSpPr/>
              <p:nvPr/>
            </p:nvSpPr>
            <p:spPr>
              <a:xfrm>
                <a:off x="16943887" y="17026675"/>
                <a:ext cx="2247908" cy="503895"/>
              </a:xfrm>
              <a:prstGeom prst="wedgeRoundRectCallout">
                <a:avLst>
                  <a:gd name="adj1" fmla="val 32428"/>
                  <a:gd name="adj2" fmla="val -108064"/>
                  <a:gd name="adj3" fmla="val 16667"/>
                </a:avLst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GB" sz="1400" dirty="0">
                    <a:latin typeface="Tw Cen MT" panose="020B0602020104020603" pitchFamily="34" charset="77"/>
                  </a:rPr>
                  <a:t>Fast Reads</a:t>
                </a:r>
              </a:p>
            </p:txBody>
          </p:sp>
          <p:sp>
            <p:nvSpPr>
              <p:cNvPr id="65" name="Rounded Rectangular Callout 64">
                <a:extLst>
                  <a:ext uri="{FF2B5EF4-FFF2-40B4-BE49-F238E27FC236}">
                    <a16:creationId xmlns:a16="http://schemas.microsoft.com/office/drawing/2014/main" id="{975D8A13-E0E5-7F46-8D04-35E6CD165EA6}"/>
                  </a:ext>
                </a:extLst>
              </p:cNvPr>
              <p:cNvSpPr/>
              <p:nvPr/>
            </p:nvSpPr>
            <p:spPr>
              <a:xfrm>
                <a:off x="14899894" y="13712443"/>
                <a:ext cx="2872269" cy="1007791"/>
              </a:xfrm>
              <a:prstGeom prst="wedgeRoundRectCallout">
                <a:avLst>
                  <a:gd name="adj1" fmla="val 75883"/>
                  <a:gd name="adj2" fmla="val -14920"/>
                  <a:gd name="adj3" fmla="val 16667"/>
                </a:avLst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GB" sz="1400" dirty="0">
                    <a:latin typeface="Tw Cen MT" panose="020B0602020104020603" pitchFamily="34" charset="77"/>
                  </a:rPr>
                  <a:t>Eventually consistent writes</a:t>
                </a:r>
              </a:p>
            </p:txBody>
          </p:sp>
          <p:sp>
            <p:nvSpPr>
              <p:cNvPr id="66" name="Rounded Rectangular Callout 65">
                <a:extLst>
                  <a:ext uri="{FF2B5EF4-FFF2-40B4-BE49-F238E27FC236}">
                    <a16:creationId xmlns:a16="http://schemas.microsoft.com/office/drawing/2014/main" id="{A6645104-F545-5D42-8747-280D513B31A3}"/>
                  </a:ext>
                </a:extLst>
              </p:cNvPr>
              <p:cNvSpPr/>
              <p:nvPr/>
            </p:nvSpPr>
            <p:spPr>
              <a:xfrm>
                <a:off x="20865429" y="13388163"/>
                <a:ext cx="3251318" cy="1007791"/>
              </a:xfrm>
              <a:prstGeom prst="wedgeRoundRectCallout">
                <a:avLst>
                  <a:gd name="adj1" fmla="val 33849"/>
                  <a:gd name="adj2" fmla="val 72926"/>
                  <a:gd name="adj3" fmla="val 16667"/>
                </a:avLst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GB" sz="1400" dirty="0">
                    <a:latin typeface="Tw Cen MT" panose="020B0602020104020603" pitchFamily="34" charset="77"/>
                  </a:rPr>
                  <a:t>Incremental recompute on write</a:t>
                </a:r>
              </a:p>
            </p:txBody>
          </p:sp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540DA1E7-2EA4-484D-88BC-6F25B5FA0BEB}"/>
                  </a:ext>
                </a:extLst>
              </p:cNvPr>
              <p:cNvSpPr/>
              <p:nvPr/>
            </p:nvSpPr>
            <p:spPr>
              <a:xfrm>
                <a:off x="24392703" y="14668752"/>
                <a:ext cx="3819299" cy="1007791"/>
              </a:xfrm>
              <a:prstGeom prst="round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GB" sz="1400" dirty="0" err="1">
                    <a:latin typeface="Tw Cen MT" panose="020B0602020104020603" pitchFamily="34" charset="77"/>
                  </a:rPr>
                  <a:t>Sharded</a:t>
                </a:r>
                <a:r>
                  <a:rPr lang="en-GB" sz="1400" dirty="0">
                    <a:latin typeface="Tw Cen MT" panose="020B0602020104020603" pitchFamily="34" charset="77"/>
                  </a:rPr>
                  <a:t> compute nodes with partitioned state 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6B68D902-F2FC-A345-9D3C-63505C11CFE6}"/>
                  </a:ext>
                </a:extLst>
              </p:cNvPr>
              <p:cNvCxnSpPr>
                <a:cxnSpLocks/>
                <a:stCxn id="67" idx="1"/>
              </p:cNvCxnSpPr>
              <p:nvPr/>
            </p:nvCxnSpPr>
            <p:spPr>
              <a:xfrm flipH="1">
                <a:off x="24116752" y="15172647"/>
                <a:ext cx="275951" cy="60130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1CFE899-D243-D549-9C87-59483937C117}"/>
                  </a:ext>
                </a:extLst>
              </p:cNvPr>
              <p:cNvCxnSpPr>
                <a:cxnSpLocks/>
                <a:stCxn id="67" idx="1"/>
              </p:cNvCxnSpPr>
              <p:nvPr/>
            </p:nvCxnSpPr>
            <p:spPr>
              <a:xfrm flipH="1">
                <a:off x="23534802" y="15172647"/>
                <a:ext cx="857901" cy="19215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Pie 69">
                <a:extLst>
                  <a:ext uri="{FF2B5EF4-FFF2-40B4-BE49-F238E27FC236}">
                    <a16:creationId xmlns:a16="http://schemas.microsoft.com/office/drawing/2014/main" id="{C41B4A73-AD9C-874B-96C2-855499FF2CB6}"/>
                  </a:ext>
                </a:extLst>
              </p:cNvPr>
              <p:cNvSpPr/>
              <p:nvPr/>
            </p:nvSpPr>
            <p:spPr>
              <a:xfrm rot="5400000">
                <a:off x="24321085" y="16893514"/>
                <a:ext cx="414370" cy="414370"/>
              </a:xfrm>
              <a:prstGeom prst="pi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  <a:latin typeface="Tw Cen MT" panose="020B0602020104020603" pitchFamily="34" charset="77"/>
                  <a:cs typeface="Tw Cen MT"/>
                </a:endParaRPr>
              </a:p>
            </p:txBody>
          </p:sp>
          <p:sp>
            <p:nvSpPr>
              <p:cNvPr id="71" name="Pie 70">
                <a:extLst>
                  <a:ext uri="{FF2B5EF4-FFF2-40B4-BE49-F238E27FC236}">
                    <a16:creationId xmlns:a16="http://schemas.microsoft.com/office/drawing/2014/main" id="{0F583FFA-6353-6341-B69E-5CF07794F65B}"/>
                  </a:ext>
                </a:extLst>
              </p:cNvPr>
              <p:cNvSpPr/>
              <p:nvPr/>
            </p:nvSpPr>
            <p:spPr>
              <a:xfrm rot="5400000">
                <a:off x="23019579" y="15773956"/>
                <a:ext cx="414370" cy="414370"/>
              </a:xfrm>
              <a:prstGeom prst="pi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800" dirty="0">
                  <a:solidFill>
                    <a:schemeClr val="tx1"/>
                  </a:solidFill>
                  <a:latin typeface="Tw Cen MT" panose="020B0602020104020603" pitchFamily="34" charset="77"/>
                  <a:cs typeface="Tw Cen MT"/>
                </a:endParaRPr>
              </a:p>
            </p:txBody>
          </p:sp>
          <p:sp>
            <p:nvSpPr>
              <p:cNvPr id="72" name="Rounded Rectangular Callout 71">
                <a:extLst>
                  <a:ext uri="{FF2B5EF4-FFF2-40B4-BE49-F238E27FC236}">
                    <a16:creationId xmlns:a16="http://schemas.microsoft.com/office/drawing/2014/main" id="{C38B238B-20E1-4D4D-A605-93839D5D7BC7}"/>
                  </a:ext>
                </a:extLst>
              </p:cNvPr>
              <p:cNvSpPr/>
              <p:nvPr/>
            </p:nvSpPr>
            <p:spPr>
              <a:xfrm>
                <a:off x="21332674" y="17409302"/>
                <a:ext cx="2520280" cy="503895"/>
              </a:xfrm>
              <a:prstGeom prst="wedgeRoundRectCallout">
                <a:avLst>
                  <a:gd name="adj1" fmla="val -59109"/>
                  <a:gd name="adj2" fmla="val -44853"/>
                  <a:gd name="adj3" fmla="val 16667"/>
                </a:avLst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lstStyle/>
              <a:p>
                <a:pPr algn="ctr"/>
                <a:r>
                  <a:rPr lang="en-GB" sz="1400" dirty="0">
                    <a:latin typeface="Tw Cen MT" panose="020B0602020104020603" pitchFamily="34" charset="77"/>
                  </a:rPr>
                  <a:t>Cached Results</a:t>
                </a:r>
              </a:p>
            </p:txBody>
          </p:sp>
        </p:grp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CB6929C-A93C-D94A-BF02-D287EFC09C48}"/>
                </a:ext>
              </a:extLst>
            </p:cNvPr>
            <p:cNvSpPr/>
            <p:nvPr/>
          </p:nvSpPr>
          <p:spPr>
            <a:xfrm>
              <a:off x="26772266" y="14250167"/>
              <a:ext cx="1980508" cy="50389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GB" sz="1400" dirty="0">
                  <a:latin typeface="Tw Cen MT" panose="020B0602020104020603" pitchFamily="34" charset="77"/>
                </a:rPr>
                <a:t>2: Efficiency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D153419-AE86-C046-891D-2BA0EA203D70}"/>
                </a:ext>
              </a:extLst>
            </p:cNvPr>
            <p:cNvSpPr/>
            <p:nvPr/>
          </p:nvSpPr>
          <p:spPr>
            <a:xfrm>
              <a:off x="19358326" y="14328526"/>
              <a:ext cx="2581427" cy="50389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r>
                <a:rPr lang="en-GB" sz="1400" dirty="0">
                  <a:latin typeface="Tw Cen MT" panose="020B0602020104020603" pitchFamily="34" charset="77"/>
                </a:rPr>
                <a:t>1: Compatibility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26F8C34-7E60-2E4A-9BA4-6752727A2788}"/>
              </a:ext>
            </a:extLst>
          </p:cNvPr>
          <p:cNvSpPr txBox="1"/>
          <p:nvPr/>
        </p:nvSpPr>
        <p:spPr>
          <a:xfrm>
            <a:off x="292131" y="3618715"/>
            <a:ext cx="7340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Tw Cen MT"/>
                <a:cs typeface="Tw Cen MT"/>
              </a:rPr>
              <a:t>Challenge 1: Compatibility</a:t>
            </a:r>
            <a:r>
              <a:rPr lang="en-GB" dirty="0">
                <a:latin typeface="Tw Cen MT"/>
                <a:cs typeface="Tw Cen MT"/>
              </a:rPr>
              <a:t>: Support incremental computations for UDF</a:t>
            </a:r>
          </a:p>
          <a:p>
            <a:r>
              <a:rPr lang="en-GB" dirty="0">
                <a:solidFill>
                  <a:schemeClr val="accent3"/>
                </a:solidFill>
                <a:latin typeface="Tw Cen MT"/>
                <a:cs typeface="Tw Cen MT"/>
              </a:rPr>
              <a:t>Challenge 2: Efficiency</a:t>
            </a:r>
            <a:r>
              <a:rPr lang="en-GB" dirty="0">
                <a:latin typeface="Tw Cen MT"/>
                <a:cs typeface="Tw Cen MT"/>
              </a:rPr>
              <a:t>: Support </a:t>
            </a:r>
            <a:r>
              <a:rPr lang="en-GB" dirty="0" err="1">
                <a:latin typeface="Tw Cen MT"/>
                <a:cs typeface="Tw Cen MT"/>
              </a:rPr>
              <a:t>sharding</a:t>
            </a:r>
            <a:r>
              <a:rPr lang="en-GB" dirty="0">
                <a:latin typeface="Tw Cen MT"/>
                <a:cs typeface="Tw Cen MT"/>
              </a:rPr>
              <a:t> (parallelizing and distribution) the UDF or risk being a bottleneck to scaling</a:t>
            </a:r>
          </a:p>
          <a:p>
            <a:endParaRPr lang="en-GB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3394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Research Challenges: UDFs and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B25CD3-B2BC-A541-94D8-55BBC5E2F53A}"/>
              </a:ext>
            </a:extLst>
          </p:cNvPr>
          <p:cNvGrpSpPr/>
          <p:nvPr/>
        </p:nvGrpSpPr>
        <p:grpSpPr>
          <a:xfrm>
            <a:off x="3779912" y="1923678"/>
            <a:ext cx="4896544" cy="2611600"/>
            <a:chOff x="2003676" y="11967051"/>
            <a:chExt cx="9822477" cy="5238877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4D5E235F-6567-DF42-8966-0B473ECDDC39}"/>
                </a:ext>
              </a:extLst>
            </p:cNvPr>
            <p:cNvSpPr/>
            <p:nvPr/>
          </p:nvSpPr>
          <p:spPr>
            <a:xfrm>
              <a:off x="2003676" y="11967051"/>
              <a:ext cx="1136958" cy="5131370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" wrap="none" rtlCol="0" anchor="ctr"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Tw Cen MT"/>
                  <a:cs typeface="Tw Cen MT"/>
                </a:rPr>
                <a:t>State</a:t>
              </a:r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2F2797A2-534F-BF45-BC38-94C106E4CC40}"/>
                </a:ext>
              </a:extLst>
            </p:cNvPr>
            <p:cNvSpPr/>
            <p:nvPr/>
          </p:nvSpPr>
          <p:spPr>
            <a:xfrm rot="10800000">
              <a:off x="2831702" y="12014216"/>
              <a:ext cx="1243432" cy="5191712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wrap="none" rtlCol="0" anchor="ctr">
              <a:no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latin typeface="Tw Cen MT"/>
                  <a:cs typeface="Tw Cen MT"/>
                </a:rPr>
                <a:t>Parallelizing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F02A94-9515-844F-937E-3D4D3C4AC834}"/>
                </a:ext>
              </a:extLst>
            </p:cNvPr>
            <p:cNvSpPr txBox="1"/>
            <p:nvPr/>
          </p:nvSpPr>
          <p:spPr>
            <a:xfrm>
              <a:off x="4377591" y="12039058"/>
              <a:ext cx="7448562" cy="5000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w Cen MT" panose="020B0602020104020603" pitchFamily="34" charset="77"/>
                </a:rPr>
                <a:t>Single-tuple UDF </a:t>
              </a:r>
            </a:p>
            <a:p>
              <a:pPr lvl="1" indent="0"/>
              <a:r>
                <a:rPr lang="en-GB" sz="1400" dirty="0">
                  <a:latin typeface="Tw Cen MT" panose="020B0602020104020603" pitchFamily="34" charset="77"/>
                </a:rPr>
                <a:t>single input, single output</a:t>
              </a:r>
            </a:p>
            <a:p>
              <a:pPr lvl="1" indent="0"/>
              <a:endParaRPr lang="en-GB" sz="1400" dirty="0">
                <a:latin typeface="Tw Cen MT" panose="020B0602020104020603" pitchFamily="34" charset="77"/>
              </a:endParaRPr>
            </a:p>
            <a:p>
              <a:r>
                <a:rPr lang="en-GB" dirty="0">
                  <a:latin typeface="Tw Cen MT" panose="020B0602020104020603" pitchFamily="34" charset="77"/>
                </a:rPr>
                <a:t>Aggregation, Set-returning function</a:t>
              </a:r>
            </a:p>
            <a:p>
              <a:pPr lvl="1" indent="0"/>
              <a:r>
                <a:rPr lang="en-GB" sz="1400" dirty="0">
                  <a:solidFill>
                    <a:prstClr val="black"/>
                  </a:solidFill>
                  <a:latin typeface="Tw Cen MT" panose="020B0602020104020603" pitchFamily="34" charset="77"/>
                </a:rPr>
                <a:t>multiple inputs </a:t>
              </a:r>
              <a:r>
                <a:rPr lang="en-GB" sz="1400" b="1" dirty="0">
                  <a:solidFill>
                    <a:prstClr val="black"/>
                  </a:solidFill>
                  <a:latin typeface="Tw Cen MT" panose="020B0602020104020603" pitchFamily="34" charset="77"/>
                </a:rPr>
                <a:t>or</a:t>
              </a:r>
              <a:r>
                <a:rPr lang="en-GB" sz="1400" dirty="0">
                  <a:solidFill>
                    <a:prstClr val="black"/>
                  </a:solidFill>
                  <a:latin typeface="Tw Cen MT" panose="020B0602020104020603" pitchFamily="34" charset="77"/>
                </a:rPr>
                <a:t> outputs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GB" dirty="0">
                <a:latin typeface="Tw Cen MT" panose="020B0602020104020603" pitchFamily="34" charset="77"/>
              </a:endParaRPr>
            </a:p>
            <a:p>
              <a:r>
                <a:rPr lang="en-GB" dirty="0">
                  <a:latin typeface="Tw Cen MT" panose="020B0602020104020603" pitchFamily="34" charset="77"/>
                </a:rPr>
                <a:t>Table Function</a:t>
              </a:r>
            </a:p>
            <a:p>
              <a:pPr lvl="1" indent="0"/>
              <a:r>
                <a:rPr lang="en-GB" sz="1400" dirty="0">
                  <a:latin typeface="Tw Cen MT" panose="020B0602020104020603" pitchFamily="34" charset="77"/>
                </a:rPr>
                <a:t>multiple inputs </a:t>
              </a:r>
              <a:r>
                <a:rPr lang="en-GB" sz="1400" b="1" dirty="0">
                  <a:latin typeface="Tw Cen MT" panose="020B0602020104020603" pitchFamily="34" charset="77"/>
                </a:rPr>
                <a:t>and</a:t>
              </a:r>
              <a:r>
                <a:rPr lang="en-GB" sz="1400" dirty="0">
                  <a:latin typeface="Tw Cen MT" panose="020B0602020104020603" pitchFamily="34" charset="77"/>
                </a:rPr>
                <a:t> outputs, only parallelizable with additional knowledge of the function itself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9B09843-7B5E-3B45-977D-931F39218F7E}"/>
              </a:ext>
            </a:extLst>
          </p:cNvPr>
          <p:cNvSpPr txBox="1"/>
          <p:nvPr/>
        </p:nvSpPr>
        <p:spPr>
          <a:xfrm>
            <a:off x="395288" y="977463"/>
            <a:ext cx="51646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w Cen MT"/>
                <a:cs typeface="Tw Cen MT"/>
              </a:rPr>
              <a:t>UDFs are a powerful extension point for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w Cen MT"/>
                <a:cs typeface="Tw Cen MT"/>
              </a:rPr>
              <a:t>Third-party libraries, serialization, conversion</a:t>
            </a:r>
          </a:p>
          <a:p>
            <a:endParaRPr lang="en-GB" dirty="0">
              <a:latin typeface="Tw Cen MT"/>
              <a:cs typeface="Tw Cen M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37192-8C2F-F144-96FF-747049D6EA77}"/>
              </a:ext>
            </a:extLst>
          </p:cNvPr>
          <p:cNvSpPr txBox="1"/>
          <p:nvPr/>
        </p:nvSpPr>
        <p:spPr>
          <a:xfrm>
            <a:off x="387695" y="2357776"/>
            <a:ext cx="32482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w Cen MT"/>
                <a:cs typeface="Tw Cen MT"/>
              </a:rPr>
              <a:t>Imperative source language with shared mutable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w Cen MT"/>
                <a:cs typeface="Tw Cen MT"/>
              </a:rPr>
              <a:t>Table function and aggregation interfaces, are inherently stateful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w Cen MT"/>
                <a:cs typeface="Tw Cen MT"/>
              </a:rPr>
              <a:t>The more state is used, the harder it is to parallelize or shard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22421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C53E91-F32D-094A-ADA0-E952EFCA3C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Compilation Target and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190A-AA59-594D-9088-EB13161F9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7879BC8-87F8-7C43-814A-76D9F340B4EC}"/>
              </a:ext>
            </a:extLst>
          </p:cNvPr>
          <p:cNvSpPr/>
          <p:nvPr/>
        </p:nvSpPr>
        <p:spPr>
          <a:xfrm>
            <a:off x="251240" y="1995686"/>
            <a:ext cx="4068732" cy="228147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72000" rIns="72000" rtlCol="0" anchor="ctr">
            <a:spAutoFit/>
          </a:bodyPr>
          <a:lstStyle/>
          <a:p>
            <a:pPr defTabSz="2968782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en-US" sz="1600" dirty="0">
                <a:latin typeface="Tw Cen MT"/>
                <a:cs typeface="Tw Cen MT"/>
              </a:rPr>
              <a:t>💡 Use parallelizing compiler (</a:t>
            </a:r>
            <a:r>
              <a:rPr lang="en-US" sz="1600" dirty="0" err="1">
                <a:latin typeface="Tw Cen MT"/>
                <a:cs typeface="Tw Cen MT"/>
              </a:rPr>
              <a:t>Ohua</a:t>
            </a:r>
            <a:r>
              <a:rPr lang="en-US" sz="1600" baseline="30000" dirty="0">
                <a:latin typeface="Tw Cen MT"/>
                <a:cs typeface="Tw Cen MT"/>
              </a:rPr>
              <a:t>[2,3]</a:t>
            </a:r>
            <a:r>
              <a:rPr lang="en-US" sz="1600" dirty="0">
                <a:latin typeface="Tw Cen MT"/>
                <a:cs typeface="Tw Cen MT"/>
              </a:rPr>
              <a:t>) to split UDF program into</a:t>
            </a:r>
          </a:p>
          <a:p>
            <a:pPr marL="284400" lvl="1" indent="-284400" defTabSz="296878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Tw Cen MT"/>
                <a:cs typeface="Tw Cen MT"/>
              </a:rPr>
              <a:t>Single “outer” program, </a:t>
            </a:r>
            <a:r>
              <a:rPr lang="en-US" sz="1600" i="1" dirty="0">
                <a:latin typeface="Tw Cen MT"/>
                <a:cs typeface="Tw Cen MT"/>
              </a:rPr>
              <a:t>without shared state</a:t>
            </a:r>
            <a:r>
              <a:rPr lang="en-US" sz="1600" dirty="0">
                <a:latin typeface="Tw Cen MT"/>
                <a:cs typeface="Tw Cen MT"/>
              </a:rPr>
              <a:t>, suitable for transformation into the </a:t>
            </a:r>
            <a:r>
              <a:rPr lang="en-US" sz="1600" b="1" dirty="0">
                <a:latin typeface="Tw Cen MT"/>
                <a:cs typeface="Tw Cen MT"/>
              </a:rPr>
              <a:t>query</a:t>
            </a:r>
            <a:r>
              <a:rPr lang="en-US" sz="1600" dirty="0">
                <a:latin typeface="Tw Cen MT"/>
                <a:cs typeface="Tw Cen MT"/>
              </a:rPr>
              <a:t> </a:t>
            </a:r>
            <a:r>
              <a:rPr lang="en-US" sz="1600" b="1" dirty="0">
                <a:latin typeface="Tw Cen MT"/>
                <a:cs typeface="Tw Cen MT"/>
              </a:rPr>
              <a:t>graph</a:t>
            </a:r>
          </a:p>
          <a:p>
            <a:pPr marL="284400" lvl="1" indent="-284400" defTabSz="2968782" fontAlgn="auto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600" dirty="0">
                <a:latin typeface="Tw Cen MT"/>
                <a:cs typeface="Tw Cen MT"/>
              </a:rPr>
              <a:t>Multiple ”inner” programs</a:t>
            </a:r>
            <a:r>
              <a:rPr lang="en-US" sz="1600" i="1" dirty="0">
                <a:latin typeface="Tw Cen MT"/>
                <a:cs typeface="Tw Cen MT"/>
              </a:rPr>
              <a:t>, using shared state</a:t>
            </a:r>
            <a:r>
              <a:rPr lang="en-US" sz="1600" dirty="0">
                <a:latin typeface="Tw Cen MT"/>
                <a:cs typeface="Tw Cen MT"/>
              </a:rPr>
              <a:t> internally, suitable for forming the core of </a:t>
            </a:r>
            <a:r>
              <a:rPr lang="en-US" sz="1600" b="1" dirty="0">
                <a:latin typeface="Tw Cen MT"/>
                <a:cs typeface="Tw Cen MT"/>
              </a:rPr>
              <a:t>stateful</a:t>
            </a:r>
            <a:r>
              <a:rPr lang="en-US" sz="1600" dirty="0">
                <a:latin typeface="Tw Cen MT"/>
                <a:cs typeface="Tw Cen MT"/>
              </a:rPr>
              <a:t> </a:t>
            </a:r>
            <a:r>
              <a:rPr lang="en-US" sz="1600" b="1" dirty="0">
                <a:latin typeface="Tw Cen MT"/>
                <a:cs typeface="Tw Cen MT"/>
              </a:rPr>
              <a:t>operators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26A287-2F8D-FD48-BBBA-DEDB0D871C85}"/>
              </a:ext>
            </a:extLst>
          </p:cNvPr>
          <p:cNvGrpSpPr/>
          <p:nvPr/>
        </p:nvGrpSpPr>
        <p:grpSpPr>
          <a:xfrm>
            <a:off x="4349762" y="1095745"/>
            <a:ext cx="3350121" cy="2952010"/>
            <a:chOff x="2003675" y="20881758"/>
            <a:chExt cx="7247505" cy="6386248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8F88D8D9-C774-D34E-B861-851F95BF9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14712" b="35583"/>
            <a:stretch/>
          </p:blipFill>
          <p:spPr>
            <a:xfrm>
              <a:off x="2003675" y="20881758"/>
              <a:ext cx="7247505" cy="638624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C764426-1C72-E841-8362-CCAD0365AD6A}"/>
                </a:ext>
              </a:extLst>
            </p:cNvPr>
            <p:cNvSpPr/>
            <p:nvPr/>
          </p:nvSpPr>
          <p:spPr>
            <a:xfrm>
              <a:off x="3617982" y="21785820"/>
              <a:ext cx="1276870" cy="297141"/>
            </a:xfrm>
            <a:prstGeom prst="rect">
              <a:avLst/>
            </a:prstGeom>
            <a:solidFill>
              <a:schemeClr val="accent4">
                <a:alpha val="34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D80D64-3C77-D046-B4EB-7F4F29183060}"/>
                </a:ext>
              </a:extLst>
            </p:cNvPr>
            <p:cNvSpPr/>
            <p:nvPr/>
          </p:nvSpPr>
          <p:spPr>
            <a:xfrm>
              <a:off x="4152704" y="22987024"/>
              <a:ext cx="1276870" cy="280980"/>
            </a:xfrm>
            <a:prstGeom prst="rect">
              <a:avLst/>
            </a:prstGeom>
            <a:solidFill>
              <a:schemeClr val="accent4">
                <a:alpha val="34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AB98F8-72E3-CA4D-820C-26BE16213207}"/>
                </a:ext>
              </a:extLst>
            </p:cNvPr>
            <p:cNvSpPr/>
            <p:nvPr/>
          </p:nvSpPr>
          <p:spPr>
            <a:xfrm>
              <a:off x="4152704" y="23596878"/>
              <a:ext cx="1276870" cy="265408"/>
            </a:xfrm>
            <a:prstGeom prst="rect">
              <a:avLst/>
            </a:prstGeom>
            <a:solidFill>
              <a:schemeClr val="accent4">
                <a:alpha val="34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7562D6-A826-AE41-AB3A-9CCF5CA77951}"/>
                </a:ext>
              </a:extLst>
            </p:cNvPr>
            <p:cNvSpPr/>
            <p:nvPr/>
          </p:nvSpPr>
          <p:spPr>
            <a:xfrm>
              <a:off x="4152704" y="24191161"/>
              <a:ext cx="1276870" cy="265408"/>
            </a:xfrm>
            <a:prstGeom prst="rect">
              <a:avLst/>
            </a:prstGeom>
            <a:solidFill>
              <a:schemeClr val="accent4">
                <a:alpha val="34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37E157-90BA-D34E-ADA9-6C4A47C0C989}"/>
                </a:ext>
              </a:extLst>
            </p:cNvPr>
            <p:cNvSpPr/>
            <p:nvPr/>
          </p:nvSpPr>
          <p:spPr>
            <a:xfrm>
              <a:off x="3182930" y="25381480"/>
              <a:ext cx="1276870" cy="272771"/>
            </a:xfrm>
            <a:prstGeom prst="rect">
              <a:avLst/>
            </a:prstGeom>
            <a:solidFill>
              <a:schemeClr val="accent4">
                <a:alpha val="34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6EF881-9A66-6349-A9AA-4B9F33BD1D1C}"/>
                </a:ext>
              </a:extLst>
            </p:cNvPr>
            <p:cNvSpPr/>
            <p:nvPr/>
          </p:nvSpPr>
          <p:spPr>
            <a:xfrm>
              <a:off x="3060361" y="21793311"/>
              <a:ext cx="5511556" cy="297141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DC9EA7-6ABF-174D-8FB6-F67146EA82A1}"/>
                </a:ext>
              </a:extLst>
            </p:cNvPr>
            <p:cNvSpPr/>
            <p:nvPr/>
          </p:nvSpPr>
          <p:spPr>
            <a:xfrm>
              <a:off x="4137596" y="22981523"/>
              <a:ext cx="2915087" cy="293535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2D3E5C-8A66-204E-A8BA-ACD65B85E709}"/>
                </a:ext>
              </a:extLst>
            </p:cNvPr>
            <p:cNvSpPr/>
            <p:nvPr/>
          </p:nvSpPr>
          <p:spPr>
            <a:xfrm>
              <a:off x="3182928" y="25365311"/>
              <a:ext cx="5203114" cy="1187973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1B784B-FC21-A944-AB12-89C3955CEBE8}"/>
                </a:ext>
              </a:extLst>
            </p:cNvPr>
            <p:cNvSpPr/>
            <p:nvPr/>
          </p:nvSpPr>
          <p:spPr>
            <a:xfrm>
              <a:off x="3063487" y="22096563"/>
              <a:ext cx="2494972" cy="297141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400479AB-629F-604D-AA2C-0503A2F74BB0}"/>
                </a:ext>
              </a:extLst>
            </p:cNvPr>
            <p:cNvCxnSpPr>
              <a:cxnSpLocks/>
              <a:stCxn id="16" idx="3"/>
              <a:endCxn id="18" idx="3"/>
            </p:cNvCxnSpPr>
            <p:nvPr/>
          </p:nvCxnSpPr>
          <p:spPr>
            <a:xfrm flipH="1" flipV="1">
              <a:off x="5558459" y="22245135"/>
              <a:ext cx="1494224" cy="883156"/>
            </a:xfrm>
            <a:prstGeom prst="curvedConnector3">
              <a:avLst>
                <a:gd name="adj1" fmla="val -34209"/>
              </a:avLst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50F979-D25C-B842-8538-297FD00A26AD}"/>
                </a:ext>
              </a:extLst>
            </p:cNvPr>
            <p:cNvSpPr/>
            <p:nvPr/>
          </p:nvSpPr>
          <p:spPr>
            <a:xfrm>
              <a:off x="3567401" y="22674494"/>
              <a:ext cx="2068227" cy="293535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4F4A48EA-D37B-0347-A732-92BEB83664BA}"/>
                </a:ext>
              </a:extLst>
            </p:cNvPr>
            <p:cNvCxnSpPr>
              <a:cxnSpLocks/>
              <a:stCxn id="16" idx="1"/>
              <a:endCxn id="20" idx="1"/>
            </p:cNvCxnSpPr>
            <p:nvPr/>
          </p:nvCxnSpPr>
          <p:spPr>
            <a:xfrm rot="10800000">
              <a:off x="3567404" y="22821264"/>
              <a:ext cx="570194" cy="307029"/>
            </a:xfrm>
            <a:prstGeom prst="curvedConnector3">
              <a:avLst>
                <a:gd name="adj1" fmla="val 189645"/>
              </a:avLst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D2FA0605-2BE1-674E-853E-AC36209A57AC}"/>
                </a:ext>
              </a:extLst>
            </p:cNvPr>
            <p:cNvCxnSpPr>
              <a:cxnSpLocks/>
              <a:stCxn id="20" idx="1"/>
              <a:endCxn id="18" idx="1"/>
            </p:cNvCxnSpPr>
            <p:nvPr/>
          </p:nvCxnSpPr>
          <p:spPr>
            <a:xfrm rot="10800000">
              <a:off x="3063489" y="22245135"/>
              <a:ext cx="503914" cy="576127"/>
            </a:xfrm>
            <a:prstGeom prst="curvedConnector3">
              <a:avLst>
                <a:gd name="adj1" fmla="val 201436"/>
              </a:avLst>
            </a:prstGeom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FC80D65-DEDC-7943-A863-FCADF56336D3}"/>
              </a:ext>
            </a:extLst>
          </p:cNvPr>
          <p:cNvSpPr txBox="1">
            <a:spLocks noChangeAspect="1"/>
          </p:cNvSpPr>
          <p:nvPr/>
        </p:nvSpPr>
        <p:spPr>
          <a:xfrm>
            <a:off x="395288" y="4459986"/>
            <a:ext cx="7099557" cy="530020"/>
          </a:xfrm>
          <a:prstGeom prst="rect">
            <a:avLst/>
          </a:prstGeom>
          <a:noFill/>
          <a:ln>
            <a:noFill/>
          </a:ln>
        </p:spPr>
        <p:txBody>
          <a:bodyPr lIns="46800" rIns="46800" numCol="1"/>
          <a:lstStyle/>
          <a:p>
            <a:pPr marL="342900" indent="-342900">
              <a:buFont typeface="+mj-lt"/>
              <a:buAutoNum type="arabicPeriod" startAt="2"/>
            </a:pPr>
            <a:r>
              <a:rPr lang="en-GB" sz="1050" dirty="0"/>
              <a:t>Sebastian </a:t>
            </a:r>
            <a:r>
              <a:rPr lang="en-GB" sz="1050" dirty="0" err="1"/>
              <a:t>Ertel</a:t>
            </a:r>
            <a:r>
              <a:rPr lang="en-GB" sz="1050" dirty="0"/>
              <a:t>, "Towards Implicit Parallel Programming for Systems." Dissertation, 2019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GB" sz="1050" dirty="0"/>
              <a:t>Sebastian </a:t>
            </a:r>
            <a:r>
              <a:rPr lang="en-GB" sz="1050" dirty="0" err="1"/>
              <a:t>Ertel</a:t>
            </a:r>
            <a:r>
              <a:rPr lang="en-GB" sz="1050" dirty="0"/>
              <a:t>, Justus Adam, Norman Rink, Andrés </a:t>
            </a:r>
            <a:r>
              <a:rPr lang="en-GB" sz="1050" dirty="0" err="1"/>
              <a:t>Goens</a:t>
            </a:r>
            <a:r>
              <a:rPr lang="en-GB" sz="1050" dirty="0"/>
              <a:t>, Jeronimo </a:t>
            </a:r>
            <a:r>
              <a:rPr lang="en-GB" sz="1050" dirty="0" err="1"/>
              <a:t>Castrillon</a:t>
            </a:r>
            <a:r>
              <a:rPr lang="en-GB" sz="1050" dirty="0"/>
              <a:t>, "</a:t>
            </a:r>
            <a:r>
              <a:rPr lang="en-GB" sz="1050" dirty="0" err="1"/>
              <a:t>STCLang</a:t>
            </a:r>
            <a:r>
              <a:rPr lang="en-GB" sz="1050" dirty="0"/>
              <a:t>: State Thread Composition as a Foundation for Monadic Dataflow Parallelism." Haskell’19.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2AA32D-80E0-6B44-BA37-F8251A4044B3}"/>
              </a:ext>
            </a:extLst>
          </p:cNvPr>
          <p:cNvSpPr txBox="1"/>
          <p:nvPr/>
        </p:nvSpPr>
        <p:spPr>
          <a:xfrm>
            <a:off x="5336156" y="4139002"/>
            <a:ext cx="1900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outer program to graph</a:t>
            </a:r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348D14DD-4955-FD40-8B1A-E772721F1E1F}"/>
              </a:ext>
            </a:extLst>
          </p:cNvPr>
          <p:cNvSpPr/>
          <p:nvPr/>
        </p:nvSpPr>
        <p:spPr>
          <a:xfrm>
            <a:off x="7486318" y="1582319"/>
            <a:ext cx="1347485" cy="953453"/>
          </a:xfrm>
          <a:prstGeom prst="wedgeRoundRectCallout">
            <a:avLst>
              <a:gd name="adj1" fmla="val -89381"/>
              <a:gd name="adj2" fmla="val -12233"/>
              <a:gd name="adj3" fmla="val 16667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400" dirty="0">
                <a:latin typeface="Tw Cen MT" panose="020B0602020104020603" pitchFamily="34" charset="77"/>
              </a:rPr>
              <a:t>Find state mutations and recursively find dependencies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D73332-8AC6-3245-8F93-8F9352103A21}"/>
              </a:ext>
            </a:extLst>
          </p:cNvPr>
          <p:cNvSpPr txBox="1"/>
          <p:nvPr/>
        </p:nvSpPr>
        <p:spPr>
          <a:xfrm>
            <a:off x="7113127" y="2589971"/>
            <a:ext cx="1413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bundle into </a:t>
            </a:r>
          </a:p>
          <a:p>
            <a:r>
              <a:rPr lang="en-GB" sz="1400" dirty="0"/>
              <a:t>stateful operator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F6C780A-A28E-F746-9680-B06D54B02073}"/>
              </a:ext>
            </a:extLst>
          </p:cNvPr>
          <p:cNvGrpSpPr/>
          <p:nvPr/>
        </p:nvGrpSpPr>
        <p:grpSpPr>
          <a:xfrm>
            <a:off x="2915816" y="3873414"/>
            <a:ext cx="250328" cy="250328"/>
            <a:chOff x="17117197" y="27369441"/>
            <a:chExt cx="623462" cy="623462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DE39D83-73E1-F549-9E7D-F426C558A566}"/>
                </a:ext>
              </a:extLst>
            </p:cNvPr>
            <p:cNvSpPr/>
            <p:nvPr/>
          </p:nvSpPr>
          <p:spPr>
            <a:xfrm>
              <a:off x="17117197" y="27369441"/>
              <a:ext cx="623462" cy="623462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pic>
          <p:nvPicPr>
            <p:cNvPr id="29" name="Graphic 28" descr="Gears">
              <a:extLst>
                <a:ext uri="{FF2B5EF4-FFF2-40B4-BE49-F238E27FC236}">
                  <a16:creationId xmlns:a16="http://schemas.microsoft.com/office/drawing/2014/main" id="{417B8721-1B11-8C43-B474-D2DE41266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183018" y="27448006"/>
              <a:ext cx="491819" cy="49181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CA97B08-BE40-3149-8BD4-35A231CC259E}"/>
              </a:ext>
            </a:extLst>
          </p:cNvPr>
          <p:cNvGrpSpPr/>
          <p:nvPr/>
        </p:nvGrpSpPr>
        <p:grpSpPr>
          <a:xfrm>
            <a:off x="1835696" y="3103003"/>
            <a:ext cx="242228" cy="314558"/>
            <a:chOff x="16926312" y="23459771"/>
            <a:chExt cx="1815150" cy="235715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BA66A3-FEC7-E04A-9846-59BE483E998F}"/>
                </a:ext>
              </a:extLst>
            </p:cNvPr>
            <p:cNvSpPr/>
            <p:nvPr/>
          </p:nvSpPr>
          <p:spPr>
            <a:xfrm>
              <a:off x="17604769" y="23459771"/>
              <a:ext cx="487268" cy="487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7C3CE0D-23C8-BD4D-8417-58B2675C1687}"/>
                </a:ext>
              </a:extLst>
            </p:cNvPr>
            <p:cNvCxnSpPr>
              <a:cxnSpLocks/>
              <a:stCxn id="31" idx="3"/>
              <a:endCxn id="33" idx="0"/>
            </p:cNvCxnSpPr>
            <p:nvPr/>
          </p:nvCxnSpPr>
          <p:spPr>
            <a:xfrm flipH="1">
              <a:off x="17169946" y="23875679"/>
              <a:ext cx="506183" cy="47872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DFB67D-A45A-2D40-BD69-B5419438055F}"/>
                </a:ext>
              </a:extLst>
            </p:cNvPr>
            <p:cNvSpPr/>
            <p:nvPr/>
          </p:nvSpPr>
          <p:spPr>
            <a:xfrm>
              <a:off x="16926312" y="24354407"/>
              <a:ext cx="487268" cy="487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02432E-3C6F-B946-B67C-20A0862B8170}"/>
                </a:ext>
              </a:extLst>
            </p:cNvPr>
            <p:cNvSpPr/>
            <p:nvPr/>
          </p:nvSpPr>
          <p:spPr>
            <a:xfrm>
              <a:off x="17415492" y="25329657"/>
              <a:ext cx="487268" cy="4872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85B2EE9-1E6C-EF49-A845-A6A97E3BD19B}"/>
                </a:ext>
              </a:extLst>
            </p:cNvPr>
            <p:cNvCxnSpPr>
              <a:cxnSpLocks/>
              <a:stCxn id="33" idx="4"/>
              <a:endCxn id="34" idx="1"/>
            </p:cNvCxnSpPr>
            <p:nvPr/>
          </p:nvCxnSpPr>
          <p:spPr>
            <a:xfrm>
              <a:off x="17169946" y="24841675"/>
              <a:ext cx="316906" cy="55934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6A50EE5-39A7-1F49-BADB-2A36AA3B71E5}"/>
                </a:ext>
              </a:extLst>
            </p:cNvPr>
            <p:cNvSpPr/>
            <p:nvPr/>
          </p:nvSpPr>
          <p:spPr>
            <a:xfrm>
              <a:off x="18254194" y="23993262"/>
              <a:ext cx="487268" cy="487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26CCDD-1981-0D47-B5D9-C0D41186268E}"/>
                </a:ext>
              </a:extLst>
            </p:cNvPr>
            <p:cNvCxnSpPr>
              <a:cxnSpLocks/>
              <a:stCxn id="31" idx="5"/>
              <a:endCxn id="36" idx="1"/>
            </p:cNvCxnSpPr>
            <p:nvPr/>
          </p:nvCxnSpPr>
          <p:spPr>
            <a:xfrm>
              <a:off x="18020678" y="23875679"/>
              <a:ext cx="304876" cy="18894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4AC41FB-0B6B-F347-B90D-A2F7546B7B91}"/>
                </a:ext>
              </a:extLst>
            </p:cNvPr>
            <p:cNvCxnSpPr>
              <a:cxnSpLocks/>
              <a:stCxn id="36" idx="4"/>
              <a:endCxn id="39" idx="7"/>
            </p:cNvCxnSpPr>
            <p:nvPr/>
          </p:nvCxnSpPr>
          <p:spPr>
            <a:xfrm flipH="1">
              <a:off x="18370438" y="24480530"/>
              <a:ext cx="127390" cy="378567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0A9688F-3F59-3341-93B5-E4FA9A434AA0}"/>
                </a:ext>
              </a:extLst>
            </p:cNvPr>
            <p:cNvSpPr/>
            <p:nvPr/>
          </p:nvSpPr>
          <p:spPr>
            <a:xfrm>
              <a:off x="17954530" y="24787738"/>
              <a:ext cx="487268" cy="487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7863086-3A3E-8F49-AD7F-9780B28F9A16}"/>
                </a:ext>
              </a:extLst>
            </p:cNvPr>
            <p:cNvCxnSpPr>
              <a:cxnSpLocks/>
              <a:stCxn id="39" idx="3"/>
              <a:endCxn id="34" idx="7"/>
            </p:cNvCxnSpPr>
            <p:nvPr/>
          </p:nvCxnSpPr>
          <p:spPr>
            <a:xfrm flipH="1">
              <a:off x="17831401" y="25203646"/>
              <a:ext cx="194489" cy="19737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376C24-1A36-BA4D-AA61-443712F99C5F}"/>
              </a:ext>
            </a:extLst>
          </p:cNvPr>
          <p:cNvGrpSpPr/>
          <p:nvPr/>
        </p:nvGrpSpPr>
        <p:grpSpPr>
          <a:xfrm>
            <a:off x="8244986" y="3183719"/>
            <a:ext cx="549134" cy="549134"/>
            <a:chOff x="17117197" y="27369441"/>
            <a:chExt cx="623462" cy="623462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2E5D0CC-2F43-814D-849D-82E243A2467E}"/>
                </a:ext>
              </a:extLst>
            </p:cNvPr>
            <p:cNvSpPr/>
            <p:nvPr/>
          </p:nvSpPr>
          <p:spPr>
            <a:xfrm>
              <a:off x="17117197" y="27369441"/>
              <a:ext cx="623462" cy="6234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pic>
          <p:nvPicPr>
            <p:cNvPr id="43" name="Graphic 42" descr="Gears">
              <a:extLst>
                <a:ext uri="{FF2B5EF4-FFF2-40B4-BE49-F238E27FC236}">
                  <a16:creationId xmlns:a16="http://schemas.microsoft.com/office/drawing/2014/main" id="{FA35B6F9-860C-7047-9C23-6DBD8687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183018" y="27448006"/>
              <a:ext cx="491819" cy="491819"/>
            </a:xfrm>
            <a:prstGeom prst="rect">
              <a:avLst/>
            </a:prstGeom>
          </p:spPr>
        </p:pic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6A76F11-FE70-F147-A8CF-1C61C1725BAC}"/>
              </a:ext>
            </a:extLst>
          </p:cNvPr>
          <p:cNvCxnSpPr>
            <a:cxnSpLocks/>
          </p:cNvCxnSpPr>
          <p:nvPr/>
        </p:nvCxnSpPr>
        <p:spPr>
          <a:xfrm>
            <a:off x="8532440" y="2625499"/>
            <a:ext cx="0" cy="47750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0CF28A1-304F-BC4D-B80A-9D1906A7DF61}"/>
              </a:ext>
            </a:extLst>
          </p:cNvPr>
          <p:cNvGrpSpPr/>
          <p:nvPr/>
        </p:nvGrpSpPr>
        <p:grpSpPr>
          <a:xfrm>
            <a:off x="7242283" y="3827672"/>
            <a:ext cx="393266" cy="510695"/>
            <a:chOff x="16926312" y="23459771"/>
            <a:chExt cx="1815150" cy="235715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C482BAA-F7A8-014B-8512-7011DF56A2E6}"/>
                </a:ext>
              </a:extLst>
            </p:cNvPr>
            <p:cNvSpPr/>
            <p:nvPr/>
          </p:nvSpPr>
          <p:spPr>
            <a:xfrm>
              <a:off x="17604769" y="23459771"/>
              <a:ext cx="487268" cy="487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16A2D3C-9CBD-6F4B-B3EB-D5E35CD6A9E8}"/>
                </a:ext>
              </a:extLst>
            </p:cNvPr>
            <p:cNvCxnSpPr>
              <a:cxnSpLocks/>
              <a:stCxn id="46" idx="3"/>
              <a:endCxn id="48" idx="0"/>
            </p:cNvCxnSpPr>
            <p:nvPr/>
          </p:nvCxnSpPr>
          <p:spPr>
            <a:xfrm flipH="1">
              <a:off x="17169946" y="23875679"/>
              <a:ext cx="506183" cy="47872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E3B9E82-BBC2-B540-BA6E-40DDB3B5E863}"/>
                </a:ext>
              </a:extLst>
            </p:cNvPr>
            <p:cNvSpPr/>
            <p:nvPr/>
          </p:nvSpPr>
          <p:spPr>
            <a:xfrm>
              <a:off x="16926312" y="24354407"/>
              <a:ext cx="487268" cy="487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8EB7395-4D7B-BE44-8C54-2D4244AFABE5}"/>
                </a:ext>
              </a:extLst>
            </p:cNvPr>
            <p:cNvSpPr/>
            <p:nvPr/>
          </p:nvSpPr>
          <p:spPr>
            <a:xfrm>
              <a:off x="17415492" y="25329657"/>
              <a:ext cx="487268" cy="48726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9422224-D24F-864C-85FC-7BFA69FB0B89}"/>
                </a:ext>
              </a:extLst>
            </p:cNvPr>
            <p:cNvCxnSpPr>
              <a:cxnSpLocks/>
              <a:stCxn id="48" idx="4"/>
              <a:endCxn id="49" idx="1"/>
            </p:cNvCxnSpPr>
            <p:nvPr/>
          </p:nvCxnSpPr>
          <p:spPr>
            <a:xfrm>
              <a:off x="17169946" y="24841675"/>
              <a:ext cx="316906" cy="559343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0533EFE-DB50-234C-8CBA-73A59A9E3541}"/>
                </a:ext>
              </a:extLst>
            </p:cNvPr>
            <p:cNvSpPr/>
            <p:nvPr/>
          </p:nvSpPr>
          <p:spPr>
            <a:xfrm>
              <a:off x="18254194" y="23993262"/>
              <a:ext cx="487268" cy="487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30B276C-15AD-3A48-8629-14EC0E2F3164}"/>
                </a:ext>
              </a:extLst>
            </p:cNvPr>
            <p:cNvCxnSpPr>
              <a:cxnSpLocks/>
              <a:stCxn id="46" idx="5"/>
              <a:endCxn id="51" idx="1"/>
            </p:cNvCxnSpPr>
            <p:nvPr/>
          </p:nvCxnSpPr>
          <p:spPr>
            <a:xfrm>
              <a:off x="18020678" y="23875679"/>
              <a:ext cx="304876" cy="18894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8C00385-9EBE-EC45-978F-2585AA4E4563}"/>
                </a:ext>
              </a:extLst>
            </p:cNvPr>
            <p:cNvCxnSpPr>
              <a:cxnSpLocks/>
              <a:stCxn id="51" idx="4"/>
              <a:endCxn id="54" idx="7"/>
            </p:cNvCxnSpPr>
            <p:nvPr/>
          </p:nvCxnSpPr>
          <p:spPr>
            <a:xfrm flipH="1">
              <a:off x="18370438" y="24480530"/>
              <a:ext cx="127390" cy="378567"/>
            </a:xfrm>
            <a:prstGeom prst="straightConnector1">
              <a:avLst/>
            </a:prstGeom>
            <a:ln>
              <a:headEnd w="sm" len="med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5633E70-F2D0-D84B-834C-685AE6B7AB5A}"/>
                </a:ext>
              </a:extLst>
            </p:cNvPr>
            <p:cNvSpPr/>
            <p:nvPr/>
          </p:nvSpPr>
          <p:spPr>
            <a:xfrm>
              <a:off x="17954530" y="24787738"/>
              <a:ext cx="487268" cy="48726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CFB8BF1-ABA5-E44E-AB98-8F1EE8C0FE98}"/>
                </a:ext>
              </a:extLst>
            </p:cNvPr>
            <p:cNvCxnSpPr>
              <a:cxnSpLocks/>
              <a:stCxn id="54" idx="3"/>
              <a:endCxn id="49" idx="7"/>
            </p:cNvCxnSpPr>
            <p:nvPr/>
          </p:nvCxnSpPr>
          <p:spPr>
            <a:xfrm flipH="1">
              <a:off x="17831401" y="25203646"/>
              <a:ext cx="194489" cy="197372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1E820CB-49F5-4A46-B138-595BA80FE7BA}"/>
              </a:ext>
            </a:extLst>
          </p:cNvPr>
          <p:cNvCxnSpPr>
            <a:cxnSpLocks/>
          </p:cNvCxnSpPr>
          <p:nvPr/>
        </p:nvCxnSpPr>
        <p:spPr>
          <a:xfrm>
            <a:off x="6112054" y="4065738"/>
            <a:ext cx="84245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A1FE238-512B-0C4A-AED2-561DC857A1AA}"/>
              </a:ext>
            </a:extLst>
          </p:cNvPr>
          <p:cNvSpPr txBox="1"/>
          <p:nvPr/>
        </p:nvSpPr>
        <p:spPr>
          <a:xfrm>
            <a:off x="395288" y="843558"/>
            <a:ext cx="4068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The compilation target, a Noria query, is a graph (network) of stateful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Operator state is private, not shared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Communication via message passing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30787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01E02E-2B00-3F49-8B5C-CE198D600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Incremental Operator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83ED7-B11E-F846-9A51-64C027729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B66C12-EC46-4649-A558-82CE1C81521C}"/>
              </a:ext>
            </a:extLst>
          </p:cNvPr>
          <p:cNvSpPr/>
          <p:nvPr/>
        </p:nvSpPr>
        <p:spPr>
          <a:xfrm>
            <a:off x="7020272" y="929407"/>
            <a:ext cx="1800480" cy="44267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GB" sz="1400" dirty="0">
                <a:latin typeface="Tw Cen MT" panose="020B0602020104020603" pitchFamily="34" charset="77"/>
              </a:rPr>
              <a:t>1: </a:t>
            </a:r>
            <a:r>
              <a:rPr lang="en-GB" sz="2000" dirty="0">
                <a:latin typeface="Tw Cen MT" panose="020B0602020104020603" pitchFamily="34" charset="77"/>
              </a:rPr>
              <a:t>Compatibility</a:t>
            </a:r>
            <a:endParaRPr lang="en-GB" sz="1400" dirty="0">
              <a:latin typeface="Tw Cen MT" panose="020B0602020104020603" pitchFamily="34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4C6F6-7D8D-AC48-942D-3CFA513452BF}"/>
              </a:ext>
            </a:extLst>
          </p:cNvPr>
          <p:cNvSpPr txBox="1"/>
          <p:nvPr/>
        </p:nvSpPr>
        <p:spPr>
          <a:xfrm>
            <a:off x="1259632" y="1555097"/>
            <a:ext cx="62102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Graph is incremental by construction, if all operators are incremental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We require custom operator state mutations to be reversible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This allows stateful operators     to be made incremental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latin typeface="Tw Cen MT"/>
              <a:cs typeface="Tw Cen M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E2F838-1126-0642-932C-008005B116CA}"/>
              </a:ext>
            </a:extLst>
          </p:cNvPr>
          <p:cNvGrpSpPr/>
          <p:nvPr/>
        </p:nvGrpSpPr>
        <p:grpSpPr>
          <a:xfrm>
            <a:off x="4031992" y="2075868"/>
            <a:ext cx="180698" cy="180698"/>
            <a:chOff x="17117197" y="27369441"/>
            <a:chExt cx="623462" cy="6234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BB2BD73-E35F-8642-98DD-239BD0BDC045}"/>
                </a:ext>
              </a:extLst>
            </p:cNvPr>
            <p:cNvSpPr/>
            <p:nvPr/>
          </p:nvSpPr>
          <p:spPr>
            <a:xfrm>
              <a:off x="17117197" y="27369441"/>
              <a:ext cx="623462" cy="6234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pic>
          <p:nvPicPr>
            <p:cNvPr id="10" name="Graphic 9" descr="Gears">
              <a:extLst>
                <a:ext uri="{FF2B5EF4-FFF2-40B4-BE49-F238E27FC236}">
                  <a16:creationId xmlns:a16="http://schemas.microsoft.com/office/drawing/2014/main" id="{0C95DEEA-8D4B-9747-ACA0-493E8247E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83018" y="27448006"/>
              <a:ext cx="491819" cy="491819"/>
            </a:xfrm>
            <a:prstGeom prst="rect">
              <a:avLst/>
            </a:prstGeom>
          </p:spPr>
        </p:pic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F94708-039D-1148-9339-5E516E0B57AE}"/>
              </a:ext>
            </a:extLst>
          </p:cNvPr>
          <p:cNvSpPr/>
          <p:nvPr/>
        </p:nvSpPr>
        <p:spPr>
          <a:xfrm>
            <a:off x="1421250" y="2622599"/>
            <a:ext cx="6048672" cy="72008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  <a:latin typeface="Tw Cen MT"/>
                <a:cs typeface="Tw Cen MT"/>
              </a:rPr>
              <a:t>💡 If a previously processed value is deleted, rerun operator computation but revert modifications instead of applying them.</a:t>
            </a:r>
          </a:p>
        </p:txBody>
      </p:sp>
    </p:spTree>
    <p:extLst>
      <p:ext uri="{BB962C8B-B14F-4D97-AF65-F5344CB8AC3E}">
        <p14:creationId xmlns:p14="http://schemas.microsoft.com/office/powerpoint/2010/main" val="423407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2B2CCEF-7489-5644-A6FD-C923797F6137}"/>
              </a:ext>
            </a:extLst>
          </p:cNvPr>
          <p:cNvCxnSpPr>
            <a:cxnSpLocks/>
          </p:cNvCxnSpPr>
          <p:nvPr/>
        </p:nvCxnSpPr>
        <p:spPr>
          <a:xfrm>
            <a:off x="3492955" y="2893709"/>
            <a:ext cx="1965429" cy="528678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AE24AD-F127-A742-A4F6-1A2326462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Data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D758F-28EE-CD4C-AAF4-DD9C293FD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DA9B4B3-AE7F-DB4F-94E2-DAA144B90698}"/>
              </a:ext>
            </a:extLst>
          </p:cNvPr>
          <p:cNvGrpSpPr/>
          <p:nvPr/>
        </p:nvGrpSpPr>
        <p:grpSpPr>
          <a:xfrm>
            <a:off x="1163521" y="3571182"/>
            <a:ext cx="315241" cy="1267190"/>
            <a:chOff x="17410619" y="23437274"/>
            <a:chExt cx="493227" cy="1982648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FEB64964-0210-1945-9F09-136AAFDB5493}"/>
                </a:ext>
              </a:extLst>
            </p:cNvPr>
            <p:cNvGrpSpPr/>
            <p:nvPr/>
          </p:nvGrpSpPr>
          <p:grpSpPr>
            <a:xfrm>
              <a:off x="17415491" y="23437274"/>
              <a:ext cx="487268" cy="487268"/>
              <a:chOff x="19523087" y="23347716"/>
              <a:chExt cx="1296144" cy="1296144"/>
            </a:xfrm>
            <a:effectLst/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B1A406B-698B-3340-B916-9D13359C636D}"/>
                  </a:ext>
                </a:extLst>
              </p:cNvPr>
              <p:cNvSpPr/>
              <p:nvPr/>
            </p:nvSpPr>
            <p:spPr>
              <a:xfrm>
                <a:off x="19523087" y="23347716"/>
                <a:ext cx="1296144" cy="1296144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29686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Tw Cen MT"/>
                </a:endParaRPr>
              </a:p>
            </p:txBody>
          </p:sp>
          <p:pic>
            <p:nvPicPr>
              <p:cNvPr id="132" name="Graphic 131" descr="Database">
                <a:extLst>
                  <a:ext uri="{FF2B5EF4-FFF2-40B4-BE49-F238E27FC236}">
                    <a16:creationId xmlns:a16="http://schemas.microsoft.com/office/drawing/2014/main" id="{51CB4ED1-9C90-DE49-8D41-2D751D434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695226" y="23520464"/>
                <a:ext cx="925948" cy="925948"/>
              </a:xfrm>
              <a:prstGeom prst="rect">
                <a:avLst/>
              </a:prstGeom>
            </p:spPr>
          </p:pic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61959771-10EA-0846-ABBC-F6ACF20D3C7F}"/>
                </a:ext>
              </a:extLst>
            </p:cNvPr>
            <p:cNvCxnSpPr>
              <a:cxnSpLocks/>
              <a:stCxn id="131" idx="4"/>
              <a:endCxn id="129" idx="0"/>
            </p:cNvCxnSpPr>
            <p:nvPr/>
          </p:nvCxnSpPr>
          <p:spPr>
            <a:xfrm>
              <a:off x="17659125" y="23924542"/>
              <a:ext cx="1087" cy="26157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triangle"/>
            </a:ln>
            <a:effectLst/>
          </p:spPr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54BCA2A5-AF77-C94E-A3BB-2924C8848010}"/>
                </a:ext>
              </a:extLst>
            </p:cNvPr>
            <p:cNvGrpSpPr/>
            <p:nvPr/>
          </p:nvGrpSpPr>
          <p:grpSpPr>
            <a:xfrm>
              <a:off x="17416578" y="24186114"/>
              <a:ext cx="487268" cy="487268"/>
              <a:chOff x="19040552" y="23467921"/>
              <a:chExt cx="561558" cy="561558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677FC1D7-C09B-4344-B266-E0182A3280D0}"/>
                  </a:ext>
                </a:extLst>
              </p:cNvPr>
              <p:cNvSpPr/>
              <p:nvPr/>
            </p:nvSpPr>
            <p:spPr>
              <a:xfrm>
                <a:off x="19040552" y="23467921"/>
                <a:ext cx="561558" cy="561558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29686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Tw Cen MT"/>
                </a:endParaRPr>
              </a:p>
            </p:txBody>
          </p:sp>
          <p:pic>
            <p:nvPicPr>
              <p:cNvPr id="130" name="Graphic 129" descr="Gears">
                <a:extLst>
                  <a:ext uri="{FF2B5EF4-FFF2-40B4-BE49-F238E27FC236}">
                    <a16:creationId xmlns:a16="http://schemas.microsoft.com/office/drawing/2014/main" id="{7D071856-C98F-D84F-976D-D6BC64D74A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9099838" y="23538685"/>
                <a:ext cx="442986" cy="442986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1AC2DFA-9687-7F47-8646-3E4BF70C1760}"/>
                </a:ext>
              </a:extLst>
            </p:cNvPr>
            <p:cNvGrpSpPr/>
            <p:nvPr/>
          </p:nvGrpSpPr>
          <p:grpSpPr>
            <a:xfrm>
              <a:off x="17410619" y="24932654"/>
              <a:ext cx="487268" cy="487268"/>
              <a:chOff x="17567891" y="23465191"/>
              <a:chExt cx="561558" cy="561558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A771CEED-A9F2-9C4B-9C79-3A0324BF4F53}"/>
                  </a:ext>
                </a:extLst>
              </p:cNvPr>
              <p:cNvSpPr/>
              <p:nvPr/>
            </p:nvSpPr>
            <p:spPr>
              <a:xfrm>
                <a:off x="17567891" y="23465191"/>
                <a:ext cx="561558" cy="561558"/>
              </a:xfrm>
              <a:prstGeom prst="ellipse">
                <a:avLst/>
              </a:prstGeom>
              <a:solidFill>
                <a:sysClr val="window" lastClr="FFFFFF"/>
              </a:solidFill>
              <a:ln w="952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296862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+mn-ea"/>
                  <a:cs typeface="Tw Cen MT"/>
                </a:endParaRPr>
              </a:p>
            </p:txBody>
          </p:sp>
          <p:pic>
            <p:nvPicPr>
              <p:cNvPr id="128" name="Graphic 127" descr="Glasses">
                <a:extLst>
                  <a:ext uri="{FF2B5EF4-FFF2-40B4-BE49-F238E27FC236}">
                    <a16:creationId xmlns:a16="http://schemas.microsoft.com/office/drawing/2014/main" id="{DFDD45BB-20FE-C247-83ED-3350C718A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7645337" y="23567719"/>
                <a:ext cx="427882" cy="427882"/>
              </a:xfrm>
              <a:prstGeom prst="rect">
                <a:avLst/>
              </a:prstGeom>
            </p:spPr>
          </p:pic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937321E4-8921-1147-A051-6E8BDD4C70DA}"/>
                </a:ext>
              </a:extLst>
            </p:cNvPr>
            <p:cNvCxnSpPr>
              <a:cxnSpLocks/>
              <a:stCxn id="129" idx="4"/>
              <a:endCxn id="127" idx="0"/>
            </p:cNvCxnSpPr>
            <p:nvPr/>
          </p:nvCxnSpPr>
          <p:spPr>
            <a:xfrm flipH="1">
              <a:off x="17654253" y="24673382"/>
              <a:ext cx="5959" cy="259272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tailEnd type="triangle"/>
            </a:ln>
            <a:effectLst/>
          </p:spPr>
        </p:cxn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AED4B905-58F2-8240-893B-035C726B2903}"/>
              </a:ext>
            </a:extLst>
          </p:cNvPr>
          <p:cNvSpPr/>
          <p:nvPr/>
        </p:nvSpPr>
        <p:spPr>
          <a:xfrm>
            <a:off x="1363559" y="4233547"/>
            <a:ext cx="144719" cy="146520"/>
          </a:xfrm>
          <a:prstGeom prst="ellipse">
            <a:avLst/>
          </a:prstGeom>
          <a:solidFill>
            <a:srgbClr val="4F81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29686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5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45A782A-ED3E-F341-B6C6-E8E7B219FDBB}"/>
              </a:ext>
            </a:extLst>
          </p:cNvPr>
          <p:cNvGrpSpPr/>
          <p:nvPr/>
        </p:nvGrpSpPr>
        <p:grpSpPr>
          <a:xfrm>
            <a:off x="4663290" y="3582493"/>
            <a:ext cx="1721887" cy="1338718"/>
            <a:chOff x="9528994" y="8201391"/>
            <a:chExt cx="3304439" cy="2569107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4958B1E6-A954-874B-99CF-9468EA0747BA}"/>
                </a:ext>
              </a:extLst>
            </p:cNvPr>
            <p:cNvGrpSpPr/>
            <p:nvPr/>
          </p:nvGrpSpPr>
          <p:grpSpPr>
            <a:xfrm>
              <a:off x="9528994" y="8201391"/>
              <a:ext cx="3231087" cy="2569107"/>
              <a:chOff x="19411610" y="23439946"/>
              <a:chExt cx="2494751" cy="1983630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853E037-21DB-B346-A8B4-F30C2192D670}"/>
                  </a:ext>
                </a:extLst>
              </p:cNvPr>
              <p:cNvGrpSpPr/>
              <p:nvPr/>
            </p:nvGrpSpPr>
            <p:grpSpPr>
              <a:xfrm>
                <a:off x="19411610" y="23439946"/>
                <a:ext cx="487268" cy="487268"/>
                <a:chOff x="19523087" y="23347716"/>
                <a:chExt cx="1296144" cy="1296144"/>
              </a:xfrm>
              <a:effectLst/>
            </p:grpSpPr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E459D550-AB84-4440-8344-6E0407AF6124}"/>
                    </a:ext>
                  </a:extLst>
                </p:cNvPr>
                <p:cNvSpPr/>
                <p:nvPr/>
              </p:nvSpPr>
              <p:spPr>
                <a:xfrm>
                  <a:off x="19523087" y="23347716"/>
                  <a:ext cx="1296144" cy="129614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29686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/>
                    <a:ea typeface="+mn-ea"/>
                    <a:cs typeface="Tw Cen MT"/>
                  </a:endParaRPr>
                </a:p>
              </p:txBody>
            </p:sp>
            <p:pic>
              <p:nvPicPr>
                <p:cNvPr id="160" name="Graphic 159" descr="Database">
                  <a:extLst>
                    <a:ext uri="{FF2B5EF4-FFF2-40B4-BE49-F238E27FC236}">
                      <a16:creationId xmlns:a16="http://schemas.microsoft.com/office/drawing/2014/main" id="{03558AD3-84AF-B643-B0C8-9C6CE2E8A5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5226" y="23520464"/>
                  <a:ext cx="925948" cy="925948"/>
                </a:xfrm>
                <a:prstGeom prst="rect">
                  <a:avLst/>
                </a:prstGeom>
              </p:spPr>
            </p:pic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25F3D21-805B-FC48-91AE-44ED3B86F36D}"/>
                  </a:ext>
                </a:extLst>
              </p:cNvPr>
              <p:cNvGrpSpPr/>
              <p:nvPr/>
            </p:nvGrpSpPr>
            <p:grpSpPr>
              <a:xfrm>
                <a:off x="19412697" y="24188786"/>
                <a:ext cx="487268" cy="487268"/>
                <a:chOff x="19040552" y="23467921"/>
                <a:chExt cx="561558" cy="561558"/>
              </a:xfrm>
            </p:grpSpPr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C0A00578-3582-F644-A742-0099CCC3D281}"/>
                    </a:ext>
                  </a:extLst>
                </p:cNvPr>
                <p:cNvSpPr/>
                <p:nvPr/>
              </p:nvSpPr>
              <p:spPr>
                <a:xfrm>
                  <a:off x="19040552" y="23467921"/>
                  <a:ext cx="561558" cy="5615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29686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/>
                    <a:ea typeface="+mn-ea"/>
                    <a:cs typeface="Tw Cen MT"/>
                  </a:endParaRPr>
                </a:p>
              </p:txBody>
            </p:sp>
            <p:pic>
              <p:nvPicPr>
                <p:cNvPr id="158" name="Graphic 157" descr="Gears">
                  <a:extLst>
                    <a:ext uri="{FF2B5EF4-FFF2-40B4-BE49-F238E27FC236}">
                      <a16:creationId xmlns:a16="http://schemas.microsoft.com/office/drawing/2014/main" id="{6614BD4F-6387-1B40-9E8A-E03D48B018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99838" y="23538685"/>
                  <a:ext cx="442986" cy="442986"/>
                </a:xfrm>
                <a:prstGeom prst="rect">
                  <a:avLst/>
                </a:prstGeom>
              </p:spPr>
            </p:pic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6262C92E-17A0-B341-ACC4-50472B9C1BE2}"/>
                  </a:ext>
                </a:extLst>
              </p:cNvPr>
              <p:cNvGrpSpPr/>
              <p:nvPr/>
            </p:nvGrpSpPr>
            <p:grpSpPr>
              <a:xfrm>
                <a:off x="20414808" y="23440928"/>
                <a:ext cx="487268" cy="487268"/>
                <a:chOff x="19523087" y="23347716"/>
                <a:chExt cx="1296144" cy="1296144"/>
              </a:xfrm>
              <a:effectLst/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41E9CF55-54AD-4F47-81BA-C3104FE675B2}"/>
                    </a:ext>
                  </a:extLst>
                </p:cNvPr>
                <p:cNvSpPr/>
                <p:nvPr/>
              </p:nvSpPr>
              <p:spPr>
                <a:xfrm>
                  <a:off x="19523087" y="23347716"/>
                  <a:ext cx="1296144" cy="129614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29686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/>
                    <a:ea typeface="+mn-ea"/>
                    <a:cs typeface="Tw Cen MT"/>
                  </a:endParaRPr>
                </a:p>
              </p:txBody>
            </p:sp>
            <p:pic>
              <p:nvPicPr>
                <p:cNvPr id="156" name="Graphic 155" descr="Database">
                  <a:extLst>
                    <a:ext uri="{FF2B5EF4-FFF2-40B4-BE49-F238E27FC236}">
                      <a16:creationId xmlns:a16="http://schemas.microsoft.com/office/drawing/2014/main" id="{093D6AF6-C171-0F44-B172-A7C5C87F49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5226" y="23520464"/>
                  <a:ext cx="925948" cy="925948"/>
                </a:xfrm>
                <a:prstGeom prst="rect">
                  <a:avLst/>
                </a:prstGeom>
              </p:spPr>
            </p:pic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D7DC2A5E-AD90-0D45-A667-A41D216DD6DA}"/>
                  </a:ext>
                </a:extLst>
              </p:cNvPr>
              <p:cNvGrpSpPr/>
              <p:nvPr/>
            </p:nvGrpSpPr>
            <p:grpSpPr>
              <a:xfrm>
                <a:off x="20415895" y="24189768"/>
                <a:ext cx="487268" cy="487268"/>
                <a:chOff x="19040552" y="23467921"/>
                <a:chExt cx="561558" cy="561558"/>
              </a:xfrm>
            </p:grpSpPr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79CC3BD6-9897-B64E-8396-D28BD8FDFB3D}"/>
                    </a:ext>
                  </a:extLst>
                </p:cNvPr>
                <p:cNvSpPr/>
                <p:nvPr/>
              </p:nvSpPr>
              <p:spPr>
                <a:xfrm>
                  <a:off x="19040552" y="23467921"/>
                  <a:ext cx="561558" cy="5615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29686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/>
                    <a:ea typeface="+mn-ea"/>
                    <a:cs typeface="Tw Cen MT"/>
                  </a:endParaRPr>
                </a:p>
              </p:txBody>
            </p:sp>
            <p:pic>
              <p:nvPicPr>
                <p:cNvPr id="154" name="Graphic 153" descr="Gears">
                  <a:extLst>
                    <a:ext uri="{FF2B5EF4-FFF2-40B4-BE49-F238E27FC236}">
                      <a16:creationId xmlns:a16="http://schemas.microsoft.com/office/drawing/2014/main" id="{F4F1B2BE-3345-B64D-B663-D32C421D5D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99838" y="23538685"/>
                  <a:ext cx="442986" cy="442986"/>
                </a:xfrm>
                <a:prstGeom prst="rect">
                  <a:avLst/>
                </a:prstGeom>
              </p:spPr>
            </p:pic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E9BDE47F-8D17-6F49-9BE6-55FF721B40F5}"/>
                  </a:ext>
                </a:extLst>
              </p:cNvPr>
              <p:cNvGrpSpPr/>
              <p:nvPr/>
            </p:nvGrpSpPr>
            <p:grpSpPr>
              <a:xfrm>
                <a:off x="20409936" y="24936308"/>
                <a:ext cx="487268" cy="487268"/>
                <a:chOff x="17567891" y="23465191"/>
                <a:chExt cx="561558" cy="561558"/>
              </a:xfrm>
            </p:grpSpPr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9A2B20FD-F665-6E42-B523-4FEE2638859B}"/>
                    </a:ext>
                  </a:extLst>
                </p:cNvPr>
                <p:cNvSpPr/>
                <p:nvPr/>
              </p:nvSpPr>
              <p:spPr>
                <a:xfrm>
                  <a:off x="17567891" y="23465191"/>
                  <a:ext cx="561558" cy="5615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29686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/>
                    <a:ea typeface="+mn-ea"/>
                    <a:cs typeface="Tw Cen MT"/>
                  </a:endParaRPr>
                </a:p>
              </p:txBody>
            </p:sp>
            <p:pic>
              <p:nvPicPr>
                <p:cNvPr id="152" name="Graphic 151" descr="Glasses">
                  <a:extLst>
                    <a:ext uri="{FF2B5EF4-FFF2-40B4-BE49-F238E27FC236}">
                      <a16:creationId xmlns:a16="http://schemas.microsoft.com/office/drawing/2014/main" id="{454226A8-245F-2C48-9DCC-236AB6248B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645337" y="23567719"/>
                  <a:ext cx="427882" cy="427882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9C6DF93-85EF-EF4D-BBC3-F054F8C44A11}"/>
                  </a:ext>
                </a:extLst>
              </p:cNvPr>
              <p:cNvGrpSpPr/>
              <p:nvPr/>
            </p:nvGrpSpPr>
            <p:grpSpPr>
              <a:xfrm>
                <a:off x="21418006" y="23441910"/>
                <a:ext cx="487268" cy="487268"/>
                <a:chOff x="19523087" y="23347716"/>
                <a:chExt cx="1296144" cy="1296144"/>
              </a:xfrm>
              <a:effectLst/>
            </p:grpSpPr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427A767C-3459-1E4F-BD5C-085C3C42B935}"/>
                    </a:ext>
                  </a:extLst>
                </p:cNvPr>
                <p:cNvSpPr/>
                <p:nvPr/>
              </p:nvSpPr>
              <p:spPr>
                <a:xfrm>
                  <a:off x="19523087" y="23347716"/>
                  <a:ext cx="1296144" cy="129614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29686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/>
                    <a:ea typeface="+mn-ea"/>
                    <a:cs typeface="Tw Cen MT"/>
                  </a:endParaRPr>
                </a:p>
              </p:txBody>
            </p:sp>
            <p:pic>
              <p:nvPicPr>
                <p:cNvPr id="150" name="Graphic 149" descr="Database">
                  <a:extLst>
                    <a:ext uri="{FF2B5EF4-FFF2-40B4-BE49-F238E27FC236}">
                      <a16:creationId xmlns:a16="http://schemas.microsoft.com/office/drawing/2014/main" id="{FC519748-17D0-BD43-99D9-FE0DB9E9A8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695226" y="23520464"/>
                  <a:ext cx="925948" cy="925948"/>
                </a:xfrm>
                <a:prstGeom prst="rect">
                  <a:avLst/>
                </a:prstGeom>
              </p:spPr>
            </p:pic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A2AEA3F5-0F31-1B4D-B2F9-F51BCADC452F}"/>
                  </a:ext>
                </a:extLst>
              </p:cNvPr>
              <p:cNvGrpSpPr/>
              <p:nvPr/>
            </p:nvGrpSpPr>
            <p:grpSpPr>
              <a:xfrm>
                <a:off x="21419093" y="24190750"/>
                <a:ext cx="487268" cy="487268"/>
                <a:chOff x="19040552" y="23467921"/>
                <a:chExt cx="561558" cy="561558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37610443-955D-564A-B4D4-72FEEB3AA8EB}"/>
                    </a:ext>
                  </a:extLst>
                </p:cNvPr>
                <p:cNvSpPr/>
                <p:nvPr/>
              </p:nvSpPr>
              <p:spPr>
                <a:xfrm>
                  <a:off x="19040552" y="23467921"/>
                  <a:ext cx="561558" cy="561558"/>
                </a:xfrm>
                <a:prstGeom prst="ellipse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2968625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/>
                    <a:ea typeface="+mn-ea"/>
                    <a:cs typeface="Tw Cen MT"/>
                  </a:endParaRPr>
                </a:p>
              </p:txBody>
            </p:sp>
            <p:pic>
              <p:nvPicPr>
                <p:cNvPr id="148" name="Graphic 147" descr="Gears">
                  <a:extLst>
                    <a:ext uri="{FF2B5EF4-FFF2-40B4-BE49-F238E27FC236}">
                      <a16:creationId xmlns:a16="http://schemas.microsoft.com/office/drawing/2014/main" id="{B0FF57C5-9027-E44E-A9F5-D762811AE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99838" y="23538685"/>
                  <a:ext cx="442986" cy="442986"/>
                </a:xfrm>
                <a:prstGeom prst="rect">
                  <a:avLst/>
                </a:prstGeom>
              </p:spPr>
            </p:pic>
          </p:grp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CBE85EC3-2856-0D4A-BDA8-ABCEB17B8192}"/>
                  </a:ext>
                </a:extLst>
              </p:cNvPr>
              <p:cNvCxnSpPr>
                <a:cxnSpLocks/>
                <a:stCxn id="159" idx="4"/>
                <a:endCxn id="157" idx="0"/>
              </p:cNvCxnSpPr>
              <p:nvPr/>
            </p:nvCxnSpPr>
            <p:spPr>
              <a:xfrm>
                <a:off x="19655244" y="23927214"/>
                <a:ext cx="1087" cy="261572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CC445E8B-D0AC-C74E-AB34-4680150ED41A}"/>
                  </a:ext>
                </a:extLst>
              </p:cNvPr>
              <p:cNvCxnSpPr>
                <a:cxnSpLocks/>
                <a:stCxn id="149" idx="4"/>
                <a:endCxn id="147" idx="0"/>
              </p:cNvCxnSpPr>
              <p:nvPr/>
            </p:nvCxnSpPr>
            <p:spPr>
              <a:xfrm>
                <a:off x="21661640" y="23929178"/>
                <a:ext cx="1087" cy="261572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638428E1-FC57-2840-829D-0F9D66C46C0E}"/>
                  </a:ext>
                </a:extLst>
              </p:cNvPr>
              <p:cNvCxnSpPr>
                <a:cxnSpLocks/>
                <a:stCxn id="155" idx="4"/>
                <a:endCxn id="153" idx="0"/>
              </p:cNvCxnSpPr>
              <p:nvPr/>
            </p:nvCxnSpPr>
            <p:spPr>
              <a:xfrm>
                <a:off x="20658442" y="23928196"/>
                <a:ext cx="1087" cy="261572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30E9A410-EFD0-9043-BA29-0D5224807B37}"/>
                  </a:ext>
                </a:extLst>
              </p:cNvPr>
              <p:cNvCxnSpPr>
                <a:cxnSpLocks/>
                <a:stCxn id="153" idx="4"/>
                <a:endCxn id="151" idx="0"/>
              </p:cNvCxnSpPr>
              <p:nvPr/>
            </p:nvCxnSpPr>
            <p:spPr>
              <a:xfrm flipH="1">
                <a:off x="20653570" y="24677036"/>
                <a:ext cx="5959" cy="259272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DB0B6127-1C2F-934A-ACC9-67473BE0EBA4}"/>
                  </a:ext>
                </a:extLst>
              </p:cNvPr>
              <p:cNvCxnSpPr>
                <a:cxnSpLocks/>
                <a:stCxn id="157" idx="4"/>
                <a:endCxn id="151" idx="0"/>
              </p:cNvCxnSpPr>
              <p:nvPr/>
            </p:nvCxnSpPr>
            <p:spPr>
              <a:xfrm>
                <a:off x="19656331" y="24676054"/>
                <a:ext cx="997239" cy="260254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DA71574D-C837-0B4E-89BB-DDE2DD04D783}"/>
                  </a:ext>
                </a:extLst>
              </p:cNvPr>
              <p:cNvCxnSpPr>
                <a:cxnSpLocks/>
                <a:stCxn id="147" idx="4"/>
                <a:endCxn id="151" idx="0"/>
              </p:cNvCxnSpPr>
              <p:nvPr/>
            </p:nvCxnSpPr>
            <p:spPr>
              <a:xfrm flipH="1">
                <a:off x="20653570" y="24678018"/>
                <a:ext cx="1009157" cy="258290"/>
              </a:xfrm>
              <a:prstGeom prst="straightConnector1">
                <a:avLst/>
              </a:prstGeom>
              <a:noFill/>
              <a:ln w="9525" cap="flat" cmpd="sng" algn="ctr">
                <a:solidFill>
                  <a:sysClr val="windowText" lastClr="000000">
                    <a:shade val="95000"/>
                    <a:satMod val="105000"/>
                  </a:sys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162" name="Pie 161">
              <a:extLst>
                <a:ext uri="{FF2B5EF4-FFF2-40B4-BE49-F238E27FC236}">
                  <a16:creationId xmlns:a16="http://schemas.microsoft.com/office/drawing/2014/main" id="{88C11644-1D64-D548-B56A-90AB6A8B2250}"/>
                </a:ext>
              </a:extLst>
            </p:cNvPr>
            <p:cNvSpPr/>
            <p:nvPr/>
          </p:nvSpPr>
          <p:spPr>
            <a:xfrm rot="5400000">
              <a:off x="9941168" y="9587062"/>
              <a:ext cx="280221" cy="280221"/>
            </a:xfrm>
            <a:prstGeom prst="pi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29686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Tw Cen MT"/>
              </a:endParaRPr>
            </a:p>
          </p:txBody>
        </p:sp>
        <p:sp>
          <p:nvSpPr>
            <p:cNvPr id="163" name="Pie 162">
              <a:extLst>
                <a:ext uri="{FF2B5EF4-FFF2-40B4-BE49-F238E27FC236}">
                  <a16:creationId xmlns:a16="http://schemas.microsoft.com/office/drawing/2014/main" id="{1DF50705-6B26-EA45-B269-8867408B5186}"/>
                </a:ext>
              </a:extLst>
            </p:cNvPr>
            <p:cNvSpPr/>
            <p:nvPr/>
          </p:nvSpPr>
          <p:spPr>
            <a:xfrm rot="5400000">
              <a:off x="11247190" y="9584887"/>
              <a:ext cx="280221" cy="280221"/>
            </a:xfrm>
            <a:prstGeom prst="pi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29686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Tw Cen MT"/>
              </a:endParaRPr>
            </a:p>
          </p:txBody>
        </p:sp>
        <p:sp>
          <p:nvSpPr>
            <p:cNvPr id="164" name="Pie 163">
              <a:extLst>
                <a:ext uri="{FF2B5EF4-FFF2-40B4-BE49-F238E27FC236}">
                  <a16:creationId xmlns:a16="http://schemas.microsoft.com/office/drawing/2014/main" id="{5038EF73-2B6A-9F48-BAB4-758AD93D11C6}"/>
                </a:ext>
              </a:extLst>
            </p:cNvPr>
            <p:cNvSpPr/>
            <p:nvPr/>
          </p:nvSpPr>
          <p:spPr>
            <a:xfrm rot="5400000">
              <a:off x="12553212" y="9582712"/>
              <a:ext cx="280221" cy="280221"/>
            </a:xfrm>
            <a:prstGeom prst="pie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29686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Tw Cen MT"/>
              </a:endParaRPr>
            </a:p>
          </p:txBody>
        </p:sp>
      </p:grpSp>
      <p:sp>
        <p:nvSpPr>
          <p:cNvPr id="165" name="Rounded Rectangular Callout 164">
            <a:extLst>
              <a:ext uri="{FF2B5EF4-FFF2-40B4-BE49-F238E27FC236}">
                <a16:creationId xmlns:a16="http://schemas.microsoft.com/office/drawing/2014/main" id="{B88FFAFE-01C2-C943-9935-9B50CC941B86}"/>
              </a:ext>
            </a:extLst>
          </p:cNvPr>
          <p:cNvSpPr/>
          <p:nvPr/>
        </p:nvSpPr>
        <p:spPr>
          <a:xfrm>
            <a:off x="4948861" y="927014"/>
            <a:ext cx="1575036" cy="919401"/>
          </a:xfrm>
          <a:prstGeom prst="wedgeRoundRectCallout">
            <a:avLst>
              <a:gd name="adj1" fmla="val -82308"/>
              <a:gd name="adj2" fmla="val -1284"/>
              <a:gd name="adj3" fmla="val 16667"/>
            </a:avLst>
          </a:prstGeom>
          <a:solidFill>
            <a:srgbClr val="9BBB59"/>
          </a:solidFill>
          <a:ln>
            <a:noFill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29686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77"/>
                <a:ea typeface="+mn-ea"/>
                <a:cs typeface="+mn-cs"/>
              </a:rPr>
              <a:t>Sequence index becomes state partition index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E9203DC-C78B-704D-A89E-981D370CD4AD}"/>
              </a:ext>
            </a:extLst>
          </p:cNvPr>
          <p:cNvGrpSpPr/>
          <p:nvPr/>
        </p:nvGrpSpPr>
        <p:grpSpPr>
          <a:xfrm>
            <a:off x="424244" y="1064466"/>
            <a:ext cx="4556316" cy="1550295"/>
            <a:chOff x="16148099" y="20900206"/>
            <a:chExt cx="10363855" cy="3526321"/>
          </a:xfrm>
        </p:grpSpPr>
        <p:pic>
          <p:nvPicPr>
            <p:cNvPr id="167" name="Graphic 166">
              <a:extLst>
                <a:ext uri="{FF2B5EF4-FFF2-40B4-BE49-F238E27FC236}">
                  <a16:creationId xmlns:a16="http://schemas.microsoft.com/office/drawing/2014/main" id="{105DD9A1-5917-3D4F-AC38-6910BBD910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t="43548" r="7778" b="29556"/>
            <a:stretch/>
          </p:blipFill>
          <p:spPr>
            <a:xfrm>
              <a:off x="16148099" y="20900206"/>
              <a:ext cx="10363855" cy="3526321"/>
            </a:xfrm>
            <a:prstGeom prst="rect">
              <a:avLst/>
            </a:prstGeom>
          </p:spPr>
        </p:pic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1ABF018-FB3F-6244-A520-9956E0BB5A4A}"/>
                </a:ext>
              </a:extLst>
            </p:cNvPr>
            <p:cNvSpPr/>
            <p:nvPr/>
          </p:nvSpPr>
          <p:spPr>
            <a:xfrm>
              <a:off x="21674802" y="21908318"/>
              <a:ext cx="3474297" cy="406961"/>
            </a:xfrm>
            <a:prstGeom prst="rect">
              <a:avLst/>
            </a:prstGeom>
            <a:noFill/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29686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5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Tw Cen MT"/>
              </a:endParaRPr>
            </a:p>
          </p:txBody>
        </p:sp>
      </p:grp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8A35AF60-0120-C04D-AC03-51A1020EC246}"/>
              </a:ext>
            </a:extLst>
          </p:cNvPr>
          <p:cNvCxnSpPr>
            <a:cxnSpLocks/>
          </p:cNvCxnSpPr>
          <p:nvPr/>
        </p:nvCxnSpPr>
        <p:spPr>
          <a:xfrm>
            <a:off x="1289000" y="2931790"/>
            <a:ext cx="0" cy="567864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9FEE670E-5AEF-3046-820B-782ADDC0075D}"/>
              </a:ext>
            </a:extLst>
          </p:cNvPr>
          <p:cNvSpPr/>
          <p:nvPr/>
        </p:nvSpPr>
        <p:spPr>
          <a:xfrm>
            <a:off x="2586853" y="2984609"/>
            <a:ext cx="1957114" cy="919401"/>
          </a:xfrm>
          <a:prstGeom prst="roundRect">
            <a:avLst/>
          </a:prstGeom>
          <a:solidFill>
            <a:srgbClr val="9BBB59"/>
          </a:solidFill>
          <a:ln>
            <a:noFill/>
          </a:ln>
          <a:effectLst/>
        </p:spPr>
        <p:txBody>
          <a:bodyPr wrap="square" lIns="90000" rIns="90000" rtlCol="0" anchor="ctr">
            <a:spAutoFit/>
          </a:bodyPr>
          <a:lstStyle/>
          <a:p>
            <a:pPr marL="0" marR="0" lvl="0" indent="0" algn="ctr" defTabSz="296878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Exploiting loop local state and sequence partitioning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835FE09E-EF5D-EA4D-9267-9F70728F0AEA}"/>
              </a:ext>
            </a:extLst>
          </p:cNvPr>
          <p:cNvSpPr/>
          <p:nvPr/>
        </p:nvSpPr>
        <p:spPr>
          <a:xfrm>
            <a:off x="187022" y="3031160"/>
            <a:ext cx="2203955" cy="340519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90000" rIns="90000" rtlCol="0" anchor="ctr">
            <a:spAutoFit/>
          </a:bodyPr>
          <a:lstStyle/>
          <a:p>
            <a:pPr marL="0" marR="0" lvl="0" indent="0" algn="ctr" defTabSz="296878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Straightforward translation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85440953-8A35-124D-9702-D65C4C14D104}"/>
              </a:ext>
            </a:extLst>
          </p:cNvPr>
          <p:cNvSpPr/>
          <p:nvPr/>
        </p:nvSpPr>
        <p:spPr>
          <a:xfrm>
            <a:off x="2518667" y="3873485"/>
            <a:ext cx="1380685" cy="64698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90000" rIns="90000" rtlCol="0" anchor="ctr">
            <a:spAutoFit/>
          </a:bodyPr>
          <a:lstStyle/>
          <a:p>
            <a:pPr marL="0" marR="0" lvl="0" indent="0" algn="ctr" defTabSz="296878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Enables data parallelism</a:t>
            </a:r>
          </a:p>
        </p:txBody>
      </p:sp>
      <p:sp>
        <p:nvSpPr>
          <p:cNvPr id="174" name="Rounded Rectangular Callout 173">
            <a:extLst>
              <a:ext uri="{FF2B5EF4-FFF2-40B4-BE49-F238E27FC236}">
                <a16:creationId xmlns:a16="http://schemas.microsoft.com/office/drawing/2014/main" id="{E07B8DCA-2C48-8045-9335-170261A345AD}"/>
              </a:ext>
            </a:extLst>
          </p:cNvPr>
          <p:cNvSpPr/>
          <p:nvPr/>
        </p:nvSpPr>
        <p:spPr>
          <a:xfrm>
            <a:off x="4277050" y="2134545"/>
            <a:ext cx="2494368" cy="646986"/>
          </a:xfrm>
          <a:prstGeom prst="wedgeRoundRectCallout">
            <a:avLst>
              <a:gd name="adj1" fmla="val -105989"/>
              <a:gd name="adj2" fmla="val -61243"/>
              <a:gd name="adj3" fmla="val 16667"/>
            </a:avLst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rtlCol="0" anchor="ctr">
            <a:spAutoFit/>
          </a:bodyPr>
          <a:lstStyle/>
          <a:p>
            <a:pPr marL="0" marR="0" lvl="0" indent="0" algn="ctr" defTabSz="29686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77"/>
                <a:ea typeface="+mn-ea"/>
                <a:cs typeface="+mn-cs"/>
              </a:rPr>
              <a:t>State is no longer shared, i.e. only used once</a:t>
            </a:r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7F7FC6EC-70FF-264D-92DF-0EF057BCA0A8}"/>
              </a:ext>
            </a:extLst>
          </p:cNvPr>
          <p:cNvSpPr/>
          <p:nvPr/>
        </p:nvSpPr>
        <p:spPr>
          <a:xfrm>
            <a:off x="7118574" y="981568"/>
            <a:ext cx="1627476" cy="44267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ctr" defTabSz="29686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77"/>
                <a:ea typeface="+mn-ea"/>
                <a:cs typeface="+mn-cs"/>
              </a:rPr>
              <a:t>2: Efficiency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5A91C1-278A-154C-86B2-08C607689F8B}"/>
              </a:ext>
            </a:extLst>
          </p:cNvPr>
          <p:cNvSpPr txBox="1"/>
          <p:nvPr/>
        </p:nvSpPr>
        <p:spPr>
          <a:xfrm>
            <a:off x="6496006" y="3288709"/>
            <a:ext cx="243610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968625"/>
            <a:r>
              <a:rPr lang="en-GB" sz="1400" dirty="0">
                <a:solidFill>
                  <a:prstClr val="black"/>
                </a:solidFill>
                <a:latin typeface="Tw Cen MT" panose="020B0602020104020603" pitchFamily="34" charset="77"/>
              </a:rPr>
              <a:t>With database primitives (like </a:t>
            </a:r>
            <a:r>
              <a:rPr lang="en-GB" sz="1100" dirty="0" err="1">
                <a:solidFill>
                  <a:prstClr val="black"/>
                </a:solidFill>
                <a:latin typeface="Monaco" pitchFamily="2" charset="77"/>
              </a:rPr>
              <a:t>group_by</a:t>
            </a:r>
            <a:r>
              <a:rPr lang="en-GB" sz="1400" dirty="0">
                <a:solidFill>
                  <a:prstClr val="black"/>
                </a:solidFill>
                <a:latin typeface="Tw Cen MT" panose="020B0602020104020603" pitchFamily="34" charset="77"/>
              </a:rPr>
              <a:t>) the compiler additionally knows how to partition the input and shard the computation</a:t>
            </a:r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03DA3FD7-56FB-5342-ADFE-7E5AFB3D023D}"/>
              </a:ext>
            </a:extLst>
          </p:cNvPr>
          <p:cNvSpPr/>
          <p:nvPr/>
        </p:nvSpPr>
        <p:spPr>
          <a:xfrm>
            <a:off x="6660232" y="2308816"/>
            <a:ext cx="1856608" cy="646986"/>
          </a:xfrm>
          <a:prstGeom prst="roundRect">
            <a:avLst/>
          </a:prstGeom>
          <a:solidFill>
            <a:sysClr val="window" lastClr="FFFFFF"/>
          </a:solidFill>
          <a:ln w="95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square" lIns="90000" rIns="90000" rtlCol="0" anchor="ctr">
            <a:spAutoFit/>
          </a:bodyPr>
          <a:lstStyle/>
          <a:p>
            <a:pPr marL="0" marR="0" lvl="0" indent="0" algn="ctr" defTabSz="2968782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+mn-ea"/>
                <a:cs typeface="Tw Cen MT"/>
              </a:rPr>
              <a:t>Here is also local to the loop iteration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5FC8A9B-DD61-D245-8B5F-0B8AED2407A1}"/>
              </a:ext>
            </a:extLst>
          </p:cNvPr>
          <p:cNvSpPr txBox="1"/>
          <p:nvPr/>
        </p:nvSpPr>
        <p:spPr>
          <a:xfrm>
            <a:off x="1240203" y="2445484"/>
            <a:ext cx="2601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296862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Outer program after splitting</a:t>
            </a:r>
          </a:p>
        </p:txBody>
      </p:sp>
    </p:spTree>
    <p:extLst>
      <p:ext uri="{BB962C8B-B14F-4D97-AF65-F5344CB8AC3E}">
        <p14:creationId xmlns:p14="http://schemas.microsoft.com/office/powerpoint/2010/main" val="48544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2EC7E8-09CC-8D49-B652-932E3C34CF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Preliminary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2D50-3D63-CC46-966B-B1476A14E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A9B67-646D-8E4F-8BAC-731FB8B4A89D}"/>
              </a:ext>
            </a:extLst>
          </p:cNvPr>
          <p:cNvSpPr txBox="1"/>
          <p:nvPr/>
        </p:nvSpPr>
        <p:spPr>
          <a:xfrm>
            <a:off x="251240" y="1708252"/>
            <a:ext cx="4030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w Cen MT" panose="020B0602020104020603" pitchFamily="34" charset="77"/>
              </a:rPr>
              <a:t>                   Parallelism and </a:t>
            </a:r>
            <a:r>
              <a:rPr lang="en-GB" sz="1600" dirty="0" err="1">
                <a:latin typeface="Tw Cen MT" panose="020B0602020104020603" pitchFamily="34" charset="77"/>
              </a:rPr>
              <a:t>sharding</a:t>
            </a:r>
            <a:r>
              <a:rPr lang="en-GB" sz="1600" dirty="0">
                <a:latin typeface="Tw Cen MT" panose="020B0602020104020603" pitchFamily="34" charset="77"/>
              </a:rPr>
              <a:t> is implicit and effortless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 panose="020B0602020104020603" pitchFamily="34" charset="77"/>
              </a:rPr>
              <a:t>For our example query we are able to achieve near linear scaling up to 3 shards.</a:t>
            </a:r>
          </a:p>
          <a:p>
            <a:endParaRPr lang="en-GB" sz="1600" dirty="0">
              <a:latin typeface="Tw Cen MT" panose="020B0602020104020603" pitchFamily="34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D4C6245-5737-7D4D-BBD8-7DF2E0E127C8}"/>
              </a:ext>
            </a:extLst>
          </p:cNvPr>
          <p:cNvSpPr/>
          <p:nvPr/>
        </p:nvSpPr>
        <p:spPr>
          <a:xfrm>
            <a:off x="-108520" y="803009"/>
            <a:ext cx="9158179" cy="953453"/>
          </a:xfrm>
          <a:prstGeom prst="roundRect">
            <a:avLst/>
          </a:prstGeom>
          <a:noFill/>
          <a:ln w="444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360000" rIns="360000" rtlCol="0" anchor="ctr">
            <a:spAutoFit/>
          </a:bodyPr>
          <a:lstStyle/>
          <a:p>
            <a:r>
              <a:rPr lang="en-GB" sz="1600" dirty="0">
                <a:latin typeface="Tw Cen MT" panose="020B0602020104020603" pitchFamily="34" charset="77"/>
              </a:rPr>
              <a:t>                          Our novel technique can compile a subset of imperative, stateful Rust to incrementally maintained views in a dataflow engine</a:t>
            </a:r>
          </a:p>
          <a:p>
            <a:pPr marL="284400" indent="-28440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 panose="020B0602020104020603" pitchFamily="34" charset="77"/>
              </a:rPr>
              <a:t>Supports Single-tuple UDFs, aggregations, table functions and standalone queries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DFCCE16-7256-D148-82DC-FA5DA2692ED2}"/>
              </a:ext>
            </a:extLst>
          </p:cNvPr>
          <p:cNvSpPr/>
          <p:nvPr/>
        </p:nvSpPr>
        <p:spPr>
          <a:xfrm>
            <a:off x="253245" y="898399"/>
            <a:ext cx="1438435" cy="2724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w Cen MT" panose="020B0602020104020603" pitchFamily="34" charset="77"/>
              </a:rPr>
              <a:t>1: Compatibility</a:t>
            </a:r>
            <a:endParaRPr lang="en-GB" sz="1600" dirty="0">
              <a:latin typeface="Tw Cen MT" panose="020B0602020104020603" pitchFamily="34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F8BAE5F-84A4-394D-9B03-8331F972072C}"/>
              </a:ext>
            </a:extLst>
          </p:cNvPr>
          <p:cNvSpPr/>
          <p:nvPr/>
        </p:nvSpPr>
        <p:spPr>
          <a:xfrm>
            <a:off x="251240" y="1750385"/>
            <a:ext cx="1080400" cy="27241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w Cen MT" panose="020B0602020104020603" pitchFamily="34" charset="77"/>
              </a:rPr>
              <a:t>2: Efficiency</a:t>
            </a:r>
            <a:endParaRPr lang="en-GB" sz="1600" dirty="0">
              <a:latin typeface="Tw Cen MT" panose="020B0602020104020603" pitchFamily="34" charset="77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78CA948-2223-5846-B71E-57D63EE66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93" y="1823205"/>
            <a:ext cx="3823118" cy="254874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FDE2BF-F9EE-0848-ADD5-0C38B2F71D05}"/>
              </a:ext>
            </a:extLst>
          </p:cNvPr>
          <p:cNvSpPr txBox="1"/>
          <p:nvPr/>
        </p:nvSpPr>
        <p:spPr>
          <a:xfrm>
            <a:off x="251240" y="3002994"/>
            <a:ext cx="403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w Cen MT" panose="020B0602020104020603" pitchFamily="34" charset="77"/>
              </a:rPr>
              <a:t>Diminishing returns after 3 shards are likely caused by orchestration overhead starting to dominate the small data size.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0D0639-1B05-0E4F-AF5C-38A2526E1648}"/>
              </a:ext>
            </a:extLst>
          </p:cNvPr>
          <p:cNvSpPr txBox="1"/>
          <p:nvPr/>
        </p:nvSpPr>
        <p:spPr>
          <a:xfrm>
            <a:off x="317374" y="4286447"/>
            <a:ext cx="6512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w Cen MT"/>
                <a:cs typeface="Tw Cen MT"/>
              </a:rPr>
              <a:t>Slides: </a:t>
            </a:r>
            <a:r>
              <a:rPr lang="en-GB" sz="1200" dirty="0">
                <a:solidFill>
                  <a:srgbClr val="00B0F0"/>
                </a:solidFill>
                <a:latin typeface="Monaco" pitchFamily="2" charset="77"/>
                <a:cs typeface="Tw Cen MT"/>
              </a:rPr>
              <a:t>https://justus.science/slides/SIGMOD-SRC-2020.{pdf|pptx}</a:t>
            </a:r>
          </a:p>
          <a:p>
            <a:r>
              <a:rPr lang="en-GB" sz="1600" dirty="0">
                <a:latin typeface="Tw Cen MT" panose="020B0602020104020603" pitchFamily="34" charset="77"/>
                <a:cs typeface="Tw Cen MT"/>
              </a:rPr>
              <a:t>Poster preprint: </a:t>
            </a:r>
            <a:r>
              <a:rPr lang="en-GB" sz="1200" dirty="0">
                <a:solidFill>
                  <a:srgbClr val="00B0F0"/>
                </a:solidFill>
                <a:latin typeface="Monaco" pitchFamily="2" charset="77"/>
                <a:cs typeface="Tw Cen MT"/>
              </a:rPr>
              <a:t>https://</a:t>
            </a:r>
            <a:r>
              <a:rPr lang="en-GB" sz="1200" dirty="0" err="1">
                <a:solidFill>
                  <a:srgbClr val="00B0F0"/>
                </a:solidFill>
                <a:latin typeface="Monaco" pitchFamily="2" charset="77"/>
                <a:cs typeface="Tw Cen MT"/>
              </a:rPr>
              <a:t>justus.science</a:t>
            </a:r>
            <a:r>
              <a:rPr lang="en-GB" sz="1200" dirty="0">
                <a:solidFill>
                  <a:srgbClr val="00B0F0"/>
                </a:solidFill>
                <a:latin typeface="Monaco" pitchFamily="2" charset="77"/>
                <a:cs typeface="Tw Cen MT"/>
              </a:rPr>
              <a:t>/pdfs/SIGMOD-SRC-2020-poster.pdf</a:t>
            </a:r>
            <a:endParaRPr lang="en-GB" sz="1600" dirty="0">
              <a:solidFill>
                <a:srgbClr val="00B0F0"/>
              </a:solidFill>
              <a:latin typeface="Monaco" pitchFamily="2" charset="77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445723626"/>
      </p:ext>
    </p:extLst>
  </p:cSld>
  <p:clrMapOvr>
    <a:masterClrMapping/>
  </p:clrMapOvr>
</p:sld>
</file>

<file path=ppt/theme/theme1.xml><?xml version="1.0" encoding="utf-8"?>
<a:theme xmlns:a="http://schemas.openxmlformats.org/drawingml/2006/main" name="1_cfaed orange">
  <a:themeElements>
    <a:clrScheme name="cfaed orange">
      <a:dk1>
        <a:sysClr val="windowText" lastClr="000000"/>
      </a:dk1>
      <a:lt1>
        <a:sysClr val="window" lastClr="FFFFFF"/>
      </a:lt1>
      <a:dk2>
        <a:srgbClr val="265E87"/>
      </a:dk2>
      <a:lt2>
        <a:srgbClr val="FFFFFF"/>
      </a:lt2>
      <a:accent1>
        <a:srgbClr val="265E87"/>
      </a:accent1>
      <a:accent2>
        <a:srgbClr val="71CFEB"/>
      </a:accent2>
      <a:accent3>
        <a:srgbClr val="E87B14"/>
      </a:accent3>
      <a:accent4>
        <a:srgbClr val="2CB1C7"/>
      </a:accent4>
      <a:accent5>
        <a:srgbClr val="B2D235"/>
      </a:accent5>
      <a:accent6>
        <a:srgbClr val="00B48D"/>
      </a:accent6>
      <a:hlink>
        <a:srgbClr val="00B4EB"/>
      </a:hlink>
      <a:folHlink>
        <a:srgbClr val="FFC000"/>
      </a:folHlink>
    </a:clrScheme>
    <a:fontScheme name="cfaed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dirty="0">
            <a:solidFill>
              <a:schemeClr val="tx1"/>
            </a:solidFill>
            <a:latin typeface="Tw Cen MT"/>
            <a:cs typeface="Tw Cen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w Cen MT"/>
            <a:cs typeface="Tw Cen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615</Words>
  <Application>Microsoft Macintosh PowerPoint</Application>
  <PresentationFormat>On-screen Show (16:9)</PresentationFormat>
  <Paragraphs>80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DIN-Bold</vt:lpstr>
      <vt:lpstr>LinLibertineT</vt:lpstr>
      <vt:lpstr>LinLibertineTI</vt:lpstr>
      <vt:lpstr>Monaco</vt:lpstr>
      <vt:lpstr>Tw Cen MT</vt:lpstr>
      <vt:lpstr>Wingdings</vt:lpstr>
      <vt:lpstr>1_cfaed orange</vt:lpstr>
      <vt:lpstr>Towards Scalable UDTFs in Noria[1]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Uta Schneider</dc:creator>
  <cp:lastModifiedBy>Justus Adam</cp:lastModifiedBy>
  <cp:revision>189</cp:revision>
  <dcterms:created xsi:type="dcterms:W3CDTF">2013-02-12T07:50:30Z</dcterms:created>
  <dcterms:modified xsi:type="dcterms:W3CDTF">2020-06-04T11:46:56Z</dcterms:modified>
</cp:coreProperties>
</file>